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6" r:id="rId4"/>
    <p:sldId id="265" r:id="rId5"/>
    <p:sldId id="264" r:id="rId6"/>
    <p:sldId id="263" r:id="rId7"/>
    <p:sldId id="272" r:id="rId8"/>
    <p:sldId id="258" r:id="rId9"/>
    <p:sldId id="260" r:id="rId10"/>
    <p:sldId id="261" r:id="rId11"/>
    <p:sldId id="259" r:id="rId12"/>
    <p:sldId id="270" r:id="rId13"/>
    <p:sldId id="271" r:id="rId14"/>
    <p:sldId id="257" r:id="rId15"/>
    <p:sldId id="267" r:id="rId16"/>
    <p:sldId id="273" r:id="rId17"/>
    <p:sldId id="268" r:id="rId18"/>
    <p:sldId id="277" r:id="rId19"/>
    <p:sldId id="275" r:id="rId20"/>
    <p:sldId id="269" r:id="rId21"/>
    <p:sldId id="27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52" autoAdjust="0"/>
  </p:normalViewPr>
  <p:slideViewPr>
    <p:cSldViewPr snapToGrid="0">
      <p:cViewPr>
        <p:scale>
          <a:sx n="75" d="100"/>
          <a:sy n="75" d="100"/>
        </p:scale>
        <p:origin x="974" y="-197"/>
      </p:cViewPr>
      <p:guideLst/>
    </p:cSldViewPr>
  </p:slideViewPr>
  <p:notesTextViewPr>
    <p:cViewPr>
      <p:scale>
        <a:sx n="1" d="1"/>
        <a:sy n="1" d="1"/>
      </p:scale>
      <p:origin x="0" y="-60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FF3F3-8D45-4198-ADD3-D8B9164C4588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F1BE-7711-4EE4-A336-814F34B6F30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40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59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ještě podrobnější reprezentace schématu v databázi ve formě jednotlivých tabulek.</a:t>
            </a:r>
          </a:p>
          <a:p>
            <a:endParaRPr lang="cs-CZ" dirty="0"/>
          </a:p>
          <a:p>
            <a:r>
              <a:rPr lang="cs-CZ" dirty="0"/>
              <a:t>Zde za pozornost stojí atribut email u uživatele. Je na něm zaveden unikátní index a navíc je jeho datový typ email. Databáze skutečně umožňuje kontrolu hodnoty atributu, tak aby mohl obsahovat jen validní řetězec s formátem emailové adresy. Takovou kontrolu si můžeme </a:t>
            </a:r>
            <a:r>
              <a:rPr lang="cs-CZ" dirty="0" err="1"/>
              <a:t>zadefinovat</a:t>
            </a:r>
            <a:r>
              <a:rPr lang="cs-CZ" dirty="0"/>
              <a:t> i vlastní.</a:t>
            </a:r>
          </a:p>
          <a:p>
            <a:endParaRPr lang="cs-CZ" dirty="0"/>
          </a:p>
          <a:p>
            <a:r>
              <a:rPr lang="cs-CZ" dirty="0"/>
              <a:t>Relace se ukládají v podobě relačních tabulek. Mají dva povinné atributy, in a out – jsou to cizí klíče ukazující na propojené objekty. </a:t>
            </a:r>
          </a:p>
          <a:p>
            <a:r>
              <a:rPr lang="cs-CZ" dirty="0"/>
              <a:t>Restaurace je zde zavedena jako cizí klíč v relaci hodnocení.</a:t>
            </a:r>
          </a:p>
          <a:p>
            <a:r>
              <a:rPr lang="cs-CZ" dirty="0"/>
              <a:t>Ingredience jídla jsou vedeny jako pole hodnot.</a:t>
            </a:r>
          </a:p>
          <a:p>
            <a:endParaRPr lang="cs-CZ" dirty="0"/>
          </a:p>
          <a:p>
            <a:r>
              <a:rPr lang="cs-CZ" dirty="0"/>
              <a:t>Již zmíněná „funkce“ počet restaurací má datový typ </a:t>
            </a:r>
            <a:r>
              <a:rPr lang="cs-CZ" dirty="0" err="1"/>
              <a:t>future</a:t>
            </a:r>
            <a:r>
              <a:rPr lang="cs-CZ" dirty="0"/>
              <a:t> – je to hodnota vypočtená až v čase dotazu.</a:t>
            </a:r>
          </a:p>
          <a:p>
            <a:r>
              <a:rPr lang="cs-CZ" dirty="0"/>
              <a:t>Na závěr bych ještě upozornil na datový typ Point – je to datový typ z formátu GEOJSON, který databáze plně podporuje.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63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vygenerování náhodných </a:t>
            </a:r>
            <a:r>
              <a:rPr lang="cs-CZ" dirty="0" err="1"/>
              <a:t>jmén</a:t>
            </a:r>
            <a:r>
              <a:rPr lang="cs-CZ" dirty="0"/>
              <a:t>, názvů restaurací, textů hodnocení a podobně bylo použito </a:t>
            </a:r>
            <a:r>
              <a:rPr lang="cs-CZ" dirty="0" err="1"/>
              <a:t>ChatGPT</a:t>
            </a:r>
            <a:r>
              <a:rPr lang="cs-CZ" dirty="0"/>
              <a:t>.</a:t>
            </a:r>
          </a:p>
          <a:p>
            <a:r>
              <a:rPr lang="cs-CZ" dirty="0"/>
              <a:t>Tyto hodnoty jsou propojeny a vloženy do databáze skriptem v Pythonu.</a:t>
            </a:r>
          </a:p>
          <a:p>
            <a:endParaRPr lang="cs-CZ" dirty="0"/>
          </a:p>
          <a:p>
            <a:r>
              <a:rPr lang="cs-CZ" dirty="0"/>
              <a:t>Zde bych chtěl zmínit špatnou podporu knihoven v programovacích jazycích. </a:t>
            </a:r>
          </a:p>
          <a:p>
            <a:r>
              <a:rPr lang="cs-CZ" dirty="0"/>
              <a:t>Knihovna pro Python umí jen základní věci. Jak můžete vidět na ukázce kódu vpravo - zařídí připojení a pro jednodušší příkazy lze využít datové struktury jazyka.</a:t>
            </a:r>
          </a:p>
          <a:p>
            <a:r>
              <a:rPr lang="cs-CZ" dirty="0"/>
              <a:t>Ovšem složitější dotazy je potřeba psát ručně do </a:t>
            </a:r>
            <a:r>
              <a:rPr lang="cs-CZ" dirty="0" err="1"/>
              <a:t>stringu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Díval jsem se i na knihovny pro další jazyky, například </a:t>
            </a:r>
            <a:r>
              <a:rPr lang="cs-CZ" dirty="0" err="1"/>
              <a:t>javascript</a:t>
            </a:r>
            <a:r>
              <a:rPr lang="cs-CZ" dirty="0"/>
              <a:t> a také mi nepřišly velmi kvalitní.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078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Databáze pro dotazování využívá jazyk </a:t>
            </a:r>
            <a:r>
              <a:rPr lang="cs-CZ" dirty="0" err="1"/>
              <a:t>SurrealQL</a:t>
            </a:r>
            <a:r>
              <a:rPr lang="cs-CZ" dirty="0"/>
              <a:t>. Je velmi podobný </a:t>
            </a:r>
            <a:r>
              <a:rPr lang="cs-CZ" dirty="0" err="1"/>
              <a:t>SQLs</a:t>
            </a:r>
            <a:r>
              <a:rPr lang="cs-CZ" dirty="0"/>
              <a:t> několika modifikacemi. Běžné operace jsou podobné SQL – SELECT, INSERT, UPDATE, DELETE. </a:t>
            </a:r>
          </a:p>
          <a:p>
            <a:r>
              <a:rPr lang="cs-CZ" dirty="0"/>
              <a:t>Jazyk nepodporuje spojování tabulek pomocí </a:t>
            </a:r>
            <a:r>
              <a:rPr lang="cs-CZ" dirty="0" err="1"/>
              <a:t>JOINů</a:t>
            </a:r>
            <a:r>
              <a:rPr lang="cs-CZ" dirty="0"/>
              <a:t>, využívá se relací. </a:t>
            </a:r>
          </a:p>
          <a:p>
            <a:r>
              <a:rPr lang="cs-CZ" dirty="0"/>
              <a:t>V dotazu napravo vidíme výběr názvu jídel, která hodnotil uživatel se jménem Jan Novák.</a:t>
            </a:r>
          </a:p>
          <a:p>
            <a:r>
              <a:rPr lang="cs-CZ" dirty="0"/>
              <a:t>Výběr začne v tabulce uživatel, pokračuje šipkou přes odchozí relaci </a:t>
            </a:r>
            <a:r>
              <a:rPr lang="cs-CZ" dirty="0" err="1"/>
              <a:t>reviewed</a:t>
            </a:r>
            <a:r>
              <a:rPr lang="cs-CZ" dirty="0"/>
              <a:t> do tabulky food, kde vybere názvy všech hodnocených jídel.</a:t>
            </a:r>
          </a:p>
          <a:p>
            <a:endParaRPr lang="cs-CZ" dirty="0"/>
          </a:p>
          <a:p>
            <a:r>
              <a:rPr lang="cs-CZ" dirty="0"/>
              <a:t>Co je na jazyku zajímavé je například podpora strukturovaných identifikátorů – mohou to být pole i objekty.</a:t>
            </a:r>
          </a:p>
          <a:p>
            <a:r>
              <a:rPr lang="cs-CZ" dirty="0"/>
              <a:t>Dále má také jazyk velmi široký výběr operátorů a funkcí, umožňuje například pokročilou práci s poli, </a:t>
            </a:r>
            <a:r>
              <a:rPr lang="cs-CZ" dirty="0" err="1"/>
              <a:t>GeoJSONem</a:t>
            </a:r>
            <a:r>
              <a:rPr lang="cs-CZ" dirty="0"/>
              <a:t> nebo matematickými formulemi.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322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krátký přehled běžných dotazů.</a:t>
            </a:r>
          </a:p>
          <a:p>
            <a:endParaRPr lang="cs-CZ" dirty="0"/>
          </a:p>
          <a:p>
            <a:r>
              <a:rPr lang="cs-CZ" dirty="0"/>
              <a:t>Příkaz INSERT funguje stejně jako v SQL. Mimo něj existuje příkaz CREATE, se kterým lze snadněji vkládat dokumenty s různou strukturou.</a:t>
            </a:r>
          </a:p>
          <a:p>
            <a:r>
              <a:rPr lang="cs-CZ" dirty="0"/>
              <a:t>Příkaz UPDATE aktualizuje existující záznam.</a:t>
            </a:r>
          </a:p>
          <a:p>
            <a:endParaRPr lang="cs-CZ" dirty="0"/>
          </a:p>
          <a:p>
            <a:r>
              <a:rPr lang="cs-CZ" dirty="0"/>
              <a:t>Relace se vytváří příkazem RELATE pomocí šipkové notace. Relaci lze přiřadit atribut, zde využijeme funkci vracející aktuální čas.</a:t>
            </a:r>
          </a:p>
          <a:p>
            <a:r>
              <a:rPr lang="cs-CZ" dirty="0"/>
              <a:t>Záznam smažeme příkazem DELETE.</a:t>
            </a:r>
          </a:p>
          <a:p>
            <a:endParaRPr lang="cs-CZ" dirty="0"/>
          </a:p>
          <a:p>
            <a:r>
              <a:rPr lang="cs-CZ" dirty="0"/>
              <a:t> Příkazy jsou zabaleny v jedné transakci, která funguje stejně jako v SQL.</a:t>
            </a:r>
          </a:p>
          <a:p>
            <a:endParaRPr lang="cs-CZ" dirty="0"/>
          </a:p>
          <a:p>
            <a:r>
              <a:rPr lang="cs-CZ" dirty="0"/>
              <a:t>V </a:t>
            </a:r>
            <a:r>
              <a:rPr lang="cs-CZ" dirty="0" err="1"/>
              <a:t>budoucnou</a:t>
            </a:r>
            <a:r>
              <a:rPr lang="cs-CZ" dirty="0"/>
              <a:t> by měla přibýt i podpora pro </a:t>
            </a:r>
            <a:r>
              <a:rPr lang="cs-CZ" dirty="0" err="1"/>
              <a:t>GraphQL</a:t>
            </a:r>
            <a:r>
              <a:rPr lang="cs-CZ" dirty="0"/>
              <a:t> dotazování.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87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můžeme vidět ukázku definice schématu databáze.</a:t>
            </a:r>
          </a:p>
          <a:p>
            <a:r>
              <a:rPr lang="cs-CZ" dirty="0"/>
              <a:t>Lze </a:t>
            </a:r>
            <a:r>
              <a:rPr lang="cs-CZ" dirty="0" err="1"/>
              <a:t>zadefinovat</a:t>
            </a:r>
            <a:r>
              <a:rPr lang="cs-CZ" dirty="0"/>
              <a:t> pevnou strukturu tabulky, jako má zde uživatel.</a:t>
            </a:r>
          </a:p>
          <a:p>
            <a:endParaRPr lang="cs-CZ" dirty="0"/>
          </a:p>
          <a:p>
            <a:r>
              <a:rPr lang="cs-CZ" dirty="0"/>
              <a:t>U atributu email můžeme vidět validaci emailu a definici unikátního indexu.</a:t>
            </a:r>
          </a:p>
          <a:p>
            <a:endParaRPr lang="cs-CZ" dirty="0"/>
          </a:p>
          <a:p>
            <a:r>
              <a:rPr lang="cs-CZ" dirty="0"/>
              <a:t>Tabulku lze are definovat bez schématu – jako zde restauraci – pak lze do ní vkládat nestrukturovaná dat. </a:t>
            </a:r>
            <a:br>
              <a:rPr lang="cs-CZ" dirty="0"/>
            </a:br>
            <a:r>
              <a:rPr lang="cs-CZ" dirty="0"/>
              <a:t>Přístup je možné zkombinovat – některé atributy pevně definovat a zbytek tabulky nechat volný.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5284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Tento dotaz pro každé město vypočte vzdálenost od Prahy v kilometrech a výsledky seřadí vzestupně. Můžeme zde vidět práci s prostorovými daty.</a:t>
            </a:r>
          </a:p>
          <a:p>
            <a:endParaRPr lang="cs-CZ" dirty="0"/>
          </a:p>
          <a:p>
            <a:r>
              <a:rPr lang="cs-CZ" dirty="0"/>
              <a:t>Skript změřil průměrnou dobu trvání příkazu při 100 opakováních jako 1,33 </a:t>
            </a:r>
            <a:r>
              <a:rPr lang="cs-CZ" dirty="0" err="1"/>
              <a:t>ms</a:t>
            </a:r>
            <a:r>
              <a:rPr lang="cs-CZ" dirty="0"/>
              <a:t>. Skript ale zahrnuje i síťovou komunikaci.</a:t>
            </a:r>
          </a:p>
          <a:p>
            <a:endParaRPr lang="cs-CZ" dirty="0"/>
          </a:p>
          <a:p>
            <a:r>
              <a:rPr lang="cs-CZ" dirty="0"/>
              <a:t>Podle statistik databáze dotaz trvalo vykonat přibližně půl milisekundy.</a:t>
            </a:r>
          </a:p>
          <a:p>
            <a:endParaRPr lang="cs-CZ" dirty="0"/>
          </a:p>
          <a:p>
            <a:r>
              <a:rPr lang="cs-CZ" dirty="0"/>
              <a:t>Napravo můžeme vidět výsledky.</a:t>
            </a:r>
          </a:p>
          <a:p>
            <a:endParaRPr lang="cs-CZ" dirty="0"/>
          </a:p>
          <a:p>
            <a:r>
              <a:rPr lang="cs-CZ" dirty="0"/>
              <a:t>Databázi jsem nastavil ukládání na disku, ne v paměti.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148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Tento dotaz pro všechny uživatele se jménem Jan vrátí města, ve kterých ohodnotili nějakou restauraci. </a:t>
            </a:r>
          </a:p>
          <a:p>
            <a:r>
              <a:rPr lang="cs-CZ" dirty="0"/>
              <a:t>Zde můžeme vidět pokročilejší dotaz přes dvě relace a funkci pracují s polem. Ta vrátí jen rozdílné hodnoty.</a:t>
            </a:r>
          </a:p>
          <a:p>
            <a:endParaRPr lang="cs-CZ" dirty="0"/>
          </a:p>
          <a:p>
            <a:r>
              <a:rPr lang="cs-CZ" dirty="0"/>
              <a:t>Skript změřil průměrnou dobu trvání 65ms. </a:t>
            </a:r>
          </a:p>
          <a:p>
            <a:r>
              <a:rPr lang="cs-CZ" dirty="0"/>
              <a:t>Podle statistik databáze dotaz trvalo dotaz vykonat 60ms.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9619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Databáze podporuje uložení dotazů a funkcí v databázi.</a:t>
            </a:r>
          </a:p>
          <a:p>
            <a:endParaRPr lang="cs-CZ" dirty="0"/>
          </a:p>
          <a:p>
            <a:r>
              <a:rPr lang="cs-CZ" dirty="0"/>
              <a:t>Datový typ </a:t>
            </a:r>
            <a:r>
              <a:rPr lang="cs-CZ" dirty="0" err="1"/>
              <a:t>future</a:t>
            </a:r>
            <a:r>
              <a:rPr lang="cs-CZ" dirty="0"/>
              <a:t> je v podstatě uložený dotaz, který se spustí při každém přístupu na atribut.</a:t>
            </a:r>
          </a:p>
          <a:p>
            <a:r>
              <a:rPr lang="cs-CZ" dirty="0"/>
              <a:t>Lze v databázi ale uložit i kompletní funkci v Javascriptu nebo </a:t>
            </a:r>
            <a:r>
              <a:rPr lang="cs-CZ" dirty="0" err="1"/>
              <a:t>WebAssembly</a:t>
            </a:r>
            <a:r>
              <a:rPr lang="cs-CZ" dirty="0"/>
              <a:t>.</a:t>
            </a:r>
          </a:p>
          <a:p>
            <a:r>
              <a:rPr lang="cs-CZ" dirty="0"/>
              <a:t>Zkusil jsem napsat funkci pro výpočet faktoriálu – zajímavé bylo že když jsem dotaz spustil spadla celá databáze a ne jen dotaz.</a:t>
            </a:r>
          </a:p>
          <a:p>
            <a:endParaRPr lang="cs-CZ" dirty="0"/>
          </a:p>
          <a:p>
            <a:r>
              <a:rPr lang="cs-CZ" dirty="0"/>
              <a:t>A na závěr mi přišla zajímavá možnost práce s HTTP funkcemi. Je tedy možné napsat dotaz, který získá JSON a rovnou s ním pracuje. Prohlášení dokumentace, že databází lze kompletně nahradit </a:t>
            </a:r>
            <a:r>
              <a:rPr lang="cs-CZ" dirty="0" err="1"/>
              <a:t>backend</a:t>
            </a:r>
            <a:r>
              <a:rPr lang="cs-CZ" dirty="0"/>
              <a:t> není úplně nereálné.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947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seznam přiložených souborů.</a:t>
            </a:r>
          </a:p>
          <a:p>
            <a:endParaRPr lang="cs-CZ" dirty="0"/>
          </a:p>
          <a:p>
            <a:r>
              <a:rPr lang="cs-CZ" dirty="0"/>
              <a:t>Kompletní návod na instalaci a spuštění dotazů je na úplném konci prezentace.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903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78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Jaké funkce a vlastnosti databáze má?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Databáze je </a:t>
            </a:r>
            <a:r>
              <a:rPr lang="cs-CZ" dirty="0" err="1"/>
              <a:t>multi</a:t>
            </a:r>
            <a:r>
              <a:rPr lang="cs-CZ" dirty="0"/>
              <a:t>-modelová. Umí ukládat strukturovaná data v podobě dokumentů. Data lze propojovat do grafů pomocí relací. Umí efektivně pracovat s časovými a prostorovými daty.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Lze pevně definovat strukturu dat, ale také zvládne data bez pevného schématu.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Plně podporuje distribuované ACID transakce. Je vertikálně i horizontálně škálovatelná. Umožňuje full textové vyhledávání, streamování dat nebo jejich změn klientovi.  Místo </a:t>
            </a:r>
            <a:r>
              <a:rPr lang="cs-CZ" dirty="0" err="1"/>
              <a:t>JOINů</a:t>
            </a:r>
            <a:r>
              <a:rPr lang="cs-CZ" dirty="0"/>
              <a:t> se v ní pracuje s relacemi, což by mělo být </a:t>
            </a:r>
            <a:r>
              <a:rPr lang="cs-CZ" dirty="0" err="1"/>
              <a:t>snažší</a:t>
            </a:r>
            <a:r>
              <a:rPr lang="cs-CZ" dirty="0"/>
              <a:t> a efektivnější. </a:t>
            </a:r>
            <a:br>
              <a:rPr lang="cs-CZ" dirty="0"/>
            </a:br>
            <a:br>
              <a:rPr lang="cs-CZ" dirty="0"/>
            </a:br>
            <a:r>
              <a:rPr lang="cs-CZ" dirty="0"/>
              <a:t>Databáze může ukládat data v paměti nebo na disku. Může běžet zabudovaná v aplikace nebo u klienta v prohlížeči. Tak je možné nasadit ji </a:t>
            </a:r>
            <a:r>
              <a:rPr lang="cs-CZ" dirty="0" err="1"/>
              <a:t>distribuovaně</a:t>
            </a:r>
            <a:r>
              <a:rPr lang="cs-CZ" dirty="0"/>
              <a:t> v cloudu.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8966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93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Vlastně to zní jako že umí úplně všechno, co bychom od databáze mohli chtít.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Jestli je tomu opravdu tak se přesvědčíme v průběhu prezentace.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264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Pojdmě</a:t>
            </a:r>
            <a:r>
              <a:rPr lang="cs-CZ" dirty="0"/>
              <a:t> si v rychlosti představit historii projektu.</a:t>
            </a:r>
          </a:p>
          <a:p>
            <a:r>
              <a:rPr lang="cs-CZ" dirty="0"/>
              <a:t>Vývoj začal již někdy roce 2015. </a:t>
            </a:r>
          </a:p>
          <a:p>
            <a:r>
              <a:rPr lang="cs-CZ" dirty="0"/>
              <a:t>Systém byl zveřejněn jako open source až v roce 2021.</a:t>
            </a:r>
          </a:p>
          <a:p>
            <a:endParaRPr lang="cs-CZ" dirty="0"/>
          </a:p>
          <a:p>
            <a:r>
              <a:rPr lang="cs-CZ" dirty="0"/>
              <a:t>Momentálně se nachází v beta verzi. </a:t>
            </a:r>
          </a:p>
          <a:p>
            <a:r>
              <a:rPr lang="cs-CZ" dirty="0"/>
              <a:t>První plný </a:t>
            </a:r>
            <a:r>
              <a:rPr lang="cs-CZ" dirty="0" err="1"/>
              <a:t>release</a:t>
            </a:r>
            <a:r>
              <a:rPr lang="cs-CZ" dirty="0"/>
              <a:t> se očekává v druhém kvartálu tohoto roku, ale momentálně je květen a </a:t>
            </a:r>
            <a:r>
              <a:rPr lang="cs-CZ" dirty="0" err="1"/>
              <a:t>releasu</a:t>
            </a:r>
            <a:r>
              <a:rPr lang="cs-CZ" dirty="0"/>
              <a:t> nic nenasvědčuje.</a:t>
            </a:r>
          </a:p>
          <a:p>
            <a:r>
              <a:rPr lang="cs-CZ" dirty="0"/>
              <a:t>V dalších měsících by mělo následovat spuštění cloudové služby.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77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Nyní si popíšeme </a:t>
            </a:r>
            <a:r>
              <a:rPr lang="cs-CZ" dirty="0" err="1"/>
              <a:t>jmenou</a:t>
            </a:r>
            <a:r>
              <a:rPr lang="cs-CZ" dirty="0"/>
              <a:t> konvenci systému.</a:t>
            </a:r>
          </a:p>
          <a:p>
            <a:endParaRPr lang="cs-CZ" dirty="0"/>
          </a:p>
          <a:p>
            <a:r>
              <a:rPr lang="cs-CZ" dirty="0"/>
              <a:t>Na vrchu se nachází </a:t>
            </a:r>
            <a:r>
              <a:rPr lang="cs-CZ" dirty="0" err="1"/>
              <a:t>Namespace</a:t>
            </a:r>
            <a:r>
              <a:rPr lang="cs-CZ" dirty="0"/>
              <a:t> neboli jmenný prostor. Ten v sobě může obsahovat několik databází.  </a:t>
            </a:r>
            <a:r>
              <a:rPr lang="cs-CZ" dirty="0" err="1"/>
              <a:t>Namespacy</a:t>
            </a:r>
            <a:r>
              <a:rPr lang="cs-CZ" dirty="0"/>
              <a:t> jsou kompletně izolované. Lze je využít třeba na oddělení databází pro více klientů v cloudu.</a:t>
            </a:r>
          </a:p>
          <a:p>
            <a:endParaRPr lang="cs-CZ" dirty="0"/>
          </a:p>
          <a:p>
            <a:r>
              <a:rPr lang="cs-CZ" dirty="0"/>
              <a:t>Databáze se jako v relačních systémech dělí na tabulky. Tabulky se ovšem chováním více blíží kolekcím dokumentových databází.</a:t>
            </a:r>
          </a:p>
          <a:p>
            <a:r>
              <a:rPr lang="cs-CZ" dirty="0"/>
              <a:t>Tabulky obsahují </a:t>
            </a:r>
            <a:r>
              <a:rPr lang="cs-CZ" dirty="0" err="1"/>
              <a:t>records</a:t>
            </a:r>
            <a:r>
              <a:rPr lang="cs-CZ" dirty="0"/>
              <a:t> neboli záznamy a ty se skládají z </a:t>
            </a:r>
            <a:r>
              <a:rPr lang="cs-CZ" dirty="0" err="1"/>
              <a:t>fields</a:t>
            </a:r>
            <a:r>
              <a:rPr lang="cs-CZ" dirty="0"/>
              <a:t> neboli polí. </a:t>
            </a:r>
            <a:r>
              <a:rPr lang="cs-CZ" dirty="0" err="1"/>
              <a:t>Fields</a:t>
            </a:r>
            <a:r>
              <a:rPr lang="cs-CZ" dirty="0"/>
              <a:t> budu označovat jako atributy, aby nedošlo ke zmatení s datovým typem pole.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118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Databázový systém je vyvinut v jazyce </a:t>
            </a:r>
            <a:r>
              <a:rPr lang="cs-CZ" dirty="0" err="1"/>
              <a:t>Rust</a:t>
            </a:r>
            <a:r>
              <a:rPr lang="cs-CZ" dirty="0"/>
              <a:t>.</a:t>
            </a:r>
          </a:p>
          <a:p>
            <a:r>
              <a:rPr lang="cs-CZ" dirty="0"/>
              <a:t>Skládá se ze dvou vrstev, které lze nezávisle škálovat. </a:t>
            </a:r>
          </a:p>
          <a:p>
            <a:r>
              <a:rPr lang="cs-CZ" dirty="0"/>
              <a:t>Obě vrstvy si zjednodušeně popíšeme.</a:t>
            </a:r>
          </a:p>
          <a:p>
            <a:endParaRPr lang="cs-CZ" dirty="0"/>
          </a:p>
          <a:p>
            <a:r>
              <a:rPr lang="cs-CZ" dirty="0"/>
              <a:t>První je vrstva dotazovací. Ta má za úkol dotaz zanalyzovat, rozdělit na jednotlivé vykonávané části a připravit transakci. Následně určí jaká data budou vyžádána ze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layer</a:t>
            </a:r>
            <a:r>
              <a:rPr lang="cs-CZ" dirty="0"/>
              <a:t> a každý dokument projde procesorem, který vyřeší práva.</a:t>
            </a:r>
          </a:p>
          <a:p>
            <a:endParaRPr lang="cs-CZ" dirty="0"/>
          </a:p>
          <a:p>
            <a:r>
              <a:rPr lang="cs-CZ" dirty="0"/>
              <a:t>Druhá vrstva řeší ukládání dat. Je využito nějakého z </a:t>
            </a:r>
            <a:r>
              <a:rPr lang="cs-CZ" dirty="0" err="1"/>
              <a:t>existujích</a:t>
            </a:r>
            <a:r>
              <a:rPr lang="cs-CZ" dirty="0"/>
              <a:t> </a:t>
            </a:r>
            <a:r>
              <a:rPr lang="cs-CZ" dirty="0" err="1"/>
              <a:t>key-value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enginů</a:t>
            </a:r>
            <a:r>
              <a:rPr lang="cs-CZ" dirty="0"/>
              <a:t>. Podporováno je jich několik, například </a:t>
            </a:r>
            <a:r>
              <a:rPr lang="cs-CZ" dirty="0" err="1"/>
              <a:t>RocksDB</a:t>
            </a:r>
            <a:r>
              <a:rPr lang="cs-CZ" dirty="0"/>
              <a:t> nebo </a:t>
            </a:r>
            <a:r>
              <a:rPr lang="cs-CZ" dirty="0" err="1"/>
              <a:t>IndexedDB</a:t>
            </a:r>
            <a:r>
              <a:rPr lang="cs-CZ" dirty="0"/>
              <a:t>, což je úložiště dat v prohlížečích.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968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Oficiální </a:t>
            </a:r>
            <a:r>
              <a:rPr lang="cs-CZ" dirty="0" err="1"/>
              <a:t>dokumentce</a:t>
            </a:r>
            <a:r>
              <a:rPr lang="cs-CZ" dirty="0"/>
              <a:t> obsahuje instalační příručku. Na všech systémech lze databázi nainstalovat jedním příkazem.</a:t>
            </a:r>
          </a:p>
          <a:p>
            <a:endParaRPr lang="cs-CZ" dirty="0"/>
          </a:p>
          <a:p>
            <a:r>
              <a:rPr lang="cs-CZ" dirty="0"/>
              <a:t>Já jsem databázi nainstaloval na Windows, příkazem na slidu, přes </a:t>
            </a:r>
            <a:r>
              <a:rPr lang="cs-CZ" dirty="0" err="1"/>
              <a:t>Powershell</a:t>
            </a:r>
            <a:r>
              <a:rPr lang="cs-CZ" dirty="0"/>
              <a:t>.</a:t>
            </a:r>
          </a:p>
          <a:p>
            <a:r>
              <a:rPr lang="cs-CZ" dirty="0"/>
              <a:t>Databázi je také možné nainstalovat na macOS, Linuxu nebo přes </a:t>
            </a:r>
            <a:r>
              <a:rPr lang="cs-CZ" dirty="0" err="1"/>
              <a:t>Docker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Pro spuštění přiložených skriptů je potřeba mít nainstalovaný Python a knihovny ze souboru requirements.txt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667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Jako doménu jsem si zvolil systém hodnocení jídel v restauracích.</a:t>
            </a:r>
          </a:p>
          <a:p>
            <a:endParaRPr lang="cs-CZ" dirty="0"/>
          </a:p>
          <a:p>
            <a:r>
              <a:rPr lang="cs-CZ" dirty="0"/>
              <a:t>Restaurace jsou umístěny ve městech. V restauracích se podávají různá jídla. Uživatelé hodnotí jídlo v restauraci, kterou navštívily.</a:t>
            </a:r>
          </a:p>
          <a:p>
            <a:endParaRPr lang="cs-CZ" dirty="0"/>
          </a:p>
          <a:p>
            <a:r>
              <a:rPr lang="cs-CZ" dirty="0"/>
              <a:t>Uživatel má kromě primárního klíče i sekundární – unikátní email.</a:t>
            </a:r>
          </a:p>
          <a:p>
            <a:r>
              <a:rPr lang="cs-CZ" dirty="0"/>
              <a:t>Město a restaurace mají složený atribut lokace.</a:t>
            </a:r>
          </a:p>
          <a:p>
            <a:r>
              <a:rPr lang="cs-CZ" dirty="0"/>
              <a:t>Jídlo obsahuje pole ingrediencí. Všimněme si, že jeden druh jídla může být servírován ve více restauracích.</a:t>
            </a:r>
          </a:p>
          <a:p>
            <a:r>
              <a:rPr lang="cs-CZ" dirty="0"/>
              <a:t>U města je schválně </a:t>
            </a:r>
            <a:r>
              <a:rPr lang="cs-CZ" dirty="0" err="1"/>
              <a:t>zadefinovaná</a:t>
            </a:r>
            <a:r>
              <a:rPr lang="cs-CZ" dirty="0"/>
              <a:t> funkce počet restaurací pro demonstraci jedné z funkcionalit databáze, kterou si ukážeme později.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62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 </a:t>
            </a:r>
            <a:r>
              <a:rPr lang="cs-CZ" dirty="0" err="1"/>
              <a:t>SurrealDB</a:t>
            </a:r>
            <a:r>
              <a:rPr lang="cs-CZ" dirty="0"/>
              <a:t> jsem toto schéma převedl následovně.</a:t>
            </a:r>
          </a:p>
          <a:p>
            <a:endParaRPr lang="cs-CZ" dirty="0"/>
          </a:p>
          <a:p>
            <a:r>
              <a:rPr lang="cs-CZ" dirty="0"/>
              <a:t>Máme 4 hlavní tabulky – uživatele, jídlo, restauraci a město.</a:t>
            </a:r>
          </a:p>
          <a:p>
            <a:r>
              <a:rPr lang="cs-CZ" dirty="0"/>
              <a:t>Mezi nimi jsou tři relace. Relace vždy mají daný směr. </a:t>
            </a:r>
          </a:p>
          <a:p>
            <a:r>
              <a:rPr lang="cs-CZ" dirty="0"/>
              <a:t>Uživatel hodnotí jídlo, jídlo je servírováno v restauraci a restaurace se nachází ve městě.</a:t>
            </a:r>
          </a:p>
          <a:p>
            <a:endParaRPr lang="cs-CZ" dirty="0"/>
          </a:p>
          <a:p>
            <a:r>
              <a:rPr lang="cs-CZ" dirty="0" err="1"/>
              <a:t>Uživtael</a:t>
            </a:r>
            <a:r>
              <a:rPr lang="cs-CZ" dirty="0"/>
              <a:t> hodnotí jídlo v konkrétní restauraci, ale relace mohou být vytvořeny jen mezi dvěma záznamy.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Relace ovšem mohou také mít atributy.  Klíč restaurace bude tedy uložen jako atribut relace.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F1BE-7711-4EE4-A336-814F34B6F30D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14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surrealdb.com/install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4F9490-4F74-F6B0-E3F2-2EDB364F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34467"/>
            <a:ext cx="8825658" cy="5863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cs-CZ" sz="3600" dirty="0">
                <a:solidFill>
                  <a:srgbClr val="EBEBEB"/>
                </a:solidFill>
              </a:rPr>
            </a:br>
            <a:r>
              <a:rPr lang="cs-CZ" sz="3600" dirty="0">
                <a:solidFill>
                  <a:srgbClr val="EBEBEB"/>
                </a:solidFill>
              </a:rPr>
              <a:t>Představení databáze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BFE1D4-EC4A-C8C6-7376-A5C420EC6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20847"/>
            <a:ext cx="8825658" cy="582020"/>
          </a:xfrm>
        </p:spPr>
        <p:txBody>
          <a:bodyPr>
            <a:normAutofit/>
          </a:bodyPr>
          <a:lstStyle/>
          <a:p>
            <a:r>
              <a:rPr lang="cs-CZ" sz="1600" dirty="0"/>
              <a:t>50045887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ek 4" descr="Obsah obrázku logo">
            <a:extLst>
              <a:ext uri="{FF2B5EF4-FFF2-40B4-BE49-F238E27FC236}">
                <a16:creationId xmlns:a16="http://schemas.microsoft.com/office/drawing/2014/main" id="{00D919B9-48CA-8BD2-5690-DD569972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674490"/>
            <a:ext cx="8825659" cy="1897516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 v DB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DEC5C66-91C0-453F-283C-96F29007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9346" y="2802532"/>
            <a:ext cx="5967478" cy="1600112"/>
          </a:xfr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292BADA1-99D8-FDD1-F227-1E5FB350D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40760" y="2086750"/>
            <a:ext cx="5143274" cy="49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4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57B71-E363-B644-23EC-7D311F53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Testovací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604B73-CD4B-9726-8F8E-E6129E67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ChatGPT</a:t>
            </a:r>
            <a:r>
              <a:rPr lang="cs-CZ" dirty="0"/>
              <a:t> </a:t>
            </a:r>
          </a:p>
          <a:p>
            <a:r>
              <a:rPr lang="cs-CZ" dirty="0"/>
              <a:t>Python</a:t>
            </a:r>
          </a:p>
          <a:p>
            <a:endParaRPr lang="cs-CZ" dirty="0"/>
          </a:p>
          <a:p>
            <a:r>
              <a:rPr lang="cs-CZ" dirty="0"/>
              <a:t>1000 uživatelů</a:t>
            </a:r>
          </a:p>
          <a:p>
            <a:r>
              <a:rPr lang="cs-CZ" dirty="0"/>
              <a:t>50 restaurací ve 20 městech</a:t>
            </a:r>
          </a:p>
          <a:p>
            <a:r>
              <a:rPr lang="cs-CZ" dirty="0"/>
              <a:t>50 druhů jídel </a:t>
            </a:r>
          </a:p>
          <a:p>
            <a:r>
              <a:rPr lang="cs-CZ" dirty="0"/>
              <a:t>10000 hodnocení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D7C3B4-561A-1412-02F5-4141DEF9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03500"/>
            <a:ext cx="340360" cy="3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1BE687-278B-FAE9-3F3C-199CB2E0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64740"/>
            <a:ext cx="340360" cy="37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AA5E339-0C0E-6EA8-FDB4-0C8C1A67F1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05253" y="2271233"/>
            <a:ext cx="7131147" cy="42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CEAD4A-87D0-35FD-AB75-FC91F9BF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Dotazovací jazyk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EBF1468-B763-A15A-670E-5737B5E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Modifikované SQL</a:t>
            </a:r>
          </a:p>
          <a:p>
            <a:r>
              <a:rPr lang="cs-CZ" dirty="0"/>
              <a:t>SELECT, INSERT, UPDATE, DELETE</a:t>
            </a:r>
          </a:p>
          <a:p>
            <a:r>
              <a:rPr lang="cs-CZ" dirty="0"/>
              <a:t>JOIN ➪ RELATE a -&gt;</a:t>
            </a:r>
          </a:p>
          <a:p>
            <a:r>
              <a:rPr lang="cs-CZ" dirty="0"/>
              <a:t>Zvládá strukturovaná ID</a:t>
            </a:r>
          </a:p>
          <a:p>
            <a:r>
              <a:rPr lang="cs-CZ" dirty="0"/>
              <a:t>Široký výběr operátorů a funkcí</a:t>
            </a:r>
          </a:p>
          <a:p>
            <a:pPr lvl="1"/>
            <a:r>
              <a:rPr lang="cs-CZ" dirty="0"/>
              <a:t>Práce s polem</a:t>
            </a:r>
          </a:p>
          <a:p>
            <a:pPr lvl="1"/>
            <a:r>
              <a:rPr lang="cs-CZ" dirty="0"/>
              <a:t>Práce s GEOJSON</a:t>
            </a:r>
          </a:p>
          <a:p>
            <a:pPr lvl="1"/>
            <a:r>
              <a:rPr lang="cs-CZ" dirty="0"/>
              <a:t>Matematické formule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2295C4F4-9B65-C12B-922D-B6621CE42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6655" t="12218" r="6923" b="12143"/>
          <a:stretch/>
        </p:blipFill>
        <p:spPr>
          <a:xfrm>
            <a:off x="5862280" y="2815336"/>
            <a:ext cx="5907064" cy="2992628"/>
          </a:xfr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6D99DC8F-67B7-716F-B5D8-3D217C9A6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1893" y="1117840"/>
            <a:ext cx="2656884" cy="4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80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CEAD4A-87D0-35FD-AB75-FC91F9BF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Dotazovací jazyk</a:t>
            </a: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6D99DC8F-67B7-716F-B5D8-3D217C9A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1893" y="1117840"/>
            <a:ext cx="2656884" cy="418619"/>
          </a:xfrm>
          <a:prstGeom prst="rect">
            <a:avLst/>
          </a:prstGeom>
        </p:spPr>
      </p:pic>
      <p:pic>
        <p:nvPicPr>
          <p:cNvPr id="15" name="Zástupný obsah 11" descr="Obsah obrázku text&#10;&#10;Popis byl vytvořen automaticky">
            <a:extLst>
              <a:ext uri="{FF2B5EF4-FFF2-40B4-BE49-F238E27FC236}">
                <a16:creationId xmlns:a16="http://schemas.microsoft.com/office/drawing/2014/main" id="{08147C24-616C-E582-F3FA-E12A025F6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4631" t="11896" r="4673" b="11821"/>
          <a:stretch/>
        </p:blipFill>
        <p:spPr>
          <a:xfrm>
            <a:off x="444143" y="2662178"/>
            <a:ext cx="11303713" cy="38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CC5A844-41F3-3FFC-D764-5F3CD00B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schématu</a:t>
            </a:r>
          </a:p>
        </p:txBody>
      </p:sp>
      <p:pic>
        <p:nvPicPr>
          <p:cNvPr id="11" name="Obrázek 10" descr="Obsah obrázku text&#10;&#10;Popis byl vytvořen automaticky">
            <a:extLst>
              <a:ext uri="{FF2B5EF4-FFF2-40B4-BE49-F238E27FC236}">
                <a16:creationId xmlns:a16="http://schemas.microsoft.com/office/drawing/2014/main" id="{777DF7E4-9542-E994-6D98-05CFB8BC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968" y="1807954"/>
            <a:ext cx="12437935" cy="53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5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>
            <a:extLst>
              <a:ext uri="{FF2B5EF4-FFF2-40B4-BE49-F238E27FC236}">
                <a16:creationId xmlns:a16="http://schemas.microsoft.com/office/drawing/2014/main" id="{EF10BB49-1A78-D7FE-D0FB-BBB905B5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 1 – Vzdálenost od Prahy</a:t>
            </a:r>
          </a:p>
        </p:txBody>
      </p:sp>
      <p:sp>
        <p:nvSpPr>
          <p:cNvPr id="14" name="Zástupný obsah 13">
            <a:extLst>
              <a:ext uri="{FF2B5EF4-FFF2-40B4-BE49-F238E27FC236}">
                <a16:creationId xmlns:a16="http://schemas.microsoft.com/office/drawing/2014/main" id="{B357172B-C612-37DF-01AC-2E881FCA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4456068"/>
            <a:ext cx="2726166" cy="155194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AVG 1.33 </a:t>
            </a:r>
            <a:r>
              <a:rPr lang="cs-CZ" dirty="0" err="1"/>
              <a:t>ms</a:t>
            </a:r>
            <a:endParaRPr lang="cs-CZ" dirty="0"/>
          </a:p>
          <a:p>
            <a:r>
              <a:rPr lang="cs-CZ" dirty="0"/>
              <a:t>MAX 2.00 </a:t>
            </a:r>
            <a:r>
              <a:rPr lang="cs-CZ" dirty="0" err="1"/>
              <a:t>ms</a:t>
            </a:r>
            <a:endParaRPr lang="cs-CZ" dirty="0"/>
          </a:p>
          <a:p>
            <a:r>
              <a:rPr lang="cs-CZ" dirty="0"/>
              <a:t>MIN 1.00 </a:t>
            </a:r>
            <a:r>
              <a:rPr lang="cs-CZ" dirty="0" err="1"/>
              <a:t>ms</a:t>
            </a:r>
            <a:endParaRPr lang="cs-CZ" dirty="0"/>
          </a:p>
          <a:p>
            <a:r>
              <a:rPr lang="cs-CZ" dirty="0"/>
              <a:t>DB 0.551ms</a:t>
            </a:r>
          </a:p>
        </p:txBody>
      </p:sp>
      <p:pic>
        <p:nvPicPr>
          <p:cNvPr id="15" name="Zástupný obsah 7" descr="Obsah obrázku text&#10;&#10;Popis byl vytvořen automaticky">
            <a:extLst>
              <a:ext uri="{FF2B5EF4-FFF2-40B4-BE49-F238E27FC236}">
                <a16:creationId xmlns:a16="http://schemas.microsoft.com/office/drawing/2014/main" id="{6FD1F77E-B498-236F-3589-3C179E3B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14" y="2027888"/>
            <a:ext cx="10005409" cy="2428180"/>
          </a:xfrm>
          <a:prstGeom prst="rect">
            <a:avLst/>
          </a:prstGeom>
        </p:spPr>
      </p:pic>
      <p:sp>
        <p:nvSpPr>
          <p:cNvPr id="16" name="Zástupný obsah 13">
            <a:extLst>
              <a:ext uri="{FF2B5EF4-FFF2-40B4-BE49-F238E27FC236}">
                <a16:creationId xmlns:a16="http://schemas.microsoft.com/office/drawing/2014/main" id="{0F76B3B9-D21C-8B41-997B-B48CF94D7FE3}"/>
              </a:ext>
            </a:extLst>
          </p:cNvPr>
          <p:cNvSpPr txBox="1">
            <a:spLocks/>
          </p:cNvSpPr>
          <p:nvPr/>
        </p:nvSpPr>
        <p:spPr>
          <a:xfrm>
            <a:off x="4903993" y="4456068"/>
            <a:ext cx="5012373" cy="1551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{'</a:t>
            </a:r>
            <a:r>
              <a:rPr lang="cs-CZ" dirty="0" err="1"/>
              <a:t>name</a:t>
            </a:r>
            <a:r>
              <a:rPr lang="cs-CZ" dirty="0"/>
              <a:t>': 'Brno', '</a:t>
            </a:r>
            <a:r>
              <a:rPr lang="cs-CZ" dirty="0" err="1"/>
              <a:t>prague_dist</a:t>
            </a:r>
            <a:r>
              <a:rPr lang="cs-CZ" dirty="0"/>
              <a:t>': '258.968'}, {'</a:t>
            </a:r>
            <a:r>
              <a:rPr lang="cs-CZ" dirty="0" err="1"/>
              <a:t>name</a:t>
            </a:r>
            <a:r>
              <a:rPr lang="cs-CZ" dirty="0"/>
              <a:t>': '</a:t>
            </a:r>
            <a:r>
              <a:rPr lang="cs-CZ" dirty="0" err="1"/>
              <a:t>Berlin</a:t>
            </a:r>
            <a:r>
              <a:rPr lang="cs-CZ" dirty="0"/>
              <a:t>', '</a:t>
            </a:r>
            <a:r>
              <a:rPr lang="cs-CZ" dirty="0" err="1"/>
              <a:t>prague_dist</a:t>
            </a:r>
            <a:r>
              <a:rPr lang="cs-CZ" dirty="0"/>
              <a:t>': '287.738‘},</a:t>
            </a:r>
            <a:br>
              <a:rPr lang="cs-CZ" dirty="0"/>
            </a:br>
            <a:r>
              <a:rPr lang="cs-CZ" dirty="0"/>
              <a:t>{'</a:t>
            </a:r>
            <a:r>
              <a:rPr lang="cs-CZ" dirty="0" err="1"/>
              <a:t>name</a:t>
            </a:r>
            <a:r>
              <a:rPr lang="cs-CZ" dirty="0"/>
              <a:t>': '</a:t>
            </a:r>
            <a:r>
              <a:rPr lang="cs-CZ" dirty="0" err="1"/>
              <a:t>Vienna</a:t>
            </a:r>
            <a:r>
              <a:rPr lang="cs-CZ" dirty="0"/>
              <a:t>', '</a:t>
            </a:r>
            <a:r>
              <a:rPr lang="cs-CZ" dirty="0" err="1"/>
              <a:t>prague_dist</a:t>
            </a:r>
            <a:r>
              <a:rPr lang="cs-CZ" dirty="0"/>
              <a:t>': '293.951‘},</a:t>
            </a:r>
            <a:br>
              <a:rPr lang="cs-CZ" dirty="0"/>
            </a:br>
            <a:r>
              <a:rPr lang="cs-CZ" dirty="0"/>
              <a:t>…</a:t>
            </a:r>
            <a:br>
              <a:rPr lang="cs-CZ" dirty="0"/>
            </a:br>
            <a:r>
              <a:rPr lang="pt-BR" dirty="0"/>
              <a:t>{'name': 'Lisbon', 'prague_dist': '2905.29'}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056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>
            <a:extLst>
              <a:ext uri="{FF2B5EF4-FFF2-40B4-BE49-F238E27FC236}">
                <a16:creationId xmlns:a16="http://schemas.microsoft.com/office/drawing/2014/main" id="{EF10BB49-1A78-D7FE-D0FB-BBB905B5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 2 – Města navštívená Janem</a:t>
            </a:r>
          </a:p>
        </p:txBody>
      </p:sp>
      <p:sp>
        <p:nvSpPr>
          <p:cNvPr id="14" name="Zástupný obsah 13">
            <a:extLst>
              <a:ext uri="{FF2B5EF4-FFF2-40B4-BE49-F238E27FC236}">
                <a16:creationId xmlns:a16="http://schemas.microsoft.com/office/drawing/2014/main" id="{B357172B-C612-37DF-01AC-2E881FCA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4456068"/>
            <a:ext cx="2726166" cy="155194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AVG 65 </a:t>
            </a:r>
            <a:r>
              <a:rPr lang="cs-CZ" dirty="0" err="1"/>
              <a:t>ms</a:t>
            </a:r>
            <a:endParaRPr lang="cs-CZ" dirty="0"/>
          </a:p>
          <a:p>
            <a:r>
              <a:rPr lang="cs-CZ" dirty="0"/>
              <a:t>MAX 85 </a:t>
            </a:r>
            <a:r>
              <a:rPr lang="cs-CZ" dirty="0" err="1"/>
              <a:t>ms</a:t>
            </a:r>
            <a:endParaRPr lang="cs-CZ" dirty="0"/>
          </a:p>
          <a:p>
            <a:r>
              <a:rPr lang="cs-CZ" dirty="0"/>
              <a:t>MIN 59 </a:t>
            </a:r>
            <a:r>
              <a:rPr lang="cs-CZ" dirty="0" err="1"/>
              <a:t>ms</a:t>
            </a:r>
            <a:endParaRPr lang="cs-CZ" dirty="0"/>
          </a:p>
          <a:p>
            <a:r>
              <a:rPr lang="cs-CZ" dirty="0"/>
              <a:t>DB 60ms</a:t>
            </a:r>
          </a:p>
        </p:txBody>
      </p:sp>
      <p:pic>
        <p:nvPicPr>
          <p:cNvPr id="15" name="Zástupný obsah 7">
            <a:extLst>
              <a:ext uri="{FF2B5EF4-FFF2-40B4-BE49-F238E27FC236}">
                <a16:creationId xmlns:a16="http://schemas.microsoft.com/office/drawing/2014/main" id="{6FD1F77E-B498-236F-3589-3C179E3B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8742" y="2027888"/>
            <a:ext cx="8856352" cy="2428180"/>
          </a:xfrm>
          <a:prstGeom prst="rect">
            <a:avLst/>
          </a:prstGeom>
        </p:spPr>
      </p:pic>
      <p:sp>
        <p:nvSpPr>
          <p:cNvPr id="16" name="Zástupný obsah 13">
            <a:extLst>
              <a:ext uri="{FF2B5EF4-FFF2-40B4-BE49-F238E27FC236}">
                <a16:creationId xmlns:a16="http://schemas.microsoft.com/office/drawing/2014/main" id="{0F76B3B9-D21C-8B41-997B-B48CF94D7FE3}"/>
              </a:ext>
            </a:extLst>
          </p:cNvPr>
          <p:cNvSpPr txBox="1">
            <a:spLocks/>
          </p:cNvSpPr>
          <p:nvPr/>
        </p:nvSpPr>
        <p:spPr>
          <a:xfrm>
            <a:off x="3698240" y="4456068"/>
            <a:ext cx="8249920" cy="1551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{</a:t>
            </a:r>
          </a:p>
          <a:p>
            <a:pPr marL="0" indent="0">
              <a:buNone/>
            </a:pPr>
            <a:r>
              <a:rPr lang="cs-CZ" dirty="0"/>
              <a:t>	'</a:t>
            </a:r>
            <a:r>
              <a:rPr lang="cs-CZ" dirty="0" err="1"/>
              <a:t>cities</a:t>
            </a:r>
            <a:r>
              <a:rPr lang="cs-CZ" dirty="0"/>
              <a:t>': ['Madrid', 'Ostrava', '</a:t>
            </a:r>
            <a:r>
              <a:rPr lang="cs-CZ" dirty="0" err="1"/>
              <a:t>Lisbon</a:t>
            </a:r>
            <a:r>
              <a:rPr lang="cs-CZ" dirty="0"/>
              <a:t>', 'Brno', '</a:t>
            </a:r>
            <a:r>
              <a:rPr lang="cs-CZ" dirty="0" err="1"/>
              <a:t>Zurich</a:t>
            </a:r>
            <a:r>
              <a:rPr lang="cs-CZ" dirty="0"/>
              <a:t>', 'Paris', 'Hamburg‘], </a:t>
            </a:r>
            <a:br>
              <a:rPr lang="cs-CZ" dirty="0"/>
            </a:br>
            <a:r>
              <a:rPr lang="cs-CZ" dirty="0"/>
              <a:t>       '</a:t>
            </a:r>
            <a:r>
              <a:rPr lang="cs-CZ" dirty="0" err="1"/>
              <a:t>name</a:t>
            </a:r>
            <a:r>
              <a:rPr lang="cs-CZ" dirty="0"/>
              <a:t>': 'Jan‘, </a:t>
            </a:r>
            <a:br>
              <a:rPr lang="cs-CZ" dirty="0"/>
            </a:br>
            <a:r>
              <a:rPr lang="cs-CZ" dirty="0"/>
              <a:t>	'</a:t>
            </a:r>
            <a:r>
              <a:rPr lang="cs-CZ" dirty="0" err="1"/>
              <a:t>surname</a:t>
            </a:r>
            <a:r>
              <a:rPr lang="cs-CZ" dirty="0"/>
              <a:t>': 'Černý‘</a:t>
            </a:r>
            <a:br>
              <a:rPr lang="cs-CZ" dirty="0"/>
            </a:br>
            <a:r>
              <a:rPr lang="cs-CZ" dirty="0"/>
              <a:t>},</a:t>
            </a:r>
            <a:br>
              <a:rPr lang="cs-CZ" dirty="0"/>
            </a:b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7522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9B9CC7-D268-5499-347F-0C07DE66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5FFE46-E217-082E-24E5-DFFA37E8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0638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9B9CC7-D268-5499-347F-0C07DE66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Zajímavosti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5FFE46-E217-082E-24E5-DFFA37E8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/>
          <a:lstStyle/>
          <a:p>
            <a:r>
              <a:rPr lang="cs-CZ" dirty="0"/>
              <a:t>Futures – hodnota vypočtená při dotazu</a:t>
            </a:r>
          </a:p>
          <a:p>
            <a:r>
              <a:rPr lang="cs-CZ" dirty="0"/>
              <a:t>Funkce – JS nebo WA uložená v DB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0BCFDAB-BE56-0DBE-09AF-CA6F1D00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4560" y="3065552"/>
            <a:ext cx="10342879" cy="41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21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BBA770-591A-36F0-4270-0BCB45E5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739D52-C53F-FF71-D45F-0BAEA204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87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B398-975C-C70C-108E-D4CB5D2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databáze umí?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63F2F6-3EDC-A867-92D1-9EB78A8E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81582"/>
            <a:ext cx="3141878" cy="576262"/>
          </a:xfrm>
        </p:spPr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81A3742-C28D-C32C-47C0-1421075107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057844"/>
            <a:ext cx="3148719" cy="284729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dokumenty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relace – grafy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časová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prostorová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schemaless/</a:t>
            </a:r>
            <a:r>
              <a:rPr lang="cs-CZ" sz="1800" dirty="0" err="1"/>
              <a:t>schemafull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0AB52-347C-63FB-AF64-7A805BE45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481580"/>
            <a:ext cx="3147009" cy="576262"/>
          </a:xfrm>
        </p:spPr>
        <p:txBody>
          <a:bodyPr/>
          <a:lstStyle/>
          <a:p>
            <a:r>
              <a:rPr lang="cs-CZ" dirty="0"/>
              <a:t>Vlastnosti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7B3EA42B-9A97-47EA-B0CF-06A8228CDF4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057843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škálovatelnost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fulltext </a:t>
            </a:r>
            <a:r>
              <a:rPr lang="cs-CZ" sz="1800" dirty="0" err="1"/>
              <a:t>search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realtime</a:t>
            </a:r>
            <a:r>
              <a:rPr lang="cs-CZ" sz="1800" dirty="0"/>
              <a:t> live </a:t>
            </a:r>
            <a:r>
              <a:rPr lang="cs-CZ" sz="1800" dirty="0" err="1"/>
              <a:t>queries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relace místo </a:t>
            </a:r>
            <a:r>
              <a:rPr lang="cs-CZ" sz="1800" dirty="0" err="1"/>
              <a:t>JOINů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JS funkce v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0D89D900-1CA6-5963-3956-641D4EB78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481581"/>
            <a:ext cx="3145730" cy="576262"/>
          </a:xfrm>
        </p:spPr>
        <p:txBody>
          <a:bodyPr/>
          <a:lstStyle/>
          <a:p>
            <a:r>
              <a:rPr lang="cs-CZ" dirty="0"/>
              <a:t>Nasazení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FDDB54F8-1C61-2923-1688-E3A5CD7B259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057842"/>
            <a:ext cx="3145536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 paměti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na disku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embedded v aplikaci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 prohlížeči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distribuovaná v cloudu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rozsáhlý systém práv</a:t>
            </a:r>
          </a:p>
        </p:txBody>
      </p:sp>
    </p:spTree>
    <p:extLst>
      <p:ext uri="{BB962C8B-B14F-4D97-AF65-F5344CB8AC3E}">
        <p14:creationId xmlns:p14="http://schemas.microsoft.com/office/powerpoint/2010/main" val="4068777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421581-4D7C-10C4-3838-CFB5C277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Přiložené soubory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4057BC-E3AA-A322-7FBD-62049F75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commands.md 				– příkazy pro spuštění databáze</a:t>
            </a:r>
          </a:p>
          <a:p>
            <a:r>
              <a:rPr lang="cs-CZ" dirty="0"/>
              <a:t>scripts/generate_data.py 	– inicializace DB</a:t>
            </a:r>
          </a:p>
          <a:p>
            <a:r>
              <a:rPr lang="cs-CZ" dirty="0"/>
              <a:t>queries/query_*.py 			– skripty měřící trvání dotazů</a:t>
            </a:r>
          </a:p>
          <a:p>
            <a:endParaRPr lang="cs-CZ" dirty="0"/>
          </a:p>
          <a:p>
            <a:r>
              <a:rPr lang="cs-CZ" dirty="0"/>
              <a:t>surrealdb.pptx				- prezentace</a:t>
            </a:r>
          </a:p>
          <a:p>
            <a:r>
              <a:rPr lang="cs-CZ" dirty="0"/>
              <a:t>presentation.mp4 			- nahrávka prezentace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4044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DE3752-E9FC-B833-5B31-C4CB2494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37" y="2878576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Děkuji</a:t>
            </a:r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6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pozornost</a:t>
            </a:r>
            <a:endParaRPr lang="en-US" sz="6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C46C617B-2FB0-1A10-6C65-EA1AC8A49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3496" y="1363733"/>
            <a:ext cx="7715176" cy="16577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398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25FEA9-25F2-774C-58CE-70DC0874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Spuštění dotazu (Windows)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5F6873-BF26-97F9-72BD-12AB3102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cs-CZ" dirty="0"/>
              <a:t>Instalace DB podle prezentace</a:t>
            </a:r>
          </a:p>
          <a:p>
            <a:r>
              <a:rPr lang="cs-CZ" dirty="0"/>
              <a:t>Spuštění DB příkazem z commands.md</a:t>
            </a:r>
          </a:p>
          <a:p>
            <a:r>
              <a:rPr lang="cs-CZ" dirty="0"/>
              <a:t>Vytvoření virtuálního prostředí pro Python</a:t>
            </a:r>
          </a:p>
          <a:p>
            <a:pPr lvl="1"/>
            <a:r>
              <a:rPr lang="cs-CZ" dirty="0"/>
              <a:t>python –m </a:t>
            </a:r>
            <a:r>
              <a:rPr lang="cs-CZ" dirty="0" err="1"/>
              <a:t>venv</a:t>
            </a:r>
            <a:r>
              <a:rPr lang="cs-CZ" dirty="0"/>
              <a:t> </a:t>
            </a:r>
            <a:r>
              <a:rPr lang="cs-CZ" dirty="0" err="1"/>
              <a:t>venv</a:t>
            </a:r>
            <a:endParaRPr lang="cs-CZ" dirty="0"/>
          </a:p>
          <a:p>
            <a:pPr lvl="1"/>
            <a:r>
              <a:rPr lang="cs-CZ" dirty="0" err="1"/>
              <a:t>venv</a:t>
            </a:r>
            <a:r>
              <a:rPr lang="cs-CZ" dirty="0"/>
              <a:t>\</a:t>
            </a:r>
            <a:r>
              <a:rPr lang="cs-CZ" dirty="0" err="1"/>
              <a:t>Scripts</a:t>
            </a:r>
            <a:r>
              <a:rPr lang="cs-CZ" dirty="0"/>
              <a:t>\activate.bat</a:t>
            </a:r>
          </a:p>
          <a:p>
            <a:pPr lvl="1"/>
            <a:r>
              <a:rPr lang="cs-CZ" dirty="0"/>
              <a:t>pip </a:t>
            </a:r>
            <a:r>
              <a:rPr lang="cs-CZ" dirty="0" err="1"/>
              <a:t>install</a:t>
            </a:r>
            <a:r>
              <a:rPr lang="cs-CZ" dirty="0"/>
              <a:t> –r requirements.txt</a:t>
            </a:r>
          </a:p>
          <a:p>
            <a:r>
              <a:rPr lang="cs-CZ" dirty="0"/>
              <a:t>Naplnění DB</a:t>
            </a:r>
          </a:p>
          <a:p>
            <a:pPr lvl="1"/>
            <a:r>
              <a:rPr lang="cs-CZ" dirty="0"/>
              <a:t>Python scripts\generate_data.py</a:t>
            </a:r>
          </a:p>
          <a:p>
            <a:r>
              <a:rPr lang="cs-CZ" dirty="0"/>
              <a:t>Spuštění dotazu</a:t>
            </a:r>
          </a:p>
          <a:p>
            <a:pPr lvl="1"/>
            <a:r>
              <a:rPr lang="cs-CZ" dirty="0"/>
              <a:t>python queries\query_visitedcities.py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4734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B398-975C-C70C-108E-D4CB5D2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databáze umí?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63F2F6-3EDC-A867-92D1-9EB78A8E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81582"/>
            <a:ext cx="3141878" cy="576262"/>
          </a:xfrm>
        </p:spPr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81A3742-C28D-C32C-47C0-1421075107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057844"/>
            <a:ext cx="3148719" cy="284729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dokumenty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relace – grafy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časová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prostorová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schemaless/</a:t>
            </a:r>
            <a:r>
              <a:rPr lang="cs-CZ" sz="1800" dirty="0" err="1"/>
              <a:t>schemafull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0AB52-347C-63FB-AF64-7A805BE45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481580"/>
            <a:ext cx="3147009" cy="576262"/>
          </a:xfrm>
        </p:spPr>
        <p:txBody>
          <a:bodyPr/>
          <a:lstStyle/>
          <a:p>
            <a:r>
              <a:rPr lang="cs-CZ" dirty="0"/>
              <a:t>Vlastnosti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7B3EA42B-9A97-47EA-B0CF-06A8228CDF4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057843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škálovatelnost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fulltext </a:t>
            </a:r>
            <a:r>
              <a:rPr lang="cs-CZ" sz="1800" dirty="0" err="1"/>
              <a:t>search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realtime</a:t>
            </a:r>
            <a:r>
              <a:rPr lang="cs-CZ" sz="1800" dirty="0"/>
              <a:t> live </a:t>
            </a:r>
            <a:r>
              <a:rPr lang="cs-CZ" sz="1800" dirty="0" err="1"/>
              <a:t>queries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relace místo </a:t>
            </a:r>
            <a:r>
              <a:rPr lang="cs-CZ" sz="1800" dirty="0" err="1"/>
              <a:t>JOINů</a:t>
            </a: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JS funkce v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0D89D900-1CA6-5963-3956-641D4EB78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481581"/>
            <a:ext cx="3145730" cy="576262"/>
          </a:xfrm>
        </p:spPr>
        <p:txBody>
          <a:bodyPr/>
          <a:lstStyle/>
          <a:p>
            <a:r>
              <a:rPr lang="cs-CZ" dirty="0"/>
              <a:t>Nasazení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FDDB54F8-1C61-2923-1688-E3A5CD7B259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057842"/>
            <a:ext cx="3145536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 paměti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na disku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embedded v aplikaci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 prohlížeči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distribuovaná v cloudu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rozsáhlý systém práv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68F3812B-CBB4-1B5B-BDE0-121AA4DA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8" y="2329743"/>
            <a:ext cx="5695927" cy="87993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A40227DF-FB9D-C97C-B41E-D904C45E7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783" y="2400056"/>
            <a:ext cx="5463467" cy="833138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C63246D-8D3F-B2B7-0938-F37FC184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99" y="3646071"/>
            <a:ext cx="4794279" cy="70872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DCDD26CF-C2A8-BE0B-358E-B191B33BA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930" y="5177401"/>
            <a:ext cx="4201912" cy="833137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74873BE2-2510-7B25-7163-18A3E792D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863" y="3818944"/>
            <a:ext cx="6038347" cy="802503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0520D953-691F-7A2B-09AC-1414BB74B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842" y="4832253"/>
            <a:ext cx="5793334" cy="16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2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29CA7-E99B-03E4-0F5A-299ED911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historie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4ECE6EEA-5A2E-4A40-E85F-E0DC0EE1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 2015</a:t>
            </a:r>
          </a:p>
          <a:p>
            <a:r>
              <a:rPr lang="cs-CZ" dirty="0"/>
              <a:t>open source od 2021 - beta</a:t>
            </a:r>
          </a:p>
          <a:p>
            <a:endParaRPr lang="cs-CZ" dirty="0"/>
          </a:p>
          <a:p>
            <a:r>
              <a:rPr lang="cs-CZ" dirty="0"/>
              <a:t>Q2 2023 - </a:t>
            </a:r>
            <a:r>
              <a:rPr lang="cs-CZ" dirty="0" err="1"/>
              <a:t>SurrealDB</a:t>
            </a:r>
            <a:r>
              <a:rPr lang="cs-CZ" dirty="0"/>
              <a:t> 1.0.0</a:t>
            </a:r>
          </a:p>
          <a:p>
            <a:endParaRPr lang="cs-CZ" dirty="0"/>
          </a:p>
          <a:p>
            <a:r>
              <a:rPr lang="cs-CZ" dirty="0"/>
              <a:t>Q3 2023 – public cloud</a:t>
            </a:r>
            <a:endParaRPr lang="cs-CZ" b="1" i="0" dirty="0">
              <a:solidFill>
                <a:srgbClr val="FFFFFF"/>
              </a:solidFill>
              <a:effectLst/>
              <a:latin typeface="Poppins" panose="00000500000000000000" pitchFamily="2" charset="-18"/>
            </a:endParaRPr>
          </a:p>
          <a:p>
            <a:r>
              <a:rPr lang="cs-CZ" dirty="0"/>
              <a:t>Q4 2023 – </a:t>
            </a:r>
            <a:r>
              <a:rPr lang="cs-CZ" dirty="0" err="1"/>
              <a:t>private</a:t>
            </a:r>
            <a:r>
              <a:rPr lang="cs-CZ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403499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31891C65-5143-85DC-70D3-FC14FF8F795F}"/>
              </a:ext>
            </a:extLst>
          </p:cNvPr>
          <p:cNvSpPr/>
          <p:nvPr/>
        </p:nvSpPr>
        <p:spPr>
          <a:xfrm>
            <a:off x="2154196" y="2294300"/>
            <a:ext cx="7883608" cy="4338735"/>
          </a:xfrm>
          <a:prstGeom prst="roundRect">
            <a:avLst/>
          </a:prstGeom>
          <a:solidFill>
            <a:srgbClr val="61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CF9038-97BE-42CA-9BFA-2441A24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Jmenná konvence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456FC2-3494-65AC-F15C-33BFB42E40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06" y="2522733"/>
            <a:ext cx="7502988" cy="411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6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ing IndexedDB For Client-Side Storage – Sweetcode.io">
            <a:extLst>
              <a:ext uri="{FF2B5EF4-FFF2-40B4-BE49-F238E27FC236}">
                <a16:creationId xmlns:a16="http://schemas.microsoft.com/office/drawing/2014/main" id="{5F6360AE-F3B5-07AE-36CA-DBFCDFD0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99" y="4519114"/>
            <a:ext cx="2857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51012BA-D035-CD74-C1C2-E9BE4AFC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Technické okénko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0A1D2D-586A-F399-1605-0BCE96D4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Rust</a:t>
            </a:r>
            <a:endParaRPr lang="cs-CZ" dirty="0"/>
          </a:p>
          <a:p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lvl="1"/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parser</a:t>
            </a:r>
            <a:endParaRPr lang="cs-CZ" dirty="0"/>
          </a:p>
          <a:p>
            <a:pPr lvl="1"/>
            <a:r>
              <a:rPr lang="cs-CZ" dirty="0" err="1"/>
              <a:t>executor</a:t>
            </a:r>
            <a:endParaRPr lang="cs-CZ" dirty="0"/>
          </a:p>
          <a:p>
            <a:pPr lvl="1"/>
            <a:r>
              <a:rPr lang="cs-CZ" dirty="0" err="1"/>
              <a:t>iterator</a:t>
            </a:r>
            <a:endParaRPr lang="cs-CZ" dirty="0"/>
          </a:p>
          <a:p>
            <a:pPr lvl="1"/>
            <a:r>
              <a:rPr lang="cs-CZ" dirty="0" err="1"/>
              <a:t>document</a:t>
            </a:r>
            <a:r>
              <a:rPr lang="cs-CZ" dirty="0"/>
              <a:t> </a:t>
            </a:r>
            <a:r>
              <a:rPr lang="cs-CZ" dirty="0" err="1"/>
              <a:t>processor</a:t>
            </a:r>
            <a:endParaRPr lang="cs-CZ" dirty="0"/>
          </a:p>
          <a:p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lvl="1"/>
            <a:r>
              <a:rPr lang="cs-CZ" dirty="0" err="1"/>
              <a:t>key-value</a:t>
            </a:r>
            <a:r>
              <a:rPr lang="cs-CZ" dirty="0"/>
              <a:t> </a:t>
            </a:r>
            <a:r>
              <a:rPr lang="cs-CZ" dirty="0" err="1"/>
              <a:t>store</a:t>
            </a:r>
            <a:endParaRPr lang="cs-CZ" dirty="0"/>
          </a:p>
          <a:p>
            <a:pPr lvl="1"/>
            <a:r>
              <a:rPr lang="cs-CZ" dirty="0" err="1"/>
              <a:t>RocksDB</a:t>
            </a:r>
            <a:r>
              <a:rPr lang="cs-CZ" dirty="0"/>
              <a:t>, </a:t>
            </a:r>
            <a:r>
              <a:rPr lang="cs-CZ" dirty="0" err="1"/>
              <a:t>IndexedDB</a:t>
            </a:r>
            <a:endParaRPr lang="cs-CZ" dirty="0"/>
          </a:p>
        </p:txBody>
      </p:sp>
      <p:pic>
        <p:nvPicPr>
          <p:cNvPr id="1026" name="Picture 2" descr="RocksDB (@RocksDB) / Twitter">
            <a:extLst>
              <a:ext uri="{FF2B5EF4-FFF2-40B4-BE49-F238E27FC236}">
                <a16:creationId xmlns:a16="http://schemas.microsoft.com/office/drawing/2014/main" id="{BCF2C87E-EFF0-80D0-9DD8-8DB6AC6E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85" y="2603500"/>
            <a:ext cx="3020928" cy="15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4F7C89-A54B-251C-7449-0984D405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A7F42E-B73B-332C-E6C0-9172DCD9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https://surrealdb.com/install</a:t>
            </a:r>
            <a:endParaRPr lang="cs-CZ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s-CZ" dirty="0"/>
              <a:t>Instalace jedním příkazem</a:t>
            </a:r>
          </a:p>
          <a:p>
            <a:endParaRPr lang="cs-CZ" dirty="0"/>
          </a:p>
          <a:p>
            <a:r>
              <a:rPr lang="cs-CZ" dirty="0"/>
              <a:t>        </a:t>
            </a:r>
            <a:r>
              <a:rPr lang="cs-CZ" dirty="0" err="1">
                <a:latin typeface="Consolas" panose="020B0609020204030204" pitchFamily="49" charset="0"/>
              </a:rPr>
              <a:t>iwr</a:t>
            </a:r>
            <a:r>
              <a:rPr lang="cs-CZ" dirty="0">
                <a:latin typeface="Consolas" panose="020B0609020204030204" pitchFamily="49" charset="0"/>
              </a:rPr>
              <a:t> https://windows.surrealdb.com -</a:t>
            </a:r>
            <a:r>
              <a:rPr lang="cs-CZ" dirty="0" err="1">
                <a:latin typeface="Consolas" panose="020B0609020204030204" pitchFamily="49" charset="0"/>
              </a:rPr>
              <a:t>useb</a:t>
            </a:r>
            <a:r>
              <a:rPr lang="cs-CZ" dirty="0">
                <a:latin typeface="Consolas" panose="020B0609020204030204" pitchFamily="49" charset="0"/>
              </a:rPr>
              <a:t> | </a:t>
            </a:r>
            <a:r>
              <a:rPr lang="cs-CZ" dirty="0" err="1">
                <a:latin typeface="Consolas" panose="020B0609020204030204" pitchFamily="49" charset="0"/>
              </a:rPr>
              <a:t>iex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dirty="0">
                <a:latin typeface="Consolas" panose="020B0609020204030204" pitchFamily="49" charset="0"/>
              </a:rPr>
              <a:t>    Python 3.10, requirements.txt</a:t>
            </a:r>
          </a:p>
          <a:p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21E161-2DFA-F74A-AA57-98EE8AE26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07" y="3817727"/>
            <a:ext cx="376503" cy="37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kupina 3">
            <a:extLst>
              <a:ext uri="{FF2B5EF4-FFF2-40B4-BE49-F238E27FC236}">
                <a16:creationId xmlns:a16="http://schemas.microsoft.com/office/drawing/2014/main" id="{CF02965B-0929-36F0-CA08-04A65A899CDD}"/>
              </a:ext>
            </a:extLst>
          </p:cNvPr>
          <p:cNvGrpSpPr/>
          <p:nvPr/>
        </p:nvGrpSpPr>
        <p:grpSpPr>
          <a:xfrm>
            <a:off x="1154954" y="4668837"/>
            <a:ext cx="3935206" cy="1350963"/>
            <a:chOff x="3877834" y="4533369"/>
            <a:chExt cx="3935206" cy="1350963"/>
          </a:xfrm>
        </p:grpSpPr>
        <p:pic>
          <p:nvPicPr>
            <p:cNvPr id="3076" name="Picture 4" descr="MAC OS logo - Free computer icons">
              <a:extLst>
                <a:ext uri="{FF2B5EF4-FFF2-40B4-BE49-F238E27FC236}">
                  <a16:creationId xmlns:a16="http://schemas.microsoft.com/office/drawing/2014/main" id="{D31CFF29-AAD0-9EEE-CC6B-0F21CFC5F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834" y="4757524"/>
              <a:ext cx="902652" cy="90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Linux, logo Icon in Brands and Logos">
              <a:extLst>
                <a:ext uri="{FF2B5EF4-FFF2-40B4-BE49-F238E27FC236}">
                  <a16:creationId xmlns:a16="http://schemas.microsoft.com/office/drawing/2014/main" id="{698F8EA6-88C8-2226-9384-34705B8C1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795" y="4533369"/>
              <a:ext cx="1350963" cy="135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Docker - Free technology icons">
              <a:extLst>
                <a:ext uri="{FF2B5EF4-FFF2-40B4-BE49-F238E27FC236}">
                  <a16:creationId xmlns:a16="http://schemas.microsoft.com/office/drawing/2014/main" id="{64F56FB5-A401-F5B9-E84F-464CF8F5B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406" y="4642033"/>
              <a:ext cx="1133634" cy="113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485784C0-86AD-2738-7B62-EACAA9490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50" y="4245060"/>
            <a:ext cx="340360" cy="37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Doména – hodnocení jídel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DEC5C66-91C0-453F-283C-96F29007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9346" y="2802531"/>
            <a:ext cx="11493308" cy="3081801"/>
          </a:xfrm>
        </p:spPr>
      </p:pic>
    </p:spTree>
    <p:extLst>
      <p:ext uri="{BB962C8B-B14F-4D97-AF65-F5344CB8AC3E}">
        <p14:creationId xmlns:p14="http://schemas.microsoft.com/office/powerpoint/2010/main" val="354087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EF770-55BB-8CD5-6BF1-9715EC0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Schéma v DB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1DEC5C66-91C0-453F-283C-96F29007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9346" y="2802532"/>
            <a:ext cx="5967478" cy="1600112"/>
          </a:xfr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292BADA1-99D8-FDD1-F227-1E5FB350D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6824" y="2384479"/>
            <a:ext cx="5164387" cy="40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1905</Words>
  <Application>Microsoft Office PowerPoint</Application>
  <PresentationFormat>Širokoúhlá obrazovka</PresentationFormat>
  <Paragraphs>270</Paragraphs>
  <Slides>22</Slides>
  <Notes>20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Poppins</vt:lpstr>
      <vt:lpstr>Wingdings 3</vt:lpstr>
      <vt:lpstr>Ion Boardroom</vt:lpstr>
      <vt:lpstr> Představení databáze</vt:lpstr>
      <vt:lpstr>Co databáze umí?</vt:lpstr>
      <vt:lpstr>Co databáze umí?</vt:lpstr>
      <vt:lpstr>Trocha historie</vt:lpstr>
      <vt:lpstr>Jmenná konvence</vt:lpstr>
      <vt:lpstr>Technické okénko</vt:lpstr>
      <vt:lpstr>Instalace</vt:lpstr>
      <vt:lpstr>Doména – hodnocení jídel</vt:lpstr>
      <vt:lpstr>Schéma v DB</vt:lpstr>
      <vt:lpstr>Schéma v DB</vt:lpstr>
      <vt:lpstr>Testovací data</vt:lpstr>
      <vt:lpstr>Dotazovací jazyk</vt:lpstr>
      <vt:lpstr>Dotazovací jazyk</vt:lpstr>
      <vt:lpstr>Definice schématu</vt:lpstr>
      <vt:lpstr>Dotaz 1 – Vzdálenost od Prahy</vt:lpstr>
      <vt:lpstr>Dotaz 2 – Města navštívená Janem</vt:lpstr>
      <vt:lpstr>Dotaz 3</vt:lpstr>
      <vt:lpstr>Zajímavosti</vt:lpstr>
      <vt:lpstr>Hodnocení</vt:lpstr>
      <vt:lpstr>Přiložené soubory</vt:lpstr>
      <vt:lpstr>Děkuji za pozornost</vt:lpstr>
      <vt:lpstr>Spuštění dotazu (Windows)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Představení databáze</dc:title>
  <dc:creator>Milan Abrahám</dc:creator>
  <cp:lastModifiedBy>Milan Abrahám</cp:lastModifiedBy>
  <cp:revision>29</cp:revision>
  <dcterms:created xsi:type="dcterms:W3CDTF">2023-05-08T10:53:13Z</dcterms:created>
  <dcterms:modified xsi:type="dcterms:W3CDTF">2023-05-09T09:53:18Z</dcterms:modified>
</cp:coreProperties>
</file>