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
      <p:font typeface="Economic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Economica-bold.fntdata"/><Relationship Id="rId10" Type="http://schemas.openxmlformats.org/officeDocument/2006/relationships/slide" Target="slides/slide5.xml"/><Relationship Id="rId32" Type="http://schemas.openxmlformats.org/officeDocument/2006/relationships/font" Target="fonts/Economica-regular.fntdata"/><Relationship Id="rId13" Type="http://schemas.openxmlformats.org/officeDocument/2006/relationships/slide" Target="slides/slide8.xml"/><Relationship Id="rId35" Type="http://schemas.openxmlformats.org/officeDocument/2006/relationships/font" Target="fonts/Economica-boldItalic.fntdata"/><Relationship Id="rId12" Type="http://schemas.openxmlformats.org/officeDocument/2006/relationships/slide" Target="slides/slide7.xml"/><Relationship Id="rId34" Type="http://schemas.openxmlformats.org/officeDocument/2006/relationships/font" Target="fonts/Economica-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41be5a69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41be5a69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41be5a69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41be5a69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41be5a69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41be5a69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41be5a69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41be5a69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41be5a69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41be5a69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41be5a69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41be5a69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41be5a69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41be5a69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41be5a69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f41be5a69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41be5a69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f41be5a69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42dcdc6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42dcdc6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416fd688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416fd688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42dcdc6c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42dcdc6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f416fd688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f416fd688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f416fd688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f416fd688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f416fd688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f416fd688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f416fd688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f416fd688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41be5a69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41be5a69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41be5a69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41be5a69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41be5a69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41be5a69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American Sign Language Classification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Deep Learning (CNN)</a:t>
            </a:r>
            <a:endParaRPr/>
          </a:p>
        </p:txBody>
      </p:sp>
      <p:sp>
        <p:nvSpPr>
          <p:cNvPr id="65" name="Google Shape;65;p13"/>
          <p:cNvSpPr txBox="1"/>
          <p:nvPr/>
        </p:nvSpPr>
        <p:spPr>
          <a:xfrm>
            <a:off x="7122475" y="4512750"/>
            <a:ext cx="1968600" cy="455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Milan Patel</a:t>
            </a:r>
            <a:endParaRPr sz="1800">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3365725" y="518600"/>
            <a:ext cx="5530799" cy="4205801"/>
          </a:xfrm>
          <a:prstGeom prst="rect">
            <a:avLst/>
          </a:prstGeom>
          <a:noFill/>
          <a:ln>
            <a:noFill/>
          </a:ln>
        </p:spPr>
      </p:pic>
      <p:sp>
        <p:nvSpPr>
          <p:cNvPr id="117" name="Google Shape;117;p22"/>
          <p:cNvSpPr txBox="1"/>
          <p:nvPr/>
        </p:nvSpPr>
        <p:spPr>
          <a:xfrm>
            <a:off x="169325" y="1820350"/>
            <a:ext cx="3000000" cy="138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900">
                <a:solidFill>
                  <a:schemeClr val="dk1"/>
                </a:solidFill>
                <a:latin typeface="Economica"/>
                <a:ea typeface="Economica"/>
                <a:cs typeface="Economica"/>
                <a:sym typeface="Economica"/>
              </a:rPr>
              <a:t>Model 1 Accuracy Graph</a:t>
            </a:r>
            <a:endParaRPr b="1" sz="3900">
              <a:solidFill>
                <a:schemeClr val="dk1"/>
              </a:solidFill>
              <a:latin typeface="Economica"/>
              <a:ea typeface="Economica"/>
              <a:cs typeface="Economica"/>
              <a:sym typeface="Economic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3"/>
          <p:cNvPicPr preferRelativeResize="0"/>
          <p:nvPr/>
        </p:nvPicPr>
        <p:blipFill>
          <a:blip r:embed="rId3">
            <a:alphaModFix/>
          </a:blip>
          <a:stretch>
            <a:fillRect/>
          </a:stretch>
        </p:blipFill>
        <p:spPr>
          <a:xfrm>
            <a:off x="1579250" y="152400"/>
            <a:ext cx="5816145" cy="4838700"/>
          </a:xfrm>
          <a:prstGeom prst="rect">
            <a:avLst/>
          </a:prstGeom>
          <a:noFill/>
          <a:ln>
            <a:noFill/>
          </a:ln>
        </p:spPr>
      </p:pic>
      <p:sp>
        <p:nvSpPr>
          <p:cNvPr id="123" name="Google Shape;123;p23"/>
          <p:cNvSpPr txBox="1"/>
          <p:nvPr/>
        </p:nvSpPr>
        <p:spPr>
          <a:xfrm>
            <a:off x="531275" y="1475325"/>
            <a:ext cx="2010900" cy="21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CNN Model 2 Architecture </a:t>
            </a:r>
            <a:endParaRPr/>
          </a:p>
        </p:txBody>
      </p:sp>
      <p:sp>
        <p:nvSpPr>
          <p:cNvPr id="129" name="Google Shape;129;p24"/>
          <p:cNvSpPr txBox="1"/>
          <p:nvPr/>
        </p:nvSpPr>
        <p:spPr>
          <a:xfrm>
            <a:off x="1195950" y="1528200"/>
            <a:ext cx="6752100" cy="30057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500"/>
              </a:spcAft>
              <a:buNone/>
            </a:pPr>
            <a:r>
              <a:rPr b="1" lang="en" sz="2150">
                <a:solidFill>
                  <a:schemeClr val="dk1"/>
                </a:solidFill>
                <a:latin typeface="Economica"/>
                <a:ea typeface="Economica"/>
                <a:cs typeface="Economica"/>
                <a:sym typeface="Economica"/>
              </a:rPr>
              <a:t>This model  is a deeper and more complex version of the previous architecture. With more convolutional layers, this model can potentially learn more complex features. Adam optimizer is also used which can adapt the learning rate during training. Also Batch normalizer is used to speed up the model's training time.</a:t>
            </a:r>
            <a:endParaRPr sz="2300">
              <a:solidFill>
                <a:schemeClr val="dk1"/>
              </a:solidFill>
              <a:latin typeface="Economica"/>
              <a:ea typeface="Economica"/>
              <a:cs typeface="Economica"/>
              <a:sym typeface="Economic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5"/>
          <p:cNvPicPr preferRelativeResize="0"/>
          <p:nvPr/>
        </p:nvPicPr>
        <p:blipFill rotWithShape="1">
          <a:blip r:embed="rId3">
            <a:alphaModFix/>
          </a:blip>
          <a:srcRect b="1569" l="0" r="0" t="1569"/>
          <a:stretch/>
        </p:blipFill>
        <p:spPr>
          <a:xfrm>
            <a:off x="3365725" y="518600"/>
            <a:ext cx="5530798" cy="4205801"/>
          </a:xfrm>
          <a:prstGeom prst="rect">
            <a:avLst/>
          </a:prstGeom>
          <a:noFill/>
          <a:ln>
            <a:noFill/>
          </a:ln>
        </p:spPr>
      </p:pic>
      <p:sp>
        <p:nvSpPr>
          <p:cNvPr id="135" name="Google Shape;135;p25"/>
          <p:cNvSpPr txBox="1"/>
          <p:nvPr/>
        </p:nvSpPr>
        <p:spPr>
          <a:xfrm>
            <a:off x="169325" y="1820350"/>
            <a:ext cx="3000000" cy="138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900">
                <a:solidFill>
                  <a:schemeClr val="dk1"/>
                </a:solidFill>
                <a:latin typeface="Economica"/>
                <a:ea typeface="Economica"/>
                <a:cs typeface="Economica"/>
                <a:sym typeface="Economica"/>
              </a:rPr>
              <a:t>Model 2 Loss Graph</a:t>
            </a:r>
            <a:endParaRPr b="1" sz="3900">
              <a:solidFill>
                <a:schemeClr val="dk1"/>
              </a:solidFill>
              <a:latin typeface="Economica"/>
              <a:ea typeface="Economica"/>
              <a:cs typeface="Economica"/>
              <a:sym typeface="Economic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6"/>
          <p:cNvPicPr preferRelativeResize="0"/>
          <p:nvPr/>
        </p:nvPicPr>
        <p:blipFill rotWithShape="1">
          <a:blip r:embed="rId3">
            <a:alphaModFix/>
          </a:blip>
          <a:srcRect b="0" l="2006" r="2006" t="0"/>
          <a:stretch/>
        </p:blipFill>
        <p:spPr>
          <a:xfrm>
            <a:off x="3365725" y="518600"/>
            <a:ext cx="5530800" cy="4205801"/>
          </a:xfrm>
          <a:prstGeom prst="rect">
            <a:avLst/>
          </a:prstGeom>
          <a:noFill/>
          <a:ln>
            <a:noFill/>
          </a:ln>
        </p:spPr>
      </p:pic>
      <p:sp>
        <p:nvSpPr>
          <p:cNvPr id="141" name="Google Shape;141;p26"/>
          <p:cNvSpPr txBox="1"/>
          <p:nvPr/>
        </p:nvSpPr>
        <p:spPr>
          <a:xfrm>
            <a:off x="169325" y="1820350"/>
            <a:ext cx="3000000" cy="138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900">
                <a:solidFill>
                  <a:schemeClr val="dk1"/>
                </a:solidFill>
                <a:latin typeface="Economica"/>
                <a:ea typeface="Economica"/>
                <a:cs typeface="Economica"/>
                <a:sym typeface="Economica"/>
              </a:rPr>
              <a:t>Model 2 Accuracy Graph</a:t>
            </a:r>
            <a:endParaRPr b="1" sz="3900">
              <a:solidFill>
                <a:schemeClr val="dk1"/>
              </a:solidFill>
              <a:latin typeface="Economica"/>
              <a:ea typeface="Economica"/>
              <a:cs typeface="Economica"/>
              <a:sym typeface="Economic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7"/>
          <p:cNvPicPr preferRelativeResize="0"/>
          <p:nvPr/>
        </p:nvPicPr>
        <p:blipFill>
          <a:blip r:embed="rId3">
            <a:alphaModFix/>
          </a:blip>
          <a:stretch>
            <a:fillRect/>
          </a:stretch>
        </p:blipFill>
        <p:spPr>
          <a:xfrm>
            <a:off x="1501025" y="152400"/>
            <a:ext cx="6141960"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CNN Model 3: MobileNet </a:t>
            </a:r>
            <a:endParaRPr/>
          </a:p>
        </p:txBody>
      </p:sp>
      <p:sp>
        <p:nvSpPr>
          <p:cNvPr id="152" name="Google Shape;152;p28"/>
          <p:cNvSpPr txBox="1"/>
          <p:nvPr/>
        </p:nvSpPr>
        <p:spPr>
          <a:xfrm>
            <a:off x="1195950" y="1528200"/>
            <a:ext cx="6752100" cy="30057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950">
                <a:solidFill>
                  <a:schemeClr val="dk1"/>
                </a:solidFill>
                <a:latin typeface="Economica"/>
                <a:ea typeface="Economica"/>
                <a:cs typeface="Economica"/>
                <a:sym typeface="Economica"/>
              </a:rPr>
              <a:t>A type of convolutional neural network designed to be efficient and lightweight, making it ideal for mobile and embedded applications where computational resources are limited. </a:t>
            </a:r>
            <a:endParaRPr b="1" sz="1950">
              <a:solidFill>
                <a:schemeClr val="dk1"/>
              </a:solidFill>
              <a:latin typeface="Economica"/>
              <a:ea typeface="Economica"/>
              <a:cs typeface="Economica"/>
              <a:sym typeface="Economica"/>
            </a:endParaRPr>
          </a:p>
          <a:p>
            <a:pPr indent="0" lvl="0" marL="0" rtl="0" algn="ctr">
              <a:lnSpc>
                <a:spcPct val="150000"/>
              </a:lnSpc>
              <a:spcBef>
                <a:spcPts val="500"/>
              </a:spcBef>
              <a:spcAft>
                <a:spcPts val="0"/>
              </a:spcAft>
              <a:buNone/>
            </a:pPr>
            <a:r>
              <a:rPr b="1" lang="en" sz="1950">
                <a:solidFill>
                  <a:schemeClr val="dk1"/>
                </a:solidFill>
                <a:latin typeface="Economica"/>
                <a:ea typeface="Economica"/>
                <a:cs typeface="Economica"/>
                <a:sym typeface="Economica"/>
              </a:rPr>
              <a:t>By freezing the base layers, it retains the learned features from ImageNet while allowing the added dense layers to specialize in recognizing ASL signs.</a:t>
            </a:r>
            <a:endParaRPr b="1" sz="1950">
              <a:solidFill>
                <a:schemeClr val="dk1"/>
              </a:solidFill>
              <a:latin typeface="Economica"/>
              <a:ea typeface="Economica"/>
              <a:cs typeface="Economica"/>
              <a:sym typeface="Economica"/>
            </a:endParaRPr>
          </a:p>
          <a:p>
            <a:pPr indent="0" lvl="0" marL="0" rtl="0" algn="ctr">
              <a:lnSpc>
                <a:spcPct val="150000"/>
              </a:lnSpc>
              <a:spcBef>
                <a:spcPts val="500"/>
              </a:spcBef>
              <a:spcAft>
                <a:spcPts val="500"/>
              </a:spcAft>
              <a:buNone/>
            </a:pPr>
            <a:r>
              <a:t/>
            </a:r>
            <a:endParaRPr b="1" sz="1950">
              <a:solidFill>
                <a:schemeClr val="dk1"/>
              </a:solidFill>
              <a:latin typeface="Economica"/>
              <a:ea typeface="Economica"/>
              <a:cs typeface="Economica"/>
              <a:sym typeface="Economic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9"/>
          <p:cNvPicPr preferRelativeResize="0"/>
          <p:nvPr/>
        </p:nvPicPr>
        <p:blipFill>
          <a:blip r:embed="rId3">
            <a:alphaModFix/>
          </a:blip>
          <a:stretch>
            <a:fillRect/>
          </a:stretch>
        </p:blipFill>
        <p:spPr>
          <a:xfrm>
            <a:off x="4175675" y="65613"/>
            <a:ext cx="3313993" cy="5012275"/>
          </a:xfrm>
          <a:prstGeom prst="rect">
            <a:avLst/>
          </a:prstGeom>
          <a:noFill/>
          <a:ln>
            <a:noFill/>
          </a:ln>
        </p:spPr>
      </p:pic>
      <p:sp>
        <p:nvSpPr>
          <p:cNvPr id="158" name="Google Shape;158;p29"/>
          <p:cNvSpPr txBox="1"/>
          <p:nvPr/>
        </p:nvSpPr>
        <p:spPr>
          <a:xfrm>
            <a:off x="402200" y="2020450"/>
            <a:ext cx="31560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900">
                <a:solidFill>
                  <a:schemeClr val="dk1"/>
                </a:solidFill>
                <a:latin typeface="Economica"/>
                <a:ea typeface="Economica"/>
                <a:cs typeface="Economica"/>
                <a:sym typeface="Economica"/>
              </a:rPr>
              <a:t>Model 3 Report</a:t>
            </a:r>
            <a:endParaRPr b="1" sz="3900">
              <a:solidFill>
                <a:schemeClr val="dk1"/>
              </a:solidFill>
              <a:latin typeface="Economica"/>
              <a:ea typeface="Economica"/>
              <a:cs typeface="Economica"/>
              <a:sym typeface="Economic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0"/>
          <p:cNvPicPr preferRelativeResize="0"/>
          <p:nvPr/>
        </p:nvPicPr>
        <p:blipFill>
          <a:blip r:embed="rId3">
            <a:alphaModFix/>
          </a:blip>
          <a:stretch>
            <a:fillRect/>
          </a:stretch>
        </p:blipFill>
        <p:spPr>
          <a:xfrm>
            <a:off x="1523525" y="152400"/>
            <a:ext cx="6096948" cy="4838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nvSpPr>
        <p:spPr>
          <a:xfrm>
            <a:off x="1661550" y="46575"/>
            <a:ext cx="5820900" cy="94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100">
                <a:solidFill>
                  <a:schemeClr val="dk1"/>
                </a:solidFill>
                <a:latin typeface="Economica"/>
                <a:ea typeface="Economica"/>
                <a:cs typeface="Economica"/>
                <a:sym typeface="Economica"/>
              </a:rPr>
              <a:t>Summary</a:t>
            </a:r>
            <a:endParaRPr b="1" sz="3100">
              <a:solidFill>
                <a:schemeClr val="dk1"/>
              </a:solidFill>
              <a:latin typeface="Economica"/>
              <a:ea typeface="Economica"/>
              <a:cs typeface="Economica"/>
              <a:sym typeface="Economica"/>
            </a:endParaRPr>
          </a:p>
        </p:txBody>
      </p:sp>
      <p:sp>
        <p:nvSpPr>
          <p:cNvPr id="169" name="Google Shape;169;p31"/>
          <p:cNvSpPr txBox="1"/>
          <p:nvPr/>
        </p:nvSpPr>
        <p:spPr>
          <a:xfrm>
            <a:off x="677400" y="988575"/>
            <a:ext cx="7789200" cy="365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Experimented with three different models for ASL (American Sign Language) classification. </a:t>
            </a:r>
            <a:endParaRPr sz="1600">
              <a:solidFill>
                <a:schemeClr val="dk1"/>
              </a:solidFill>
              <a:latin typeface="Roboto"/>
              <a:ea typeface="Roboto"/>
              <a:cs typeface="Roboto"/>
              <a:sym typeface="Roboto"/>
            </a:endParaRPr>
          </a:p>
          <a:p>
            <a:pPr indent="0" lvl="0" marL="0" rtl="0" algn="ctr">
              <a:spcBef>
                <a:spcPts val="0"/>
              </a:spcBef>
              <a:spcAft>
                <a:spcPts val="0"/>
              </a:spcAft>
              <a:buNone/>
            </a:pPr>
            <a:r>
              <a:t/>
            </a:r>
            <a:endParaRPr sz="1600">
              <a:solidFill>
                <a:schemeClr val="dk1"/>
              </a:solidFill>
              <a:latin typeface="Roboto"/>
              <a:ea typeface="Roboto"/>
              <a:cs typeface="Roboto"/>
              <a:sym typeface="Roboto"/>
            </a:endParaRPr>
          </a:p>
          <a:p>
            <a:pPr indent="0" lvl="0" marL="0" rtl="0" algn="ctr">
              <a:spcBef>
                <a:spcPts val="0"/>
              </a:spcBef>
              <a:spcAft>
                <a:spcPts val="0"/>
              </a:spcAft>
              <a:buNone/>
            </a:pPr>
            <a:r>
              <a:rPr lang="en" sz="1600">
                <a:solidFill>
                  <a:schemeClr val="dk1"/>
                </a:solidFill>
                <a:latin typeface="Roboto"/>
                <a:ea typeface="Roboto"/>
                <a:cs typeface="Roboto"/>
                <a:sym typeface="Roboto"/>
              </a:rPr>
              <a:t>Model 1: Provides a balanced approach, with simpler layers and better generalization, making it a reliable option.</a:t>
            </a:r>
            <a:endParaRPr sz="1600">
              <a:solidFill>
                <a:schemeClr val="dk1"/>
              </a:solidFill>
              <a:latin typeface="Roboto"/>
              <a:ea typeface="Roboto"/>
              <a:cs typeface="Roboto"/>
              <a:sym typeface="Roboto"/>
            </a:endParaRPr>
          </a:p>
          <a:p>
            <a:pPr indent="0" lvl="0" marL="0" rtl="0" algn="ctr">
              <a:spcBef>
                <a:spcPts val="0"/>
              </a:spcBef>
              <a:spcAft>
                <a:spcPts val="0"/>
              </a:spcAft>
              <a:buNone/>
            </a:pPr>
            <a:r>
              <a:t/>
            </a:r>
            <a:endParaRPr sz="1600">
              <a:solidFill>
                <a:schemeClr val="dk1"/>
              </a:solidFill>
              <a:latin typeface="Roboto"/>
              <a:ea typeface="Roboto"/>
              <a:cs typeface="Roboto"/>
              <a:sym typeface="Roboto"/>
            </a:endParaRPr>
          </a:p>
          <a:p>
            <a:pPr indent="0" lvl="0" marL="0" rtl="0" algn="ctr">
              <a:spcBef>
                <a:spcPts val="0"/>
              </a:spcBef>
              <a:spcAft>
                <a:spcPts val="0"/>
              </a:spcAft>
              <a:buNone/>
            </a:pPr>
            <a:r>
              <a:rPr lang="en" sz="1600">
                <a:solidFill>
                  <a:schemeClr val="dk1"/>
                </a:solidFill>
                <a:latin typeface="Roboto"/>
                <a:ea typeface="Roboto"/>
                <a:cs typeface="Roboto"/>
                <a:sym typeface="Roboto"/>
              </a:rPr>
              <a:t>Model 2: Offers a deeper architecture, useful for complex tasks but prone to overfitting without sufficient regularization or data.</a:t>
            </a:r>
            <a:endParaRPr sz="1600">
              <a:solidFill>
                <a:schemeClr val="dk1"/>
              </a:solidFill>
              <a:latin typeface="Roboto"/>
              <a:ea typeface="Roboto"/>
              <a:cs typeface="Roboto"/>
              <a:sym typeface="Roboto"/>
            </a:endParaRPr>
          </a:p>
          <a:p>
            <a:pPr indent="0" lvl="0" marL="0" rtl="0" algn="ctr">
              <a:spcBef>
                <a:spcPts val="0"/>
              </a:spcBef>
              <a:spcAft>
                <a:spcPts val="0"/>
              </a:spcAft>
              <a:buNone/>
            </a:pPr>
            <a:r>
              <a:t/>
            </a:r>
            <a:endParaRPr sz="1600">
              <a:solidFill>
                <a:schemeClr val="dk1"/>
              </a:solidFill>
              <a:latin typeface="Roboto"/>
              <a:ea typeface="Roboto"/>
              <a:cs typeface="Roboto"/>
              <a:sym typeface="Roboto"/>
            </a:endParaRPr>
          </a:p>
          <a:p>
            <a:pPr indent="0" lvl="0" marL="0" rtl="0" algn="ctr">
              <a:spcBef>
                <a:spcPts val="0"/>
              </a:spcBef>
              <a:spcAft>
                <a:spcPts val="0"/>
              </a:spcAft>
              <a:buNone/>
            </a:pPr>
            <a:r>
              <a:rPr lang="en" sz="1600">
                <a:solidFill>
                  <a:schemeClr val="dk1"/>
                </a:solidFill>
                <a:latin typeface="Roboto"/>
                <a:ea typeface="Roboto"/>
                <a:cs typeface="Roboto"/>
                <a:sym typeface="Roboto"/>
              </a:rPr>
              <a:t>Model 3 (MobileNet): The top performer, leveraging transfer learning to deliver near-perfect accuracy and robust performance across all classes. </a:t>
            </a:r>
            <a:endParaRPr sz="1600">
              <a:solidFill>
                <a:schemeClr val="dk1"/>
              </a:solidFill>
              <a:latin typeface="Roboto"/>
              <a:ea typeface="Roboto"/>
              <a:cs typeface="Roboto"/>
              <a:sym typeface="Roboto"/>
            </a:endParaRPr>
          </a:p>
          <a:p>
            <a:pPr indent="0" lvl="0" marL="0" rtl="0" algn="ctr">
              <a:spcBef>
                <a:spcPts val="0"/>
              </a:spcBef>
              <a:spcAft>
                <a:spcPts val="0"/>
              </a:spcAft>
              <a:buNone/>
            </a:pPr>
            <a:r>
              <a:t/>
            </a:r>
            <a:endParaRPr sz="1600">
              <a:solidFill>
                <a:schemeClr val="dk1"/>
              </a:solidFill>
              <a:latin typeface="Roboto"/>
              <a:ea typeface="Roboto"/>
              <a:cs typeface="Roboto"/>
              <a:sym typeface="Roboto"/>
            </a:endParaRPr>
          </a:p>
          <a:p>
            <a:pPr indent="0" lvl="0" marL="0" rtl="0" algn="ctr">
              <a:spcBef>
                <a:spcPts val="0"/>
              </a:spcBef>
              <a:spcAft>
                <a:spcPts val="0"/>
              </a:spcAft>
              <a:buNone/>
            </a:pPr>
            <a:r>
              <a:rPr lang="en" sz="1600">
                <a:solidFill>
                  <a:schemeClr val="dk1"/>
                </a:solidFill>
                <a:latin typeface="Roboto"/>
                <a:ea typeface="Roboto"/>
                <a:cs typeface="Roboto"/>
                <a:sym typeface="Roboto"/>
              </a:rPr>
              <a:t>Overall, Model 3 with MobileNet stands out as the best choice, followed by Model 1 for its simplicity and stability, and Model 2 if deeper architectures are desired with appropriate measures to prevent overfitting.</a:t>
            </a:r>
            <a:endParaRPr sz="1600">
              <a:solidFill>
                <a:schemeClr val="dk1"/>
              </a:solidFill>
              <a:latin typeface="Roboto"/>
              <a:ea typeface="Roboto"/>
              <a:cs typeface="Roboto"/>
              <a:sym typeface="Roboto"/>
            </a:endParaRPr>
          </a:p>
          <a:p>
            <a:pPr indent="0" lvl="0" marL="0" rtl="0" algn="ctr">
              <a:spcBef>
                <a:spcPts val="0"/>
              </a:spcBef>
              <a:spcAft>
                <a:spcPts val="0"/>
              </a:spcAft>
              <a:buNone/>
            </a:pPr>
            <a:r>
              <a:t/>
            </a:r>
            <a:endParaRPr sz="16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idx="4294967295" type="title"/>
          </p:nvPr>
        </p:nvSpPr>
        <p:spPr>
          <a:xfrm>
            <a:off x="387900" y="602650"/>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u="sng">
                <a:latin typeface="Economica"/>
                <a:ea typeface="Economica"/>
                <a:cs typeface="Economica"/>
                <a:sym typeface="Economica"/>
              </a:rPr>
              <a:t>American Sign Language (ASL) Dataset</a:t>
            </a:r>
            <a:endParaRPr u="sng">
              <a:latin typeface="Economica"/>
              <a:ea typeface="Economica"/>
              <a:cs typeface="Economica"/>
              <a:sym typeface="Economica"/>
            </a:endParaRPr>
          </a:p>
        </p:txBody>
      </p:sp>
      <p:sp>
        <p:nvSpPr>
          <p:cNvPr id="71" name="Google Shape;71;p14"/>
          <p:cNvSpPr txBox="1"/>
          <p:nvPr>
            <p:ph idx="4294967295" type="body"/>
          </p:nvPr>
        </p:nvSpPr>
        <p:spPr>
          <a:xfrm>
            <a:off x="620750" y="1288749"/>
            <a:ext cx="8368200" cy="3078900"/>
          </a:xfrm>
          <a:prstGeom prst="rect">
            <a:avLst/>
          </a:prstGeom>
          <a:noFill/>
        </p:spPr>
        <p:txBody>
          <a:bodyPr anchorCtr="0" anchor="t" bIns="91425" lIns="91425" spcFirstLastPara="1" rIns="91425" wrap="square" tIns="91425">
            <a:noAutofit/>
          </a:bodyPr>
          <a:lstStyle/>
          <a:p>
            <a:pPr indent="0" lvl="0" marL="190500" marR="190500" rtl="0" algn="l">
              <a:lnSpc>
                <a:spcPct val="150000"/>
              </a:lnSpc>
              <a:spcBef>
                <a:spcPts val="0"/>
              </a:spcBef>
              <a:spcAft>
                <a:spcPts val="0"/>
              </a:spcAft>
              <a:buNone/>
            </a:pPr>
            <a:r>
              <a:t/>
            </a:r>
            <a:endParaRPr sz="2300">
              <a:solidFill>
                <a:srgbClr val="202214"/>
              </a:solidFill>
              <a:latin typeface="Economica"/>
              <a:ea typeface="Economica"/>
              <a:cs typeface="Economica"/>
              <a:sym typeface="Economica"/>
            </a:endParaRPr>
          </a:p>
          <a:p>
            <a:pPr indent="0" lvl="0" marL="0" rtl="0" algn="ctr">
              <a:lnSpc>
                <a:spcPct val="150000"/>
              </a:lnSpc>
              <a:spcBef>
                <a:spcPts val="600"/>
              </a:spcBef>
              <a:spcAft>
                <a:spcPts val="0"/>
              </a:spcAft>
              <a:buNone/>
            </a:pPr>
            <a:r>
              <a:rPr lang="en" sz="2300">
                <a:latin typeface="Economica"/>
                <a:ea typeface="Economica"/>
                <a:cs typeface="Economica"/>
                <a:sym typeface="Economica"/>
              </a:rPr>
              <a:t>The dataset is a collection of images of alphabets from the ASL, separated in 29 folders which represent the various classes. The training data set contains 87,000 images which are 200x200 pixels. There are 29 classes, of which 26 are for the letters A-Z and 3 classes for SPACE, DELETE and NOTHING.</a:t>
            </a:r>
            <a:endParaRPr sz="2300">
              <a:latin typeface="Economica"/>
              <a:ea typeface="Economica"/>
              <a:cs typeface="Economica"/>
              <a:sym typeface="Economica"/>
            </a:endParaRPr>
          </a:p>
          <a:p>
            <a:pPr indent="0" lvl="0" marL="0" rtl="0" algn="l">
              <a:spcBef>
                <a:spcPts val="1200"/>
              </a:spcBef>
              <a:spcAft>
                <a:spcPts val="1200"/>
              </a:spcAft>
              <a:buNone/>
            </a:pPr>
            <a:r>
              <a:t/>
            </a:r>
            <a:endParaRPr>
              <a:latin typeface="Economica"/>
              <a:ea typeface="Economica"/>
              <a:cs typeface="Economica"/>
              <a:sym typeface="Economic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nvSpPr>
        <p:spPr>
          <a:xfrm>
            <a:off x="2841600" y="173575"/>
            <a:ext cx="3460800" cy="154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100">
                <a:solidFill>
                  <a:schemeClr val="dk1"/>
                </a:solidFill>
                <a:latin typeface="Economica"/>
                <a:ea typeface="Economica"/>
                <a:cs typeface="Economica"/>
                <a:sym typeface="Economica"/>
              </a:rPr>
              <a:t>Future Improvements</a:t>
            </a:r>
            <a:endParaRPr b="1" sz="3100">
              <a:solidFill>
                <a:schemeClr val="dk1"/>
              </a:solidFill>
              <a:latin typeface="Economica"/>
              <a:ea typeface="Economica"/>
              <a:cs typeface="Economica"/>
              <a:sym typeface="Economica"/>
            </a:endParaRPr>
          </a:p>
        </p:txBody>
      </p:sp>
      <p:sp>
        <p:nvSpPr>
          <p:cNvPr id="175" name="Google Shape;175;p32"/>
          <p:cNvSpPr txBox="1"/>
          <p:nvPr/>
        </p:nvSpPr>
        <p:spPr>
          <a:xfrm>
            <a:off x="889050" y="1718875"/>
            <a:ext cx="7365900" cy="271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Economica"/>
                <a:ea typeface="Economica"/>
                <a:cs typeface="Economica"/>
                <a:sym typeface="Economica"/>
              </a:rPr>
              <a:t>Moving forward, improvements could include exploring data augmentation to enhance generalization, fine-tuning a portion of the MobileNet layers for better feature extraction, and experimenting with more complex custom architectures like residual or attention mechanisms to push the performance further while maintaining a balance between accuracy and training time.</a:t>
            </a:r>
            <a:endParaRPr sz="2500">
              <a:solidFill>
                <a:schemeClr val="dk1"/>
              </a:solidFill>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nvSpPr>
        <p:spPr>
          <a:xfrm>
            <a:off x="472050" y="1200300"/>
            <a:ext cx="8199900" cy="2986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a:solidFill>
                <a:schemeClr val="dk1"/>
              </a:solidFill>
              <a:latin typeface="Economica"/>
              <a:ea typeface="Economica"/>
              <a:cs typeface="Economica"/>
              <a:sym typeface="Economica"/>
            </a:endParaRPr>
          </a:p>
          <a:p>
            <a:pPr indent="0" lvl="0" marL="0" rtl="0" algn="ctr">
              <a:lnSpc>
                <a:spcPct val="150000"/>
              </a:lnSpc>
              <a:spcBef>
                <a:spcPts val="0"/>
              </a:spcBef>
              <a:spcAft>
                <a:spcPts val="0"/>
              </a:spcAft>
              <a:buNone/>
            </a:pPr>
            <a:r>
              <a:rPr lang="en" sz="2300">
                <a:solidFill>
                  <a:schemeClr val="dk1"/>
                </a:solidFill>
                <a:latin typeface="Economica"/>
                <a:ea typeface="Economica"/>
                <a:cs typeface="Economica"/>
                <a:sym typeface="Economica"/>
              </a:rPr>
              <a:t>Given 87,000 images on ASL, the objective of this project is to develop and evaluate effective deep learning models for American Sign Language (ASL) classification, leveraging both custom convolutional neural networks (CNNs) and transfer learning with pretrained MobileNet, with the aim of optimizing accuracy, efficiency, and generalization in real-world applications.</a:t>
            </a:r>
            <a:endParaRPr sz="2300">
              <a:solidFill>
                <a:schemeClr val="dk1"/>
              </a:solidFill>
              <a:latin typeface="Economica"/>
              <a:ea typeface="Economica"/>
              <a:cs typeface="Economica"/>
              <a:sym typeface="Economica"/>
            </a:endParaRPr>
          </a:p>
        </p:txBody>
      </p:sp>
      <p:sp>
        <p:nvSpPr>
          <p:cNvPr id="77" name="Google Shape;77;p15"/>
          <p:cNvSpPr txBox="1"/>
          <p:nvPr/>
        </p:nvSpPr>
        <p:spPr>
          <a:xfrm>
            <a:off x="2882850" y="438175"/>
            <a:ext cx="3378300" cy="97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900">
                <a:solidFill>
                  <a:schemeClr val="dk1"/>
                </a:solidFill>
                <a:latin typeface="Economica"/>
                <a:ea typeface="Economica"/>
                <a:cs typeface="Economica"/>
                <a:sym typeface="Economica"/>
              </a:rPr>
              <a:t>Objective</a:t>
            </a:r>
            <a:endParaRPr sz="3900">
              <a:solidFill>
                <a:schemeClr val="dk1"/>
              </a:solidFill>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2627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latin typeface="Economica"/>
                <a:ea typeface="Economica"/>
                <a:cs typeface="Economica"/>
                <a:sym typeface="Economica"/>
              </a:rPr>
              <a:t>BASE PLAN</a:t>
            </a:r>
            <a:endParaRPr sz="3500">
              <a:latin typeface="Economica"/>
              <a:ea typeface="Economica"/>
              <a:cs typeface="Economica"/>
              <a:sym typeface="Economica"/>
            </a:endParaRPr>
          </a:p>
        </p:txBody>
      </p:sp>
      <p:sp>
        <p:nvSpPr>
          <p:cNvPr id="83" name="Google Shape;83;p16"/>
          <p:cNvSpPr txBox="1"/>
          <p:nvPr/>
        </p:nvSpPr>
        <p:spPr>
          <a:xfrm>
            <a:off x="510125" y="1284825"/>
            <a:ext cx="8297400" cy="3843600"/>
          </a:xfrm>
          <a:prstGeom prst="rect">
            <a:avLst/>
          </a:prstGeom>
          <a:noFill/>
          <a:ln>
            <a:noFill/>
          </a:ln>
        </p:spPr>
        <p:txBody>
          <a:bodyPr anchorCtr="0" anchor="t" bIns="91425" lIns="91425" spcFirstLastPara="1" rIns="91425" wrap="square" tIns="91425">
            <a:spAutoFit/>
          </a:bodyPr>
          <a:lstStyle/>
          <a:p>
            <a:pPr indent="-358775" lvl="0" marL="457200" rtl="0" algn="l">
              <a:lnSpc>
                <a:spcPct val="150000"/>
              </a:lnSpc>
              <a:spcBef>
                <a:spcPts val="1200"/>
              </a:spcBef>
              <a:spcAft>
                <a:spcPts val="0"/>
              </a:spcAft>
              <a:buClr>
                <a:schemeClr val="dk1"/>
              </a:buClr>
              <a:buSzPts val="2050"/>
              <a:buFont typeface="Economica"/>
              <a:buChar char="●"/>
            </a:pPr>
            <a:r>
              <a:rPr lang="en" sz="2050">
                <a:solidFill>
                  <a:schemeClr val="dk1"/>
                </a:solidFill>
                <a:latin typeface="Economica"/>
                <a:ea typeface="Economica"/>
                <a:cs typeface="Economica"/>
                <a:sym typeface="Economica"/>
              </a:rPr>
              <a:t>Create a dataframe using asl alphabets images and storing image path with label in it.</a:t>
            </a:r>
            <a:endParaRPr sz="2050">
              <a:solidFill>
                <a:schemeClr val="dk1"/>
              </a:solidFill>
              <a:latin typeface="Economica"/>
              <a:ea typeface="Economica"/>
              <a:cs typeface="Economica"/>
              <a:sym typeface="Economica"/>
            </a:endParaRPr>
          </a:p>
          <a:p>
            <a:pPr indent="-358775" lvl="0" marL="457200" rtl="0" algn="l">
              <a:lnSpc>
                <a:spcPct val="115000"/>
              </a:lnSpc>
              <a:spcBef>
                <a:spcPts val="1000"/>
              </a:spcBef>
              <a:spcAft>
                <a:spcPts val="0"/>
              </a:spcAft>
              <a:buClr>
                <a:schemeClr val="dk1"/>
              </a:buClr>
              <a:buSzPts val="2050"/>
              <a:buFont typeface="Economica"/>
              <a:buChar char="●"/>
            </a:pPr>
            <a:r>
              <a:rPr lang="en" sz="2050">
                <a:solidFill>
                  <a:schemeClr val="dk1"/>
                </a:solidFill>
                <a:latin typeface="Economica"/>
                <a:ea typeface="Economica"/>
                <a:cs typeface="Economica"/>
                <a:sym typeface="Economica"/>
              </a:rPr>
              <a:t>Do EDA on it: finding out the count of images, distribution of each alphabet images, displaying 10 random images with labels, histogram of RGB channel values and analyzing it.</a:t>
            </a:r>
            <a:endParaRPr sz="2050">
              <a:solidFill>
                <a:schemeClr val="dk1"/>
              </a:solidFill>
              <a:latin typeface="Economica"/>
              <a:ea typeface="Economica"/>
              <a:cs typeface="Economica"/>
              <a:sym typeface="Economica"/>
            </a:endParaRPr>
          </a:p>
          <a:p>
            <a:pPr indent="-358775" lvl="0" marL="457200" rtl="0" algn="l">
              <a:lnSpc>
                <a:spcPct val="115000"/>
              </a:lnSpc>
              <a:spcBef>
                <a:spcPts val="1000"/>
              </a:spcBef>
              <a:spcAft>
                <a:spcPts val="0"/>
              </a:spcAft>
              <a:buClr>
                <a:schemeClr val="dk1"/>
              </a:buClr>
              <a:buSzPts val="2050"/>
              <a:buFont typeface="Economica"/>
              <a:buChar char="●"/>
            </a:pPr>
            <a:r>
              <a:rPr lang="en" sz="2050">
                <a:solidFill>
                  <a:schemeClr val="dk1"/>
                </a:solidFill>
                <a:latin typeface="Economica"/>
                <a:ea typeface="Economica"/>
                <a:cs typeface="Economica"/>
                <a:sym typeface="Economica"/>
              </a:rPr>
              <a:t>Split df into 3 splits: train, validation and test and use ImageDataGenerator to reduce size from 200x200 to 96x96 and then normalize values so that its easier to train it.</a:t>
            </a:r>
            <a:endParaRPr sz="2050">
              <a:solidFill>
                <a:schemeClr val="dk1"/>
              </a:solidFill>
              <a:latin typeface="Economica"/>
              <a:ea typeface="Economica"/>
              <a:cs typeface="Economica"/>
              <a:sym typeface="Economica"/>
            </a:endParaRPr>
          </a:p>
          <a:p>
            <a:pPr indent="-358775" lvl="0" marL="457200" rtl="0" algn="l">
              <a:lnSpc>
                <a:spcPct val="115000"/>
              </a:lnSpc>
              <a:spcBef>
                <a:spcPts val="1000"/>
              </a:spcBef>
              <a:spcAft>
                <a:spcPts val="0"/>
              </a:spcAft>
              <a:buClr>
                <a:schemeClr val="dk1"/>
              </a:buClr>
              <a:buSzPts val="2050"/>
              <a:buFont typeface="Economica"/>
              <a:buChar char="●"/>
            </a:pPr>
            <a:r>
              <a:rPr lang="en" sz="2050">
                <a:solidFill>
                  <a:schemeClr val="dk1"/>
                </a:solidFill>
                <a:latin typeface="Economica"/>
                <a:ea typeface="Economica"/>
                <a:cs typeface="Economica"/>
                <a:sym typeface="Economica"/>
              </a:rPr>
              <a:t>Try 3 different models: 2 custom models: 1 simple and the other little bit complex with hyperparameter tuning. 3rd model will be pretrained MobileNet model.</a:t>
            </a:r>
            <a:endParaRPr sz="2050">
              <a:solidFill>
                <a:schemeClr val="dk1"/>
              </a:solidFill>
              <a:latin typeface="Economica"/>
              <a:ea typeface="Economica"/>
              <a:cs typeface="Economica"/>
              <a:sym typeface="Economica"/>
            </a:endParaRPr>
          </a:p>
          <a:p>
            <a:pPr indent="0" lvl="0" marL="0" rtl="0" algn="l">
              <a:lnSpc>
                <a:spcPct val="150000"/>
              </a:lnSpc>
              <a:spcBef>
                <a:spcPts val="1500"/>
              </a:spcBef>
              <a:spcAft>
                <a:spcPts val="0"/>
              </a:spcAft>
              <a:buNone/>
            </a:pPr>
            <a:r>
              <a:t/>
            </a:r>
            <a:endParaRPr sz="2800">
              <a:solidFill>
                <a:schemeClr val="dk1"/>
              </a:solidFill>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28867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100">
                <a:latin typeface="Economica"/>
                <a:ea typeface="Economica"/>
                <a:cs typeface="Economica"/>
                <a:sym typeface="Economica"/>
              </a:rPr>
              <a:t>Dataset</a:t>
            </a:r>
            <a:endParaRPr b="1" sz="4100">
              <a:latin typeface="Economica"/>
              <a:ea typeface="Economica"/>
              <a:cs typeface="Economica"/>
              <a:sym typeface="Economica"/>
            </a:endParaRPr>
          </a:p>
        </p:txBody>
      </p:sp>
      <p:pic>
        <p:nvPicPr>
          <p:cNvPr id="89" name="Google Shape;89;p17"/>
          <p:cNvPicPr preferRelativeResize="0"/>
          <p:nvPr/>
        </p:nvPicPr>
        <p:blipFill>
          <a:blip r:embed="rId3">
            <a:alphaModFix/>
          </a:blip>
          <a:stretch>
            <a:fillRect/>
          </a:stretch>
        </p:blipFill>
        <p:spPr>
          <a:xfrm>
            <a:off x="1093763" y="1084850"/>
            <a:ext cx="7041164" cy="3694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2171463" y="152400"/>
            <a:ext cx="4801074"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1565338" y="152400"/>
            <a:ext cx="6013335" cy="4838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CNN Model 1 Architecture </a:t>
            </a:r>
            <a:endParaRPr/>
          </a:p>
        </p:txBody>
      </p:sp>
      <p:sp>
        <p:nvSpPr>
          <p:cNvPr id="105" name="Google Shape;105;p20"/>
          <p:cNvSpPr txBox="1"/>
          <p:nvPr/>
        </p:nvSpPr>
        <p:spPr>
          <a:xfrm>
            <a:off x="1195950" y="1390625"/>
            <a:ext cx="6752100" cy="329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50">
                <a:solidFill>
                  <a:schemeClr val="dk1"/>
                </a:solidFill>
                <a:latin typeface="Economica"/>
                <a:ea typeface="Economica"/>
                <a:cs typeface="Economica"/>
                <a:sym typeface="Economica"/>
              </a:rPr>
              <a:t>Convolutional layers</a:t>
            </a:r>
            <a:r>
              <a:rPr lang="en" sz="1550">
                <a:solidFill>
                  <a:schemeClr val="dk1"/>
                </a:solidFill>
                <a:latin typeface="Economica"/>
                <a:ea typeface="Economica"/>
                <a:cs typeface="Economica"/>
                <a:sym typeface="Economica"/>
              </a:rPr>
              <a:t>: The model uses three convolutional layers with increasing filter counts (32, 64, 128). This allows the network to learn hierarchical features, from simple edges to more complex patterns.</a:t>
            </a:r>
            <a:endParaRPr sz="1550">
              <a:solidFill>
                <a:schemeClr val="dk1"/>
              </a:solidFill>
              <a:latin typeface="Economica"/>
              <a:ea typeface="Economica"/>
              <a:cs typeface="Economica"/>
              <a:sym typeface="Economica"/>
            </a:endParaRPr>
          </a:p>
          <a:p>
            <a:pPr indent="0" lvl="0" marL="0" rtl="0" algn="l">
              <a:lnSpc>
                <a:spcPct val="115000"/>
              </a:lnSpc>
              <a:spcBef>
                <a:spcPts val="1100"/>
              </a:spcBef>
              <a:spcAft>
                <a:spcPts val="0"/>
              </a:spcAft>
              <a:buNone/>
            </a:pPr>
            <a:r>
              <a:rPr b="1" lang="en" sz="1550">
                <a:solidFill>
                  <a:schemeClr val="dk1"/>
                </a:solidFill>
                <a:latin typeface="Economica"/>
                <a:ea typeface="Economica"/>
                <a:cs typeface="Economica"/>
                <a:sym typeface="Economica"/>
              </a:rPr>
              <a:t>Max pooling</a:t>
            </a:r>
            <a:r>
              <a:rPr lang="en" sz="1550">
                <a:solidFill>
                  <a:schemeClr val="dk1"/>
                </a:solidFill>
                <a:latin typeface="Economica"/>
                <a:ea typeface="Economica"/>
                <a:cs typeface="Economica"/>
                <a:sym typeface="Economica"/>
              </a:rPr>
              <a:t>: After each convolutional layer, max pooling reduces spatial dimensions, making the model more computationally efficient and helping to achieve spatial invariance.</a:t>
            </a:r>
            <a:endParaRPr sz="1550">
              <a:solidFill>
                <a:schemeClr val="dk1"/>
              </a:solidFill>
              <a:latin typeface="Economica"/>
              <a:ea typeface="Economica"/>
              <a:cs typeface="Economica"/>
              <a:sym typeface="Economica"/>
            </a:endParaRPr>
          </a:p>
          <a:p>
            <a:pPr indent="0" lvl="0" marL="0" rtl="0" algn="l">
              <a:lnSpc>
                <a:spcPct val="115000"/>
              </a:lnSpc>
              <a:spcBef>
                <a:spcPts val="1100"/>
              </a:spcBef>
              <a:spcAft>
                <a:spcPts val="0"/>
              </a:spcAft>
              <a:buNone/>
            </a:pPr>
            <a:r>
              <a:rPr b="1" lang="en" sz="1550">
                <a:solidFill>
                  <a:schemeClr val="dk1"/>
                </a:solidFill>
                <a:latin typeface="Economica"/>
                <a:ea typeface="Economica"/>
                <a:cs typeface="Economica"/>
                <a:sym typeface="Economica"/>
              </a:rPr>
              <a:t>ReLU activation</a:t>
            </a:r>
            <a:r>
              <a:rPr lang="en" sz="1550">
                <a:solidFill>
                  <a:schemeClr val="dk1"/>
                </a:solidFill>
                <a:latin typeface="Economica"/>
                <a:ea typeface="Economica"/>
                <a:cs typeface="Economica"/>
                <a:sym typeface="Economica"/>
              </a:rPr>
              <a:t>: Used in convolutional layers, ReLU helps introduce non-linearity and can help mitigate the vanishing gradient problem.</a:t>
            </a:r>
            <a:endParaRPr sz="1550">
              <a:solidFill>
                <a:schemeClr val="dk1"/>
              </a:solidFill>
              <a:latin typeface="Economica"/>
              <a:ea typeface="Economica"/>
              <a:cs typeface="Economica"/>
              <a:sym typeface="Economica"/>
            </a:endParaRPr>
          </a:p>
          <a:p>
            <a:pPr indent="0" lvl="0" marL="0" rtl="0" algn="l">
              <a:lnSpc>
                <a:spcPct val="115000"/>
              </a:lnSpc>
              <a:spcBef>
                <a:spcPts val="1100"/>
              </a:spcBef>
              <a:spcAft>
                <a:spcPts val="0"/>
              </a:spcAft>
              <a:buNone/>
            </a:pPr>
            <a:r>
              <a:rPr b="1" lang="en" sz="1550">
                <a:solidFill>
                  <a:schemeClr val="dk1"/>
                </a:solidFill>
                <a:latin typeface="Economica"/>
                <a:ea typeface="Economica"/>
                <a:cs typeface="Economica"/>
                <a:sym typeface="Economica"/>
              </a:rPr>
              <a:t>Dropout</a:t>
            </a:r>
            <a:r>
              <a:rPr lang="en" sz="1550">
                <a:solidFill>
                  <a:schemeClr val="dk1"/>
                </a:solidFill>
                <a:latin typeface="Economica"/>
                <a:ea typeface="Economica"/>
                <a:cs typeface="Economica"/>
                <a:sym typeface="Economica"/>
              </a:rPr>
              <a:t>: The 50% dropout before the final layer helps prevent overfitting by randomly deactivating half of the neurons during training.</a:t>
            </a:r>
            <a:endParaRPr sz="1550">
              <a:solidFill>
                <a:schemeClr val="dk1"/>
              </a:solidFill>
              <a:latin typeface="Economica"/>
              <a:ea typeface="Economica"/>
              <a:cs typeface="Economica"/>
              <a:sym typeface="Economica"/>
            </a:endParaRPr>
          </a:p>
          <a:p>
            <a:pPr indent="0" lvl="0" marL="0" rtl="0" algn="l">
              <a:lnSpc>
                <a:spcPct val="115000"/>
              </a:lnSpc>
              <a:spcBef>
                <a:spcPts val="1100"/>
              </a:spcBef>
              <a:spcAft>
                <a:spcPts val="0"/>
              </a:spcAft>
              <a:buNone/>
            </a:pPr>
            <a:r>
              <a:rPr b="1" lang="en" sz="1550">
                <a:solidFill>
                  <a:schemeClr val="dk1"/>
                </a:solidFill>
                <a:latin typeface="Economica"/>
                <a:ea typeface="Economica"/>
                <a:cs typeface="Economica"/>
                <a:sym typeface="Economica"/>
              </a:rPr>
              <a:t>Multiclass output using softmax</a:t>
            </a:r>
            <a:r>
              <a:rPr lang="en" sz="1550">
                <a:solidFill>
                  <a:schemeClr val="dk1"/>
                </a:solidFill>
                <a:latin typeface="Economica"/>
                <a:ea typeface="Economica"/>
                <a:cs typeface="Economica"/>
                <a:sym typeface="Economica"/>
              </a:rPr>
              <a:t>: The final dense layer with softmax activation is appropriate for multiclass classification.</a:t>
            </a:r>
            <a:endParaRPr sz="1550">
              <a:solidFill>
                <a:schemeClr val="dk1"/>
              </a:solidFill>
              <a:latin typeface="Economica"/>
              <a:ea typeface="Economica"/>
              <a:cs typeface="Economica"/>
              <a:sym typeface="Economica"/>
            </a:endParaRPr>
          </a:p>
          <a:p>
            <a:pPr indent="0" lvl="0" marL="0" rtl="0" algn="l">
              <a:spcBef>
                <a:spcPts val="500"/>
              </a:spcBef>
              <a:spcAft>
                <a:spcPts val="0"/>
              </a:spcAft>
              <a:buNone/>
            </a:pPr>
            <a:r>
              <a:t/>
            </a:r>
            <a:endParaRPr sz="2300">
              <a:solidFill>
                <a:schemeClr val="dk1"/>
              </a:solidFill>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1"/>
          <p:cNvPicPr preferRelativeResize="0"/>
          <p:nvPr/>
        </p:nvPicPr>
        <p:blipFill>
          <a:blip r:embed="rId3">
            <a:alphaModFix/>
          </a:blip>
          <a:stretch>
            <a:fillRect/>
          </a:stretch>
        </p:blipFill>
        <p:spPr>
          <a:xfrm>
            <a:off x="3471525" y="518588"/>
            <a:ext cx="5541249" cy="4106325"/>
          </a:xfrm>
          <a:prstGeom prst="rect">
            <a:avLst/>
          </a:prstGeom>
          <a:noFill/>
          <a:ln>
            <a:noFill/>
          </a:ln>
        </p:spPr>
      </p:pic>
      <p:sp>
        <p:nvSpPr>
          <p:cNvPr id="111" name="Google Shape;111;p21"/>
          <p:cNvSpPr txBox="1"/>
          <p:nvPr/>
        </p:nvSpPr>
        <p:spPr>
          <a:xfrm>
            <a:off x="679450" y="1538825"/>
            <a:ext cx="2053200" cy="169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chemeClr val="dk1"/>
                </a:solidFill>
                <a:latin typeface="Economica"/>
                <a:ea typeface="Economica"/>
                <a:cs typeface="Economica"/>
                <a:sym typeface="Economica"/>
              </a:rPr>
              <a:t>Model 1 Loss Graph</a:t>
            </a:r>
            <a:endParaRPr b="1" sz="3900">
              <a:solidFill>
                <a:schemeClr val="dk1"/>
              </a:solidFill>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