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Playfair Display"/>
      <p:regular r:id="rId30"/>
      <p:bold r:id="rId31"/>
      <p:italic r:id="rId32"/>
      <p:boldItalic r:id="rId33"/>
    </p:embeddedFont>
    <p:embeddedFont>
      <p:font typeface="La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3b925de0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3b925de0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3b925de0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3b925de0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3b925de0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3b925de0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b925de07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b925de07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41151a4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41151a4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41151a4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41151a4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41151a4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41151a4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41151a4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41151a4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41151a4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41151a4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421b49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421b49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3b925de0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3b925de0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421b49774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421b4977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3b925de0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3b925de0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3b925de0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3b925de0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3b925de0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3b925de0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3b925de0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3b925de0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3b925de0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3b925de0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3b925de0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3b925de0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3b925de0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3b925de0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1383775"/>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Diamond Price Analysis</a:t>
            </a:r>
            <a:endParaRPr/>
          </a:p>
        </p:txBody>
      </p:sp>
      <p:sp>
        <p:nvSpPr>
          <p:cNvPr id="60" name="Google Shape;60;p13"/>
          <p:cNvSpPr txBox="1"/>
          <p:nvPr>
            <p:ph idx="1" type="subTitle"/>
          </p:nvPr>
        </p:nvSpPr>
        <p:spPr>
          <a:xfrm>
            <a:off x="3096288" y="296808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Supervised Machine Learning</a:t>
            </a:r>
            <a:endParaRPr/>
          </a:p>
        </p:txBody>
      </p:sp>
      <p:sp>
        <p:nvSpPr>
          <p:cNvPr id="61" name="Google Shape;61;p13"/>
          <p:cNvSpPr txBox="1"/>
          <p:nvPr/>
        </p:nvSpPr>
        <p:spPr>
          <a:xfrm>
            <a:off x="7071775" y="4216400"/>
            <a:ext cx="2072100" cy="80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Milan Patel</a:t>
            </a:r>
            <a:endParaRPr sz="180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3911138" y="152400"/>
            <a:ext cx="5047034" cy="4838701"/>
          </a:xfrm>
          <a:prstGeom prst="rect">
            <a:avLst/>
          </a:prstGeom>
          <a:noFill/>
          <a:ln>
            <a:noFill/>
          </a:ln>
        </p:spPr>
      </p:pic>
      <p:sp>
        <p:nvSpPr>
          <p:cNvPr id="116" name="Google Shape;116;p22"/>
          <p:cNvSpPr txBox="1"/>
          <p:nvPr/>
        </p:nvSpPr>
        <p:spPr>
          <a:xfrm>
            <a:off x="732375" y="1083725"/>
            <a:ext cx="2264700" cy="256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Economica"/>
                <a:ea typeface="Economica"/>
                <a:cs typeface="Economica"/>
                <a:sym typeface="Economica"/>
              </a:rPr>
              <a:t>Simple Linear Regression Summary</a:t>
            </a:r>
            <a:endParaRPr b="1" sz="3600">
              <a:solidFill>
                <a:schemeClr val="dk1"/>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3761325" y="152400"/>
            <a:ext cx="5099468" cy="4838700"/>
          </a:xfrm>
          <a:prstGeom prst="rect">
            <a:avLst/>
          </a:prstGeom>
          <a:noFill/>
          <a:ln>
            <a:noFill/>
          </a:ln>
        </p:spPr>
      </p:pic>
      <p:sp>
        <p:nvSpPr>
          <p:cNvPr id="122" name="Google Shape;122;p23"/>
          <p:cNvSpPr txBox="1"/>
          <p:nvPr/>
        </p:nvSpPr>
        <p:spPr>
          <a:xfrm>
            <a:off x="412750" y="1097850"/>
            <a:ext cx="30000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dk1"/>
                </a:solidFill>
                <a:latin typeface="Economica"/>
                <a:ea typeface="Economica"/>
                <a:cs typeface="Economica"/>
                <a:sym typeface="Economica"/>
              </a:rPr>
              <a:t>Simple LR with Feature Engineering Summary</a:t>
            </a:r>
            <a:endParaRPr b="1" sz="3600">
              <a:solidFill>
                <a:schemeClr val="dk1"/>
              </a:solidFill>
              <a:latin typeface="Economica"/>
              <a:ea typeface="Economica"/>
              <a:cs typeface="Economica"/>
              <a:sym typeface="Economica"/>
            </a:endParaRPr>
          </a:p>
        </p:txBody>
      </p:sp>
      <p:sp>
        <p:nvSpPr>
          <p:cNvPr id="123" name="Google Shape;123;p23"/>
          <p:cNvSpPr txBox="1"/>
          <p:nvPr/>
        </p:nvSpPr>
        <p:spPr>
          <a:xfrm>
            <a:off x="658600" y="3390900"/>
            <a:ext cx="2508300" cy="11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pen Sans"/>
                <a:ea typeface="Open Sans"/>
                <a:cs typeface="Open Sans"/>
                <a:sym typeface="Open Sans"/>
              </a:rPr>
              <a:t>( volume = x * y * z ) </a:t>
            </a:r>
            <a:endParaRPr b="1" sz="18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3592000" y="152400"/>
            <a:ext cx="4570257" cy="4838701"/>
          </a:xfrm>
          <a:prstGeom prst="rect">
            <a:avLst/>
          </a:prstGeom>
          <a:noFill/>
          <a:ln>
            <a:noFill/>
          </a:ln>
        </p:spPr>
      </p:pic>
      <p:sp>
        <p:nvSpPr>
          <p:cNvPr id="129" name="Google Shape;129;p24"/>
          <p:cNvSpPr txBox="1"/>
          <p:nvPr/>
        </p:nvSpPr>
        <p:spPr>
          <a:xfrm>
            <a:off x="296350" y="1648200"/>
            <a:ext cx="30000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dk1"/>
                </a:solidFill>
                <a:latin typeface="Economica"/>
                <a:ea typeface="Economica"/>
                <a:cs typeface="Economica"/>
                <a:sym typeface="Economica"/>
              </a:rPr>
              <a:t>Simple LR with interaction features summary</a:t>
            </a:r>
            <a:endParaRPr b="1" sz="3600">
              <a:solidFill>
                <a:schemeClr val="dk1"/>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935575" y="2999350"/>
            <a:ext cx="1438275" cy="1190625"/>
          </a:xfrm>
          <a:prstGeom prst="rect">
            <a:avLst/>
          </a:prstGeom>
          <a:noFill/>
          <a:ln>
            <a:noFill/>
          </a:ln>
        </p:spPr>
      </p:pic>
      <p:pic>
        <p:nvPicPr>
          <p:cNvPr id="135" name="Google Shape;135;p25"/>
          <p:cNvPicPr preferRelativeResize="0"/>
          <p:nvPr/>
        </p:nvPicPr>
        <p:blipFill>
          <a:blip r:embed="rId4">
            <a:alphaModFix/>
          </a:blip>
          <a:stretch>
            <a:fillRect/>
          </a:stretch>
        </p:blipFill>
        <p:spPr>
          <a:xfrm>
            <a:off x="949863" y="1337725"/>
            <a:ext cx="1409700" cy="857250"/>
          </a:xfrm>
          <a:prstGeom prst="rect">
            <a:avLst/>
          </a:prstGeom>
          <a:noFill/>
          <a:ln>
            <a:noFill/>
          </a:ln>
        </p:spPr>
      </p:pic>
      <p:pic>
        <p:nvPicPr>
          <p:cNvPr id="136" name="Google Shape;136;p25"/>
          <p:cNvPicPr preferRelativeResize="0"/>
          <p:nvPr/>
        </p:nvPicPr>
        <p:blipFill>
          <a:blip r:embed="rId5">
            <a:alphaModFix/>
          </a:blip>
          <a:stretch>
            <a:fillRect/>
          </a:stretch>
        </p:blipFill>
        <p:spPr>
          <a:xfrm>
            <a:off x="3241675" y="471488"/>
            <a:ext cx="5362575" cy="4200525"/>
          </a:xfrm>
          <a:prstGeom prst="rect">
            <a:avLst/>
          </a:prstGeom>
          <a:noFill/>
          <a:ln>
            <a:noFill/>
          </a:ln>
        </p:spPr>
      </p:pic>
      <p:sp>
        <p:nvSpPr>
          <p:cNvPr id="137" name="Google Shape;137;p25"/>
          <p:cNvSpPr/>
          <p:nvPr/>
        </p:nvSpPr>
        <p:spPr>
          <a:xfrm>
            <a:off x="949875" y="983725"/>
            <a:ext cx="1576800" cy="119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8" name="Google Shape;138;p25"/>
          <p:cNvSpPr txBox="1"/>
          <p:nvPr/>
        </p:nvSpPr>
        <p:spPr>
          <a:xfrm>
            <a:off x="949875" y="983725"/>
            <a:ext cx="1490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02214"/>
                </a:solidFill>
              </a:rPr>
              <a:t>Lasso Regression</a:t>
            </a:r>
            <a:endParaRPr sz="1100">
              <a:solidFill>
                <a:srgbClr val="202214"/>
              </a:solidFill>
            </a:endParaRPr>
          </a:p>
        </p:txBody>
      </p:sp>
      <p:sp>
        <p:nvSpPr>
          <p:cNvPr id="139" name="Google Shape;139;p25"/>
          <p:cNvSpPr/>
          <p:nvPr/>
        </p:nvSpPr>
        <p:spPr>
          <a:xfrm>
            <a:off x="906525" y="2950625"/>
            <a:ext cx="1576800" cy="119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406425" y="2052638"/>
            <a:ext cx="1885950" cy="1038225"/>
          </a:xfrm>
          <a:prstGeom prst="rect">
            <a:avLst/>
          </a:prstGeom>
          <a:noFill/>
          <a:ln>
            <a:noFill/>
          </a:ln>
        </p:spPr>
      </p:pic>
      <p:pic>
        <p:nvPicPr>
          <p:cNvPr id="145" name="Google Shape;145;p26"/>
          <p:cNvPicPr preferRelativeResize="0"/>
          <p:nvPr/>
        </p:nvPicPr>
        <p:blipFill>
          <a:blip r:embed="rId4">
            <a:alphaModFix/>
          </a:blip>
          <a:stretch>
            <a:fillRect/>
          </a:stretch>
        </p:blipFill>
        <p:spPr>
          <a:xfrm>
            <a:off x="2762250" y="495300"/>
            <a:ext cx="5191125" cy="4152900"/>
          </a:xfrm>
          <a:prstGeom prst="rect">
            <a:avLst/>
          </a:prstGeom>
          <a:noFill/>
          <a:ln>
            <a:noFill/>
          </a:ln>
        </p:spPr>
      </p:pic>
      <p:sp>
        <p:nvSpPr>
          <p:cNvPr id="146" name="Google Shape;146;p26"/>
          <p:cNvSpPr/>
          <p:nvPr/>
        </p:nvSpPr>
        <p:spPr>
          <a:xfrm>
            <a:off x="457200" y="1962150"/>
            <a:ext cx="1835100" cy="112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639225" y="2043113"/>
            <a:ext cx="1885950" cy="1057275"/>
          </a:xfrm>
          <a:prstGeom prst="rect">
            <a:avLst/>
          </a:prstGeom>
          <a:noFill/>
          <a:ln>
            <a:noFill/>
          </a:ln>
        </p:spPr>
      </p:pic>
      <p:pic>
        <p:nvPicPr>
          <p:cNvPr id="152" name="Google Shape;152;p27"/>
          <p:cNvPicPr preferRelativeResize="0"/>
          <p:nvPr/>
        </p:nvPicPr>
        <p:blipFill>
          <a:blip r:embed="rId4">
            <a:alphaModFix/>
          </a:blip>
          <a:stretch>
            <a:fillRect/>
          </a:stretch>
        </p:blipFill>
        <p:spPr>
          <a:xfrm>
            <a:off x="2614075" y="533400"/>
            <a:ext cx="5362575" cy="4076700"/>
          </a:xfrm>
          <a:prstGeom prst="rect">
            <a:avLst/>
          </a:prstGeom>
          <a:noFill/>
          <a:ln>
            <a:noFill/>
          </a:ln>
        </p:spPr>
      </p:pic>
      <p:sp>
        <p:nvSpPr>
          <p:cNvPr id="153" name="Google Shape;153;p27"/>
          <p:cNvSpPr/>
          <p:nvPr/>
        </p:nvSpPr>
        <p:spPr>
          <a:xfrm>
            <a:off x="681575" y="1976400"/>
            <a:ext cx="1886100" cy="119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8"/>
          <p:cNvPicPr preferRelativeResize="0"/>
          <p:nvPr/>
        </p:nvPicPr>
        <p:blipFill>
          <a:blip r:embed="rId3">
            <a:alphaModFix/>
          </a:blip>
          <a:stretch>
            <a:fillRect/>
          </a:stretch>
        </p:blipFill>
        <p:spPr>
          <a:xfrm>
            <a:off x="427575" y="2090725"/>
            <a:ext cx="2324100" cy="962025"/>
          </a:xfrm>
          <a:prstGeom prst="rect">
            <a:avLst/>
          </a:prstGeom>
          <a:noFill/>
          <a:ln>
            <a:noFill/>
          </a:ln>
        </p:spPr>
      </p:pic>
      <p:pic>
        <p:nvPicPr>
          <p:cNvPr id="159" name="Google Shape;159;p28"/>
          <p:cNvPicPr preferRelativeResize="0"/>
          <p:nvPr/>
        </p:nvPicPr>
        <p:blipFill>
          <a:blip r:embed="rId4">
            <a:alphaModFix/>
          </a:blip>
          <a:stretch>
            <a:fillRect/>
          </a:stretch>
        </p:blipFill>
        <p:spPr>
          <a:xfrm>
            <a:off x="2882900" y="485775"/>
            <a:ext cx="5295900" cy="4171950"/>
          </a:xfrm>
          <a:prstGeom prst="rect">
            <a:avLst/>
          </a:prstGeom>
          <a:noFill/>
          <a:ln>
            <a:noFill/>
          </a:ln>
        </p:spPr>
      </p:pic>
      <p:sp>
        <p:nvSpPr>
          <p:cNvPr id="160" name="Google Shape;160;p28"/>
          <p:cNvSpPr/>
          <p:nvPr/>
        </p:nvSpPr>
        <p:spPr>
          <a:xfrm>
            <a:off x="531300" y="1976400"/>
            <a:ext cx="2148300" cy="119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777875" y="2081213"/>
            <a:ext cx="1466850" cy="981075"/>
          </a:xfrm>
          <a:prstGeom prst="rect">
            <a:avLst/>
          </a:prstGeom>
          <a:noFill/>
          <a:ln>
            <a:noFill/>
          </a:ln>
        </p:spPr>
      </p:pic>
      <p:pic>
        <p:nvPicPr>
          <p:cNvPr id="166" name="Google Shape;166;p29"/>
          <p:cNvPicPr preferRelativeResize="0"/>
          <p:nvPr/>
        </p:nvPicPr>
        <p:blipFill>
          <a:blip r:embed="rId4">
            <a:alphaModFix/>
          </a:blip>
          <a:stretch>
            <a:fillRect/>
          </a:stretch>
        </p:blipFill>
        <p:spPr>
          <a:xfrm>
            <a:off x="2714625" y="519113"/>
            <a:ext cx="5334000" cy="4105275"/>
          </a:xfrm>
          <a:prstGeom prst="rect">
            <a:avLst/>
          </a:prstGeom>
          <a:noFill/>
          <a:ln>
            <a:noFill/>
          </a:ln>
        </p:spPr>
      </p:pic>
      <p:sp>
        <p:nvSpPr>
          <p:cNvPr id="167" name="Google Shape;167;p29"/>
          <p:cNvSpPr/>
          <p:nvPr/>
        </p:nvSpPr>
        <p:spPr>
          <a:xfrm>
            <a:off x="702725" y="1871600"/>
            <a:ext cx="1542000" cy="119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4747325" y="1382250"/>
            <a:ext cx="4130874" cy="3225750"/>
          </a:xfrm>
          <a:prstGeom prst="rect">
            <a:avLst/>
          </a:prstGeom>
          <a:noFill/>
          <a:ln>
            <a:noFill/>
          </a:ln>
        </p:spPr>
      </p:pic>
      <p:pic>
        <p:nvPicPr>
          <p:cNvPr id="173" name="Google Shape;173;p30"/>
          <p:cNvPicPr preferRelativeResize="0"/>
          <p:nvPr/>
        </p:nvPicPr>
        <p:blipFill>
          <a:blip r:embed="rId4">
            <a:alphaModFix/>
          </a:blip>
          <a:stretch>
            <a:fillRect/>
          </a:stretch>
        </p:blipFill>
        <p:spPr>
          <a:xfrm>
            <a:off x="35625" y="1488063"/>
            <a:ext cx="4711699" cy="2707325"/>
          </a:xfrm>
          <a:prstGeom prst="rect">
            <a:avLst/>
          </a:prstGeom>
          <a:noFill/>
          <a:ln>
            <a:noFill/>
          </a:ln>
        </p:spPr>
      </p:pic>
      <p:sp>
        <p:nvSpPr>
          <p:cNvPr id="174" name="Google Shape;174;p30"/>
          <p:cNvSpPr txBox="1"/>
          <p:nvPr/>
        </p:nvSpPr>
        <p:spPr>
          <a:xfrm>
            <a:off x="2243700" y="110075"/>
            <a:ext cx="4656600" cy="8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dk1"/>
                </a:solidFill>
                <a:latin typeface="Economica"/>
                <a:ea typeface="Economica"/>
                <a:cs typeface="Economica"/>
                <a:sym typeface="Economica"/>
              </a:rPr>
              <a:t>Model Comparison</a:t>
            </a:r>
            <a:endParaRPr b="1" sz="3700">
              <a:solidFill>
                <a:schemeClr val="dk1"/>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nvSpPr>
        <p:spPr>
          <a:xfrm>
            <a:off x="2233050" y="162975"/>
            <a:ext cx="4677900" cy="106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u="sng">
                <a:solidFill>
                  <a:schemeClr val="dk1"/>
                </a:solidFill>
                <a:latin typeface="Economica"/>
                <a:ea typeface="Economica"/>
                <a:cs typeface="Economica"/>
                <a:sym typeface="Economica"/>
              </a:rPr>
              <a:t>Summary</a:t>
            </a:r>
            <a:endParaRPr b="1" sz="3200" u="sng">
              <a:solidFill>
                <a:schemeClr val="dk1"/>
              </a:solidFill>
              <a:latin typeface="Economica"/>
              <a:ea typeface="Economica"/>
              <a:cs typeface="Economica"/>
              <a:sym typeface="Economica"/>
            </a:endParaRPr>
          </a:p>
        </p:txBody>
      </p:sp>
      <p:sp>
        <p:nvSpPr>
          <p:cNvPr id="180" name="Google Shape;180;p31"/>
          <p:cNvSpPr txBox="1"/>
          <p:nvPr/>
        </p:nvSpPr>
        <p:spPr>
          <a:xfrm>
            <a:off x="1090050" y="1411800"/>
            <a:ext cx="6963900" cy="3344400"/>
          </a:xfrm>
          <a:prstGeom prst="rect">
            <a:avLst/>
          </a:prstGeom>
          <a:noFill/>
          <a:ln>
            <a:noFill/>
          </a:ln>
        </p:spPr>
        <p:txBody>
          <a:bodyPr anchorCtr="0" anchor="t" bIns="91425" lIns="91425" spcFirstLastPara="1" rIns="91425" wrap="square" tIns="91425">
            <a:noAutofit/>
          </a:bodyPr>
          <a:lstStyle/>
          <a:p>
            <a:pPr indent="-346075" lvl="0" marL="457200" rtl="0" algn="ctr">
              <a:lnSpc>
                <a:spcPct val="115000"/>
              </a:lnSpc>
              <a:spcBef>
                <a:spcPts val="1200"/>
              </a:spcBef>
              <a:spcAft>
                <a:spcPts val="0"/>
              </a:spcAft>
              <a:buClr>
                <a:schemeClr val="accent1"/>
              </a:buClr>
              <a:buSzPts val="1850"/>
              <a:buFont typeface="Economica"/>
              <a:buChar char="●"/>
            </a:pPr>
            <a:r>
              <a:rPr b="1" lang="en" sz="1850">
                <a:solidFill>
                  <a:schemeClr val="accent1"/>
                </a:solidFill>
                <a:latin typeface="Economica"/>
                <a:ea typeface="Economica"/>
                <a:cs typeface="Economica"/>
                <a:sym typeface="Economica"/>
              </a:rPr>
              <a:t>Every Model performed quite well on this dataset. This might be due to a less complex dataset.</a:t>
            </a:r>
            <a:endParaRPr b="1" sz="1850">
              <a:solidFill>
                <a:schemeClr val="accent1"/>
              </a:solidFill>
              <a:latin typeface="Economica"/>
              <a:ea typeface="Economica"/>
              <a:cs typeface="Economica"/>
              <a:sym typeface="Economica"/>
            </a:endParaRPr>
          </a:p>
          <a:p>
            <a:pPr indent="-346075" lvl="0" marL="457200" rtl="0" algn="ctr">
              <a:lnSpc>
                <a:spcPct val="115000"/>
              </a:lnSpc>
              <a:spcBef>
                <a:spcPts val="1000"/>
              </a:spcBef>
              <a:spcAft>
                <a:spcPts val="0"/>
              </a:spcAft>
              <a:buClr>
                <a:schemeClr val="accent1"/>
              </a:buClr>
              <a:buSzPts val="1850"/>
              <a:buFont typeface="Economica"/>
              <a:buChar char="●"/>
            </a:pPr>
            <a:r>
              <a:rPr b="1" lang="en" sz="1850">
                <a:solidFill>
                  <a:schemeClr val="accent1"/>
                </a:solidFill>
                <a:latin typeface="Economica"/>
                <a:ea typeface="Economica"/>
                <a:cs typeface="Economica"/>
                <a:sym typeface="Economica"/>
              </a:rPr>
              <a:t>Random Forest Regressor and XGBoost Regressor are the best models in terms of both accuracy (lower MAE and RMSE) and goodness-of-fit (R-squared).</a:t>
            </a:r>
            <a:endParaRPr b="1" sz="1850">
              <a:solidFill>
                <a:schemeClr val="accent1"/>
              </a:solidFill>
              <a:latin typeface="Economica"/>
              <a:ea typeface="Economica"/>
              <a:cs typeface="Economica"/>
              <a:sym typeface="Economica"/>
            </a:endParaRPr>
          </a:p>
          <a:p>
            <a:pPr indent="-346075" lvl="0" marL="457200" rtl="0" algn="ctr">
              <a:lnSpc>
                <a:spcPct val="115000"/>
              </a:lnSpc>
              <a:spcBef>
                <a:spcPts val="1000"/>
              </a:spcBef>
              <a:spcAft>
                <a:spcPts val="0"/>
              </a:spcAft>
              <a:buClr>
                <a:schemeClr val="accent1"/>
              </a:buClr>
              <a:buSzPts val="1850"/>
              <a:buFont typeface="Economica"/>
              <a:buChar char="●"/>
            </a:pPr>
            <a:r>
              <a:rPr b="1" lang="en" sz="1850">
                <a:solidFill>
                  <a:schemeClr val="accent1"/>
                </a:solidFill>
                <a:latin typeface="Economica"/>
                <a:ea typeface="Economica"/>
                <a:cs typeface="Economica"/>
                <a:sym typeface="Economica"/>
              </a:rPr>
              <a:t>Decision Tree performs well but is outperformed by ensemble methods like Random Forest and XGBoost.</a:t>
            </a:r>
            <a:endParaRPr b="1" sz="1850">
              <a:solidFill>
                <a:schemeClr val="accent1"/>
              </a:solidFill>
              <a:latin typeface="Economica"/>
              <a:ea typeface="Economica"/>
              <a:cs typeface="Economica"/>
              <a:sym typeface="Economica"/>
            </a:endParaRPr>
          </a:p>
          <a:p>
            <a:pPr indent="-346075" lvl="0" marL="457200" rtl="0" algn="ctr">
              <a:lnSpc>
                <a:spcPct val="115000"/>
              </a:lnSpc>
              <a:spcBef>
                <a:spcPts val="1200"/>
              </a:spcBef>
              <a:spcAft>
                <a:spcPts val="0"/>
              </a:spcAft>
              <a:buClr>
                <a:schemeClr val="accent1"/>
              </a:buClr>
              <a:buSzPts val="1850"/>
              <a:buFont typeface="Economica"/>
              <a:buChar char="●"/>
            </a:pPr>
            <a:r>
              <a:rPr b="1" lang="en" sz="1850">
                <a:solidFill>
                  <a:schemeClr val="accent1"/>
                </a:solidFill>
                <a:latin typeface="Economica"/>
                <a:ea typeface="Economica"/>
                <a:cs typeface="Economica"/>
                <a:sym typeface="Economica"/>
              </a:rPr>
              <a:t>Simple LR, Ridge and Lasso perform similarly but are less accurate compared to the tree-based models</a:t>
            </a:r>
            <a:endParaRPr b="1" sz="1850">
              <a:solidFill>
                <a:schemeClr val="accent1"/>
              </a:solidFill>
              <a:latin typeface="Economica"/>
              <a:ea typeface="Economica"/>
              <a:cs typeface="Economica"/>
              <a:sym typeface="Economica"/>
            </a:endParaRPr>
          </a:p>
          <a:p>
            <a:pPr indent="0" lvl="0" marL="0" rtl="0" algn="ctr">
              <a:spcBef>
                <a:spcPts val="1000"/>
              </a:spcBef>
              <a:spcAft>
                <a:spcPts val="1000"/>
              </a:spcAft>
              <a:buNone/>
            </a:pPr>
            <a:r>
              <a:t/>
            </a:r>
            <a:endParaRPr b="1" sz="2600">
              <a:solidFill>
                <a:schemeClr val="accent1"/>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Objective</a:t>
            </a:r>
            <a:endParaRPr u="sng"/>
          </a:p>
        </p:txBody>
      </p:sp>
      <p:sp>
        <p:nvSpPr>
          <p:cNvPr id="67" name="Google Shape;67;p14"/>
          <p:cNvSpPr txBox="1"/>
          <p:nvPr>
            <p:ph idx="1" type="body"/>
          </p:nvPr>
        </p:nvSpPr>
        <p:spPr>
          <a:xfrm>
            <a:off x="354050" y="126035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3C4043"/>
                </a:solidFill>
                <a:highlight>
                  <a:srgbClr val="FFFFFF"/>
                </a:highlight>
                <a:latin typeface="Arial"/>
                <a:ea typeface="Arial"/>
                <a:cs typeface="Arial"/>
                <a:sym typeface="Arial"/>
              </a:rPr>
              <a:t> </a:t>
            </a:r>
            <a:endParaRPr b="1" sz="1900">
              <a:solidFill>
                <a:srgbClr val="3C4043"/>
              </a:solidFill>
              <a:highlight>
                <a:srgbClr val="FFFFFF"/>
              </a:highlight>
              <a:latin typeface="Arial"/>
              <a:ea typeface="Arial"/>
              <a:cs typeface="Arial"/>
              <a:sym typeface="Arial"/>
            </a:endParaRPr>
          </a:p>
          <a:p>
            <a:pPr indent="0" lvl="0" marL="0" rtl="0" algn="ctr">
              <a:spcBef>
                <a:spcPts val="1200"/>
              </a:spcBef>
              <a:spcAft>
                <a:spcPts val="1200"/>
              </a:spcAft>
              <a:buNone/>
            </a:pPr>
            <a:r>
              <a:rPr lang="en" sz="2100">
                <a:solidFill>
                  <a:srgbClr val="3C4043"/>
                </a:solidFill>
                <a:highlight>
                  <a:srgbClr val="FFFFFF"/>
                </a:highlight>
                <a:latin typeface="Comic Sans MS"/>
                <a:ea typeface="Comic Sans MS"/>
                <a:cs typeface="Comic Sans MS"/>
                <a:sym typeface="Comic Sans MS"/>
              </a:rPr>
              <a:t>The goal is to apply and compare Linear Regression and other multiple supervised machine learning algorithms, including Ridge Regression, Lasso Regression, Decision Tree, Random Forest, Gradient Boosting, and XGBoost, to develop a robust predictive model for diamond prices. </a:t>
            </a:r>
            <a:endParaRPr sz="2100">
              <a:solidFill>
                <a:srgbClr val="3C4043"/>
              </a:solidFill>
              <a:highlight>
                <a:srgbClr val="FFFFFF"/>
              </a:highlight>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nvSpPr>
        <p:spPr>
          <a:xfrm>
            <a:off x="2233050" y="162975"/>
            <a:ext cx="4677900" cy="106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u="sng">
                <a:solidFill>
                  <a:schemeClr val="dk1"/>
                </a:solidFill>
                <a:latin typeface="Economica"/>
                <a:ea typeface="Economica"/>
                <a:cs typeface="Economica"/>
                <a:sym typeface="Economica"/>
              </a:rPr>
              <a:t>Takeaways</a:t>
            </a:r>
            <a:endParaRPr b="1" sz="3200" u="sng">
              <a:solidFill>
                <a:schemeClr val="dk1"/>
              </a:solidFill>
              <a:latin typeface="Economica"/>
              <a:ea typeface="Economica"/>
              <a:cs typeface="Economica"/>
              <a:sym typeface="Economica"/>
            </a:endParaRPr>
          </a:p>
        </p:txBody>
      </p:sp>
      <p:sp>
        <p:nvSpPr>
          <p:cNvPr id="186" name="Google Shape;186;p32"/>
          <p:cNvSpPr txBox="1"/>
          <p:nvPr/>
        </p:nvSpPr>
        <p:spPr>
          <a:xfrm>
            <a:off x="1090050" y="1231875"/>
            <a:ext cx="6963900" cy="3344400"/>
          </a:xfrm>
          <a:prstGeom prst="rect">
            <a:avLst/>
          </a:prstGeom>
          <a:noFill/>
          <a:ln>
            <a:noFill/>
          </a:ln>
        </p:spPr>
        <p:txBody>
          <a:bodyPr anchorCtr="0" anchor="t" bIns="91425" lIns="91425" spcFirstLastPara="1" rIns="91425" wrap="square" tIns="91425">
            <a:noAutofit/>
          </a:bodyPr>
          <a:lstStyle/>
          <a:p>
            <a:pPr indent="0" lvl="0" marL="0" marR="190500" rtl="0" algn="ctr">
              <a:lnSpc>
                <a:spcPct val="140000"/>
              </a:lnSpc>
              <a:spcBef>
                <a:spcPts val="2200"/>
              </a:spcBef>
              <a:spcAft>
                <a:spcPts val="0"/>
              </a:spcAft>
              <a:buNone/>
            </a:pPr>
            <a:r>
              <a:rPr b="1" lang="en" sz="1650">
                <a:solidFill>
                  <a:srgbClr val="202214"/>
                </a:solidFill>
                <a:latin typeface="Economica"/>
                <a:ea typeface="Economica"/>
                <a:cs typeface="Economica"/>
                <a:sym typeface="Economica"/>
              </a:rPr>
              <a:t>I experimented with several variations of linear regression models: the standard Linear Regression, Linear Regression with Feature Engineering (calculated as volume=x×y×z), and Linear Regression with interaction terms. Linear models are useful when dealing with data that is linear in nature or when interpretability is crucial. However, for more complex datasets, non-linear models might be more appropriate.</a:t>
            </a:r>
            <a:endParaRPr b="1" sz="1650" u="sng">
              <a:solidFill>
                <a:srgbClr val="008ABC"/>
              </a:solidFill>
              <a:latin typeface="Economica"/>
              <a:ea typeface="Economica"/>
              <a:cs typeface="Economica"/>
              <a:sym typeface="Economica"/>
            </a:endParaRPr>
          </a:p>
          <a:p>
            <a:pPr indent="0" lvl="0" marL="0" rtl="0" algn="ctr">
              <a:lnSpc>
                <a:spcPct val="140000"/>
              </a:lnSpc>
              <a:spcBef>
                <a:spcPts val="2200"/>
              </a:spcBef>
              <a:spcAft>
                <a:spcPts val="0"/>
              </a:spcAft>
              <a:buNone/>
            </a:pPr>
            <a:r>
              <a:rPr b="1" lang="en" sz="1650">
                <a:solidFill>
                  <a:srgbClr val="202214"/>
                </a:solidFill>
                <a:latin typeface="Economica"/>
                <a:ea typeface="Economica"/>
                <a:cs typeface="Economica"/>
                <a:sym typeface="Economica"/>
              </a:rPr>
              <a:t>While these approaches provided insights into the relationships within the data, they were ultimately outperformed by more sophisticated models like Random Forest and XGBoost. This highlights the importance of exploring both feature engineering and non-linear models to fully capture the complexity of the dataset.</a:t>
            </a:r>
            <a:endParaRPr b="1" sz="1650">
              <a:solidFill>
                <a:srgbClr val="202214"/>
              </a:solidFill>
              <a:latin typeface="Economica"/>
              <a:ea typeface="Economica"/>
              <a:cs typeface="Economica"/>
              <a:sym typeface="Economica"/>
            </a:endParaRPr>
          </a:p>
          <a:p>
            <a:pPr indent="0" lvl="0" marL="0" rtl="0" algn="ctr">
              <a:spcBef>
                <a:spcPts val="200"/>
              </a:spcBef>
              <a:spcAft>
                <a:spcPts val="1000"/>
              </a:spcAft>
              <a:buNone/>
            </a:pPr>
            <a:r>
              <a:t/>
            </a:r>
            <a:endParaRPr b="1" sz="2450">
              <a:solidFill>
                <a:schemeClr val="accent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Base Plan</a:t>
            </a:r>
            <a:endParaRPr u="sng"/>
          </a:p>
        </p:txBody>
      </p:sp>
      <p:sp>
        <p:nvSpPr>
          <p:cNvPr id="73" name="Google Shape;73;p15"/>
          <p:cNvSpPr txBox="1"/>
          <p:nvPr>
            <p:ph idx="1" type="body"/>
          </p:nvPr>
        </p:nvSpPr>
        <p:spPr>
          <a:xfrm>
            <a:off x="311700" y="1225225"/>
            <a:ext cx="8718000" cy="3816600"/>
          </a:xfrm>
          <a:prstGeom prst="rect">
            <a:avLst/>
          </a:prstGeom>
        </p:spPr>
        <p:txBody>
          <a:bodyPr anchorCtr="0" anchor="t" bIns="91425" lIns="91425" spcFirstLastPara="1" rIns="91425" wrap="square" tIns="91425">
            <a:normAutofit fontScale="85000" lnSpcReduction="10000"/>
          </a:bodyPr>
          <a:lstStyle/>
          <a:p>
            <a:pPr indent="-306863" lvl="0" marL="457200" rtl="0" algn="l">
              <a:lnSpc>
                <a:spcPct val="150000"/>
              </a:lnSpc>
              <a:spcBef>
                <a:spcPts val="120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Read the diamond csv file and create a dataframe for it.</a:t>
            </a:r>
            <a:endParaRPr sz="1450">
              <a:solidFill>
                <a:srgbClr val="3C4043"/>
              </a:solidFill>
              <a:latin typeface="Comic Sans MS"/>
              <a:ea typeface="Comic Sans MS"/>
              <a:cs typeface="Comic Sans MS"/>
              <a:sym typeface="Comic Sans MS"/>
            </a:endParaRPr>
          </a:p>
          <a:p>
            <a:pPr indent="-306863" lvl="0" marL="457200" rtl="0" algn="l">
              <a:lnSpc>
                <a:spcPct val="150000"/>
              </a:lnSpc>
              <a:spcBef>
                <a:spcPts val="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Cleaning out the rows that have the values of zero in any numerical features. Normalizing numerical features using Standard scaler and one hot encoding the categorical features so that they can be included in analysis.</a:t>
            </a:r>
            <a:endParaRPr sz="1450">
              <a:solidFill>
                <a:srgbClr val="3C4043"/>
              </a:solidFill>
              <a:latin typeface="Comic Sans MS"/>
              <a:ea typeface="Comic Sans MS"/>
              <a:cs typeface="Comic Sans MS"/>
              <a:sym typeface="Comic Sans MS"/>
            </a:endParaRPr>
          </a:p>
          <a:p>
            <a:pPr indent="-306863" lvl="0" marL="457200" rtl="0" algn="l">
              <a:lnSpc>
                <a:spcPct val="150000"/>
              </a:lnSpc>
              <a:spcBef>
                <a:spcPts val="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EDA: plotting box plots and facet grid of each categorical feature vs price and then analyzing them, pairplot of numerical features in order to understand their relations.</a:t>
            </a:r>
            <a:endParaRPr sz="1450">
              <a:solidFill>
                <a:srgbClr val="3C4043"/>
              </a:solidFill>
              <a:latin typeface="Comic Sans MS"/>
              <a:ea typeface="Comic Sans MS"/>
              <a:cs typeface="Comic Sans MS"/>
              <a:sym typeface="Comic Sans MS"/>
            </a:endParaRPr>
          </a:p>
          <a:p>
            <a:pPr indent="-306863" lvl="0" marL="457200" rtl="0" algn="l">
              <a:lnSpc>
                <a:spcPct val="150000"/>
              </a:lnSpc>
              <a:spcBef>
                <a:spcPts val="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Looking for multicollinearity using correlation heatmap and VIF table.</a:t>
            </a:r>
            <a:endParaRPr sz="1450">
              <a:solidFill>
                <a:srgbClr val="3C4043"/>
              </a:solidFill>
              <a:latin typeface="Comic Sans MS"/>
              <a:ea typeface="Comic Sans MS"/>
              <a:cs typeface="Comic Sans MS"/>
              <a:sym typeface="Comic Sans MS"/>
            </a:endParaRPr>
          </a:p>
          <a:p>
            <a:pPr indent="-306863" lvl="0" marL="457200" rtl="0" algn="l">
              <a:lnSpc>
                <a:spcPct val="150000"/>
              </a:lnSpc>
              <a:spcBef>
                <a:spcPts val="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Applying Simple Linear Regression algorithm on the dataset, doing some feature engineering and using interactive features and then analyzing the result using ols stats summary and plotting actual vs predicted graph.</a:t>
            </a:r>
            <a:endParaRPr sz="1450">
              <a:solidFill>
                <a:srgbClr val="3C4043"/>
              </a:solidFill>
              <a:latin typeface="Comic Sans MS"/>
              <a:ea typeface="Comic Sans MS"/>
              <a:cs typeface="Comic Sans MS"/>
              <a:sym typeface="Comic Sans MS"/>
            </a:endParaRPr>
          </a:p>
          <a:p>
            <a:pPr indent="-306863" lvl="0" marL="457200" rtl="0" algn="l">
              <a:lnSpc>
                <a:spcPct val="150000"/>
              </a:lnSpc>
              <a:spcBef>
                <a:spcPts val="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Applying L1 and L2 regularization using Ridge and Lasso Regression.</a:t>
            </a:r>
            <a:endParaRPr sz="1450">
              <a:solidFill>
                <a:srgbClr val="3C4043"/>
              </a:solidFill>
              <a:latin typeface="Comic Sans MS"/>
              <a:ea typeface="Comic Sans MS"/>
              <a:cs typeface="Comic Sans MS"/>
              <a:sym typeface="Comic Sans MS"/>
            </a:endParaRPr>
          </a:p>
          <a:p>
            <a:pPr indent="-306863" lvl="0" marL="457200" rtl="0" algn="l">
              <a:lnSpc>
                <a:spcPct val="150000"/>
              </a:lnSpc>
              <a:spcBef>
                <a:spcPts val="0"/>
              </a:spcBef>
              <a:spcAft>
                <a:spcPts val="0"/>
              </a:spcAft>
              <a:buClr>
                <a:srgbClr val="3C4043"/>
              </a:buClr>
              <a:buSzPct val="100000"/>
              <a:buFont typeface="Comic Sans MS"/>
              <a:buChar char="●"/>
            </a:pPr>
            <a:r>
              <a:rPr lang="en" sz="1450">
                <a:solidFill>
                  <a:srgbClr val="3C4043"/>
                </a:solidFill>
                <a:latin typeface="Comic Sans MS"/>
                <a:ea typeface="Comic Sans MS"/>
                <a:cs typeface="Comic Sans MS"/>
                <a:sym typeface="Comic Sans MS"/>
              </a:rPr>
              <a:t>Applying rest of the supervised models (Decision Tree, Random Forest, Gradient Boosting and XGBoost) and then comparing R2 and RMSE values.</a:t>
            </a:r>
            <a:endParaRPr sz="1450">
              <a:solidFill>
                <a:srgbClr val="3C4043"/>
              </a:solidFill>
              <a:latin typeface="Comic Sans MS"/>
              <a:ea typeface="Comic Sans MS"/>
              <a:cs typeface="Comic Sans MS"/>
              <a:sym typeface="Comic Sans MS"/>
            </a:endParaRPr>
          </a:p>
          <a:p>
            <a:pPr indent="0" lvl="0" marL="0" rtl="0" algn="l">
              <a:spcBef>
                <a:spcPts val="15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marR="190500" rtl="0" algn="l">
              <a:lnSpc>
                <a:spcPct val="140000"/>
              </a:lnSpc>
              <a:spcBef>
                <a:spcPts val="2400"/>
              </a:spcBef>
              <a:spcAft>
                <a:spcPts val="600"/>
              </a:spcAft>
              <a:buNone/>
            </a:pPr>
            <a:r>
              <a:rPr lang="en" u="sng"/>
              <a:t>Dataset </a:t>
            </a:r>
            <a:r>
              <a:rPr lang="en" u="sng"/>
              <a:t>Columns</a:t>
            </a:r>
            <a:endParaRPr u="sng"/>
          </a:p>
        </p:txBody>
      </p:sp>
      <p:sp>
        <p:nvSpPr>
          <p:cNvPr id="79" name="Google Shape;79;p16"/>
          <p:cNvSpPr txBox="1"/>
          <p:nvPr>
            <p:ph idx="1" type="body"/>
          </p:nvPr>
        </p:nvSpPr>
        <p:spPr>
          <a:xfrm>
            <a:off x="311700" y="1001725"/>
            <a:ext cx="8622900" cy="34476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2400"/>
              </a:spcBef>
              <a:spcAft>
                <a:spcPts val="0"/>
              </a:spcAft>
              <a:buNone/>
            </a:pPr>
            <a:r>
              <a:t/>
            </a:r>
            <a:endParaRPr sz="1400" u="sng">
              <a:solidFill>
                <a:srgbClr val="008ABC"/>
              </a:solidFill>
              <a:latin typeface="Comic Sans MS"/>
              <a:ea typeface="Comic Sans MS"/>
              <a:cs typeface="Comic Sans MS"/>
              <a:sym typeface="Comic Sans MS"/>
            </a:endParaRPr>
          </a:p>
          <a:p>
            <a:pPr indent="-327025" lvl="0" marL="457200" rtl="0" algn="l">
              <a:lnSpc>
                <a:spcPct val="115000"/>
              </a:lnSpc>
              <a:spcBef>
                <a:spcPts val="120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price</a:t>
            </a:r>
            <a:r>
              <a:rPr lang="en" sz="1550">
                <a:solidFill>
                  <a:srgbClr val="3C4043"/>
                </a:solidFill>
                <a:latin typeface="Comic Sans MS"/>
                <a:ea typeface="Comic Sans MS"/>
                <a:cs typeface="Comic Sans MS"/>
                <a:sym typeface="Comic Sans MS"/>
              </a:rPr>
              <a:t>: price in US dollars ($326 - $18,823)</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carat</a:t>
            </a:r>
            <a:r>
              <a:rPr lang="en" sz="1550">
                <a:solidFill>
                  <a:srgbClr val="3C4043"/>
                </a:solidFill>
                <a:latin typeface="Comic Sans MS"/>
                <a:ea typeface="Comic Sans MS"/>
                <a:cs typeface="Comic Sans MS"/>
                <a:sym typeface="Comic Sans MS"/>
              </a:rPr>
              <a:t>: weight of the diamond (0.2 - 5.01)</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cut</a:t>
            </a:r>
            <a:r>
              <a:rPr lang="en" sz="1550">
                <a:solidFill>
                  <a:srgbClr val="3C4043"/>
                </a:solidFill>
                <a:latin typeface="Comic Sans MS"/>
                <a:ea typeface="Comic Sans MS"/>
                <a:cs typeface="Comic Sans MS"/>
                <a:sym typeface="Comic Sans MS"/>
              </a:rPr>
              <a:t>: quality of the cut (Fair, Good, Very Good, Premium, Ideal)</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color</a:t>
            </a:r>
            <a:r>
              <a:rPr lang="en" sz="1550">
                <a:solidFill>
                  <a:srgbClr val="3C4043"/>
                </a:solidFill>
                <a:latin typeface="Comic Sans MS"/>
                <a:ea typeface="Comic Sans MS"/>
                <a:cs typeface="Comic Sans MS"/>
                <a:sym typeface="Comic Sans MS"/>
              </a:rPr>
              <a:t>: diamond colour, from J (worst) to D (best)</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clarity</a:t>
            </a:r>
            <a:r>
              <a:rPr lang="en" sz="1550">
                <a:solidFill>
                  <a:srgbClr val="3C4043"/>
                </a:solidFill>
                <a:latin typeface="Comic Sans MS"/>
                <a:ea typeface="Comic Sans MS"/>
                <a:cs typeface="Comic Sans MS"/>
                <a:sym typeface="Comic Sans MS"/>
              </a:rPr>
              <a:t>: a measurement of how clear the diamond is (I1 (worst), SI2, SI1, VS2, VS1, VVS2, VVS1, IF (best))</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x</a:t>
            </a:r>
            <a:r>
              <a:rPr lang="en" sz="1550">
                <a:solidFill>
                  <a:srgbClr val="3C4043"/>
                </a:solidFill>
                <a:latin typeface="Comic Sans MS"/>
                <a:ea typeface="Comic Sans MS"/>
                <a:cs typeface="Comic Sans MS"/>
                <a:sym typeface="Comic Sans MS"/>
              </a:rPr>
              <a:t>: length in mm (0 -10.74)</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y</a:t>
            </a:r>
            <a:r>
              <a:rPr lang="en" sz="1550">
                <a:solidFill>
                  <a:srgbClr val="3C4043"/>
                </a:solidFill>
                <a:latin typeface="Comic Sans MS"/>
                <a:ea typeface="Comic Sans MS"/>
                <a:cs typeface="Comic Sans MS"/>
                <a:sym typeface="Comic Sans MS"/>
              </a:rPr>
              <a:t>: width in mm (0 - 58.9)</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z:</a:t>
            </a:r>
            <a:r>
              <a:rPr lang="en" sz="1550">
                <a:solidFill>
                  <a:srgbClr val="3C4043"/>
                </a:solidFill>
                <a:latin typeface="Comic Sans MS"/>
                <a:ea typeface="Comic Sans MS"/>
                <a:cs typeface="Comic Sans MS"/>
                <a:sym typeface="Comic Sans MS"/>
              </a:rPr>
              <a:t> depth in mm (0 - 31.8)</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depth</a:t>
            </a:r>
            <a:r>
              <a:rPr lang="en" sz="1550">
                <a:solidFill>
                  <a:srgbClr val="3C4043"/>
                </a:solidFill>
                <a:latin typeface="Comic Sans MS"/>
                <a:ea typeface="Comic Sans MS"/>
                <a:cs typeface="Comic Sans MS"/>
                <a:sym typeface="Comic Sans MS"/>
              </a:rPr>
              <a:t>: total depth percentage = z / mean(x, y) = 2 * z / (x + y) (43 - 79)</a:t>
            </a:r>
            <a:endParaRPr sz="1550">
              <a:solidFill>
                <a:srgbClr val="3C4043"/>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rgbClr val="3C4043"/>
              </a:buClr>
              <a:buSzPts val="1550"/>
              <a:buFont typeface="Comic Sans MS"/>
              <a:buChar char="●"/>
            </a:pPr>
            <a:r>
              <a:rPr b="1" lang="en" sz="1550">
                <a:solidFill>
                  <a:srgbClr val="3C4043"/>
                </a:solidFill>
                <a:latin typeface="Comic Sans MS"/>
                <a:ea typeface="Comic Sans MS"/>
                <a:cs typeface="Comic Sans MS"/>
                <a:sym typeface="Comic Sans MS"/>
              </a:rPr>
              <a:t>table</a:t>
            </a:r>
            <a:r>
              <a:rPr lang="en" sz="1550">
                <a:solidFill>
                  <a:srgbClr val="3C4043"/>
                </a:solidFill>
                <a:latin typeface="Comic Sans MS"/>
                <a:ea typeface="Comic Sans MS"/>
                <a:cs typeface="Comic Sans MS"/>
                <a:sym typeface="Comic Sans MS"/>
              </a:rPr>
              <a:t>: width of top of diamond relative to widest point (43 - 95)</a:t>
            </a:r>
            <a:endParaRPr sz="1550">
              <a:solidFill>
                <a:srgbClr val="3C4043"/>
              </a:solidFill>
              <a:latin typeface="Comic Sans MS"/>
              <a:ea typeface="Comic Sans MS"/>
              <a:cs typeface="Comic Sans MS"/>
              <a:sym typeface="Comic Sans MS"/>
            </a:endParaRPr>
          </a:p>
          <a:p>
            <a:pPr indent="0" lvl="0" marL="0" rtl="0" algn="l">
              <a:lnSpc>
                <a:spcPct val="105000"/>
              </a:lnSpc>
              <a:spcBef>
                <a:spcPts val="1500"/>
              </a:spcBef>
              <a:spcAft>
                <a:spcPts val="1200"/>
              </a:spcAft>
              <a:buNone/>
            </a:pPr>
            <a:r>
              <a:t/>
            </a:r>
            <a:endParaRPr sz="19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a:t>
            </a:r>
            <a:endParaRPr/>
          </a:p>
        </p:txBody>
      </p:sp>
      <p:pic>
        <p:nvPicPr>
          <p:cNvPr id="85" name="Google Shape;85;p17"/>
          <p:cNvPicPr preferRelativeResize="0"/>
          <p:nvPr/>
        </p:nvPicPr>
        <p:blipFill>
          <a:blip r:embed="rId3">
            <a:alphaModFix/>
          </a:blip>
          <a:stretch>
            <a:fillRect/>
          </a:stretch>
        </p:blipFill>
        <p:spPr>
          <a:xfrm>
            <a:off x="384186" y="1692550"/>
            <a:ext cx="8236451" cy="241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after One-hot Encoding</a:t>
            </a:r>
            <a:endParaRPr/>
          </a:p>
        </p:txBody>
      </p:sp>
      <p:pic>
        <p:nvPicPr>
          <p:cNvPr id="91" name="Google Shape;91;p18"/>
          <p:cNvPicPr preferRelativeResize="0"/>
          <p:nvPr/>
        </p:nvPicPr>
        <p:blipFill>
          <a:blip r:embed="rId3">
            <a:alphaModFix/>
          </a:blip>
          <a:stretch>
            <a:fillRect/>
          </a:stretch>
        </p:blipFill>
        <p:spPr>
          <a:xfrm>
            <a:off x="411024" y="1797000"/>
            <a:ext cx="8520601" cy="259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Boxplots of Price vs. Categorical Features</a:t>
            </a:r>
            <a:endParaRPr/>
          </a:p>
        </p:txBody>
      </p:sp>
      <p:pic>
        <p:nvPicPr>
          <p:cNvPr id="97" name="Google Shape;97;p19"/>
          <p:cNvPicPr preferRelativeResize="0"/>
          <p:nvPr/>
        </p:nvPicPr>
        <p:blipFill>
          <a:blip r:embed="rId3">
            <a:alphaModFix/>
          </a:blip>
          <a:stretch>
            <a:fillRect/>
          </a:stretch>
        </p:blipFill>
        <p:spPr>
          <a:xfrm>
            <a:off x="152400" y="1775875"/>
            <a:ext cx="8839197" cy="2446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Correlation Heatmap of Numerical Features</a:t>
            </a:r>
            <a:endParaRPr/>
          </a:p>
        </p:txBody>
      </p:sp>
      <p:pic>
        <p:nvPicPr>
          <p:cNvPr id="103" name="Google Shape;103;p20"/>
          <p:cNvPicPr preferRelativeResize="0"/>
          <p:nvPr/>
        </p:nvPicPr>
        <p:blipFill>
          <a:blip r:embed="rId3">
            <a:alphaModFix/>
          </a:blip>
          <a:stretch>
            <a:fillRect/>
          </a:stretch>
        </p:blipFill>
        <p:spPr>
          <a:xfrm>
            <a:off x="1854900" y="1278475"/>
            <a:ext cx="5434207" cy="369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041400" y="144925"/>
            <a:ext cx="3191475" cy="4998574"/>
          </a:xfrm>
          <a:prstGeom prst="rect">
            <a:avLst/>
          </a:prstGeom>
          <a:noFill/>
          <a:ln>
            <a:noFill/>
          </a:ln>
        </p:spPr>
      </p:pic>
      <p:sp>
        <p:nvSpPr>
          <p:cNvPr id="109" name="Google Shape;109;p21"/>
          <p:cNvSpPr txBox="1"/>
          <p:nvPr/>
        </p:nvSpPr>
        <p:spPr>
          <a:xfrm>
            <a:off x="4838700" y="1333500"/>
            <a:ext cx="3767700" cy="247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Economica"/>
                <a:ea typeface="Economica"/>
                <a:cs typeface="Economica"/>
                <a:sym typeface="Economica"/>
              </a:rPr>
              <a:t>VIF Values to check for </a:t>
            </a:r>
            <a:r>
              <a:rPr b="1" lang="en" sz="3600">
                <a:solidFill>
                  <a:schemeClr val="dk1"/>
                </a:solidFill>
                <a:latin typeface="Economica"/>
                <a:ea typeface="Economica"/>
                <a:cs typeface="Economica"/>
                <a:sym typeface="Economica"/>
              </a:rPr>
              <a:t>multicollinearity</a:t>
            </a:r>
            <a:endParaRPr b="1" sz="3600">
              <a:solidFill>
                <a:schemeClr val="dk1"/>
              </a:solidFill>
              <a:latin typeface="Economica"/>
              <a:ea typeface="Economica"/>
              <a:cs typeface="Economica"/>
              <a:sym typeface="Economica"/>
            </a:endParaRPr>
          </a:p>
        </p:txBody>
      </p:sp>
      <p:sp>
        <p:nvSpPr>
          <p:cNvPr id="110" name="Google Shape;110;p21"/>
          <p:cNvSpPr/>
          <p:nvPr/>
        </p:nvSpPr>
        <p:spPr>
          <a:xfrm>
            <a:off x="922875" y="120650"/>
            <a:ext cx="3376200" cy="4998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