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Roboto"/>
      <p:regular r:id="rId25"/>
      <p:bold r:id="rId26"/>
      <p:italic r:id="rId27"/>
      <p:boldItalic r:id="rId28"/>
    </p:embeddedFont>
    <p:embeddedFont>
      <p:font typeface="Economica"/>
      <p:regular r:id="rId29"/>
      <p:bold r:id="rId30"/>
      <p:italic r:id="rId31"/>
      <p:boldItalic r:id="rId32"/>
    </p:embeddedFont>
    <p:embeddedFont>
      <p:font typeface="Source Code Pro"/>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Economica-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Economica-italic.fntdata"/><Relationship Id="rId30" Type="http://schemas.openxmlformats.org/officeDocument/2006/relationships/font" Target="fonts/Economica-bold.fntdata"/><Relationship Id="rId11" Type="http://schemas.openxmlformats.org/officeDocument/2006/relationships/slide" Target="slides/slide6.xml"/><Relationship Id="rId33" Type="http://schemas.openxmlformats.org/officeDocument/2006/relationships/font" Target="fonts/SourceCodePro-regular.fntdata"/><Relationship Id="rId10" Type="http://schemas.openxmlformats.org/officeDocument/2006/relationships/slide" Target="slides/slide5.xml"/><Relationship Id="rId32" Type="http://schemas.openxmlformats.org/officeDocument/2006/relationships/font" Target="fonts/Economica-boldItalic.fntdata"/><Relationship Id="rId13" Type="http://schemas.openxmlformats.org/officeDocument/2006/relationships/slide" Target="slides/slide8.xml"/><Relationship Id="rId35" Type="http://schemas.openxmlformats.org/officeDocument/2006/relationships/font" Target="fonts/SourceCodePro-italic.fntdata"/><Relationship Id="rId12" Type="http://schemas.openxmlformats.org/officeDocument/2006/relationships/slide" Target="slides/slide7.xml"/><Relationship Id="rId34" Type="http://schemas.openxmlformats.org/officeDocument/2006/relationships/font" Target="fonts/SourceCodePro-bold.fntdata"/><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font" Target="fonts/SourceCodePro-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f40c400ef4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f40c400ef4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f40c400ef4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f40c400ef4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f40c400ef4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f40c400ef4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f40c400ef4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f40c400ef4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f40c400ef4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f40c400ef4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f40c400ef4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f40c400ef4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f40c400ef4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f40c400ef4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f40c400ef4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f40c400ef4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f424f99612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f424f99612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f424f99612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f424f99612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f40c400ef4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f40c400ef4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f40c400ef4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f40c400ef4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f40c400ef4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f40c400ef4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f40c400ef4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f40c400ef4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f40c400ef4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f40c400ef4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f40c400ef4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f40c400ef4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f40c400ef4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f40c400ef4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f40c400ef4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f40c400ef4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800">
                <a:latin typeface="Economica"/>
                <a:ea typeface="Economica"/>
                <a:cs typeface="Economica"/>
                <a:sym typeface="Economica"/>
              </a:rPr>
              <a:t>Wine Quality Analysis</a:t>
            </a:r>
            <a:endParaRPr sz="4800">
              <a:latin typeface="Economica"/>
              <a:ea typeface="Economica"/>
              <a:cs typeface="Economica"/>
              <a:sym typeface="Economica"/>
            </a:endParaRPr>
          </a:p>
        </p:txBody>
      </p:sp>
      <p:sp>
        <p:nvSpPr>
          <p:cNvPr id="86" name="Google Shape;86;p13"/>
          <p:cNvSpPr txBox="1"/>
          <p:nvPr>
            <p:ph idx="1" type="subTitle"/>
          </p:nvPr>
        </p:nvSpPr>
        <p:spPr>
          <a:xfrm>
            <a:off x="682763" y="2715913"/>
            <a:ext cx="8222100" cy="4329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1018"/>
              <a:buNone/>
            </a:pPr>
            <a:r>
              <a:rPr lang="en" sz="2242">
                <a:latin typeface="Economica"/>
                <a:ea typeface="Economica"/>
                <a:cs typeface="Economica"/>
                <a:sym typeface="Economica"/>
              </a:rPr>
              <a:t>Unsupervised Machine Learning</a:t>
            </a:r>
            <a:endParaRPr sz="2242">
              <a:latin typeface="Economica"/>
              <a:ea typeface="Economica"/>
              <a:cs typeface="Economica"/>
              <a:sym typeface="Economica"/>
            </a:endParaRPr>
          </a:p>
        </p:txBody>
      </p:sp>
      <p:sp>
        <p:nvSpPr>
          <p:cNvPr id="87" name="Google Shape;87;p13"/>
          <p:cNvSpPr txBox="1"/>
          <p:nvPr/>
        </p:nvSpPr>
        <p:spPr>
          <a:xfrm>
            <a:off x="6614475" y="4343400"/>
            <a:ext cx="2423700" cy="3600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lt1"/>
              </a:buClr>
              <a:buSzPts val="1800"/>
              <a:buFont typeface="Source Code Pro"/>
              <a:buChar char="-"/>
            </a:pPr>
            <a:r>
              <a:rPr lang="en" sz="1800">
                <a:solidFill>
                  <a:schemeClr val="lt1"/>
                </a:solidFill>
                <a:latin typeface="Source Code Pro"/>
                <a:ea typeface="Source Code Pro"/>
                <a:cs typeface="Source Code Pro"/>
                <a:sym typeface="Source Code Pro"/>
              </a:rPr>
              <a:t>Milan Patel</a:t>
            </a:r>
            <a:endParaRPr sz="1800">
              <a:solidFill>
                <a:schemeClr val="lt1"/>
              </a:solidFill>
              <a:latin typeface="Source Code Pro"/>
              <a:ea typeface="Source Code Pro"/>
              <a:cs typeface="Source Code Pro"/>
              <a:sym typeface="Source Code Pr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pic>
        <p:nvPicPr>
          <p:cNvPr id="137" name="Google Shape;137;p22"/>
          <p:cNvPicPr preferRelativeResize="0"/>
          <p:nvPr/>
        </p:nvPicPr>
        <p:blipFill>
          <a:blip r:embed="rId3">
            <a:alphaModFix/>
          </a:blip>
          <a:stretch>
            <a:fillRect/>
          </a:stretch>
        </p:blipFill>
        <p:spPr>
          <a:xfrm>
            <a:off x="152400" y="152400"/>
            <a:ext cx="8699456" cy="483870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pic>
        <p:nvPicPr>
          <p:cNvPr id="142" name="Google Shape;142;p23"/>
          <p:cNvPicPr preferRelativeResize="0"/>
          <p:nvPr/>
        </p:nvPicPr>
        <p:blipFill>
          <a:blip r:embed="rId3">
            <a:alphaModFix/>
          </a:blip>
          <a:stretch>
            <a:fillRect/>
          </a:stretch>
        </p:blipFill>
        <p:spPr>
          <a:xfrm>
            <a:off x="904950" y="514375"/>
            <a:ext cx="7391400" cy="4400550"/>
          </a:xfrm>
          <a:prstGeom prst="rect">
            <a:avLst/>
          </a:prstGeom>
          <a:noFill/>
          <a:ln>
            <a:noFill/>
          </a:ln>
        </p:spPr>
      </p:pic>
      <p:sp>
        <p:nvSpPr>
          <p:cNvPr id="143" name="Google Shape;143;p23"/>
          <p:cNvSpPr/>
          <p:nvPr/>
        </p:nvSpPr>
        <p:spPr>
          <a:xfrm>
            <a:off x="933450" y="459325"/>
            <a:ext cx="7334400" cy="4265100"/>
          </a:xfrm>
          <a:prstGeom prst="rect">
            <a:avLst/>
          </a:pr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pic>
        <p:nvPicPr>
          <p:cNvPr id="148" name="Google Shape;148;p24"/>
          <p:cNvPicPr preferRelativeResize="0"/>
          <p:nvPr/>
        </p:nvPicPr>
        <p:blipFill>
          <a:blip r:embed="rId3">
            <a:alphaModFix/>
          </a:blip>
          <a:stretch>
            <a:fillRect/>
          </a:stretch>
        </p:blipFill>
        <p:spPr>
          <a:xfrm>
            <a:off x="733425" y="404800"/>
            <a:ext cx="7677150" cy="4333875"/>
          </a:xfrm>
          <a:prstGeom prst="rect">
            <a:avLst/>
          </a:prstGeom>
          <a:noFill/>
          <a:ln>
            <a:noFill/>
          </a:ln>
        </p:spPr>
      </p:pic>
      <p:sp>
        <p:nvSpPr>
          <p:cNvPr id="149" name="Google Shape;149;p24"/>
          <p:cNvSpPr/>
          <p:nvPr/>
        </p:nvSpPr>
        <p:spPr>
          <a:xfrm>
            <a:off x="904800" y="354513"/>
            <a:ext cx="7334400" cy="42651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pic>
        <p:nvPicPr>
          <p:cNvPr id="154" name="Google Shape;154;p25"/>
          <p:cNvPicPr preferRelativeResize="0"/>
          <p:nvPr/>
        </p:nvPicPr>
        <p:blipFill>
          <a:blip r:embed="rId3">
            <a:alphaModFix/>
          </a:blip>
          <a:stretch>
            <a:fillRect/>
          </a:stretch>
        </p:blipFill>
        <p:spPr>
          <a:xfrm>
            <a:off x="152400" y="152400"/>
            <a:ext cx="8839200" cy="4805438"/>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pic>
        <p:nvPicPr>
          <p:cNvPr id="159" name="Google Shape;159;p26"/>
          <p:cNvPicPr preferRelativeResize="0"/>
          <p:nvPr/>
        </p:nvPicPr>
        <p:blipFill>
          <a:blip r:embed="rId3">
            <a:alphaModFix/>
          </a:blip>
          <a:stretch>
            <a:fillRect/>
          </a:stretch>
        </p:blipFill>
        <p:spPr>
          <a:xfrm>
            <a:off x="915488" y="152400"/>
            <a:ext cx="7313035" cy="48387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pic>
        <p:nvPicPr>
          <p:cNvPr id="164" name="Google Shape;164;p27"/>
          <p:cNvPicPr preferRelativeResize="0"/>
          <p:nvPr/>
        </p:nvPicPr>
        <p:blipFill>
          <a:blip r:embed="rId3">
            <a:alphaModFix/>
          </a:blip>
          <a:stretch>
            <a:fillRect/>
          </a:stretch>
        </p:blipFill>
        <p:spPr>
          <a:xfrm>
            <a:off x="877373" y="0"/>
            <a:ext cx="7389253" cy="51435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pic>
        <p:nvPicPr>
          <p:cNvPr id="169" name="Google Shape;169;p28"/>
          <p:cNvPicPr preferRelativeResize="0"/>
          <p:nvPr/>
        </p:nvPicPr>
        <p:blipFill>
          <a:blip r:embed="rId3">
            <a:alphaModFix/>
          </a:blip>
          <a:stretch>
            <a:fillRect/>
          </a:stretch>
        </p:blipFill>
        <p:spPr>
          <a:xfrm>
            <a:off x="472900" y="152400"/>
            <a:ext cx="8198212" cy="48387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pic>
        <p:nvPicPr>
          <p:cNvPr id="174" name="Google Shape;174;p29"/>
          <p:cNvPicPr preferRelativeResize="0"/>
          <p:nvPr/>
        </p:nvPicPr>
        <p:blipFill>
          <a:blip r:embed="rId3">
            <a:alphaModFix/>
          </a:blip>
          <a:stretch>
            <a:fillRect/>
          </a:stretch>
        </p:blipFill>
        <p:spPr>
          <a:xfrm>
            <a:off x="152400" y="152400"/>
            <a:ext cx="8089701" cy="48387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78" name="Shape 178"/>
        <p:cNvGrpSpPr/>
        <p:nvPr/>
      </p:nvGrpSpPr>
      <p:grpSpPr>
        <a:xfrm>
          <a:off x="0" y="0"/>
          <a:ext cx="0" cy="0"/>
          <a:chOff x="0" y="0"/>
          <a:chExt cx="0" cy="0"/>
        </a:xfrm>
      </p:grpSpPr>
      <p:sp>
        <p:nvSpPr>
          <p:cNvPr id="179" name="Google Shape;179;p30"/>
          <p:cNvSpPr txBox="1"/>
          <p:nvPr/>
        </p:nvSpPr>
        <p:spPr>
          <a:xfrm>
            <a:off x="3050125" y="649825"/>
            <a:ext cx="3217200" cy="86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1800">
              <a:solidFill>
                <a:schemeClr val="dk2"/>
              </a:solidFill>
              <a:latin typeface="Economica"/>
              <a:ea typeface="Economica"/>
              <a:cs typeface="Economica"/>
              <a:sym typeface="Economica"/>
            </a:endParaRPr>
          </a:p>
        </p:txBody>
      </p:sp>
      <p:sp>
        <p:nvSpPr>
          <p:cNvPr id="180" name="Google Shape;180;p30"/>
          <p:cNvSpPr txBox="1"/>
          <p:nvPr>
            <p:ph type="ctrTitle"/>
          </p:nvPr>
        </p:nvSpPr>
        <p:spPr>
          <a:xfrm>
            <a:off x="3070800" y="314825"/>
            <a:ext cx="3002400" cy="838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4400">
                <a:latin typeface="Economica"/>
                <a:ea typeface="Economica"/>
                <a:cs typeface="Economica"/>
                <a:sym typeface="Economica"/>
              </a:rPr>
              <a:t>Summary</a:t>
            </a:r>
            <a:endParaRPr b="1" sz="4400">
              <a:latin typeface="Economica"/>
              <a:ea typeface="Economica"/>
              <a:cs typeface="Economica"/>
              <a:sym typeface="Economica"/>
            </a:endParaRPr>
          </a:p>
        </p:txBody>
      </p:sp>
      <p:sp>
        <p:nvSpPr>
          <p:cNvPr id="181" name="Google Shape;181;p30"/>
          <p:cNvSpPr txBox="1"/>
          <p:nvPr>
            <p:ph idx="1" type="subTitle"/>
          </p:nvPr>
        </p:nvSpPr>
        <p:spPr>
          <a:xfrm>
            <a:off x="608700" y="1153619"/>
            <a:ext cx="8336400" cy="37824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2325">
                <a:latin typeface="Economica"/>
                <a:ea typeface="Economica"/>
                <a:cs typeface="Economica"/>
                <a:sym typeface="Economica"/>
              </a:rPr>
              <a:t>The project began with the goal of analyzing wine quality using a dataset that included various chemical properties of red and white wines. The initial step involved applying PCA to reduce the dimensionality of the data, allowing for more efficient and interpretable analysis. </a:t>
            </a:r>
            <a:endParaRPr sz="2325">
              <a:latin typeface="Economica"/>
              <a:ea typeface="Economica"/>
              <a:cs typeface="Economica"/>
              <a:sym typeface="Economica"/>
            </a:endParaRPr>
          </a:p>
          <a:p>
            <a:pPr indent="0" lvl="0" marL="0" rtl="0" algn="ctr">
              <a:lnSpc>
                <a:spcPct val="115000"/>
              </a:lnSpc>
              <a:spcBef>
                <a:spcPts val="0"/>
              </a:spcBef>
              <a:spcAft>
                <a:spcPts val="0"/>
              </a:spcAft>
              <a:buNone/>
            </a:pPr>
            <a:r>
              <a:rPr lang="en" sz="2325">
                <a:latin typeface="Economica"/>
                <a:ea typeface="Economica"/>
                <a:cs typeface="Economica"/>
                <a:sym typeface="Economica"/>
              </a:rPr>
              <a:t>Following PCA, clustering techniques such as </a:t>
            </a:r>
            <a:r>
              <a:rPr lang="en" sz="2325">
                <a:latin typeface="Economica"/>
                <a:ea typeface="Economica"/>
                <a:cs typeface="Economica"/>
                <a:sym typeface="Economica"/>
              </a:rPr>
              <a:t>K Means</a:t>
            </a:r>
            <a:r>
              <a:rPr lang="en" sz="2325">
                <a:latin typeface="Economica"/>
                <a:ea typeface="Economica"/>
                <a:cs typeface="Economica"/>
                <a:sym typeface="Economica"/>
              </a:rPr>
              <a:t> were applied to identify patterns within the wine data, leading to the creation of distinct clusters for both red and white wines. Visualizations, including parallel coordinates plots, were used to highlight the characteristics of these clusters, revealing differences in features like citric acid, residual sugar, and alcohol content among the clusters.</a:t>
            </a:r>
            <a:endParaRPr sz="2325">
              <a:latin typeface="Economica"/>
              <a:ea typeface="Economica"/>
              <a:cs typeface="Economica"/>
              <a:sym typeface="Economica"/>
            </a:endParaRPr>
          </a:p>
          <a:p>
            <a:pPr indent="0" lvl="0" marL="0" rtl="0" algn="ctr">
              <a:lnSpc>
                <a:spcPct val="115000"/>
              </a:lnSpc>
              <a:spcBef>
                <a:spcPts val="0"/>
              </a:spcBef>
              <a:spcAft>
                <a:spcPts val="0"/>
              </a:spcAft>
              <a:buNone/>
            </a:pPr>
            <a:r>
              <a:t/>
            </a:r>
            <a:endParaRPr sz="2325">
              <a:latin typeface="Economica"/>
              <a:ea typeface="Economica"/>
              <a:cs typeface="Economica"/>
              <a:sym typeface="Economica"/>
            </a:endParaRPr>
          </a:p>
          <a:p>
            <a:pPr indent="0" lvl="0" marL="0" rtl="0" algn="ctr">
              <a:lnSpc>
                <a:spcPct val="115000"/>
              </a:lnSpc>
              <a:spcBef>
                <a:spcPts val="0"/>
              </a:spcBef>
              <a:spcAft>
                <a:spcPts val="0"/>
              </a:spcAft>
              <a:buNone/>
            </a:pPr>
            <a:r>
              <a:t/>
            </a:r>
            <a:endParaRPr sz="2325">
              <a:latin typeface="Economica"/>
              <a:ea typeface="Economica"/>
              <a:cs typeface="Economica"/>
              <a:sym typeface="Economica"/>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1"/>
          <p:cNvSpPr txBox="1"/>
          <p:nvPr/>
        </p:nvSpPr>
        <p:spPr>
          <a:xfrm>
            <a:off x="3050125" y="649825"/>
            <a:ext cx="3217200" cy="86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1800">
              <a:solidFill>
                <a:schemeClr val="dk2"/>
              </a:solidFill>
              <a:latin typeface="Economica"/>
              <a:ea typeface="Economica"/>
              <a:cs typeface="Economica"/>
              <a:sym typeface="Economica"/>
            </a:endParaRPr>
          </a:p>
        </p:txBody>
      </p:sp>
      <p:sp>
        <p:nvSpPr>
          <p:cNvPr id="187" name="Google Shape;187;p31"/>
          <p:cNvSpPr txBox="1"/>
          <p:nvPr>
            <p:ph type="ctrTitle"/>
          </p:nvPr>
        </p:nvSpPr>
        <p:spPr>
          <a:xfrm>
            <a:off x="2480100" y="314825"/>
            <a:ext cx="4593600" cy="838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4400">
                <a:latin typeface="Economica"/>
                <a:ea typeface="Economica"/>
                <a:cs typeface="Economica"/>
                <a:sym typeface="Economica"/>
              </a:rPr>
              <a:t>Future Improvements</a:t>
            </a:r>
            <a:endParaRPr b="1" sz="4400">
              <a:latin typeface="Economica"/>
              <a:ea typeface="Economica"/>
              <a:cs typeface="Economica"/>
              <a:sym typeface="Economica"/>
            </a:endParaRPr>
          </a:p>
        </p:txBody>
      </p:sp>
      <p:sp>
        <p:nvSpPr>
          <p:cNvPr id="188" name="Google Shape;188;p31"/>
          <p:cNvSpPr txBox="1"/>
          <p:nvPr>
            <p:ph idx="1" type="subTitle"/>
          </p:nvPr>
        </p:nvSpPr>
        <p:spPr>
          <a:xfrm>
            <a:off x="608700" y="1449969"/>
            <a:ext cx="8336400" cy="3782400"/>
          </a:xfrm>
          <a:prstGeom prst="rect">
            <a:avLst/>
          </a:prstGeom>
          <a:noFill/>
        </p:spPr>
        <p:txBody>
          <a:bodyPr anchorCtr="0" anchor="t" bIns="91425" lIns="91425" spcFirstLastPara="1" rIns="91425" wrap="square" tIns="91425">
            <a:noAutofit/>
          </a:bodyPr>
          <a:lstStyle/>
          <a:p>
            <a:pPr indent="0" lvl="0" marL="38100" marR="38100" rtl="0" algn="ctr">
              <a:lnSpc>
                <a:spcPct val="115000"/>
              </a:lnSpc>
              <a:spcBef>
                <a:spcPts val="0"/>
              </a:spcBef>
              <a:spcAft>
                <a:spcPts val="0"/>
              </a:spcAft>
              <a:buNone/>
            </a:pPr>
            <a:r>
              <a:rPr lang="en" sz="2650">
                <a:latin typeface="Economica"/>
                <a:ea typeface="Economica"/>
                <a:cs typeface="Economica"/>
                <a:sym typeface="Economica"/>
              </a:rPr>
              <a:t>Overall, the project demonstrated that PCA effectively reduced dimensionality while retaining key information, and clustering provided insights into the underlying structure of the data. Future improvements could include exploring other clustering methods, fine-tuning PCA components for optimal variance retention, and incorporating additional features or maybe doing </a:t>
            </a:r>
            <a:r>
              <a:rPr lang="en" sz="2650">
                <a:latin typeface="Economica"/>
                <a:ea typeface="Economica"/>
                <a:cs typeface="Economica"/>
                <a:sym typeface="Economica"/>
              </a:rPr>
              <a:t>anomaly</a:t>
            </a:r>
            <a:r>
              <a:rPr lang="en" sz="2650">
                <a:latin typeface="Economica"/>
                <a:ea typeface="Economica"/>
                <a:cs typeface="Economica"/>
                <a:sym typeface="Economica"/>
              </a:rPr>
              <a:t> detection.</a:t>
            </a:r>
            <a:endParaRPr sz="2650">
              <a:latin typeface="Economica"/>
              <a:ea typeface="Economica"/>
              <a:cs typeface="Economica"/>
              <a:sym typeface="Economica"/>
            </a:endParaRPr>
          </a:p>
          <a:p>
            <a:pPr indent="0" lvl="0" marL="0" rtl="0" algn="ctr">
              <a:lnSpc>
                <a:spcPct val="115000"/>
              </a:lnSpc>
              <a:spcBef>
                <a:spcPts val="0"/>
              </a:spcBef>
              <a:spcAft>
                <a:spcPts val="0"/>
              </a:spcAft>
              <a:buNone/>
            </a:pPr>
            <a:r>
              <a:t/>
            </a:r>
            <a:endParaRPr sz="2650">
              <a:solidFill>
                <a:srgbClr val="000000"/>
              </a:solidFill>
              <a:highlight>
                <a:srgbClr val="F1F3F4"/>
              </a:highlight>
              <a:latin typeface="Economica"/>
              <a:ea typeface="Economica"/>
              <a:cs typeface="Economica"/>
              <a:sym typeface="Economica"/>
            </a:endParaRPr>
          </a:p>
          <a:p>
            <a:pPr indent="0" lvl="0" marL="0" rtl="0" algn="ctr">
              <a:lnSpc>
                <a:spcPct val="115000"/>
              </a:lnSpc>
              <a:spcBef>
                <a:spcPts val="0"/>
              </a:spcBef>
              <a:spcAft>
                <a:spcPts val="0"/>
              </a:spcAft>
              <a:buNone/>
            </a:pPr>
            <a:r>
              <a:t/>
            </a:r>
            <a:endParaRPr sz="3925">
              <a:latin typeface="Economica"/>
              <a:ea typeface="Economica"/>
              <a:cs typeface="Economica"/>
              <a:sym typeface="Economic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3400">
                <a:latin typeface="Economica"/>
                <a:ea typeface="Economica"/>
                <a:cs typeface="Economica"/>
                <a:sym typeface="Economica"/>
              </a:rPr>
              <a:t>Objective</a:t>
            </a:r>
            <a:endParaRPr b="1" sz="3400">
              <a:latin typeface="Economica"/>
              <a:ea typeface="Economica"/>
              <a:cs typeface="Economica"/>
              <a:sym typeface="Economica"/>
            </a:endParaRPr>
          </a:p>
        </p:txBody>
      </p:sp>
      <p:sp>
        <p:nvSpPr>
          <p:cNvPr id="93" name="Google Shape;93;p14"/>
          <p:cNvSpPr txBox="1"/>
          <p:nvPr>
            <p:ph idx="1" type="body"/>
          </p:nvPr>
        </p:nvSpPr>
        <p:spPr>
          <a:xfrm>
            <a:off x="311700" y="1225400"/>
            <a:ext cx="8520600" cy="3099900"/>
          </a:xfrm>
          <a:prstGeom prst="rect">
            <a:avLst/>
          </a:prstGeom>
        </p:spPr>
        <p:txBody>
          <a:bodyPr anchorCtr="0" anchor="t" bIns="91425" lIns="91425" spcFirstLastPara="1" rIns="91425" wrap="square" tIns="91425">
            <a:noAutofit/>
          </a:bodyPr>
          <a:lstStyle/>
          <a:p>
            <a:pPr indent="0" lvl="0" marL="0" rtl="0" algn="l">
              <a:lnSpc>
                <a:spcPct val="160000"/>
              </a:lnSpc>
              <a:spcBef>
                <a:spcPts val="0"/>
              </a:spcBef>
              <a:spcAft>
                <a:spcPts val="0"/>
              </a:spcAft>
              <a:buSzPts val="1018"/>
              <a:buNone/>
            </a:pPr>
            <a:r>
              <a:rPr b="1" lang="en" sz="1626">
                <a:solidFill>
                  <a:srgbClr val="3C4043"/>
                </a:solidFill>
                <a:latin typeface="Economica"/>
                <a:ea typeface="Economica"/>
                <a:cs typeface="Economica"/>
                <a:sym typeface="Economica"/>
              </a:rPr>
              <a:t>To analyze the chemical properties of red and white wines </a:t>
            </a:r>
            <a:r>
              <a:rPr b="1" lang="en" sz="1626">
                <a:solidFill>
                  <a:srgbClr val="3C4043"/>
                </a:solidFill>
                <a:latin typeface="Economica"/>
                <a:ea typeface="Economica"/>
                <a:cs typeface="Economica"/>
                <a:sym typeface="Economica"/>
              </a:rPr>
              <a:t>separately</a:t>
            </a:r>
            <a:r>
              <a:rPr b="1" lang="en" sz="1626">
                <a:solidFill>
                  <a:srgbClr val="3C4043"/>
                </a:solidFill>
                <a:latin typeface="Economica"/>
                <a:ea typeface="Economica"/>
                <a:cs typeface="Economica"/>
                <a:sym typeface="Economica"/>
              </a:rPr>
              <a:t> using Principal Component Analysis (PCA) and </a:t>
            </a:r>
            <a:r>
              <a:rPr b="1" lang="en" sz="1626">
                <a:solidFill>
                  <a:srgbClr val="3C4043"/>
                </a:solidFill>
                <a:latin typeface="Economica"/>
                <a:ea typeface="Economica"/>
                <a:cs typeface="Economica"/>
                <a:sym typeface="Economica"/>
              </a:rPr>
              <a:t>K Means</a:t>
            </a:r>
            <a:r>
              <a:rPr b="1" lang="en" sz="1626">
                <a:solidFill>
                  <a:srgbClr val="3C4043"/>
                </a:solidFill>
                <a:latin typeface="Economica"/>
                <a:ea typeface="Economica"/>
                <a:cs typeface="Economica"/>
                <a:sym typeface="Economica"/>
              </a:rPr>
              <a:t> clustering. The goal is to perform dimensionality reduction through PCA to identify the principal components that capture the most variance in the data, and then apply </a:t>
            </a:r>
            <a:r>
              <a:rPr b="1" lang="en" sz="1626">
                <a:solidFill>
                  <a:srgbClr val="3C4043"/>
                </a:solidFill>
                <a:latin typeface="Economica"/>
                <a:ea typeface="Economica"/>
                <a:cs typeface="Economica"/>
                <a:sym typeface="Economica"/>
              </a:rPr>
              <a:t>K Means</a:t>
            </a:r>
            <a:r>
              <a:rPr b="1" lang="en" sz="1626">
                <a:solidFill>
                  <a:srgbClr val="3C4043"/>
                </a:solidFill>
                <a:latin typeface="Economica"/>
                <a:ea typeface="Economica"/>
                <a:cs typeface="Economica"/>
                <a:sym typeface="Economica"/>
              </a:rPr>
              <a:t> clustering to segment the wines into distinct clusters based on their chemical properties.</a:t>
            </a:r>
            <a:endParaRPr b="1" sz="1626">
              <a:solidFill>
                <a:srgbClr val="3C4043"/>
              </a:solidFill>
              <a:latin typeface="Economica"/>
              <a:ea typeface="Economica"/>
              <a:cs typeface="Economica"/>
              <a:sym typeface="Economica"/>
            </a:endParaRPr>
          </a:p>
          <a:p>
            <a:pPr indent="0" lvl="0" marL="0" rtl="0" algn="l">
              <a:lnSpc>
                <a:spcPct val="160000"/>
              </a:lnSpc>
              <a:spcBef>
                <a:spcPts val="1200"/>
              </a:spcBef>
              <a:spcAft>
                <a:spcPts val="0"/>
              </a:spcAft>
              <a:buSzPts val="1018"/>
              <a:buNone/>
            </a:pPr>
            <a:r>
              <a:rPr b="1" lang="en" sz="1626">
                <a:solidFill>
                  <a:srgbClr val="3C4043"/>
                </a:solidFill>
                <a:latin typeface="Economica"/>
                <a:ea typeface="Economica"/>
                <a:cs typeface="Economica"/>
                <a:sym typeface="Economica"/>
              </a:rPr>
              <a:t>This analysis aims to uncover underlying patterns and groupings in the wines, which could provide insights into the factors influencing wine quality and assist in better understanding the relationship between chemical attributes and perceived quality.</a:t>
            </a:r>
            <a:endParaRPr b="1" sz="1626">
              <a:solidFill>
                <a:srgbClr val="3C4043"/>
              </a:solidFill>
              <a:latin typeface="Economica"/>
              <a:ea typeface="Economica"/>
              <a:cs typeface="Economica"/>
              <a:sym typeface="Economica"/>
            </a:endParaRPr>
          </a:p>
          <a:p>
            <a:pPr indent="0" lvl="0" marL="0" rtl="0" algn="l">
              <a:lnSpc>
                <a:spcPct val="105000"/>
              </a:lnSpc>
              <a:spcBef>
                <a:spcPts val="1200"/>
              </a:spcBef>
              <a:spcAft>
                <a:spcPts val="1200"/>
              </a:spcAft>
              <a:buSzPts val="1018"/>
              <a:buNone/>
            </a:pPr>
            <a:r>
              <a:t/>
            </a:r>
            <a:endParaRPr sz="1765"/>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311700" y="24067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3200">
                <a:latin typeface="Economica"/>
                <a:ea typeface="Economica"/>
                <a:cs typeface="Economica"/>
                <a:sym typeface="Economica"/>
              </a:rPr>
              <a:t>Base plan</a:t>
            </a:r>
            <a:endParaRPr b="1" sz="3200">
              <a:latin typeface="Economica"/>
              <a:ea typeface="Economica"/>
              <a:cs typeface="Economica"/>
              <a:sym typeface="Economica"/>
            </a:endParaRPr>
          </a:p>
        </p:txBody>
      </p:sp>
      <p:sp>
        <p:nvSpPr>
          <p:cNvPr id="99" name="Google Shape;99;p15"/>
          <p:cNvSpPr txBox="1"/>
          <p:nvPr>
            <p:ph idx="1" type="body"/>
          </p:nvPr>
        </p:nvSpPr>
        <p:spPr>
          <a:xfrm>
            <a:off x="271200" y="1017800"/>
            <a:ext cx="8601600" cy="3594300"/>
          </a:xfrm>
          <a:prstGeom prst="rect">
            <a:avLst/>
          </a:prstGeom>
        </p:spPr>
        <p:txBody>
          <a:bodyPr anchorCtr="0" anchor="t" bIns="91425" lIns="91425" spcFirstLastPara="1" rIns="91425" wrap="square" tIns="91425">
            <a:noAutofit/>
          </a:bodyPr>
          <a:lstStyle/>
          <a:p>
            <a:pPr indent="-352425" lvl="0" marL="457200" rtl="0" algn="l">
              <a:lnSpc>
                <a:spcPct val="115000"/>
              </a:lnSpc>
              <a:spcBef>
                <a:spcPts val="1200"/>
              </a:spcBef>
              <a:spcAft>
                <a:spcPts val="0"/>
              </a:spcAft>
              <a:buClr>
                <a:srgbClr val="3C4043"/>
              </a:buClr>
              <a:buSzPts val="1950"/>
              <a:buFont typeface="Arial"/>
              <a:buChar char="●"/>
            </a:pPr>
            <a:r>
              <a:rPr b="1" lang="en" sz="1950">
                <a:solidFill>
                  <a:srgbClr val="3C4043"/>
                </a:solidFill>
                <a:latin typeface="Economica"/>
                <a:ea typeface="Economica"/>
                <a:cs typeface="Economica"/>
                <a:sym typeface="Economica"/>
              </a:rPr>
              <a:t>Read the red and white wine csv</a:t>
            </a:r>
            <a:r>
              <a:rPr lang="en" sz="1950">
                <a:solidFill>
                  <a:srgbClr val="3C4043"/>
                </a:solidFill>
                <a:latin typeface="Economica"/>
                <a:ea typeface="Economica"/>
                <a:cs typeface="Economica"/>
                <a:sym typeface="Economica"/>
              </a:rPr>
              <a:t> and create </a:t>
            </a:r>
            <a:r>
              <a:rPr lang="en" sz="1950">
                <a:solidFill>
                  <a:srgbClr val="3C4043"/>
                </a:solidFill>
                <a:latin typeface="Economica"/>
                <a:ea typeface="Economica"/>
                <a:cs typeface="Economica"/>
                <a:sym typeface="Economica"/>
              </a:rPr>
              <a:t>dataframes</a:t>
            </a:r>
            <a:r>
              <a:rPr lang="en" sz="1950">
                <a:solidFill>
                  <a:srgbClr val="3C4043"/>
                </a:solidFill>
                <a:latin typeface="Economica"/>
                <a:ea typeface="Economica"/>
                <a:cs typeface="Economica"/>
                <a:sym typeface="Economica"/>
              </a:rPr>
              <a:t> from them.</a:t>
            </a:r>
            <a:endParaRPr sz="1950">
              <a:solidFill>
                <a:srgbClr val="3C4043"/>
              </a:solidFill>
              <a:latin typeface="Economica"/>
              <a:ea typeface="Economica"/>
              <a:cs typeface="Economica"/>
              <a:sym typeface="Economica"/>
            </a:endParaRPr>
          </a:p>
          <a:p>
            <a:pPr indent="-352425" lvl="0" marL="457200" rtl="0" algn="l">
              <a:lnSpc>
                <a:spcPct val="115000"/>
              </a:lnSpc>
              <a:spcBef>
                <a:spcPts val="0"/>
              </a:spcBef>
              <a:spcAft>
                <a:spcPts val="0"/>
              </a:spcAft>
              <a:buClr>
                <a:srgbClr val="3C4043"/>
              </a:buClr>
              <a:buSzPts val="1950"/>
              <a:buFont typeface="Arial"/>
              <a:buChar char="●"/>
            </a:pPr>
            <a:r>
              <a:rPr b="1" lang="en" sz="1950">
                <a:solidFill>
                  <a:srgbClr val="3C4043"/>
                </a:solidFill>
                <a:latin typeface="Economica"/>
                <a:ea typeface="Economica"/>
                <a:cs typeface="Economica"/>
                <a:sym typeface="Economica"/>
              </a:rPr>
              <a:t>Cleaning the data</a:t>
            </a:r>
            <a:r>
              <a:rPr lang="en" sz="1950">
                <a:solidFill>
                  <a:srgbClr val="3C4043"/>
                </a:solidFill>
                <a:latin typeface="Economica"/>
                <a:ea typeface="Economica"/>
                <a:cs typeface="Economica"/>
                <a:sym typeface="Economica"/>
              </a:rPr>
              <a:t>: removing rows with values of zero or null in any cell and then using standard scaler to normalize the values.</a:t>
            </a:r>
            <a:endParaRPr sz="1950">
              <a:solidFill>
                <a:srgbClr val="3C4043"/>
              </a:solidFill>
              <a:latin typeface="Economica"/>
              <a:ea typeface="Economica"/>
              <a:cs typeface="Economica"/>
              <a:sym typeface="Economica"/>
            </a:endParaRPr>
          </a:p>
          <a:p>
            <a:pPr indent="-352425" lvl="0" marL="457200" rtl="0" algn="l">
              <a:lnSpc>
                <a:spcPct val="115000"/>
              </a:lnSpc>
              <a:spcBef>
                <a:spcPts val="0"/>
              </a:spcBef>
              <a:spcAft>
                <a:spcPts val="0"/>
              </a:spcAft>
              <a:buClr>
                <a:srgbClr val="3C4043"/>
              </a:buClr>
              <a:buSzPts val="1950"/>
              <a:buFont typeface="Arial"/>
              <a:buChar char="●"/>
            </a:pPr>
            <a:r>
              <a:rPr b="1" lang="en" sz="1950">
                <a:solidFill>
                  <a:srgbClr val="3C4043"/>
                </a:solidFill>
                <a:latin typeface="Economica"/>
                <a:ea typeface="Economica"/>
                <a:cs typeface="Economica"/>
                <a:sym typeface="Economica"/>
              </a:rPr>
              <a:t>EDA</a:t>
            </a:r>
            <a:r>
              <a:rPr lang="en" sz="1950">
                <a:solidFill>
                  <a:srgbClr val="3C4043"/>
                </a:solidFill>
                <a:latin typeface="Economica"/>
                <a:ea typeface="Economica"/>
                <a:cs typeface="Economica"/>
                <a:sym typeface="Economica"/>
              </a:rPr>
              <a:t>: Analyzing box plots of each column vs quality, observing quality distribution histograms and correlation matrices for both red and white wine dataset.</a:t>
            </a:r>
            <a:endParaRPr sz="1950">
              <a:solidFill>
                <a:srgbClr val="3C4043"/>
              </a:solidFill>
              <a:latin typeface="Economica"/>
              <a:ea typeface="Economica"/>
              <a:cs typeface="Economica"/>
              <a:sym typeface="Economica"/>
            </a:endParaRPr>
          </a:p>
          <a:p>
            <a:pPr indent="-352425" lvl="0" marL="457200" rtl="0" algn="l">
              <a:lnSpc>
                <a:spcPct val="115000"/>
              </a:lnSpc>
              <a:spcBef>
                <a:spcPts val="0"/>
              </a:spcBef>
              <a:spcAft>
                <a:spcPts val="0"/>
              </a:spcAft>
              <a:buClr>
                <a:srgbClr val="3C4043"/>
              </a:buClr>
              <a:buSzPts val="1950"/>
              <a:buFont typeface="Arial"/>
              <a:buChar char="●"/>
            </a:pPr>
            <a:r>
              <a:rPr b="1" lang="en" sz="1950">
                <a:solidFill>
                  <a:srgbClr val="3C4043"/>
                </a:solidFill>
                <a:latin typeface="Economica"/>
                <a:ea typeface="Economica"/>
                <a:cs typeface="Economica"/>
                <a:sym typeface="Economica"/>
              </a:rPr>
              <a:t>Applying PCA</a:t>
            </a:r>
            <a:r>
              <a:rPr lang="en" sz="1950">
                <a:solidFill>
                  <a:srgbClr val="3C4043"/>
                </a:solidFill>
                <a:latin typeface="Economica"/>
                <a:ea typeface="Economica"/>
                <a:cs typeface="Economica"/>
                <a:sym typeface="Economica"/>
              </a:rPr>
              <a:t> to do dimensionality reduction on both the datasets, analyzing the PCAs and then finding out the most important features.</a:t>
            </a:r>
            <a:endParaRPr sz="1950">
              <a:solidFill>
                <a:srgbClr val="3C4043"/>
              </a:solidFill>
              <a:latin typeface="Economica"/>
              <a:ea typeface="Economica"/>
              <a:cs typeface="Economica"/>
              <a:sym typeface="Economica"/>
            </a:endParaRPr>
          </a:p>
          <a:p>
            <a:pPr indent="-352425" lvl="0" marL="457200" rtl="0" algn="l">
              <a:lnSpc>
                <a:spcPct val="115000"/>
              </a:lnSpc>
              <a:spcBef>
                <a:spcPts val="0"/>
              </a:spcBef>
              <a:spcAft>
                <a:spcPts val="0"/>
              </a:spcAft>
              <a:buClr>
                <a:srgbClr val="3C4043"/>
              </a:buClr>
              <a:buSzPts val="1950"/>
              <a:buFont typeface="Arial"/>
              <a:buChar char="●"/>
            </a:pPr>
            <a:r>
              <a:rPr b="1" lang="en" sz="1950">
                <a:solidFill>
                  <a:srgbClr val="3C4043"/>
                </a:solidFill>
                <a:latin typeface="Economica"/>
                <a:ea typeface="Economica"/>
                <a:cs typeface="Economica"/>
                <a:sym typeface="Economica"/>
              </a:rPr>
              <a:t>Applying K-means clustering</a:t>
            </a:r>
            <a:r>
              <a:rPr lang="en" sz="1950">
                <a:solidFill>
                  <a:srgbClr val="3C4043"/>
                </a:solidFill>
                <a:latin typeface="Economica"/>
                <a:ea typeface="Economica"/>
                <a:cs typeface="Economica"/>
                <a:sym typeface="Economica"/>
              </a:rPr>
              <a:t> algorithm and then analyzing and trying to understand what each cluster represent using parallel coordinates plot.</a:t>
            </a:r>
            <a:endParaRPr sz="1950">
              <a:solidFill>
                <a:srgbClr val="3C4043"/>
              </a:solidFill>
              <a:latin typeface="Economica"/>
              <a:ea typeface="Economica"/>
              <a:cs typeface="Economica"/>
              <a:sym typeface="Economica"/>
            </a:endParaRPr>
          </a:p>
          <a:p>
            <a:pPr indent="0" lvl="0" marL="0" rtl="0" algn="l">
              <a:spcBef>
                <a:spcPts val="1500"/>
              </a:spcBef>
              <a:spcAft>
                <a:spcPts val="1200"/>
              </a:spcAft>
              <a:buNone/>
            </a:pPr>
            <a:r>
              <a:t/>
            </a:r>
            <a:endParaRPr sz="21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3600">
                <a:latin typeface="Economica"/>
                <a:ea typeface="Economica"/>
                <a:cs typeface="Economica"/>
                <a:sym typeface="Economica"/>
              </a:rPr>
              <a:t>Wine Dataset</a:t>
            </a:r>
            <a:endParaRPr b="1" sz="3600">
              <a:latin typeface="Economica"/>
              <a:ea typeface="Economica"/>
              <a:cs typeface="Economica"/>
              <a:sym typeface="Economica"/>
            </a:endParaRPr>
          </a:p>
        </p:txBody>
      </p:sp>
      <p:sp>
        <p:nvSpPr>
          <p:cNvPr id="105" name="Google Shape;105;p16"/>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lnSpc>
                <a:spcPct val="170000"/>
              </a:lnSpc>
              <a:spcBef>
                <a:spcPts val="0"/>
              </a:spcBef>
              <a:spcAft>
                <a:spcPts val="0"/>
              </a:spcAft>
              <a:buNone/>
            </a:pPr>
            <a:r>
              <a:rPr b="1" lang="en" sz="2050">
                <a:solidFill>
                  <a:srgbClr val="3C4043"/>
                </a:solidFill>
                <a:latin typeface="Economica"/>
                <a:ea typeface="Economica"/>
                <a:cs typeface="Economica"/>
                <a:sym typeface="Economica"/>
              </a:rPr>
              <a:t>All wines are produced in a specific region of Portugal. The dataset includes 12 different wine attributes, one of which is Quality, determined through sensory evaluation, while the others pertain to the wines' chemical properties, such as density, acidity, and alcohol content. The chemical properties are continuous variables, and Quality is an ordinal variable, ranging from 1 (worst) to 10 (best).</a:t>
            </a:r>
            <a:endParaRPr b="1" sz="2050">
              <a:solidFill>
                <a:srgbClr val="3C4043"/>
              </a:solidFill>
              <a:latin typeface="Economica"/>
              <a:ea typeface="Economica"/>
              <a:cs typeface="Economica"/>
              <a:sym typeface="Economica"/>
            </a:endParaRPr>
          </a:p>
          <a:p>
            <a:pPr indent="0" lvl="0" marL="0" rtl="0" algn="l">
              <a:spcBef>
                <a:spcPts val="1200"/>
              </a:spcBef>
              <a:spcAft>
                <a:spcPts val="1200"/>
              </a:spcAft>
              <a:buNone/>
            </a:pPr>
            <a:r>
              <a:t/>
            </a:r>
            <a:endParaRPr b="1" sz="2800">
              <a:latin typeface="Economica"/>
              <a:ea typeface="Economica"/>
              <a:cs typeface="Economica"/>
              <a:sym typeface="Economic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idx="4294967295" type="title"/>
          </p:nvPr>
        </p:nvSpPr>
        <p:spPr>
          <a:xfrm>
            <a:off x="311713" y="245500"/>
            <a:ext cx="8520600" cy="733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3400">
                <a:latin typeface="Economica"/>
                <a:ea typeface="Economica"/>
                <a:cs typeface="Economica"/>
                <a:sym typeface="Economica"/>
              </a:rPr>
              <a:t>Wine Dataset </a:t>
            </a:r>
            <a:r>
              <a:rPr b="1" lang="en" sz="3400">
                <a:latin typeface="Economica"/>
                <a:ea typeface="Economica"/>
                <a:cs typeface="Economica"/>
                <a:sym typeface="Economica"/>
              </a:rPr>
              <a:t>Columns</a:t>
            </a:r>
            <a:endParaRPr b="1" sz="3400">
              <a:latin typeface="Economica"/>
              <a:ea typeface="Economica"/>
              <a:cs typeface="Economica"/>
              <a:sym typeface="Economica"/>
            </a:endParaRPr>
          </a:p>
        </p:txBody>
      </p:sp>
      <p:pic>
        <p:nvPicPr>
          <p:cNvPr id="111" name="Google Shape;111;p17"/>
          <p:cNvPicPr preferRelativeResize="0"/>
          <p:nvPr/>
        </p:nvPicPr>
        <p:blipFill>
          <a:blip r:embed="rId3">
            <a:alphaModFix/>
          </a:blip>
          <a:stretch>
            <a:fillRect/>
          </a:stretch>
        </p:blipFill>
        <p:spPr>
          <a:xfrm>
            <a:off x="2595550" y="1127138"/>
            <a:ext cx="3952875" cy="3629025"/>
          </a:xfrm>
          <a:prstGeom prst="rect">
            <a:avLst/>
          </a:prstGeom>
          <a:noFill/>
          <a:ln>
            <a:noFill/>
          </a:ln>
        </p:spPr>
      </p:pic>
      <p:sp>
        <p:nvSpPr>
          <p:cNvPr id="112" name="Google Shape;112;p17"/>
          <p:cNvSpPr/>
          <p:nvPr/>
        </p:nvSpPr>
        <p:spPr>
          <a:xfrm>
            <a:off x="2626775" y="1051975"/>
            <a:ext cx="3990000" cy="37890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pic>
        <p:nvPicPr>
          <p:cNvPr id="117" name="Google Shape;117;p18"/>
          <p:cNvPicPr preferRelativeResize="0"/>
          <p:nvPr/>
        </p:nvPicPr>
        <p:blipFill>
          <a:blip r:embed="rId3">
            <a:alphaModFix/>
          </a:blip>
          <a:stretch>
            <a:fillRect/>
          </a:stretch>
        </p:blipFill>
        <p:spPr>
          <a:xfrm>
            <a:off x="1253050" y="152400"/>
            <a:ext cx="6840627" cy="48387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pic>
        <p:nvPicPr>
          <p:cNvPr id="122" name="Google Shape;122;p19"/>
          <p:cNvPicPr preferRelativeResize="0"/>
          <p:nvPr/>
        </p:nvPicPr>
        <p:blipFill>
          <a:blip r:embed="rId3">
            <a:alphaModFix/>
          </a:blip>
          <a:stretch>
            <a:fillRect/>
          </a:stretch>
        </p:blipFill>
        <p:spPr>
          <a:xfrm>
            <a:off x="1301938" y="152400"/>
            <a:ext cx="6540130" cy="48387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pic>
        <p:nvPicPr>
          <p:cNvPr id="127" name="Google Shape;127;p20"/>
          <p:cNvPicPr preferRelativeResize="0"/>
          <p:nvPr/>
        </p:nvPicPr>
        <p:blipFill>
          <a:blip r:embed="rId3">
            <a:alphaModFix/>
          </a:blip>
          <a:stretch>
            <a:fillRect/>
          </a:stretch>
        </p:blipFill>
        <p:spPr>
          <a:xfrm>
            <a:off x="747713" y="552450"/>
            <a:ext cx="7648575" cy="40386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pic>
        <p:nvPicPr>
          <p:cNvPr id="132" name="Google Shape;132;p21"/>
          <p:cNvPicPr preferRelativeResize="0"/>
          <p:nvPr/>
        </p:nvPicPr>
        <p:blipFill>
          <a:blip r:embed="rId3">
            <a:alphaModFix/>
          </a:blip>
          <a:stretch>
            <a:fillRect/>
          </a:stretch>
        </p:blipFill>
        <p:spPr>
          <a:xfrm>
            <a:off x="152400" y="152400"/>
            <a:ext cx="8839200" cy="46110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