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7" r:id="rId8"/>
    <p:sldId id="269" r:id="rId9"/>
    <p:sldId id="263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1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70D443-0212-403E-894E-424BC2BEBD1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lframalpha.com/)" TargetMode="External"/><Relationship Id="rId2" Type="http://schemas.openxmlformats.org/officeDocument/2006/relationships/hyperlink" Target="https://en.wikipedia.org/wiki/Application_programming_interf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keras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sz="4800" dirty="0" smtClean="0"/>
              <a:t>Rešavanje ručno pisanih jednačina proizvoljnog stepena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10057498" cy="2346531"/>
          </a:xfrm>
        </p:spPr>
        <p:txBody>
          <a:bodyPr>
            <a:normAutofit/>
          </a:bodyPr>
          <a:lstStyle/>
          <a:p>
            <a:r>
              <a:rPr lang="sr-Latn-RS" dirty="0" smtClean="0"/>
              <a:t>Projekat iz soft-kompjutinga</a:t>
            </a:r>
          </a:p>
          <a:p>
            <a:endParaRPr lang="sr-Latn-RS" dirty="0"/>
          </a:p>
          <a:p>
            <a:r>
              <a:rPr lang="sr-Latn-RS" dirty="0" smtClean="0"/>
              <a:t>Milana Dapra RA131/2012	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sr-Latn-RS" dirty="0" smtClean="0"/>
              <a:t>Asistent:</a:t>
            </a:r>
            <a:r>
              <a:rPr lang="en-US" dirty="0" smtClean="0"/>
              <a:t> </a:t>
            </a:r>
            <a:r>
              <a:rPr lang="sr-Latn-RS" dirty="0"/>
              <a:t>Marko </a:t>
            </a:r>
            <a:r>
              <a:rPr lang="sr-Latn-RS" dirty="0" smtClean="0"/>
              <a:t>Jocić	</a:t>
            </a:r>
          </a:p>
          <a:p>
            <a:r>
              <a:rPr lang="sr-Latn-RS" dirty="0" smtClean="0"/>
              <a:t>Stefan Karać RA133/2012		</a:t>
            </a:r>
            <a:r>
              <a:rPr lang="en-US" dirty="0" smtClean="0"/>
              <a:t>               </a:t>
            </a:r>
            <a:r>
              <a:rPr lang="en-US" dirty="0" err="1" smtClean="0"/>
              <a:t>Profesor</a:t>
            </a:r>
            <a:r>
              <a:rPr lang="en-US" dirty="0" smtClean="0"/>
              <a:t>: </a:t>
            </a:r>
            <a:r>
              <a:rPr lang="sr-Latn-RS" dirty="0" smtClean="0"/>
              <a:t>Đorđe Obradović</a:t>
            </a:r>
            <a:endParaRPr lang="en-US" dirty="0"/>
          </a:p>
          <a:p>
            <a:r>
              <a:rPr lang="sr-Latn-RS" dirty="0" smtClean="0"/>
              <a:t>Boško Šogura RA112/2012		</a:t>
            </a:r>
          </a:p>
        </p:txBody>
      </p:sp>
    </p:spTree>
    <p:extLst>
      <p:ext uri="{BB962C8B-B14F-4D97-AF65-F5344CB8AC3E}">
        <p14:creationId xmlns:p14="http://schemas.microsoft.com/office/powerpoint/2010/main" val="263439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sr-Latn-RS" sz="4800" dirty="0" smtClean="0"/>
              <a:t>Učitavanje </a:t>
            </a:r>
            <a:r>
              <a:rPr lang="sr-Latn-RS" sz="4800" dirty="0" smtClean="0"/>
              <a:t>težina neuronske </a:t>
            </a:r>
            <a:r>
              <a:rPr lang="sr-Latn-RS" sz="4800" dirty="0" smtClean="0"/>
              <a:t>mreže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Arhitektura i težina mreže učitavaju se iz pomenutih fajlova.</a:t>
            </a:r>
          </a:p>
          <a:p>
            <a:endParaRPr lang="sr-Latn-RS" dirty="0"/>
          </a:p>
          <a:p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Klikom na dugme      vrši se učitavanje neuronske mreže, a zatim obrada učitane slike.</a:t>
            </a:r>
            <a:endParaRPr lang="en-US" dirty="0"/>
          </a:p>
        </p:txBody>
      </p:sp>
      <p:pic>
        <p:nvPicPr>
          <p:cNvPr id="2050" name="Picture 2" descr="https://scontent-fra3-1.xx.fbcdn.net/hphotos-xta1/v/t34.0-12/12746150_964193416991914_541390939_n.jpg?oh=1d7231358998cb4aed84926022166657&amp;oe=56C7D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79" y="3937254"/>
            <a:ext cx="2476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scontent-fra3-1.xx.fbcdn.net/hphotos-xtp1/v/t34.0-12/12714008_964203926990863_1094348220_n.jpg?oh=825409786e99fa574f3e025cec9992c9&amp;oe=56C7AC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94" y="2784613"/>
            <a:ext cx="6765369" cy="5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2012" y="3367328"/>
            <a:ext cx="57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8.: Kod za učitavanje neuronske mreže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26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sr-Latn-RS" sz="4800" dirty="0" smtClean="0"/>
              <a:t>Obrada slike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Obrada učitane slike realizovana je u Python skripti koja se poziva iz glavne aplikacije. </a:t>
            </a:r>
          </a:p>
          <a:p>
            <a:r>
              <a:rPr lang="sr-Latn-RS" dirty="0" smtClean="0"/>
              <a:t>Kao parametar, skripti se prosleđuje putanja učitane slike.</a:t>
            </a:r>
          </a:p>
          <a:p>
            <a:r>
              <a:rPr lang="sr-Latn-RS" dirty="0" smtClean="0"/>
              <a:t>Nad učitanom slikom vrši se više metoda: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Pretvaranje slike u nijanse sive(grayscale)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Binarizacija slike(image_bin) – svakom pikselu dodeljuje se crna ili bela boja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Invertovanje slike(invert) – mreža za regione prepoznaje samo bele površine na crnoj pozadini 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Prepoznavanje regiona od interesa (brojeva, slova i aritmetičkih operatora)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7224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sr-Latn-RS" sz="4800" dirty="0" smtClean="0"/>
              <a:t>Obrada slike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sr-Latn-RS" dirty="0" smtClean="0"/>
              <a:t>Rotiranje regiona(rotate_regions)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sr-Latn-RS" dirty="0" smtClean="0"/>
              <a:t>Spajanje određenih regiona, npr. = (merge_regions)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sr-Latn-RS" dirty="0" smtClean="0"/>
              <a:t>Prikazivanje rezultata prepoznavanja (display_result)</a:t>
            </a:r>
          </a:p>
          <a:p>
            <a:endParaRPr lang="sr-Latn-RS" dirty="0" smtClean="0"/>
          </a:p>
        </p:txBody>
      </p:sp>
      <p:pic>
        <p:nvPicPr>
          <p:cNvPr id="6146" name="Picture 2" descr="https://scontent-fra3-1.xx.fbcdn.net/hphotos-xft1/v/t34.0-12/12746581_964223036988952_1161860459_n.jpg?oh=104f6a31cbacea6ea1f3185e804395f9&amp;oe=56C8CFC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390702"/>
            <a:ext cx="4500831" cy="133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content-fra3-1.xx.fbcdn.net/hphotos-xpf1/v/t34.0-12/12714357_964223810322208_297846181_n.jpg?oh=06f168c32ae79d8c11278aefc75e1573&amp;oe=56C8DD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17" y="3390702"/>
            <a:ext cx="4500831" cy="133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content-fra3-1.xx.fbcdn.net/hphotos-xat1/v/t34.0-12/12721675_964224106988845_1597984274_n.jpg?oh=e34ec6e98ca269bb650e03a2b3a53522&amp;oe=56C8F0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16" y="4890863"/>
            <a:ext cx="4500831" cy="133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scontent-fra3-1.xx.fbcdn.net/hphotos-xft1/v/t34.0-12/12442786_964224300322159_1258952188_n.jpg?oh=9658397075044fb206269bf38549d6c7&amp;oe=56C8E7B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4890863"/>
            <a:ext cx="4500831" cy="12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11290856" y="4121834"/>
            <a:ext cx="582276" cy="15193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711482" y="3816407"/>
            <a:ext cx="8204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5711482" y="5360061"/>
            <a:ext cx="8204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4905" y="6330462"/>
            <a:ext cx="952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9.: Redosled obrade slike (Koraci 1., 2., 3.)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00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sr-Latn-RS" sz="4800" dirty="0" smtClean="0"/>
              <a:t>Jednačina za rešavanje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Nakon obrade slike, Python skripta (read.py) vraća prepoznatu jednačinu.</a:t>
            </a:r>
          </a:p>
        </p:txBody>
      </p:sp>
      <p:pic>
        <p:nvPicPr>
          <p:cNvPr id="8194" name="Picture 2" descr="https://scontent-fra3-1.xx.fbcdn.net/hphotos-xft1/v/t35.0-12/12755326_964270336984222_1470321963_o.jpg?oh=7ae2f6bd2974a7129713f134ef9c461f&amp;oe=56C8CC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29" y="2675406"/>
            <a:ext cx="8042838" cy="35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38992" y="6324565"/>
            <a:ext cx="792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10.: Prepoznata jednačina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81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sr-Latn-RS" sz="4600" dirty="0" smtClean="0"/>
              <a:t>Slanje jednačine na wolfram </a:t>
            </a:r>
            <a:r>
              <a:rPr lang="sr-Latn-RS" sz="4600" dirty="0" smtClean="0"/>
              <a:t>alpha api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Jednačina se šalje na Wolfram Alpha pomoću aplikacionog programskog interfejsa (</a:t>
            </a:r>
            <a:r>
              <a:rPr lang="en-US" b="1" dirty="0">
                <a:hlinkClick r:id="rId2"/>
              </a:rPr>
              <a:t>Application programming </a:t>
            </a:r>
            <a:r>
              <a:rPr lang="en-US" b="1" dirty="0" smtClean="0">
                <a:hlinkClick r:id="rId2"/>
              </a:rPr>
              <a:t>interface</a:t>
            </a:r>
            <a:r>
              <a:rPr lang="sr-Latn-RS" b="1" dirty="0" smtClean="0"/>
              <a:t> - API</a:t>
            </a:r>
            <a:r>
              <a:rPr lang="sr-Latn-RS" dirty="0" smtClean="0"/>
              <a:t>).</a:t>
            </a:r>
          </a:p>
          <a:p>
            <a:r>
              <a:rPr lang="sr-Latn-RS" dirty="0" smtClean="0"/>
              <a:t>Wolfram Alpha je </a:t>
            </a:r>
            <a:r>
              <a:rPr lang="sr-Latn-RS" dirty="0"/>
              <a:t>online servis </a:t>
            </a:r>
            <a:r>
              <a:rPr lang="sr-Latn-RS" dirty="0" smtClean="0"/>
              <a:t>koji daje direktne odgovore na konkretna pitanja pomoću ogromne baze podataka i </a:t>
            </a:r>
            <a:r>
              <a:rPr lang="sr-Latn-RS" dirty="0"/>
              <a:t>ugrađenih algoritama </a:t>
            </a:r>
            <a:r>
              <a:rPr lang="sr-Latn-RS" dirty="0" smtClean="0"/>
              <a:t>(</a:t>
            </a:r>
            <a:r>
              <a:rPr lang="sr-Latn-RS" dirty="0" smtClean="0">
                <a:hlinkClick r:id="rId3"/>
              </a:rPr>
              <a:t>WolframAlpha</a:t>
            </a:r>
            <a:r>
              <a:rPr lang="sr-Latn-RS" dirty="0" smtClean="0"/>
              <a:t>).</a:t>
            </a:r>
          </a:p>
          <a:p>
            <a:endParaRPr lang="sr-Latn-RS" dirty="0" smtClean="0"/>
          </a:p>
        </p:txBody>
      </p:sp>
      <p:pic>
        <p:nvPicPr>
          <p:cNvPr id="9218" name="Picture 2" descr="https://scontent-fra3-1.xx.fbcdn.net/hphotos-xlp1/v/t34.0-12/12421278_964273416983914_384985200_n.jpg?oh=a002e62acc007fc71691495922f53bde&amp;oe=56C7FC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59" y="4044006"/>
            <a:ext cx="4950998" cy="15027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2159" y="5795889"/>
            <a:ext cx="495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Slika11.: Kod za slanje upita na WA servis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44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r-Latn-RS" sz="4600" dirty="0" smtClean="0"/>
              <a:t>Dobijanje odgovora od wolfram </a:t>
            </a:r>
            <a:r>
              <a:rPr lang="sr-Latn-RS" sz="4600" dirty="0" smtClean="0"/>
              <a:t>alpha api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Nakon izvršavanja upita, servis vraća rezultat raspoređen po sekcijama, u zavisnosti od prirode rešenja. </a:t>
            </a:r>
          </a:p>
        </p:txBody>
      </p:sp>
      <p:pic>
        <p:nvPicPr>
          <p:cNvPr id="10242" name="Picture 2" descr="https://scontent-fra3-1.xx.fbcdn.net/hphotos-xpt1/v/t34.0-12/12736023_964279563649966_1584880906_n.jpg?oh=2aeacb582ccef8534a5b73796a3c2e5c&amp;oe=56C809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05" y="2972653"/>
            <a:ext cx="5527485" cy="27727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35305" y="5894363"/>
            <a:ext cx="552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12.: Kod za generisanje rezultata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sr-Latn-RS" sz="4800" dirty="0" smtClean="0"/>
              <a:t>Prikaz rešenja jednačine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generisani rezultat vrši se prikaz u formi glavne aplikacije.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0217" y="5894363"/>
            <a:ext cx="552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13.: Prikazivanje rešenja jednačine </a:t>
            </a:r>
            <a:endParaRPr lang="en-US" sz="1400" dirty="0"/>
          </a:p>
        </p:txBody>
      </p:sp>
      <p:pic>
        <p:nvPicPr>
          <p:cNvPr id="11266" name="Picture 2" descr="https://scontent-fra3-1.xx.fbcdn.net/hphotos-xtp1/v/t34.0-12/12735905_964282076983048_765511039_n.jpg?oh=a6b6b034b1d4adcfaefc8024910d9c4f&amp;oe=56C8BE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31" y="2632062"/>
            <a:ext cx="4627440" cy="30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scontent-fra3-1.xx.fbcdn.net/hphotos-xtp1/v/t35.0-12/12754881_964285433649379_600656402_o.jpg?oh=e2d1bd6c2cc0f5fbdbcab0b874668ad6&amp;oe=56C8E1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484633"/>
            <a:ext cx="10058399" cy="568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49637" y="6316394"/>
            <a:ext cx="592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14.: Izgled glavne aplikacije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46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337" y="2440042"/>
            <a:ext cx="10058400" cy="1609344"/>
          </a:xfrm>
        </p:spPr>
        <p:txBody>
          <a:bodyPr/>
          <a:lstStyle/>
          <a:p>
            <a:pPr algn="ctr"/>
            <a:r>
              <a:rPr lang="sr-Latn-RS" dirty="0" smtClean="0"/>
              <a:t>HVALA!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4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Motivacija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Da bismo rešili neku jednostavnu jednačinu, potrebni su nam olovka, papir i osnovno znanje. Međutim, za rešavanje malo kompleksnijih jednačina potrebno je da budemo jako dobri matematičari </a:t>
            </a:r>
            <a:r>
              <a:rPr lang="sr-Latn-RS" dirty="0" smtClean="0">
                <a:sym typeface="Wingdings" panose="05000000000000000000" pitchFamily="2" charset="2"/>
              </a:rPr>
              <a:t></a:t>
            </a:r>
            <a:endParaRPr lang="sr-Latn-RS" dirty="0" smtClean="0"/>
          </a:p>
          <a:p>
            <a:pPr algn="just"/>
            <a:r>
              <a:rPr lang="sr-Latn-RS" dirty="0"/>
              <a:t>U</a:t>
            </a:r>
            <a:r>
              <a:rPr lang="sr-Latn-RS" dirty="0" smtClean="0"/>
              <a:t> današnje vreme postoji mnogo računarskih alata i internet sajtova koji olakšavaju problem rešavanja jednačine unosom njenih parametara. Sa druge strane, moramo da unosimo sve te jednačine u program. </a:t>
            </a:r>
          </a:p>
          <a:p>
            <a:pPr algn="just"/>
            <a:r>
              <a:rPr lang="sr-Latn-RS" dirty="0" smtClean="0"/>
              <a:t>Koristeći znanje iz oblasti neuronskih mreža, moguće je obučiti neuronsku mrežu da prepozna rukom pisane jednačine i potom, primenom odgovarajućeg algoritma iste i reši. </a:t>
            </a:r>
          </a:p>
          <a:p>
            <a:pPr algn="just"/>
            <a:r>
              <a:rPr lang="sr-Latn-RS" dirty="0" smtClean="0"/>
              <a:t>U daljem izlaganju biće izloženi referentni primeri, kao i način i koraci implementacije našeg projekta.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Slična rešenja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r-Latn-RS" dirty="0" smtClean="0"/>
              <a:t>Postoje razni primeri rešenja sa ovakvom tematikom, kao što su:</a:t>
            </a:r>
          </a:p>
          <a:p>
            <a:pPr algn="just"/>
            <a:r>
              <a:rPr lang="sr-Latn-RS" dirty="0" smtClean="0"/>
              <a:t>prepoznavanje rukom pisanih slova, cifara</a:t>
            </a:r>
            <a:r>
              <a:rPr lang="en-US" dirty="0" smtClean="0"/>
              <a:t>, </a:t>
            </a:r>
            <a:r>
              <a:rPr lang="en-US" dirty="0" err="1" smtClean="0"/>
              <a:t>aritmeti</a:t>
            </a:r>
            <a:r>
              <a:rPr lang="sr-Latn-RS" dirty="0" smtClean="0"/>
              <a:t>čkih operatora</a:t>
            </a:r>
          </a:p>
          <a:p>
            <a:pPr algn="just"/>
            <a:r>
              <a:rPr lang="sr-Latn-RS" dirty="0" smtClean="0"/>
              <a:t>rešavanje jednostavnih rukom pisanih linearnih jednačina</a:t>
            </a:r>
          </a:p>
          <a:p>
            <a:pPr algn="just"/>
            <a:r>
              <a:rPr lang="sr-Latn-RS" dirty="0" smtClean="0"/>
              <a:t>rešavanje različitih vrsta jednačina unošenjem parametara jednačine u program</a:t>
            </a:r>
          </a:p>
          <a:p>
            <a:pPr marL="0" indent="0" algn="just">
              <a:buNone/>
            </a:pPr>
            <a:r>
              <a:rPr lang="sr-Latn-RS" dirty="0" smtClean="0"/>
              <a:t>Istraživanjem u domenu našeg problema nismo pronašli rešenja koja se bave i prepoznavanjem ručno pisanih jednačina i rešavanjem istih upotrebom algoritama.</a:t>
            </a:r>
            <a:endParaRPr lang="en-US" dirty="0" smtClean="0"/>
          </a:p>
          <a:p>
            <a:pPr marL="0" indent="0" algn="just">
              <a:buNone/>
            </a:pPr>
            <a:endParaRPr lang="sr-Latn-RS" dirty="0" smtClean="0"/>
          </a:p>
          <a:p>
            <a:pPr marL="0" indent="0" algn="just">
              <a:buNone/>
            </a:pPr>
            <a:endParaRPr lang="sr-Latn-RS" dirty="0" smtClean="0"/>
          </a:p>
          <a:p>
            <a:pPr algn="just"/>
            <a:endParaRPr lang="sr-Latn-R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777884"/>
            <a:ext cx="5180594" cy="397763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66" y="777884"/>
            <a:ext cx="4754562" cy="3977638"/>
          </a:xfrm>
        </p:spPr>
      </p:pic>
      <p:sp>
        <p:nvSpPr>
          <p:cNvPr id="2" name="TextBox 1"/>
          <p:cNvSpPr txBox="1"/>
          <p:nvPr/>
        </p:nvSpPr>
        <p:spPr>
          <a:xfrm>
            <a:off x="643945" y="4855335"/>
            <a:ext cx="518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1.: Primer aplikacije koja rešava kvadratnu jednačinu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77166" y="4855334"/>
            <a:ext cx="518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2.: Primer aplikacije koja rešava kubnu jednačinu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99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49" y="429520"/>
            <a:ext cx="4275862" cy="39782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89" y="429520"/>
            <a:ext cx="4754562" cy="3978274"/>
          </a:xfr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77249" y="4560310"/>
            <a:ext cx="427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3.: Prepoznavanje rukom pisanih cifara iz MNIST obučavajućeg skupa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73880" y="4560310"/>
            <a:ext cx="475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4.: Prepoznavanje rukom pisanih jednačina – implementacija u JavaScript-u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66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algoritam</a:t>
            </a:r>
            <a:endParaRPr lang="en-US" sz="4800" dirty="0"/>
          </a:p>
        </p:txBody>
      </p:sp>
      <p:sp>
        <p:nvSpPr>
          <p:cNvPr id="4" name="Rounded Rectangle 3"/>
          <p:cNvSpPr/>
          <p:nvPr/>
        </p:nvSpPr>
        <p:spPr>
          <a:xfrm>
            <a:off x="1069848" y="2093976"/>
            <a:ext cx="2060619" cy="1087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Učitavanje slike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45696" y="2093976"/>
            <a:ext cx="2060619" cy="10871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Učitavanje težina </a:t>
            </a:r>
            <a:r>
              <a:rPr lang="sr-Latn-RS" dirty="0" smtClean="0"/>
              <a:t>neuronske mreže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21544" y="2093976"/>
            <a:ext cx="2060619" cy="10871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Obrada slike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397392" y="2093976"/>
            <a:ext cx="2060619" cy="10871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Jednačina za rešavanje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397390" y="5255128"/>
            <a:ext cx="2060619" cy="1087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Slanje jednačine na </a:t>
            </a:r>
            <a:r>
              <a:rPr lang="sr-Latn-RS" dirty="0" smtClean="0"/>
              <a:t>WolframAlpha API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21544" y="5255128"/>
            <a:ext cx="2060619" cy="1087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Dobijanje odgovora od </a:t>
            </a:r>
            <a:r>
              <a:rPr lang="sr-Latn-RS" dirty="0" smtClean="0"/>
              <a:t>WolframAlpha API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45695" y="5255128"/>
            <a:ext cx="2060619" cy="108710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Prikaz rešenja jednačine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flipV="1">
            <a:off x="3245476" y="2518720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V="1">
            <a:off x="6017137" y="2518720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V="1">
            <a:off x="8795078" y="2518720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 flipV="1">
            <a:off x="10023599" y="4016694"/>
            <a:ext cx="880059" cy="39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 flipV="1">
            <a:off x="8795078" y="5605689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 flipV="1">
            <a:off x="6017137" y="5607814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1565684" y="5304742"/>
            <a:ext cx="1068946" cy="9294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 flipV="1">
            <a:off x="2925835" y="5605689"/>
            <a:ext cx="489398" cy="327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69848" y="3863349"/>
            <a:ext cx="2060619" cy="10600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Obučavanje i snimanje težina </a:t>
            </a:r>
            <a:r>
              <a:rPr lang="sr-Latn-RS" sz="1600" dirty="0" smtClean="0"/>
              <a:t>neuronske mreže</a:t>
            </a:r>
            <a:endParaRPr lang="en-US" sz="1600" dirty="0"/>
          </a:p>
        </p:txBody>
      </p:sp>
      <p:sp>
        <p:nvSpPr>
          <p:cNvPr id="30" name="Right Arrow 29"/>
          <p:cNvSpPr/>
          <p:nvPr/>
        </p:nvSpPr>
        <p:spPr>
          <a:xfrm rot="16200000" flipV="1">
            <a:off x="1855457" y="3374290"/>
            <a:ext cx="489398" cy="295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pPr algn="ctr"/>
            <a:r>
              <a:rPr lang="sr-Latn-RS" sz="4600" dirty="0" smtClean="0"/>
              <a:t>Obučavanje i snimanje težina neuronske </a:t>
            </a:r>
            <a:r>
              <a:rPr lang="sr-Latn-RS" sz="4600" dirty="0" smtClean="0"/>
              <a:t>mreže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Obučavanje neuronske mreže implementirano je u programskom jeziku Python koristeći </a:t>
            </a:r>
            <a:r>
              <a:rPr lang="sr-Latn-RS" dirty="0"/>
              <a:t>tehnike OCR-a(Optical Character Recognition – optičko prepoznavanje karaktera</a:t>
            </a:r>
            <a:r>
              <a:rPr lang="sr-Latn-RS" dirty="0" smtClean="0"/>
              <a:t>). </a:t>
            </a:r>
          </a:p>
          <a:p>
            <a:r>
              <a:rPr lang="sr-Latn-RS" dirty="0" smtClean="0"/>
              <a:t>Za samo obučavanje korišćena je Keras biblioteka</a:t>
            </a:r>
            <a:r>
              <a:rPr lang="sr-Latn-RS" dirty="0"/>
              <a:t>. </a:t>
            </a:r>
            <a:r>
              <a:rPr lang="sr-Latn-RS" dirty="0" smtClean="0"/>
              <a:t>(</a:t>
            </a:r>
            <a:r>
              <a:rPr lang="sr-Latn-RS" dirty="0" smtClean="0">
                <a:hlinkClick r:id="rId2"/>
              </a:rPr>
              <a:t>http://keras.io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Za obučavajući skup korišćena je unapred pripremljena grupa slika.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2052" name="Picture 4" descr="https://scontent-fra3-1.xx.fbcdn.net/hphotos-xta1/v/t35.0-12/12751745_964198766991379_777564347_o.jpg?oh=64643348ed982e03ee8b2056e265207d&amp;oe=56C816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4146804"/>
            <a:ext cx="10058399" cy="1104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742" y="5373858"/>
            <a:ext cx="57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6.: Primer slike iz obučavajućeg skupa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11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pPr algn="ctr"/>
            <a:r>
              <a:rPr lang="sr-Latn-RS" sz="4600" dirty="0" smtClean="0"/>
              <a:t>obučavanje </a:t>
            </a:r>
            <a:r>
              <a:rPr lang="sr-Latn-RS" sz="4600" dirty="0" smtClean="0"/>
              <a:t>i snimanje težina neuronske </a:t>
            </a:r>
            <a:r>
              <a:rPr lang="sr-Latn-RS" sz="4600" dirty="0" smtClean="0"/>
              <a:t>mreže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Nakon što je neuronska mreža obučena za prepoznavanje, sačuvana je u fajl sistemu u vidu dve datoteke </a:t>
            </a:r>
            <a:r>
              <a:rPr lang="sr-Latn-RS" dirty="0" smtClean="0"/>
              <a:t>(*.json, *.h5). Json file čuva arhitekturu neuronske mreže, a HDF5 file čuva težine neuronske mreže.</a:t>
            </a:r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741" y="4146804"/>
            <a:ext cx="57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7.: Kod za snimanje neuronske mreže</a:t>
            </a:r>
            <a:endParaRPr lang="en-US" sz="1400" dirty="0"/>
          </a:p>
        </p:txBody>
      </p:sp>
      <p:pic>
        <p:nvPicPr>
          <p:cNvPr id="5122" name="Picture 2" descr="https://scontent-fra3-1.xx.fbcdn.net/hphotos-xat1/v/t34.0-12/12516321_964202980324291_220891464_n.jpg?oh=bec3e75ae35c75f61b53da484444573e&amp;oe=56C8E4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41" y="3347951"/>
            <a:ext cx="6246055" cy="67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5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sr-Latn-RS" sz="4800" dirty="0" smtClean="0"/>
              <a:t>Učitavanje slike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Aplikacija nudi mogućnost korisniku da sam izabere sliku sa koje želi da se reši jednačina.</a:t>
            </a:r>
          </a:p>
          <a:p>
            <a:r>
              <a:rPr lang="sr-Latn-RS" dirty="0" smtClean="0"/>
              <a:t>Podržani formati slika su: *.jpg, *.jpeg, *.jpe, *.jfif, *.png</a:t>
            </a:r>
          </a:p>
          <a:p>
            <a:endParaRPr lang="en-US" dirty="0"/>
          </a:p>
        </p:txBody>
      </p:sp>
      <p:pic>
        <p:nvPicPr>
          <p:cNvPr id="1028" name="Picture 4" descr="https://scontent-fra3-1.xx.fbcdn.net/hphotos-xap1/v/t34.0-12/12722052_964190793658843_369069767_n.jpg?oh=1d97453f3ff85ccb4b9a25ef8b64ef84&amp;oe=56C8F7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39" y="3926759"/>
            <a:ext cx="55721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60139" y="5365589"/>
            <a:ext cx="55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 5.: Učitavanje slike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11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1225</TotalTime>
  <Words>688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Rockwell</vt:lpstr>
      <vt:lpstr>Rockwell Condensed</vt:lpstr>
      <vt:lpstr>Wingdings</vt:lpstr>
      <vt:lpstr>Wood Type</vt:lpstr>
      <vt:lpstr>Rešavanje ručno pisanih jednačina proizvoljnog stepena</vt:lpstr>
      <vt:lpstr>Motivacija</vt:lpstr>
      <vt:lpstr>Slična rešenja</vt:lpstr>
      <vt:lpstr>PowerPoint Presentation</vt:lpstr>
      <vt:lpstr>PowerPoint Presentation</vt:lpstr>
      <vt:lpstr>algoritam</vt:lpstr>
      <vt:lpstr>Obučavanje i snimanje težina neuronske mreže</vt:lpstr>
      <vt:lpstr>obučavanje i snimanje težina neuronske mreže</vt:lpstr>
      <vt:lpstr>Učitavanje slike</vt:lpstr>
      <vt:lpstr>Učitavanje težina neuronske mreže</vt:lpstr>
      <vt:lpstr>Obrada slike</vt:lpstr>
      <vt:lpstr>Obrada slike</vt:lpstr>
      <vt:lpstr>Jednačina za rešavanje</vt:lpstr>
      <vt:lpstr>Slanje jednačine na wolfram alpha api</vt:lpstr>
      <vt:lpstr>Dobijanje odgovora od wolfram alpha api</vt:lpstr>
      <vt:lpstr>Prikaz rešenja jednačine</vt:lpstr>
      <vt:lpstr>PowerPoint Presentation</vt:lpstr>
      <vt:lpstr>HVALA!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Rješavanje ručno pisanih jednačina </dc:title>
  <dc:creator>Milana Dapra</dc:creator>
  <cp:lastModifiedBy>Milana Dapra</cp:lastModifiedBy>
  <cp:revision>87</cp:revision>
  <dcterms:created xsi:type="dcterms:W3CDTF">2015-12-12T09:40:12Z</dcterms:created>
  <dcterms:modified xsi:type="dcterms:W3CDTF">2016-02-19T09:49:41Z</dcterms:modified>
</cp:coreProperties>
</file>