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59" r:id="rId7"/>
    <p:sldId id="268" r:id="rId8"/>
    <p:sldId id="269" r:id="rId9"/>
    <p:sldId id="270" r:id="rId10"/>
    <p:sldId id="261" r:id="rId11"/>
    <p:sldId id="271" r:id="rId12"/>
    <p:sldId id="273" r:id="rId13"/>
    <p:sldId id="274" r:id="rId14"/>
    <p:sldId id="279" r:id="rId15"/>
    <p:sldId id="263" r:id="rId16"/>
    <p:sldId id="278" r:id="rId17"/>
    <p:sldId id="277" r:id="rId18"/>
    <p:sldId id="26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C00"/>
    <a:srgbClr val="FFB021"/>
    <a:srgbClr val="FED27B"/>
    <a:srgbClr val="FFDCC3"/>
    <a:srgbClr val="FFCBA3"/>
    <a:srgbClr val="FFF2CC"/>
    <a:srgbClr val="FFF2ED"/>
    <a:srgbClr val="AC9480"/>
    <a:srgbClr val="FF5D7D"/>
    <a:srgbClr val="FED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5118-E654-40A7-B916-319A5687A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EABE7-8C0E-4ACD-8B71-F57D27A0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2FB9-F0E1-4318-AAFD-B178F9E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86E5-6718-4772-AC46-91300DF4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0064-C3E6-4730-B06E-B963CDA0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5623-0B36-459C-BE26-D7E48B1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3BD8E-0C7A-46C9-8FF3-9893AB2B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1EFC-CE00-4AAD-B5CB-9FCE8A9E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F56C-1028-4AFC-A8D4-5FB7B440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34C6-361F-4E1F-ABE9-7A0642D3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313AC-8D46-475A-90A3-A014E8D84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A5550-56C9-4C3D-970A-5DD7A9D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5E88-10DB-4885-B802-D7A061C5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83F4-0A41-420B-A934-A7B980BE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8635-CFB6-4B9D-AF6E-AE147E9E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4DF-DE72-4304-B929-22CC1C0C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B771-30F3-49A5-9EFD-B1614280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C564-4D4B-459B-A456-4322DAC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3439-E660-4789-93A4-85B0DFA3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38EB-2983-46FA-8711-90807AB9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DF4F-1860-4E0E-82DE-14D254AF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550BC-B78A-4ED7-893D-B8B2819C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C472-6EFA-4E4B-9288-D28F4B4D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A431-E152-442F-A49C-8F0D7AF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048B-69BC-42F7-89E0-4A17186D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634-D2D6-4309-BDF2-B821F3B5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9655-E393-4400-A94B-59B1D27D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EAAA9-3EB3-455F-9797-9B247352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AD8C-9F60-4C0E-9638-27D1DFA6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1A898-9135-4742-8F26-FD1637D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3234-8022-4722-B14B-4534D4AC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E044-6D6E-46E9-8B76-C998EE30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AE683-8CBB-4FD8-AFFE-D89BDAA4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09444-7701-4E41-A4B8-502E2BFA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DF5C7-0A6F-4C1D-A3D2-6E21D8651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85CB2-4300-4A53-B83A-8A488DD3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ED41E-D31F-49EF-8741-840EC8F8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28DF2-47C8-472C-89CD-9A0E3756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4E1C6-FD9C-4818-8FFE-376E7F08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3045-7A1B-4796-A3A3-D14315A9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68FF3-6AAA-447A-9E6E-4A2084C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80DFF-4F6B-420E-929A-19E44A78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4ACDD-A1DA-445D-9150-C67BA7FA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63299-2BEF-4C71-BCD9-80355B2E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7393-6856-4334-A80C-C12DA439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98F90-E101-4A2D-BA54-14EF688B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E3D1-706D-46CF-9824-AEE32F87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1FD4-5050-4257-9C5B-83324C75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B547-08DB-4D85-B575-D2A77B01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2138-2669-45B9-B873-B56FE9A9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1546-DD97-4A75-9412-926D9312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B7B7D-63D4-4C1D-AB0F-8AF7EEE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BEBB-432B-404E-9BD2-0B2C39B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4F4C8-A3AA-4045-ADDF-B9A05B9BB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7116-4AE5-44CD-9827-E9F28060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5C21-F2C6-41FD-AE0F-20274CA7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E93E-72CE-4754-9326-DB5FAF6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296B-F4DB-4FB7-AE41-D4835A8B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C044-A8B7-4821-84CA-508B369C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AE37-1BE2-4614-8E26-5BCD2042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B0AD-BB8F-4C2F-890A-E16A3C1C2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214A-5341-4608-A98C-93D915A6041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19422-2907-4B31-8A1F-4F7199C7C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1E32-A17A-47A4-955D-6FCC5442F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20.xml"/><Relationship Id="rId7" Type="http://schemas.openxmlformats.org/officeDocument/2006/relationships/slide" Target="slide1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1.png"/><Relationship Id="rId5" Type="http://schemas.microsoft.com/office/2007/relationships/hdphoto" Target="../media/hdphoto2.wdp"/><Relationship Id="rId10" Type="http://schemas.openxmlformats.org/officeDocument/2006/relationships/slide" Target="slide15.xml"/><Relationship Id="rId4" Type="http://schemas.openxmlformats.org/officeDocument/2006/relationships/image" Target="../media/image13.png"/><Relationship Id="rId9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4.svg"/><Relationship Id="rId7" Type="http://schemas.openxmlformats.org/officeDocument/2006/relationships/slide" Target="slide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slide" Target="slide6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1.png"/><Relationship Id="rId5" Type="http://schemas.openxmlformats.org/officeDocument/2006/relationships/image" Target="../media/image15.svg"/><Relationship Id="rId10" Type="http://schemas.openxmlformats.org/officeDocument/2006/relationships/slide" Target="slide15.xml"/><Relationship Id="rId4" Type="http://schemas.openxmlformats.org/officeDocument/2006/relationships/image" Target="../media/image14.png"/><Relationship Id="rId9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6.xml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6.xml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4.svg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1.png"/><Relationship Id="rId5" Type="http://schemas.microsoft.com/office/2007/relationships/hdphoto" Target="../media/hdphoto1.wdp"/><Relationship Id="rId10" Type="http://schemas.openxmlformats.org/officeDocument/2006/relationships/slide" Target="slide18.xml"/><Relationship Id="rId4" Type="http://schemas.openxmlformats.org/officeDocument/2006/relationships/image" Target="../media/image5.png"/><Relationship Id="rId9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1.png"/><Relationship Id="rId5" Type="http://schemas.openxmlformats.org/officeDocument/2006/relationships/slide" Target="slide20.xml"/><Relationship Id="rId10" Type="http://schemas.microsoft.com/office/2007/relationships/hdphoto" Target="../media/hdphoto1.wdp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1.png"/><Relationship Id="rId5" Type="http://schemas.openxmlformats.org/officeDocument/2006/relationships/slide" Target="slide20.xml"/><Relationship Id="rId10" Type="http://schemas.microsoft.com/office/2007/relationships/hdphoto" Target="../media/hdphoto1.wdp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4.svg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1.png"/><Relationship Id="rId5" Type="http://schemas.openxmlformats.org/officeDocument/2006/relationships/image" Target="../media/image18.svg"/><Relationship Id="rId10" Type="http://schemas.openxmlformats.org/officeDocument/2006/relationships/slide" Target="slide15.xml"/><Relationship Id="rId4" Type="http://schemas.openxmlformats.org/officeDocument/2006/relationships/image" Target="../media/image17.png"/><Relationship Id="rId9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6.xml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4.svg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1.png"/><Relationship Id="rId5" Type="http://schemas.microsoft.com/office/2007/relationships/hdphoto" Target="../media/hdphoto1.wdp"/><Relationship Id="rId10" Type="http://schemas.openxmlformats.org/officeDocument/2006/relationships/slide" Target="slide15.xml"/><Relationship Id="rId4" Type="http://schemas.openxmlformats.org/officeDocument/2006/relationships/image" Target="../media/image5.png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20.xml"/><Relationship Id="rId7" Type="http://schemas.openxmlformats.org/officeDocument/2006/relationships/slide" Target="slide1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6.xml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4.svg"/><Relationship Id="rId7" Type="http://schemas.openxmlformats.org/officeDocument/2006/relationships/slide" Target="slide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20.xml"/><Relationship Id="rId4" Type="http://schemas.openxmlformats.org/officeDocument/2006/relationships/slide" Target="slide6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6.xml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4.svg"/><Relationship Id="rId7" Type="http://schemas.openxmlformats.org/officeDocument/2006/relationships/slide" Target="slide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20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image" Target="../media/image1.png"/><Relationship Id="rId5" Type="http://schemas.openxmlformats.org/officeDocument/2006/relationships/image" Target="../media/image9.svg"/><Relationship Id="rId10" Type="http://schemas.openxmlformats.org/officeDocument/2006/relationships/slide" Target="slide15.xml"/><Relationship Id="rId4" Type="http://schemas.openxmlformats.org/officeDocument/2006/relationships/image" Target="../media/image8.png"/><Relationship Id="rId9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4.svg"/><Relationship Id="rId7" Type="http://schemas.openxmlformats.org/officeDocument/2006/relationships/slide" Target="slide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10" Type="http://schemas.openxmlformats.org/officeDocument/2006/relationships/image" Target="../media/image10.emf"/><Relationship Id="rId4" Type="http://schemas.openxmlformats.org/officeDocument/2006/relationships/slide" Target="slide20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slide" Target="slide15.xml"/><Relationship Id="rId4" Type="http://schemas.openxmlformats.org/officeDocument/2006/relationships/image" Target="../media/image11.png"/><Relationship Id="rId9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293589FA-80DF-478B-8BA7-EBC09D2D4E2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49CCE3C-9D52-4E95-8A47-3425E962ABE2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5D7DA8A9-96C7-4AF3-9D53-067518903E3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:a16="http://schemas.microsoft.com/office/drawing/2014/main" id="{35F7DB3B-59B9-4383-8F42-57A7B2B86D6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B1D15B36-AEDC-4D6A-954D-97DF88D6A1E1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12" name="Rectangle: Rounded Corners 11">
            <a:hlinkClick r:id="rId7" action="ppaction://hlinksldjump"/>
            <a:extLst>
              <a:ext uri="{FF2B5EF4-FFF2-40B4-BE49-F238E27FC236}">
                <a16:creationId xmlns:a16="http://schemas.microsoft.com/office/drawing/2014/main" id="{05A5C242-F9B4-4F84-A4D9-F62DFA68AD4B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chemeClr val="bg1"/>
          </a:solidFill>
          <a:ln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256DC-C366-4BE1-B299-A130EECFFDB9}"/>
              </a:ext>
            </a:extLst>
          </p:cNvPr>
          <p:cNvSpPr txBox="1"/>
          <p:nvPr/>
        </p:nvSpPr>
        <p:spPr>
          <a:xfrm>
            <a:off x="1622611" y="1356200"/>
            <a:ext cx="894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PENGARUH PERPUTARAN PIUTANG, PERPUTARAN PERSEDIAAN DAN PERPUTARAN KAS TERHADAP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ON ASSETS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PERUSAHAAN OTOMOTIF YANG TERDAFTAR DI BURSA EFEK INDONESIA PERIODE 2018 – 2022</a:t>
            </a:r>
            <a:endParaRPr lang="en-US" sz="4800" dirty="0">
              <a:ln w="0">
                <a:solidFill>
                  <a:schemeClr val="tx1"/>
                </a:solidFill>
              </a:ln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A6F8B-9E3D-48AA-8A35-C5852DF17F3E}"/>
              </a:ext>
            </a:extLst>
          </p:cNvPr>
          <p:cNvSpPr txBox="1"/>
          <p:nvPr/>
        </p:nvSpPr>
        <p:spPr>
          <a:xfrm>
            <a:off x="4700621" y="4236949"/>
            <a:ext cx="3692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Nama : Mila </a:t>
            </a:r>
            <a:r>
              <a:rPr lang="en-US" sz="1600" b="1" dirty="0" err="1">
                <a:latin typeface="Comic Sans MS" panose="030F0702030302020204" pitchFamily="66" charset="0"/>
              </a:rPr>
              <a:t>Nafsah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Dzahira</a:t>
            </a:r>
            <a:endParaRPr lang="en-US" sz="1600" b="1" dirty="0">
              <a:latin typeface="Comic Sans MS" panose="030F0702030302020204" pitchFamily="66" charset="0"/>
            </a:endParaRPr>
          </a:p>
          <a:p>
            <a:r>
              <a:rPr lang="en-US" sz="1600" b="1" dirty="0" err="1">
                <a:latin typeface="Comic Sans MS" panose="030F0702030302020204" pitchFamily="66" charset="0"/>
              </a:rPr>
              <a:t>Nim</a:t>
            </a:r>
            <a:r>
              <a:rPr lang="en-US" sz="1600" b="1" dirty="0">
                <a:latin typeface="Comic Sans MS" panose="030F0702030302020204" pitchFamily="66" charset="0"/>
              </a:rPr>
              <a:t>   : 01021911028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876DE-6DB7-489D-A65F-D34079C20D61}"/>
              </a:ext>
            </a:extLst>
          </p:cNvPr>
          <p:cNvSpPr txBox="1"/>
          <p:nvPr/>
        </p:nvSpPr>
        <p:spPr>
          <a:xfrm>
            <a:off x="3910221" y="4959020"/>
            <a:ext cx="517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mic Sans MS" panose="030F0702030302020204" pitchFamily="66" charset="0"/>
              </a:rPr>
              <a:t>Dosen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Pembimbing</a:t>
            </a:r>
            <a:r>
              <a:rPr lang="en-US" sz="1600" b="1" dirty="0">
                <a:latin typeface="Comic Sans MS" panose="030F0702030302020204" pitchFamily="66" charset="0"/>
              </a:rPr>
              <a:t> : </a:t>
            </a:r>
            <a:r>
              <a:rPr lang="en-US" sz="16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R.Enough</a:t>
            </a:r>
            <a:r>
              <a:rPr lang="en-US" sz="16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Bhaktiar</a:t>
            </a:r>
            <a:r>
              <a:rPr lang="en-US" sz="16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S.E., </a:t>
            </a:r>
            <a:r>
              <a:rPr lang="en-US" sz="16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M.Ak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2BE88-5C85-422B-AD97-A6A39818692B}"/>
              </a:ext>
            </a:extLst>
          </p:cNvPr>
          <p:cNvSpPr txBox="1"/>
          <p:nvPr/>
        </p:nvSpPr>
        <p:spPr>
          <a:xfrm>
            <a:off x="3856108" y="5352029"/>
            <a:ext cx="527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S1 - AKUNTANSI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FAKULTAS EKONOMI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NASIONAL PASIM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55455-3043-D5B4-A71F-592EBBFB1B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2D391A-A3C9-4EAF-8A47-A19C6B78A8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29" y="2478176"/>
            <a:ext cx="1658321" cy="1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oper Black" panose="0208090404030B020404" pitchFamily="18" charset="0"/>
              </a:rPr>
              <a:t>Metode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Penelitian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750EE-6F90-46AB-B1F0-1EC8D54D5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154" y1="26385" x2="44154" y2="26385"/>
                        <a14:foregroundMark x1="44154" y1="26385" x2="50308" y2="19231"/>
                        <a14:foregroundMark x1="19846" y1="31538" x2="21385" y2="29231"/>
                        <a14:foregroundMark x1="31385" y1="39231" x2="37000" y2="39462"/>
                        <a14:foregroundMark x1="29308" y1="46692" x2="33385" y2="46692"/>
                        <a14:foregroundMark x1="31846" y1="52308" x2="34692" y2="52308"/>
                        <a14:foregroundMark x1="36000" y1="59000" x2="36000" y2="59000"/>
                        <a14:foregroundMark x1="39846" y1="65615" x2="39846" y2="65615"/>
                        <a14:foregroundMark x1="40615" y1="72077" x2="40615" y2="72077"/>
                      </a14:backgroundRemoval>
                    </a14:imgEffect>
                  </a14:imgLayer>
                </a14:imgProps>
              </a:ext>
            </a:extLst>
          </a:blip>
          <a:srcRect l="12650" t="9744" r="13060" b="10256"/>
          <a:stretch/>
        </p:blipFill>
        <p:spPr>
          <a:xfrm>
            <a:off x="5454260" y="2648676"/>
            <a:ext cx="2137797" cy="23021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A93E01-1ABD-483B-A685-F75489388546}"/>
              </a:ext>
            </a:extLst>
          </p:cNvPr>
          <p:cNvSpPr txBox="1"/>
          <p:nvPr/>
        </p:nvSpPr>
        <p:spPr>
          <a:xfrm>
            <a:off x="634787" y="2641140"/>
            <a:ext cx="41553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Baar Sophia" panose="00000400000000000000"/>
              </a:rPr>
              <a:t>Objek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yang </a:t>
            </a:r>
            <a:r>
              <a:rPr lang="en-US" sz="1400" dirty="0" err="1">
                <a:latin typeface="Baar Sophia" panose="00000400000000000000"/>
              </a:rPr>
              <a:t>digunakan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yaitu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variabel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independen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perputaran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piutang</a:t>
            </a:r>
            <a:r>
              <a:rPr lang="en-US" sz="1400" dirty="0">
                <a:latin typeface="Baar Sophia" panose="00000400000000000000"/>
              </a:rPr>
              <a:t> (X1), </a:t>
            </a:r>
            <a:r>
              <a:rPr lang="en-US" sz="1400" dirty="0" err="1">
                <a:latin typeface="Baar Sophia" panose="00000400000000000000"/>
              </a:rPr>
              <a:t>perputaran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persediaan</a:t>
            </a:r>
            <a:r>
              <a:rPr lang="en-US" sz="1400" dirty="0">
                <a:latin typeface="Baar Sophia" panose="00000400000000000000"/>
              </a:rPr>
              <a:t> (X2), </a:t>
            </a:r>
            <a:r>
              <a:rPr lang="en-US" sz="1400" dirty="0" err="1">
                <a:latin typeface="Baar Sophia" panose="00000400000000000000"/>
              </a:rPr>
              <a:t>perputaran</a:t>
            </a:r>
            <a:r>
              <a:rPr lang="en-US" sz="1400" dirty="0">
                <a:latin typeface="Baar Sophia" panose="00000400000000000000"/>
              </a:rPr>
              <a:t> kas (X3) dan </a:t>
            </a:r>
            <a:r>
              <a:rPr lang="en-US" sz="1400" dirty="0" err="1">
                <a:latin typeface="Baar Sophia" panose="00000400000000000000"/>
              </a:rPr>
              <a:t>variabel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dependen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yaitu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i="1" dirty="0" err="1">
                <a:latin typeface="Baar Sophia" panose="00000400000000000000"/>
              </a:rPr>
              <a:t>Retrun</a:t>
            </a:r>
            <a:r>
              <a:rPr lang="en-US" sz="1400" i="1" dirty="0">
                <a:latin typeface="Baar Sophia" panose="00000400000000000000"/>
              </a:rPr>
              <a:t> On Assets</a:t>
            </a:r>
            <a:r>
              <a:rPr lang="en-US" sz="1400" dirty="0">
                <a:latin typeface="Baar Sophia" panose="00000400000000000000"/>
              </a:rPr>
              <a:t> (ROA) (Y).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2667A-E4F8-4BA7-87C6-D4FC98C49A9F}"/>
              </a:ext>
            </a:extLst>
          </p:cNvPr>
          <p:cNvSpPr txBox="1"/>
          <p:nvPr/>
        </p:nvSpPr>
        <p:spPr>
          <a:xfrm>
            <a:off x="7717815" y="4975197"/>
            <a:ext cx="32032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Baar Sophia" panose="00000400000000000000"/>
              </a:rPr>
              <a:t>Metode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diambil</a:t>
            </a:r>
            <a:r>
              <a:rPr lang="en-US" sz="1400" dirty="0">
                <a:latin typeface="Baar Sophia" panose="00000400000000000000"/>
              </a:rPr>
              <a:t> oleh </a:t>
            </a:r>
            <a:r>
              <a:rPr lang="en-US" sz="1400" dirty="0" err="1">
                <a:latin typeface="Baar Sophia" panose="00000400000000000000"/>
              </a:rPr>
              <a:t>penulis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adalah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metode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deskriptif</a:t>
            </a:r>
            <a:r>
              <a:rPr lang="en-US" sz="1400" dirty="0">
                <a:latin typeface="Baar Sophia" panose="00000400000000000000"/>
              </a:rPr>
              <a:t> dan </a:t>
            </a:r>
            <a:r>
              <a:rPr lang="en-US" sz="1400" dirty="0" err="1">
                <a:latin typeface="Baar Sophia" panose="00000400000000000000"/>
              </a:rPr>
              <a:t>asosiatif</a:t>
            </a:r>
            <a:r>
              <a:rPr lang="en-US" sz="1400" dirty="0">
                <a:latin typeface="Baar Sophia" panose="00000400000000000000"/>
              </a:rPr>
              <a:t>. </a:t>
            </a:r>
            <a:endParaRPr lang="en-US" sz="1600" dirty="0">
              <a:latin typeface="Baar Sophia" panose="0000040000000000000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30F51-4FCF-464B-82E6-190BC26DB40F}"/>
              </a:ext>
            </a:extLst>
          </p:cNvPr>
          <p:cNvSpPr txBox="1"/>
          <p:nvPr/>
        </p:nvSpPr>
        <p:spPr>
          <a:xfrm>
            <a:off x="7910007" y="2389256"/>
            <a:ext cx="3778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Baar Sophia" panose="00000400000000000000"/>
              </a:rPr>
              <a:t>Populasi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dalam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adalah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perusahaan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otomotif</a:t>
            </a:r>
            <a:r>
              <a:rPr lang="en-US" sz="1400" dirty="0">
                <a:latin typeface="Baar Sophia" panose="00000400000000000000"/>
              </a:rPr>
              <a:t> yang </a:t>
            </a:r>
            <a:r>
              <a:rPr lang="en-US" sz="1400" dirty="0" err="1">
                <a:latin typeface="Baar Sophia" panose="00000400000000000000"/>
              </a:rPr>
              <a:t>terdaftar</a:t>
            </a:r>
            <a:r>
              <a:rPr lang="en-US" sz="1400" dirty="0">
                <a:latin typeface="Baar Sophia" panose="00000400000000000000"/>
              </a:rPr>
              <a:t> di Bursa </a:t>
            </a:r>
            <a:r>
              <a:rPr lang="en-US" sz="1400" dirty="0" err="1">
                <a:latin typeface="Baar Sophia" panose="00000400000000000000"/>
              </a:rPr>
              <a:t>Efek</a:t>
            </a:r>
            <a:r>
              <a:rPr lang="en-US" sz="1400" dirty="0">
                <a:latin typeface="Baar Sophia" panose="00000400000000000000"/>
              </a:rPr>
              <a:t> Indonesia. Teknik </a:t>
            </a:r>
            <a:r>
              <a:rPr lang="en-US" sz="1400" dirty="0" err="1">
                <a:latin typeface="Baar Sophia" panose="00000400000000000000"/>
              </a:rPr>
              <a:t>penarikan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sampel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dalam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menggunakan</a:t>
            </a:r>
            <a:r>
              <a:rPr lang="en-US" sz="1400" dirty="0">
                <a:latin typeface="Baar Sophia" panose="00000400000000000000"/>
              </a:rPr>
              <a:t> purposive sampling </a:t>
            </a:r>
            <a:r>
              <a:rPr lang="en-US" sz="1400" dirty="0" err="1">
                <a:latin typeface="Baar Sophia" panose="00000400000000000000"/>
              </a:rPr>
              <a:t>atau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teknik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penentuan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sampel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dengan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pertimbangan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tertentu</a:t>
            </a:r>
            <a:r>
              <a:rPr lang="en-US" sz="1400" dirty="0">
                <a:latin typeface="Baar Sophia" panose="00000400000000000000"/>
              </a:rPr>
              <a:t>, </a:t>
            </a:r>
            <a:r>
              <a:rPr lang="en-US" sz="1400" dirty="0" err="1">
                <a:latin typeface="Baar Sophia" panose="00000400000000000000"/>
              </a:rPr>
              <a:t>didasarkan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dengan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ciri-ciri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tertentu</a:t>
            </a:r>
            <a:r>
              <a:rPr lang="en-US" sz="1400" dirty="0">
                <a:latin typeface="Baar Sophia" panose="00000400000000000000"/>
              </a:rPr>
              <a:t> yang </a:t>
            </a:r>
            <a:r>
              <a:rPr lang="en-US" sz="1400" dirty="0" err="1">
                <a:latin typeface="Baar Sophia" panose="00000400000000000000"/>
              </a:rPr>
              <a:t>dipandang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mempunyai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sangkut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paut</a:t>
            </a:r>
            <a:r>
              <a:rPr lang="en-US" sz="1400" dirty="0">
                <a:latin typeface="Baar Sophia" panose="00000400000000000000"/>
              </a:rPr>
              <a:t> yang </a:t>
            </a:r>
            <a:r>
              <a:rPr lang="en-US" sz="1400" dirty="0" err="1">
                <a:latin typeface="Baar Sophia" panose="00000400000000000000"/>
              </a:rPr>
              <a:t>erat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dengan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ciri-ciri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populasi</a:t>
            </a:r>
            <a:r>
              <a:rPr lang="en-US" sz="1400" dirty="0">
                <a:latin typeface="Baar Sophia" panose="00000400000000000000"/>
              </a:rPr>
              <a:t>. </a:t>
            </a:r>
            <a:endParaRPr lang="en-US" sz="1100" dirty="0">
              <a:latin typeface="Baar Sophia" panose="0000040000000000000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D2B2C-F1C0-4D22-9732-088CBCB8C61A}"/>
              </a:ext>
            </a:extLst>
          </p:cNvPr>
          <p:cNvSpPr txBox="1"/>
          <p:nvPr/>
        </p:nvSpPr>
        <p:spPr>
          <a:xfrm>
            <a:off x="741633" y="4452623"/>
            <a:ext cx="37783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Baar Sophia" panose="00000400000000000000"/>
              </a:rPr>
              <a:t>Data yang </a:t>
            </a:r>
            <a:r>
              <a:rPr lang="en-US" sz="1400" dirty="0" err="1">
                <a:latin typeface="Baar Sophia" panose="00000400000000000000"/>
              </a:rPr>
              <a:t>digunakan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dalam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yaitu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laporan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keuangan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konsolidasi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tahunan</a:t>
            </a:r>
            <a:r>
              <a:rPr lang="en-US" sz="1400" dirty="0">
                <a:latin typeface="Baar Sophia" panose="00000400000000000000"/>
              </a:rPr>
              <a:t> yang </a:t>
            </a:r>
            <a:r>
              <a:rPr lang="en-US" sz="1400" dirty="0" err="1">
                <a:latin typeface="Baar Sophia" panose="00000400000000000000"/>
              </a:rPr>
              <a:t>telah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dipublikasi</a:t>
            </a:r>
            <a:r>
              <a:rPr lang="en-US" sz="1400" dirty="0">
                <a:latin typeface="Baar Sophia" panose="00000400000000000000"/>
              </a:rPr>
              <a:t> dan </a:t>
            </a:r>
            <a:r>
              <a:rPr lang="en-US" sz="1400" dirty="0" err="1">
                <a:latin typeface="Baar Sophia" panose="00000400000000000000"/>
              </a:rPr>
              <a:t>diperoleh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dari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laporan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keuangan</a:t>
            </a:r>
            <a:r>
              <a:rPr lang="en-US" sz="1400" dirty="0">
                <a:latin typeface="Baar Sophia" panose="00000400000000000000"/>
              </a:rPr>
              <a:t> yang </a:t>
            </a:r>
            <a:r>
              <a:rPr lang="en-US" sz="1400" dirty="0" err="1">
                <a:latin typeface="Baar Sophia" panose="00000400000000000000"/>
              </a:rPr>
              <a:t>berhubungan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dengan</a:t>
            </a:r>
            <a:r>
              <a:rPr lang="en-US" sz="1400" dirty="0">
                <a:latin typeface="Baar Sophia" panose="00000400000000000000"/>
              </a:rPr>
              <a:t> yang </a:t>
            </a:r>
            <a:r>
              <a:rPr lang="en-US" sz="1400" dirty="0" err="1">
                <a:latin typeface="Baar Sophia" panose="00000400000000000000"/>
              </a:rPr>
              <a:t>akan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diteliti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yaitu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tentang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perputaran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piutang</a:t>
            </a:r>
            <a:r>
              <a:rPr lang="en-US" sz="1400" dirty="0">
                <a:latin typeface="Baar Sophia" panose="00000400000000000000"/>
              </a:rPr>
              <a:t>, </a:t>
            </a:r>
            <a:r>
              <a:rPr lang="en-US" sz="1400" dirty="0" err="1">
                <a:latin typeface="Baar Sophia" panose="00000400000000000000"/>
              </a:rPr>
              <a:t>perputaran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persediaan</a:t>
            </a:r>
            <a:r>
              <a:rPr lang="en-US" sz="1400" dirty="0">
                <a:latin typeface="Baar Sophia" panose="00000400000000000000"/>
              </a:rPr>
              <a:t>, </a:t>
            </a:r>
            <a:r>
              <a:rPr lang="en-US" sz="1400" dirty="0" err="1">
                <a:latin typeface="Baar Sophia" panose="00000400000000000000"/>
              </a:rPr>
              <a:t>perputaran</a:t>
            </a:r>
            <a:r>
              <a:rPr lang="en-US" sz="1400" dirty="0">
                <a:latin typeface="Baar Sophia" panose="00000400000000000000"/>
              </a:rPr>
              <a:t> kas dan </a:t>
            </a:r>
            <a:r>
              <a:rPr lang="en-US" sz="1400" i="1" dirty="0">
                <a:latin typeface="Baar Sophia" panose="00000400000000000000"/>
              </a:rPr>
              <a:t>Return On Assets</a:t>
            </a:r>
            <a:endParaRPr lang="en-US" sz="1100" dirty="0">
              <a:latin typeface="Baar Sophia" panose="0000040000000000000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D22E5-74CB-4AD0-8DE5-5E58A0C21396}"/>
              </a:ext>
            </a:extLst>
          </p:cNvPr>
          <p:cNvSpPr txBox="1"/>
          <p:nvPr/>
        </p:nvSpPr>
        <p:spPr>
          <a:xfrm>
            <a:off x="7877991" y="2015297"/>
            <a:ext cx="32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Populasi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dan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Sampel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211FD9-87B9-4896-938D-B46ABA7E3964}"/>
              </a:ext>
            </a:extLst>
          </p:cNvPr>
          <p:cNvSpPr txBox="1"/>
          <p:nvPr/>
        </p:nvSpPr>
        <p:spPr>
          <a:xfrm>
            <a:off x="1190964" y="4034466"/>
            <a:ext cx="284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Metode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Pengumpulan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B1B64-8C5C-4F0D-9146-251C984AA80B}"/>
              </a:ext>
            </a:extLst>
          </p:cNvPr>
          <p:cNvSpPr txBox="1"/>
          <p:nvPr/>
        </p:nvSpPr>
        <p:spPr>
          <a:xfrm>
            <a:off x="1190964" y="2107728"/>
            <a:ext cx="25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err="1"/>
              <a:t>Objek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814E8-8338-4CB7-BA54-0554D75C6401}"/>
              </a:ext>
            </a:extLst>
          </p:cNvPr>
          <p:cNvSpPr txBox="1"/>
          <p:nvPr/>
        </p:nvSpPr>
        <p:spPr>
          <a:xfrm>
            <a:off x="6944197" y="4577093"/>
            <a:ext cx="32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/>
              <a:t>Desain </a:t>
            </a:r>
            <a:r>
              <a:rPr lang="en-US" b="1" dirty="0" err="1"/>
              <a:t>Penelitian</a:t>
            </a:r>
            <a:endParaRPr lang="en-US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EFAA20-09F5-46E5-B7A3-9B69CF0F5438}"/>
              </a:ext>
            </a:extLst>
          </p:cNvPr>
          <p:cNvSpPr/>
          <p:nvPr/>
        </p:nvSpPr>
        <p:spPr>
          <a:xfrm>
            <a:off x="4625278" y="2602274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C19532-B55A-42B5-953A-81B47F0896DE}"/>
              </a:ext>
            </a:extLst>
          </p:cNvPr>
          <p:cNvSpPr/>
          <p:nvPr/>
        </p:nvSpPr>
        <p:spPr>
          <a:xfrm>
            <a:off x="7249631" y="4682560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42EB76-95A0-4AB8-A238-E48B79378A46}"/>
              </a:ext>
            </a:extLst>
          </p:cNvPr>
          <p:cNvSpPr/>
          <p:nvPr/>
        </p:nvSpPr>
        <p:spPr>
          <a:xfrm>
            <a:off x="7346894" y="2408336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C61EFD-6DD5-4701-A21C-B18E7F108A4D}"/>
              </a:ext>
            </a:extLst>
          </p:cNvPr>
          <p:cNvSpPr/>
          <p:nvPr/>
        </p:nvSpPr>
        <p:spPr>
          <a:xfrm>
            <a:off x="4569758" y="4521420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4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6DEA186-E407-93F9-1B42-9BF8C3EED48F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FFE3D024-B4B4-D796-F2D1-80A861849D9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0" name="Rectangle: Rounded Corners 39">
            <a:hlinkClick r:id="rId7" action="ppaction://hlinksldjump"/>
            <a:extLst>
              <a:ext uri="{FF2B5EF4-FFF2-40B4-BE49-F238E27FC236}">
                <a16:creationId xmlns:a16="http://schemas.microsoft.com/office/drawing/2014/main" id="{134F7B5E-6FEF-42C3-BF68-F40200DFFCBE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8" action="ppaction://hlinksldjump"/>
            <a:extLst>
              <a:ext uri="{FF2B5EF4-FFF2-40B4-BE49-F238E27FC236}">
                <a16:creationId xmlns:a16="http://schemas.microsoft.com/office/drawing/2014/main" id="{E2036FFE-957E-768C-F512-6013D1CDDFF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3" name="Rectangle: Rounded Corners 42">
            <a:hlinkClick r:id="rId9" action="ppaction://hlinksldjump"/>
            <a:extLst>
              <a:ext uri="{FF2B5EF4-FFF2-40B4-BE49-F238E27FC236}">
                <a16:creationId xmlns:a16="http://schemas.microsoft.com/office/drawing/2014/main" id="{61C92962-8E51-F3E1-8084-65B8582BD827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4" name="Rectangle: Rounded Corners 43">
            <a:hlinkClick r:id="rId10" action="ppaction://hlinksldjump"/>
            <a:extLst>
              <a:ext uri="{FF2B5EF4-FFF2-40B4-BE49-F238E27FC236}">
                <a16:creationId xmlns:a16="http://schemas.microsoft.com/office/drawing/2014/main" id="{E8B48AF3-8A24-9D51-EF5C-6EE4A005B03C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F7A2B3-2A30-31E0-EB68-0F39D8E09A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METODE ANALISIS DATA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2D81A0A3-9712-4408-9D30-162A547FD215}"/>
              </a:ext>
            </a:extLst>
          </p:cNvPr>
          <p:cNvSpPr/>
          <p:nvPr/>
        </p:nvSpPr>
        <p:spPr>
          <a:xfrm>
            <a:off x="3905739" y="3654985"/>
            <a:ext cx="2238208" cy="461665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5377EDFB-97EB-411D-9602-53015472DAE1}"/>
              </a:ext>
            </a:extLst>
          </p:cNvPr>
          <p:cNvSpPr/>
          <p:nvPr/>
        </p:nvSpPr>
        <p:spPr>
          <a:xfrm>
            <a:off x="6187255" y="3647043"/>
            <a:ext cx="2238208" cy="461665"/>
          </a:xfrm>
          <a:prstGeom prst="chevron">
            <a:avLst/>
          </a:prstGeom>
          <a:solidFill>
            <a:srgbClr val="AC948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ตัวเชื่อมต่อตรง 237">
            <a:extLst>
              <a:ext uri="{FF2B5EF4-FFF2-40B4-BE49-F238E27FC236}">
                <a16:creationId xmlns:a16="http://schemas.microsoft.com/office/drawing/2014/main" id="{B0894359-24D8-4861-BEB0-F672B8D4233F}"/>
              </a:ext>
            </a:extLst>
          </p:cNvPr>
          <p:cNvCxnSpPr>
            <a:cxnSpLocks/>
          </p:cNvCxnSpPr>
          <p:nvPr/>
        </p:nvCxnSpPr>
        <p:spPr>
          <a:xfrm>
            <a:off x="2714118" y="2259917"/>
            <a:ext cx="0" cy="8151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D84846-CE9C-42AA-88D3-F991419CC532}"/>
              </a:ext>
            </a:extLst>
          </p:cNvPr>
          <p:cNvSpPr txBox="1"/>
          <p:nvPr/>
        </p:nvSpPr>
        <p:spPr>
          <a:xfrm>
            <a:off x="1439967" y="2065274"/>
            <a:ext cx="100034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dirty="0" err="1">
                <a:latin typeface="Baar Sophia" panose="00000400000000000000"/>
              </a:rPr>
              <a:t>Metode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analisis</a:t>
            </a:r>
            <a:r>
              <a:rPr lang="en-US" dirty="0">
                <a:latin typeface="Baar Sophia" panose="00000400000000000000"/>
              </a:rPr>
              <a:t> data </a:t>
            </a:r>
            <a:r>
              <a:rPr lang="en-US" dirty="0" err="1">
                <a:latin typeface="Baar Sophia" panose="00000400000000000000"/>
              </a:rPr>
              <a:t>ini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penulis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menggunakan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aplikasi</a:t>
            </a:r>
            <a:r>
              <a:rPr lang="en-US" dirty="0">
                <a:latin typeface="Baar Sophia" panose="00000400000000000000"/>
              </a:rPr>
              <a:t> Stata </a:t>
            </a:r>
            <a:r>
              <a:rPr lang="en-US" dirty="0" err="1">
                <a:latin typeface="Baar Sophia" panose="00000400000000000000"/>
              </a:rPr>
              <a:t>versi</a:t>
            </a:r>
            <a:r>
              <a:rPr lang="en-US" dirty="0">
                <a:latin typeface="Baar Sophia" panose="00000400000000000000"/>
              </a:rPr>
              <a:t> 17. </a:t>
            </a:r>
            <a:r>
              <a:rPr lang="en-US" dirty="0" err="1">
                <a:latin typeface="Baar Sophia" panose="00000400000000000000"/>
              </a:rPr>
              <a:t>Analisis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Deskriptif</a:t>
            </a:r>
            <a:r>
              <a:rPr lang="en-US" sz="1600" dirty="0">
                <a:latin typeface="Baar Sophia" panose="00000400000000000000"/>
              </a:rPr>
              <a:t> .</a:t>
            </a:r>
            <a:r>
              <a:rPr lang="en-US" dirty="0">
                <a:latin typeface="Baar Sophia" panose="00000400000000000000"/>
              </a:rPr>
              <a:t>Pada </a:t>
            </a:r>
            <a:r>
              <a:rPr lang="en-US" dirty="0" err="1">
                <a:latin typeface="Baar Sophia" panose="00000400000000000000"/>
              </a:rPr>
              <a:t>penelitian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ini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menggambarkan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untuk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hasil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dari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analisis</a:t>
            </a:r>
            <a:r>
              <a:rPr lang="en-US" dirty="0">
                <a:latin typeface="Baar Sophia" panose="00000400000000000000"/>
              </a:rPr>
              <a:t> data </a:t>
            </a:r>
            <a:r>
              <a:rPr lang="en-US" dirty="0" err="1">
                <a:latin typeface="Baar Sophia" panose="00000400000000000000"/>
              </a:rPr>
              <a:t>antara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variabel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independen</a:t>
            </a:r>
            <a:r>
              <a:rPr lang="en-US" dirty="0">
                <a:latin typeface="Baar Sophia" panose="00000400000000000000"/>
              </a:rPr>
              <a:t> dan </a:t>
            </a:r>
            <a:r>
              <a:rPr lang="en-US" dirty="0" err="1">
                <a:latin typeface="Baar Sophia" panose="00000400000000000000"/>
              </a:rPr>
              <a:t>variabel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dependen</a:t>
            </a:r>
            <a:r>
              <a:rPr lang="en-US" dirty="0">
                <a:latin typeface="Baar Sophia" panose="00000400000000000000"/>
              </a:rPr>
              <a:t>, </a:t>
            </a:r>
            <a:r>
              <a:rPr lang="en-US" dirty="0" err="1">
                <a:latin typeface="Baar Sophia" panose="00000400000000000000"/>
              </a:rPr>
              <a:t>maka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penulis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menggunakan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metode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analisis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deskriptif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dengan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menggunakan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tabel</a:t>
            </a:r>
            <a:r>
              <a:rPr lang="en-US" dirty="0">
                <a:latin typeface="Baar Sophia" panose="00000400000000000000"/>
              </a:rPr>
              <a:t> dan </a:t>
            </a:r>
            <a:r>
              <a:rPr lang="en-US" dirty="0" err="1">
                <a:latin typeface="Baar Sophia" panose="00000400000000000000"/>
              </a:rPr>
              <a:t>grafik</a:t>
            </a:r>
            <a:r>
              <a:rPr lang="en-US" dirty="0">
                <a:latin typeface="Baar Sophia" panose="00000400000000000000"/>
              </a:rPr>
              <a:t>. </a:t>
            </a:r>
            <a:endParaRPr lang="en-US" sz="1600" dirty="0">
              <a:latin typeface="Baar Sophia" panose="0000040000000000000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DFFC7-C3E8-4315-963C-94748BCA82DE}"/>
              </a:ext>
            </a:extLst>
          </p:cNvPr>
          <p:cNvSpPr txBox="1"/>
          <p:nvPr/>
        </p:nvSpPr>
        <p:spPr>
          <a:xfrm>
            <a:off x="1693350" y="4337584"/>
            <a:ext cx="7022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Baar Sophia" panose="00000400000000000000"/>
              </a:rPr>
              <a:t>Analisis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Asosiatif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digunakan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peneliti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untuk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mengetahui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pengaruh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perputaran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piutang</a:t>
            </a:r>
            <a:r>
              <a:rPr lang="en-US" dirty="0">
                <a:latin typeface="Baar Sophia" panose="00000400000000000000"/>
              </a:rPr>
              <a:t>, </a:t>
            </a:r>
            <a:r>
              <a:rPr lang="en-US" dirty="0" err="1">
                <a:latin typeface="Baar Sophia" panose="00000400000000000000"/>
              </a:rPr>
              <a:t>perputaran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persediaan</a:t>
            </a:r>
            <a:r>
              <a:rPr lang="en-US" dirty="0">
                <a:latin typeface="Baar Sophia" panose="00000400000000000000"/>
              </a:rPr>
              <a:t> dan </a:t>
            </a:r>
            <a:r>
              <a:rPr lang="en-US" dirty="0" err="1">
                <a:latin typeface="Baar Sophia" panose="00000400000000000000"/>
              </a:rPr>
              <a:t>perputaran</a:t>
            </a:r>
            <a:r>
              <a:rPr lang="en-US" dirty="0">
                <a:latin typeface="Baar Sophia" panose="00000400000000000000"/>
              </a:rPr>
              <a:t> kas </a:t>
            </a:r>
            <a:r>
              <a:rPr lang="en-US" dirty="0" err="1">
                <a:latin typeface="Baar Sophia" panose="00000400000000000000"/>
              </a:rPr>
              <a:t>secara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parsial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terhadap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i="1" dirty="0" err="1">
                <a:latin typeface="Baar Sophia" panose="00000400000000000000"/>
              </a:rPr>
              <a:t>Retrun</a:t>
            </a:r>
            <a:r>
              <a:rPr lang="en-US" i="1" dirty="0">
                <a:latin typeface="Baar Sophia" panose="00000400000000000000"/>
              </a:rPr>
              <a:t> On Assets</a:t>
            </a:r>
            <a:r>
              <a:rPr lang="en-US" dirty="0">
                <a:latin typeface="Baar Sophia" panose="00000400000000000000"/>
              </a:rPr>
              <a:t> pada </a:t>
            </a:r>
            <a:r>
              <a:rPr lang="en-US" dirty="0" err="1">
                <a:latin typeface="Baar Sophia" panose="00000400000000000000"/>
              </a:rPr>
              <a:t>perusahaan</a:t>
            </a:r>
            <a:r>
              <a:rPr lang="en-US" dirty="0">
                <a:latin typeface="Baar Sophia" panose="00000400000000000000"/>
              </a:rPr>
              <a:t> </a:t>
            </a:r>
            <a:r>
              <a:rPr lang="en-US" dirty="0" err="1">
                <a:latin typeface="Baar Sophia" panose="00000400000000000000"/>
              </a:rPr>
              <a:t>otomotif</a:t>
            </a:r>
            <a:r>
              <a:rPr lang="en-US" dirty="0">
                <a:latin typeface="Baar Sophia" panose="00000400000000000000"/>
              </a:rPr>
              <a:t> yang </a:t>
            </a:r>
            <a:r>
              <a:rPr lang="en-US" dirty="0" err="1">
                <a:latin typeface="Baar Sophia" panose="00000400000000000000"/>
              </a:rPr>
              <a:t>terdaftar</a:t>
            </a:r>
            <a:r>
              <a:rPr lang="en-US" dirty="0">
                <a:latin typeface="Baar Sophia" panose="00000400000000000000"/>
              </a:rPr>
              <a:t> di BEI </a:t>
            </a:r>
            <a:r>
              <a:rPr lang="en-US" dirty="0" err="1">
                <a:latin typeface="Baar Sophia" panose="00000400000000000000"/>
              </a:rPr>
              <a:t>periode</a:t>
            </a:r>
            <a:r>
              <a:rPr lang="en-US" dirty="0">
                <a:latin typeface="Baar Sophia" panose="00000400000000000000"/>
              </a:rPr>
              <a:t> 2018 - 2022. </a:t>
            </a:r>
            <a:endParaRPr lang="en-US" sz="1400" dirty="0">
              <a:latin typeface="Baar Sophia" panose="00000400000000000000"/>
              <a:cs typeface="Times New Roman" panose="02020603050405020304" pitchFamily="18" charset="0"/>
            </a:endParaRPr>
          </a:p>
        </p:txBody>
      </p:sp>
      <p:cxnSp>
        <p:nvCxnSpPr>
          <p:cNvPr id="29" name="ตัวเชื่อมต่อตรง 237">
            <a:extLst>
              <a:ext uri="{FF2B5EF4-FFF2-40B4-BE49-F238E27FC236}">
                <a16:creationId xmlns:a16="http://schemas.microsoft.com/office/drawing/2014/main" id="{A04E6BC4-BF46-42EC-8E81-2E1908FBD426}"/>
              </a:ext>
            </a:extLst>
          </p:cNvPr>
          <p:cNvCxnSpPr>
            <a:cxnSpLocks/>
          </p:cNvCxnSpPr>
          <p:nvPr/>
        </p:nvCxnSpPr>
        <p:spPr>
          <a:xfrm flipV="1">
            <a:off x="8674311" y="4221342"/>
            <a:ext cx="0" cy="7719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851C7B9-BE11-F77B-5F33-6192F547BB37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D52DD3AC-7603-9F6E-BAC3-85957E340416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0" name="Rectangle: Rounded Corners 39">
            <a:hlinkClick r:id="rId5" action="ppaction://hlinksldjump"/>
            <a:extLst>
              <a:ext uri="{FF2B5EF4-FFF2-40B4-BE49-F238E27FC236}">
                <a16:creationId xmlns:a16="http://schemas.microsoft.com/office/drawing/2014/main" id="{CD6E712A-C614-BF80-D40A-4707E6FE8CA6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Rectangle: Rounded Corners 40">
            <a:hlinkClick r:id="rId6" action="ppaction://hlinksldjump"/>
            <a:extLst>
              <a:ext uri="{FF2B5EF4-FFF2-40B4-BE49-F238E27FC236}">
                <a16:creationId xmlns:a16="http://schemas.microsoft.com/office/drawing/2014/main" id="{88671ED7-7939-679B-9A39-C3597D0A3BAF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2" name="Rectangle: Rounded Corners 41">
            <a:hlinkClick r:id="rId7" action="ppaction://hlinksldjump"/>
            <a:extLst>
              <a:ext uri="{FF2B5EF4-FFF2-40B4-BE49-F238E27FC236}">
                <a16:creationId xmlns:a16="http://schemas.microsoft.com/office/drawing/2014/main" id="{558C377D-6651-6FBE-FE0B-DE9FE83DD9DF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3" name="Rectangle: Rounded Corners 42">
            <a:hlinkClick r:id="rId8" action="ppaction://hlinksldjump"/>
            <a:extLst>
              <a:ext uri="{FF2B5EF4-FFF2-40B4-BE49-F238E27FC236}">
                <a16:creationId xmlns:a16="http://schemas.microsoft.com/office/drawing/2014/main" id="{61341A35-BD63-6258-121C-5C525F6095D5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163C18-7696-7F0E-B042-624159A2D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527233" y="1031662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3319816" y="1902241"/>
            <a:ext cx="5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oper Black" panose="0208090404030B020404" pitchFamily="18" charset="0"/>
              </a:rPr>
              <a:t>Analisis</a:t>
            </a:r>
            <a:r>
              <a:rPr lang="en-US" sz="2800" dirty="0">
                <a:latin typeface="Cooper Black" panose="0208090404030B020404" pitchFamily="18" charset="0"/>
              </a:rPr>
              <a:t> </a:t>
            </a:r>
            <a:r>
              <a:rPr lang="en-US" sz="2800" dirty="0" err="1">
                <a:latin typeface="Cooper Black" panose="0208090404030B020404" pitchFamily="18" charset="0"/>
              </a:rPr>
              <a:t>Regresi</a:t>
            </a:r>
            <a:r>
              <a:rPr lang="en-US" sz="2800" dirty="0">
                <a:latin typeface="Cooper Black" panose="0208090404030B020404" pitchFamily="18" charset="0"/>
              </a:rPr>
              <a:t> Data Panel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grpSp>
        <p:nvGrpSpPr>
          <p:cNvPr id="23" name="그룹 13">
            <a:extLst>
              <a:ext uri="{FF2B5EF4-FFF2-40B4-BE49-F238E27FC236}">
                <a16:creationId xmlns:a16="http://schemas.microsoft.com/office/drawing/2014/main" id="{A0AC1CF7-0A87-481C-9129-82C244F65CFF}"/>
              </a:ext>
            </a:extLst>
          </p:cNvPr>
          <p:cNvGrpSpPr/>
          <p:nvPr/>
        </p:nvGrpSpPr>
        <p:grpSpPr>
          <a:xfrm>
            <a:off x="5610994" y="3169767"/>
            <a:ext cx="1983507" cy="1103218"/>
            <a:chOff x="5747557" y="2962342"/>
            <a:chExt cx="2075574" cy="1257774"/>
          </a:xfrm>
          <a:solidFill>
            <a:srgbClr val="A48670"/>
          </a:solidFill>
        </p:grpSpPr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233FDBD6-8B9B-476A-BCB7-8199E4F982ED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A060972-F6E0-4F0D-920F-A2E7346C646C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E6DBC6B3-8623-4F3C-BA0B-BC27B1B36343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Block Arc 2">
              <a:extLst>
                <a:ext uri="{FF2B5EF4-FFF2-40B4-BE49-F238E27FC236}">
                  <a16:creationId xmlns:a16="http://schemas.microsoft.com/office/drawing/2014/main" id="{73E7B480-24B5-4939-9628-0BF8C35017E0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8" name="그룹 14">
            <a:extLst>
              <a:ext uri="{FF2B5EF4-FFF2-40B4-BE49-F238E27FC236}">
                <a16:creationId xmlns:a16="http://schemas.microsoft.com/office/drawing/2014/main" id="{8C81D91A-BB73-46D6-9152-325687B8BD4D}"/>
              </a:ext>
            </a:extLst>
          </p:cNvPr>
          <p:cNvGrpSpPr/>
          <p:nvPr/>
        </p:nvGrpSpPr>
        <p:grpSpPr>
          <a:xfrm>
            <a:off x="3954041" y="3962429"/>
            <a:ext cx="1986988" cy="1113262"/>
            <a:chOff x="4054872" y="3855554"/>
            <a:chExt cx="2079217" cy="1269226"/>
          </a:xfrm>
          <a:solidFill>
            <a:srgbClr val="BCA696"/>
          </a:solidFill>
        </p:grpSpPr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F9F1C6F7-4E0A-4E70-AD92-1F42914BBA8A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">
              <a:extLst>
                <a:ext uri="{FF2B5EF4-FFF2-40B4-BE49-F238E27FC236}">
                  <a16:creationId xmlns:a16="http://schemas.microsoft.com/office/drawing/2014/main" id="{7384E3FA-6CC4-440E-8DF2-93ADD9B316C4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70624E9-2E66-4CE8-82BC-4F99BDA68C47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5E6B5CDC-2241-4FA2-83ED-49E823A43CB0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4" name="그룹 15">
            <a:extLst>
              <a:ext uri="{FF2B5EF4-FFF2-40B4-BE49-F238E27FC236}">
                <a16:creationId xmlns:a16="http://schemas.microsoft.com/office/drawing/2014/main" id="{EDF7771F-8EA5-41A5-A39C-36F6BD23A079}"/>
              </a:ext>
            </a:extLst>
          </p:cNvPr>
          <p:cNvGrpSpPr/>
          <p:nvPr/>
        </p:nvGrpSpPr>
        <p:grpSpPr>
          <a:xfrm>
            <a:off x="1731386" y="4740638"/>
            <a:ext cx="5673131" cy="1114258"/>
            <a:chOff x="1746101" y="4753300"/>
            <a:chExt cx="6077030" cy="1270361"/>
          </a:xfrm>
          <a:solidFill>
            <a:srgbClr val="FCF5E4"/>
          </a:solidFill>
        </p:grpSpPr>
        <p:sp>
          <p:nvSpPr>
            <p:cNvPr id="35" name="Block Arc 2">
              <a:extLst>
                <a:ext uri="{FF2B5EF4-FFF2-40B4-BE49-F238E27FC236}">
                  <a16:creationId xmlns:a16="http://schemas.microsoft.com/office/drawing/2014/main" id="{0670736E-8856-48C2-823C-6566B1B66D19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F5E414-9A0C-4079-9E33-FC4C67FECDE5}"/>
                </a:ext>
              </a:extLst>
            </p:cNvPr>
            <p:cNvSpPr/>
            <p:nvPr/>
          </p:nvSpPr>
          <p:spPr>
            <a:xfrm>
              <a:off x="1746101" y="5828472"/>
              <a:ext cx="4817572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94A1225-6E12-4E09-8D04-81851659EAA0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F5A50683-40F4-485F-AA7F-807032D45923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CA1F9EA-00B8-48B7-8A1E-CD237E96547E}"/>
              </a:ext>
            </a:extLst>
          </p:cNvPr>
          <p:cNvSpPr txBox="1"/>
          <p:nvPr/>
        </p:nvSpPr>
        <p:spPr>
          <a:xfrm>
            <a:off x="5341293" y="4419360"/>
            <a:ext cx="3163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i="1" dirty="0"/>
              <a:t>Fixed Effect Model </a:t>
            </a:r>
            <a:r>
              <a:rPr lang="en-US" dirty="0"/>
              <a:t>(FEM)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12C8CC-CED2-4CD2-9BA6-C0C7C77F1A16}"/>
              </a:ext>
            </a:extLst>
          </p:cNvPr>
          <p:cNvSpPr txBox="1"/>
          <p:nvPr/>
        </p:nvSpPr>
        <p:spPr>
          <a:xfrm>
            <a:off x="3323939" y="5252657"/>
            <a:ext cx="30261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i="1" dirty="0">
                <a:latin typeface="Comic Sans MS" panose="030F0702030302020204" pitchFamily="66" charset="0"/>
              </a:rPr>
              <a:t>Common Effect Model</a:t>
            </a:r>
            <a:r>
              <a:rPr lang="en-US" sz="1600" dirty="0">
                <a:latin typeface="Comic Sans MS" panose="030F0702030302020204" pitchFamily="66" charset="0"/>
              </a:rPr>
              <a:t> (CEM)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7385E4-2D5A-4A13-A5FB-E70DE159B883}"/>
              </a:ext>
            </a:extLst>
          </p:cNvPr>
          <p:cNvSpPr txBox="1"/>
          <p:nvPr/>
        </p:nvSpPr>
        <p:spPr>
          <a:xfrm>
            <a:off x="3210841" y="3635739"/>
            <a:ext cx="318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i="1" dirty="0"/>
              <a:t>Random Effect Model </a:t>
            </a:r>
            <a:r>
              <a:rPr lang="en-US" dirty="0"/>
              <a:t>(REM)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137C2A-B036-471F-8ED6-043187DBA092}"/>
              </a:ext>
            </a:extLst>
          </p:cNvPr>
          <p:cNvSpPr/>
          <p:nvPr/>
        </p:nvSpPr>
        <p:spPr>
          <a:xfrm>
            <a:off x="6563826" y="5134846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72505E-B213-45CE-B61B-F57BB0DBB2E1}"/>
              </a:ext>
            </a:extLst>
          </p:cNvPr>
          <p:cNvSpPr/>
          <p:nvPr/>
        </p:nvSpPr>
        <p:spPr>
          <a:xfrm>
            <a:off x="4530084" y="4353049"/>
            <a:ext cx="536097" cy="480678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071596-E2C8-49FF-8B17-37F24B524CED}"/>
              </a:ext>
            </a:extLst>
          </p:cNvPr>
          <p:cNvSpPr/>
          <p:nvPr/>
        </p:nvSpPr>
        <p:spPr>
          <a:xfrm>
            <a:off x="6686843" y="3549479"/>
            <a:ext cx="536097" cy="480678"/>
          </a:xfrm>
          <a:prstGeom prst="ellipse">
            <a:avLst/>
          </a:prstGeom>
          <a:solidFill>
            <a:srgbClr val="A4867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8A7A343-DFE4-4E71-961C-BDF4AF11940F}"/>
              </a:ext>
            </a:extLst>
          </p:cNvPr>
          <p:cNvGrpSpPr/>
          <p:nvPr/>
        </p:nvGrpSpPr>
        <p:grpSpPr>
          <a:xfrm>
            <a:off x="5015356" y="2685518"/>
            <a:ext cx="679300" cy="851333"/>
            <a:chOff x="6804248" y="2144238"/>
            <a:chExt cx="1305367" cy="1645545"/>
          </a:xfrm>
          <a:solidFill>
            <a:srgbClr val="72573A"/>
          </a:solidFill>
        </p:grpSpPr>
        <p:sp>
          <p:nvSpPr>
            <p:cNvPr id="58" name="Oval 1">
              <a:extLst>
                <a:ext uri="{FF2B5EF4-FFF2-40B4-BE49-F238E27FC236}">
                  <a16:creationId xmlns:a16="http://schemas.microsoft.com/office/drawing/2014/main" id="{A52D1C18-A718-436C-BE68-7741EDB6521C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1">
              <a:extLst>
                <a:ext uri="{FF2B5EF4-FFF2-40B4-BE49-F238E27FC236}">
                  <a16:creationId xmlns:a16="http://schemas.microsoft.com/office/drawing/2014/main" id="{0C91813F-CF90-4085-8975-78889A9FA8F5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5843B0D9-02A4-4B94-9859-F319FBE00563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E0BBDA8C-0FF6-47E2-9061-B444B040C8BE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4EC8C8A2-E0F8-4B59-ADF6-92D36CF1F81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1">
              <a:extLst>
                <a:ext uri="{FF2B5EF4-FFF2-40B4-BE49-F238E27FC236}">
                  <a16:creationId xmlns:a16="http://schemas.microsoft.com/office/drawing/2014/main" id="{4A8514FB-1856-46B9-8C22-5F6E044B813B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082D8A54-653F-4D4C-A268-F5A25BCB5881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07981655-DE74-4A30-993F-63E8AFC4F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97110" y="5215230"/>
            <a:ext cx="1312249" cy="1009526"/>
          </a:xfrm>
          <a:prstGeom prst="rect">
            <a:avLst/>
          </a:prstGeom>
        </p:spPr>
      </p:pic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9A4169C7-B3D8-F635-3EAF-92757C829EB8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73" name="Rectangle: Rounded Corners 72">
            <a:hlinkClick r:id="rId6" action="ppaction://hlinksldjump"/>
            <a:extLst>
              <a:ext uri="{FF2B5EF4-FFF2-40B4-BE49-F238E27FC236}">
                <a16:creationId xmlns:a16="http://schemas.microsoft.com/office/drawing/2014/main" id="{72A8B1CC-E397-CFD0-A436-26A96D9784E4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74" name="Rectangle: Rounded Corners 73">
            <a:hlinkClick r:id="rId7" action="ppaction://hlinksldjump"/>
            <a:extLst>
              <a:ext uri="{FF2B5EF4-FFF2-40B4-BE49-F238E27FC236}">
                <a16:creationId xmlns:a16="http://schemas.microsoft.com/office/drawing/2014/main" id="{11E8C443-8BD6-8F0E-D8D0-6E24F068763F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5" name="Rectangle: Rounded Corners 74">
            <a:hlinkClick r:id="rId8" action="ppaction://hlinksldjump"/>
            <a:extLst>
              <a:ext uri="{FF2B5EF4-FFF2-40B4-BE49-F238E27FC236}">
                <a16:creationId xmlns:a16="http://schemas.microsoft.com/office/drawing/2014/main" id="{5B0A9D7A-D10D-9162-9420-4DFDF1AF9BF9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76" name="Rectangle: Rounded Corners 75">
            <a:hlinkClick r:id="rId9" action="ppaction://hlinksldjump"/>
            <a:extLst>
              <a:ext uri="{FF2B5EF4-FFF2-40B4-BE49-F238E27FC236}">
                <a16:creationId xmlns:a16="http://schemas.microsoft.com/office/drawing/2014/main" id="{F03A4732-72F1-F1B1-4777-DEA513A85EC3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77" name="Rectangle: Rounded Corners 76">
            <a:hlinkClick r:id="rId10" action="ppaction://hlinksldjump"/>
            <a:extLst>
              <a:ext uri="{FF2B5EF4-FFF2-40B4-BE49-F238E27FC236}">
                <a16:creationId xmlns:a16="http://schemas.microsoft.com/office/drawing/2014/main" id="{96EB0591-58F5-8938-CF77-0E8B89D2E02F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6E5D15-5E19-A9AB-C578-0E12A6DA5B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oper Black" panose="0208090404030B020404" pitchFamily="18" charset="0"/>
              </a:rPr>
              <a:t>Pemilihan</a:t>
            </a:r>
            <a:r>
              <a:rPr lang="en-US" sz="2400" dirty="0">
                <a:latin typeface="Cooper Black" panose="0208090404030B020404" pitchFamily="18" charset="0"/>
              </a:rPr>
              <a:t> Model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93E7971-A5F4-44A5-A335-DB643DF8D8DF}"/>
              </a:ext>
            </a:extLst>
          </p:cNvPr>
          <p:cNvSpPr/>
          <p:nvPr/>
        </p:nvSpPr>
        <p:spPr>
          <a:xfrm>
            <a:off x="1541738" y="2189360"/>
            <a:ext cx="2372699" cy="2390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7BD541-736A-471E-9892-E5AA206AD1F2}"/>
              </a:ext>
            </a:extLst>
          </p:cNvPr>
          <p:cNvSpPr/>
          <p:nvPr/>
        </p:nvSpPr>
        <p:spPr>
          <a:xfrm>
            <a:off x="8365952" y="2269280"/>
            <a:ext cx="2372699" cy="2390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A8DBAF-21FB-48A6-9D31-561E8C1CD53B}"/>
              </a:ext>
            </a:extLst>
          </p:cNvPr>
          <p:cNvSpPr/>
          <p:nvPr/>
        </p:nvSpPr>
        <p:spPr>
          <a:xfrm>
            <a:off x="5020022" y="3396367"/>
            <a:ext cx="2372699" cy="2390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aar Sophia" panose="000004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4B2BEE-378D-4844-951E-3443807FD216}"/>
              </a:ext>
            </a:extLst>
          </p:cNvPr>
          <p:cNvSpPr/>
          <p:nvPr/>
        </p:nvSpPr>
        <p:spPr>
          <a:xfrm>
            <a:off x="1601075" y="2278833"/>
            <a:ext cx="2372699" cy="2390672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4D4733-101B-4D69-A296-362903BF47E8}"/>
              </a:ext>
            </a:extLst>
          </p:cNvPr>
          <p:cNvSpPr/>
          <p:nvPr/>
        </p:nvSpPr>
        <p:spPr>
          <a:xfrm>
            <a:off x="5020021" y="3527542"/>
            <a:ext cx="2372699" cy="2390672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aar Sophia" panose="000004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578C1D-7F13-437C-A282-4E466E237F67}"/>
              </a:ext>
            </a:extLst>
          </p:cNvPr>
          <p:cNvSpPr/>
          <p:nvPr/>
        </p:nvSpPr>
        <p:spPr>
          <a:xfrm>
            <a:off x="8476146" y="2390818"/>
            <a:ext cx="2372699" cy="2390672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aar Sophia" panose="000004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30E30-60A8-43C0-94D3-0BAF346DFCF5}"/>
              </a:ext>
            </a:extLst>
          </p:cNvPr>
          <p:cNvSpPr txBox="1"/>
          <p:nvPr/>
        </p:nvSpPr>
        <p:spPr>
          <a:xfrm>
            <a:off x="1656325" y="3095935"/>
            <a:ext cx="2205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aar Sophia" panose="00000400000000000000"/>
              </a:rPr>
              <a:t>uji Chow ( </a:t>
            </a:r>
            <a:r>
              <a:rPr lang="en-US" sz="1600" i="1" dirty="0">
                <a:latin typeface="Baar Sophia" panose="00000400000000000000"/>
              </a:rPr>
              <a:t>Common effect vs Fixed effect</a:t>
            </a:r>
            <a:r>
              <a:rPr lang="en-US" sz="1600" dirty="0">
                <a:latin typeface="Baar Sophia" panose="00000400000000000000"/>
              </a:rPr>
              <a:t> )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E5875-C6C2-458C-9874-EABA76EA314F}"/>
              </a:ext>
            </a:extLst>
          </p:cNvPr>
          <p:cNvSpPr txBox="1"/>
          <p:nvPr/>
        </p:nvSpPr>
        <p:spPr>
          <a:xfrm>
            <a:off x="5275460" y="4365991"/>
            <a:ext cx="1967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aar Sophia" panose="00000400000000000000"/>
              </a:rPr>
              <a:t>Uji Hausman </a:t>
            </a:r>
            <a:r>
              <a:rPr lang="en-US" sz="1600" i="1" dirty="0">
                <a:latin typeface="Baar Sophia" panose="00000400000000000000"/>
              </a:rPr>
              <a:t>( Fixed effect vs Random effect )</a:t>
            </a:r>
            <a:r>
              <a:rPr lang="en-US" sz="1600" dirty="0">
                <a:latin typeface="Baar Sophia" panose="00000400000000000000"/>
              </a:rPr>
              <a:t>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2E7979-2A67-4529-AD35-79BA0EEC292C}"/>
              </a:ext>
            </a:extLst>
          </p:cNvPr>
          <p:cNvSpPr txBox="1"/>
          <p:nvPr/>
        </p:nvSpPr>
        <p:spPr>
          <a:xfrm>
            <a:off x="8654223" y="3042279"/>
            <a:ext cx="1967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Uji </a:t>
            </a:r>
            <a:r>
              <a:rPr lang="en-US" dirty="0" err="1"/>
              <a:t>Langrange</a:t>
            </a:r>
            <a:r>
              <a:rPr lang="en-US" dirty="0"/>
              <a:t> Multiplier ( </a:t>
            </a:r>
            <a:r>
              <a:rPr lang="en-US" i="1" dirty="0"/>
              <a:t>Common Effect vs Random effect</a:t>
            </a:r>
            <a:r>
              <a:rPr lang="en-US" dirty="0"/>
              <a:t> )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2667C395-F341-4DBA-BDF5-8EA8A71E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4800" y="4950777"/>
            <a:ext cx="1399021" cy="1690660"/>
          </a:xfrm>
          <a:prstGeom prst="rect">
            <a:avLst/>
          </a:prstGeom>
        </p:spPr>
      </p:pic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F8B1ECBF-A8A5-164B-B16F-03C7C1DF43DB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6" name="Rectangle: Rounded Corners 35">
            <a:hlinkClick r:id="rId5" action="ppaction://hlinksldjump"/>
            <a:extLst>
              <a:ext uri="{FF2B5EF4-FFF2-40B4-BE49-F238E27FC236}">
                <a16:creationId xmlns:a16="http://schemas.microsoft.com/office/drawing/2014/main" id="{28D5194E-7F1B-B458-497B-ACB5F0B746A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7" name="Rectangle: Rounded Corners 36">
            <a:hlinkClick r:id="rId6" action="ppaction://hlinksldjump"/>
            <a:extLst>
              <a:ext uri="{FF2B5EF4-FFF2-40B4-BE49-F238E27FC236}">
                <a16:creationId xmlns:a16="http://schemas.microsoft.com/office/drawing/2014/main" id="{6C794AA8-75A9-96B9-9D10-A0AFC1D825B4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Rectangle: Rounded Corners 37">
            <a:hlinkClick r:id="rId7" action="ppaction://hlinksldjump"/>
            <a:extLst>
              <a:ext uri="{FF2B5EF4-FFF2-40B4-BE49-F238E27FC236}">
                <a16:creationId xmlns:a16="http://schemas.microsoft.com/office/drawing/2014/main" id="{25965E11-BBB6-A3BB-BF14-836EA3D3CE87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9" name="Rectangle: Rounded Corners 38">
            <a:hlinkClick r:id="rId8" action="ppaction://hlinksldjump"/>
            <a:extLst>
              <a:ext uri="{FF2B5EF4-FFF2-40B4-BE49-F238E27FC236}">
                <a16:creationId xmlns:a16="http://schemas.microsoft.com/office/drawing/2014/main" id="{63CD33BA-DC27-B1C6-5F73-3A9D826E718D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0" name="Rectangle: Rounded Corners 39">
            <a:hlinkClick r:id="rId9" action="ppaction://hlinksldjump"/>
            <a:extLst>
              <a:ext uri="{FF2B5EF4-FFF2-40B4-BE49-F238E27FC236}">
                <a16:creationId xmlns:a16="http://schemas.microsoft.com/office/drawing/2014/main" id="{9231C634-FD47-5803-6AC6-8D00BCAF022D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538C3E5-A9BE-3FB1-4076-F1DB08EC5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oper Black" panose="0208090404030B020404" pitchFamily="18" charset="0"/>
              </a:rPr>
              <a:t>Pemilihan</a:t>
            </a:r>
            <a:r>
              <a:rPr lang="en-US" sz="2400" dirty="0">
                <a:latin typeface="Cooper Black" panose="0208090404030B020404" pitchFamily="18" charset="0"/>
              </a:rPr>
              <a:t> Model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93E7971-A5F4-44A5-A335-DB643DF8D8DF}"/>
              </a:ext>
            </a:extLst>
          </p:cNvPr>
          <p:cNvSpPr/>
          <p:nvPr/>
        </p:nvSpPr>
        <p:spPr>
          <a:xfrm>
            <a:off x="2018216" y="2147127"/>
            <a:ext cx="8155567" cy="14757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A8DBAF-21FB-48A6-9D31-561E8C1CD53B}"/>
              </a:ext>
            </a:extLst>
          </p:cNvPr>
          <p:cNvSpPr/>
          <p:nvPr/>
        </p:nvSpPr>
        <p:spPr>
          <a:xfrm>
            <a:off x="1703821" y="4452622"/>
            <a:ext cx="9503203" cy="13216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aar Sophia" panose="000004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30E30-60A8-43C0-94D3-0BAF346DFCF5}"/>
              </a:ext>
            </a:extLst>
          </p:cNvPr>
          <p:cNvSpPr txBox="1"/>
          <p:nvPr/>
        </p:nvSpPr>
        <p:spPr>
          <a:xfrm>
            <a:off x="1408897" y="2533418"/>
            <a:ext cx="8514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sz="1600" dirty="0" err="1">
                <a:latin typeface="Baar Sophia" panose="00000400000000000000"/>
              </a:rPr>
              <a:t>Koefisien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DeterminasiMenurut</a:t>
            </a:r>
            <a:r>
              <a:rPr lang="en-US" sz="1600" dirty="0">
                <a:latin typeface="Baar Sophia" panose="00000400000000000000"/>
              </a:rPr>
              <a:t> (</a:t>
            </a:r>
            <a:r>
              <a:rPr lang="en-US" sz="1600" dirty="0" err="1">
                <a:latin typeface="Baar Sophia" panose="00000400000000000000"/>
              </a:rPr>
              <a:t>Susilawati</a:t>
            </a:r>
            <a:r>
              <a:rPr lang="en-US" sz="1600" dirty="0">
                <a:latin typeface="Baar Sophia" panose="00000400000000000000"/>
              </a:rPr>
              <a:t>, 2020) </a:t>
            </a:r>
            <a:r>
              <a:rPr lang="en-US" sz="1600" dirty="0" err="1">
                <a:latin typeface="Baar Sophia" panose="00000400000000000000"/>
              </a:rPr>
              <a:t>koefisien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determinasi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adalah</a:t>
            </a:r>
            <a:r>
              <a:rPr lang="en-US" sz="1600" dirty="0">
                <a:latin typeface="Baar Sophia" panose="00000400000000000000"/>
              </a:rPr>
              <a:t> uji yang </a:t>
            </a:r>
            <a:r>
              <a:rPr lang="en-US" sz="1600" dirty="0" err="1">
                <a:latin typeface="Baar Sophia" panose="00000400000000000000"/>
              </a:rPr>
              <a:t>dilakukan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untuk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mengetahui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seberapa</a:t>
            </a:r>
            <a:r>
              <a:rPr lang="en-US" sz="1600" dirty="0">
                <a:latin typeface="Baar Sophia" panose="00000400000000000000"/>
              </a:rPr>
              <a:t>  </a:t>
            </a:r>
            <a:r>
              <a:rPr lang="en-US" sz="1600" dirty="0" err="1">
                <a:latin typeface="Baar Sophia" panose="00000400000000000000"/>
              </a:rPr>
              <a:t>besar</a:t>
            </a:r>
            <a:r>
              <a:rPr lang="en-US" sz="1600" dirty="0">
                <a:latin typeface="Baar Sophia" panose="00000400000000000000"/>
              </a:rPr>
              <a:t>  </a:t>
            </a:r>
            <a:r>
              <a:rPr lang="en-US" sz="1600" dirty="0" err="1">
                <a:latin typeface="Baar Sophia" panose="00000400000000000000"/>
              </a:rPr>
              <a:t>hubungan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beberapa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variabel</a:t>
            </a:r>
            <a:r>
              <a:rPr lang="en-US" sz="1600" dirty="0">
                <a:latin typeface="Baar Sophia" panose="0000040000000000000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E5875-C6C2-458C-9874-EABA76EA314F}"/>
              </a:ext>
            </a:extLst>
          </p:cNvPr>
          <p:cNvSpPr txBox="1"/>
          <p:nvPr/>
        </p:nvSpPr>
        <p:spPr>
          <a:xfrm>
            <a:off x="2605932" y="4686281"/>
            <a:ext cx="86010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latin typeface="Baar Sophia" panose="00000400000000000000"/>
              </a:rPr>
              <a:t>Uji </a:t>
            </a:r>
            <a:r>
              <a:rPr lang="en-US" sz="1600" dirty="0" err="1">
                <a:latin typeface="Baar Sophia" panose="00000400000000000000"/>
              </a:rPr>
              <a:t>Parsial</a:t>
            </a:r>
            <a:r>
              <a:rPr lang="en-US" sz="1600" dirty="0">
                <a:latin typeface="Baar Sophia" panose="00000400000000000000"/>
              </a:rPr>
              <a:t> ( Uji t ) </a:t>
            </a:r>
          </a:p>
          <a:p>
            <a:r>
              <a:rPr lang="en-US" sz="1600" dirty="0" err="1">
                <a:latin typeface="Baar Sophia" panose="00000400000000000000"/>
              </a:rPr>
              <a:t>Menurut</a:t>
            </a:r>
            <a:r>
              <a:rPr lang="en-US" sz="1600" dirty="0">
                <a:latin typeface="Baar Sophia" panose="00000400000000000000"/>
              </a:rPr>
              <a:t> (M. Sari, 2021, </a:t>
            </a:r>
            <a:r>
              <a:rPr lang="en-US" sz="1600" dirty="0" err="1">
                <a:latin typeface="Baar Sophia" panose="00000400000000000000"/>
              </a:rPr>
              <a:t>hal</a:t>
            </a:r>
            <a:r>
              <a:rPr lang="en-US" sz="1600" dirty="0">
                <a:latin typeface="Baar Sophia" panose="00000400000000000000"/>
              </a:rPr>
              <a:t>. 50) </a:t>
            </a:r>
            <a:r>
              <a:rPr lang="en-US" sz="1600" dirty="0" err="1">
                <a:latin typeface="Baar Sophia" panose="00000400000000000000"/>
              </a:rPr>
              <a:t>Dalam</a:t>
            </a:r>
            <a:r>
              <a:rPr lang="en-US" sz="1600" dirty="0">
                <a:latin typeface="Baar Sophia" panose="00000400000000000000"/>
              </a:rPr>
              <a:t> uji t </a:t>
            </a:r>
            <a:r>
              <a:rPr lang="en-US" sz="1600" dirty="0" err="1">
                <a:latin typeface="Baar Sophia" panose="00000400000000000000"/>
              </a:rPr>
              <a:t>ini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bertujuan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melihat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pengaruh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pengaruh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satu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variabel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independen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secara</a:t>
            </a:r>
            <a:r>
              <a:rPr lang="en-US" sz="1600" dirty="0">
                <a:latin typeface="Baar Sophia" panose="00000400000000000000"/>
              </a:rPr>
              <a:t> individual </a:t>
            </a:r>
            <a:r>
              <a:rPr lang="en-US" sz="1600" dirty="0" err="1">
                <a:latin typeface="Baar Sophia" panose="00000400000000000000"/>
              </a:rPr>
              <a:t>dalam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menerangkan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variasi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variabel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dependen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/>
            </a:endParaRPr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2667C395-F341-4DBA-BDF5-8EA8A71E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4800" y="4950777"/>
            <a:ext cx="1399021" cy="1690660"/>
          </a:xfrm>
          <a:prstGeom prst="rect">
            <a:avLst/>
          </a:prstGeom>
        </p:spPr>
      </p:pic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F8B1ECBF-A8A5-164B-B16F-03C7C1DF43DB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6" name="Rectangle: Rounded Corners 35">
            <a:hlinkClick r:id="rId5" action="ppaction://hlinksldjump"/>
            <a:extLst>
              <a:ext uri="{FF2B5EF4-FFF2-40B4-BE49-F238E27FC236}">
                <a16:creationId xmlns:a16="http://schemas.microsoft.com/office/drawing/2014/main" id="{28D5194E-7F1B-B458-497B-ACB5F0B746A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7" name="Rectangle: Rounded Corners 36">
            <a:hlinkClick r:id="rId6" action="ppaction://hlinksldjump"/>
            <a:extLst>
              <a:ext uri="{FF2B5EF4-FFF2-40B4-BE49-F238E27FC236}">
                <a16:creationId xmlns:a16="http://schemas.microsoft.com/office/drawing/2014/main" id="{6C794AA8-75A9-96B9-9D10-A0AFC1D825B4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Rectangle: Rounded Corners 37">
            <a:hlinkClick r:id="rId7" action="ppaction://hlinksldjump"/>
            <a:extLst>
              <a:ext uri="{FF2B5EF4-FFF2-40B4-BE49-F238E27FC236}">
                <a16:creationId xmlns:a16="http://schemas.microsoft.com/office/drawing/2014/main" id="{25965E11-BBB6-A3BB-BF14-836EA3D3CE87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9" name="Rectangle: Rounded Corners 38">
            <a:hlinkClick r:id="rId8" action="ppaction://hlinksldjump"/>
            <a:extLst>
              <a:ext uri="{FF2B5EF4-FFF2-40B4-BE49-F238E27FC236}">
                <a16:creationId xmlns:a16="http://schemas.microsoft.com/office/drawing/2014/main" id="{63CD33BA-DC27-B1C6-5F73-3A9D826E718D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0" name="Rectangle: Rounded Corners 39">
            <a:hlinkClick r:id="rId9" action="ppaction://hlinksldjump"/>
            <a:extLst>
              <a:ext uri="{FF2B5EF4-FFF2-40B4-BE49-F238E27FC236}">
                <a16:creationId xmlns:a16="http://schemas.microsoft.com/office/drawing/2014/main" id="{9231C634-FD47-5803-6AC6-8D00BCAF022D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538C3E5-A9BE-3FB1-4076-F1DB08EC5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HASIL PENELITIAN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16" name="ตัวเชื่อมต่อตรง 237">
            <a:extLst>
              <a:ext uri="{FF2B5EF4-FFF2-40B4-BE49-F238E27FC236}">
                <a16:creationId xmlns:a16="http://schemas.microsoft.com/office/drawing/2014/main" id="{652FD628-9C20-461E-8801-BF225401808E}"/>
              </a:ext>
            </a:extLst>
          </p:cNvPr>
          <p:cNvCxnSpPr>
            <a:cxnSpLocks/>
          </p:cNvCxnSpPr>
          <p:nvPr/>
        </p:nvCxnSpPr>
        <p:spPr>
          <a:xfrm flipH="1">
            <a:off x="6334441" y="2851554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5D6E32F-A82E-475F-A0FE-8E85DB79603E}"/>
              </a:ext>
            </a:extLst>
          </p:cNvPr>
          <p:cNvSpPr/>
          <p:nvPr/>
        </p:nvSpPr>
        <p:spPr>
          <a:xfrm>
            <a:off x="6104390" y="2620721"/>
            <a:ext cx="456239" cy="461665"/>
          </a:xfrm>
          <a:prstGeom prst="ellipse">
            <a:avLst/>
          </a:prstGeom>
          <a:solidFill>
            <a:srgbClr val="AC948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F0979-F35D-472A-A661-6ED5DDF49E34}"/>
              </a:ext>
            </a:extLst>
          </p:cNvPr>
          <p:cNvSpPr txBox="1"/>
          <p:nvPr/>
        </p:nvSpPr>
        <p:spPr>
          <a:xfrm>
            <a:off x="7704790" y="2708974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solidFill>
                <a:schemeClr val="bg1"/>
              </a:solidFill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1" name="ตัวเชื่อมต่อตรง 237">
            <a:extLst>
              <a:ext uri="{FF2B5EF4-FFF2-40B4-BE49-F238E27FC236}">
                <a16:creationId xmlns:a16="http://schemas.microsoft.com/office/drawing/2014/main" id="{E71E2C93-32B3-4EB7-8C1C-BBE16D21CE8D}"/>
              </a:ext>
            </a:extLst>
          </p:cNvPr>
          <p:cNvCxnSpPr>
            <a:cxnSpLocks/>
          </p:cNvCxnSpPr>
          <p:nvPr/>
        </p:nvCxnSpPr>
        <p:spPr>
          <a:xfrm flipH="1">
            <a:off x="6359003" y="3844301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0AD67A9-3AE7-480B-8CD4-089EBD2740A6}"/>
              </a:ext>
            </a:extLst>
          </p:cNvPr>
          <p:cNvSpPr/>
          <p:nvPr/>
        </p:nvSpPr>
        <p:spPr>
          <a:xfrm>
            <a:off x="6128952" y="3613468"/>
            <a:ext cx="456239" cy="461665"/>
          </a:xfrm>
          <a:prstGeom prst="ellipse">
            <a:avLst/>
          </a:prstGeom>
          <a:solidFill>
            <a:srgbClr val="AC948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7C4E20-9DB7-4B1A-A529-62C325DF7BC5}"/>
              </a:ext>
            </a:extLst>
          </p:cNvPr>
          <p:cNvSpPr txBox="1"/>
          <p:nvPr/>
        </p:nvSpPr>
        <p:spPr>
          <a:xfrm>
            <a:off x="7729352" y="3701721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solidFill>
                <a:schemeClr val="bg1"/>
              </a:solidFill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4" name="ตัวเชื่อมต่อตรง 237">
            <a:extLst>
              <a:ext uri="{FF2B5EF4-FFF2-40B4-BE49-F238E27FC236}">
                <a16:creationId xmlns:a16="http://schemas.microsoft.com/office/drawing/2014/main" id="{FAA15B1F-0604-4E69-A4AF-7A0CF93E15D7}"/>
              </a:ext>
            </a:extLst>
          </p:cNvPr>
          <p:cNvCxnSpPr>
            <a:cxnSpLocks/>
          </p:cNvCxnSpPr>
          <p:nvPr/>
        </p:nvCxnSpPr>
        <p:spPr>
          <a:xfrm flipH="1">
            <a:off x="6359003" y="4895601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15FD71C-96C4-4F9F-B217-4AA5B1D5DA3E}"/>
              </a:ext>
            </a:extLst>
          </p:cNvPr>
          <p:cNvSpPr/>
          <p:nvPr/>
        </p:nvSpPr>
        <p:spPr>
          <a:xfrm>
            <a:off x="6128952" y="4664768"/>
            <a:ext cx="456239" cy="461665"/>
          </a:xfrm>
          <a:prstGeom prst="ellipse">
            <a:avLst/>
          </a:prstGeom>
          <a:solidFill>
            <a:srgbClr val="AC948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2B13BF-0EAD-4918-8CB4-84AF1FA70C85}"/>
              </a:ext>
            </a:extLst>
          </p:cNvPr>
          <p:cNvSpPr txBox="1"/>
          <p:nvPr/>
        </p:nvSpPr>
        <p:spPr>
          <a:xfrm>
            <a:off x="7729352" y="4753021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solidFill>
                <a:schemeClr val="bg1"/>
              </a:solidFill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20FF4E-E06F-42C8-942C-D4FB2D006354}"/>
              </a:ext>
            </a:extLst>
          </p:cNvPr>
          <p:cNvCxnSpPr>
            <a:cxnSpLocks/>
          </p:cNvCxnSpPr>
          <p:nvPr/>
        </p:nvCxnSpPr>
        <p:spPr>
          <a:xfrm>
            <a:off x="5410928" y="2441910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BC30BD-07BF-4278-BAA9-BFD28B9320E2}"/>
              </a:ext>
            </a:extLst>
          </p:cNvPr>
          <p:cNvSpPr txBox="1"/>
          <p:nvPr/>
        </p:nvSpPr>
        <p:spPr>
          <a:xfrm>
            <a:off x="1733605" y="2957218"/>
            <a:ext cx="2945475" cy="199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005A95-0726-43AF-A397-55A30257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A7BD46C0-A0CD-6BAC-4219-38DD12FEE663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6" action="ppaction://hlinksldjump"/>
            <a:extLst>
              <a:ext uri="{FF2B5EF4-FFF2-40B4-BE49-F238E27FC236}">
                <a16:creationId xmlns:a16="http://schemas.microsoft.com/office/drawing/2014/main" id="{4F080F6B-3966-B350-0996-A87485413510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42FF4D00-76CB-824D-A851-7DBCB9F74411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8" action="ppaction://hlinksldjump"/>
            <a:extLst>
              <a:ext uri="{FF2B5EF4-FFF2-40B4-BE49-F238E27FC236}">
                <a16:creationId xmlns:a16="http://schemas.microsoft.com/office/drawing/2014/main" id="{89245692-17AF-0571-69A3-9C2DEF2ADF8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9" action="ppaction://hlinksldjump"/>
            <a:extLst>
              <a:ext uri="{FF2B5EF4-FFF2-40B4-BE49-F238E27FC236}">
                <a16:creationId xmlns:a16="http://schemas.microsoft.com/office/drawing/2014/main" id="{C2E4161D-C77B-2A20-C6FF-2A5FB948934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10" action="ppaction://hlinksldjump"/>
            <a:extLst>
              <a:ext uri="{FF2B5EF4-FFF2-40B4-BE49-F238E27FC236}">
                <a16:creationId xmlns:a16="http://schemas.microsoft.com/office/drawing/2014/main" id="{CD379876-A1E6-9059-7E5B-0077A465BEE8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F127FF-2A5D-A3DD-88D4-264F724E14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71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 animBg="1"/>
      <p:bldP spid="23" grpId="0"/>
      <p:bldP spid="25" grpId="0" animBg="1"/>
      <p:bldP spid="26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HASIL PENELITIAN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1463059" y="2450246"/>
            <a:ext cx="2105886" cy="400110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5994C8-981D-BEE6-ADC8-D4FF8716F95B}"/>
              </a:ext>
            </a:extLst>
          </p:cNvPr>
          <p:cNvSpPr txBox="1"/>
          <p:nvPr/>
        </p:nvSpPr>
        <p:spPr>
          <a:xfrm>
            <a:off x="4883295" y="2696467"/>
            <a:ext cx="2576512" cy="400110"/>
          </a:xfrm>
          <a:prstGeom prst="rect">
            <a:avLst/>
          </a:prstGeom>
          <a:solidFill>
            <a:srgbClr val="E29100"/>
          </a:solidFill>
          <a:ln>
            <a:solidFill>
              <a:srgbClr val="E291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A142A5-FBB3-7E52-3716-C75759D3672E}"/>
              </a:ext>
            </a:extLst>
          </p:cNvPr>
          <p:cNvSpPr txBox="1"/>
          <p:nvPr/>
        </p:nvSpPr>
        <p:spPr>
          <a:xfrm>
            <a:off x="8672630" y="2453468"/>
            <a:ext cx="1953801" cy="400110"/>
          </a:xfrm>
          <a:prstGeom prst="rect">
            <a:avLst/>
          </a:prstGeom>
          <a:solidFill>
            <a:srgbClr val="E29100"/>
          </a:solidFill>
          <a:ln>
            <a:solidFill>
              <a:srgbClr val="E291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Text Here</a:t>
            </a:r>
            <a:r>
              <a:rPr lang="id-ID" sz="2000" b="1" dirty="0">
                <a:latin typeface="+mj-lt"/>
              </a:rPr>
              <a:t> </a:t>
            </a:r>
            <a:endParaRPr lang="en-US" sz="2000" b="1" dirty="0">
              <a:latin typeface="+mj-lt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A60606-95C2-3B16-F6E3-826AB14E894C}"/>
              </a:ext>
            </a:extLst>
          </p:cNvPr>
          <p:cNvCxnSpPr>
            <a:cxnSpLocks/>
          </p:cNvCxnSpPr>
          <p:nvPr/>
        </p:nvCxnSpPr>
        <p:spPr>
          <a:xfrm>
            <a:off x="4364182" y="27485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0CEE1-2445-F360-4419-52B82CFFB128}"/>
              </a:ext>
            </a:extLst>
          </p:cNvPr>
          <p:cNvCxnSpPr>
            <a:cxnSpLocks/>
          </p:cNvCxnSpPr>
          <p:nvPr/>
        </p:nvCxnSpPr>
        <p:spPr>
          <a:xfrm>
            <a:off x="7958667" y="27485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1F21DF-34F0-3B5F-878F-1F78004D8155}"/>
              </a:ext>
            </a:extLst>
          </p:cNvPr>
          <p:cNvSpPr txBox="1"/>
          <p:nvPr/>
        </p:nvSpPr>
        <p:spPr>
          <a:xfrm>
            <a:off x="1362170" y="3004243"/>
            <a:ext cx="2667961" cy="231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4944578" y="3397486"/>
            <a:ext cx="2667961" cy="231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3D4F11-3B02-7B3E-DFA4-8C9E6ADA6C9D}"/>
              </a:ext>
            </a:extLst>
          </p:cNvPr>
          <p:cNvSpPr txBox="1"/>
          <p:nvPr/>
        </p:nvSpPr>
        <p:spPr>
          <a:xfrm>
            <a:off x="8500834" y="3181968"/>
            <a:ext cx="2667961" cy="231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7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8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8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B26EBE-2959-B69F-AEB3-B35CAC934878}"/>
              </a:ext>
            </a:extLst>
          </p:cNvPr>
          <p:cNvSpPr txBox="1"/>
          <p:nvPr/>
        </p:nvSpPr>
        <p:spPr>
          <a:xfrm>
            <a:off x="1714657" y="2508189"/>
            <a:ext cx="3519054" cy="3257612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E3E36-9795-9B02-6162-0EBFE4D3935C}"/>
              </a:ext>
            </a:extLst>
          </p:cNvPr>
          <p:cNvSpPr txBox="1"/>
          <p:nvPr/>
        </p:nvSpPr>
        <p:spPr>
          <a:xfrm>
            <a:off x="1867057" y="2660589"/>
            <a:ext cx="3519054" cy="325761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0FE287-9C0D-5F5C-50A4-02D0ADF7234B}"/>
              </a:ext>
            </a:extLst>
          </p:cNvPr>
          <p:cNvSpPr txBox="1"/>
          <p:nvPr/>
        </p:nvSpPr>
        <p:spPr>
          <a:xfrm>
            <a:off x="6948707" y="2516655"/>
            <a:ext cx="3519054" cy="3257612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B5958A-E8C6-FFC3-22F7-DD4FAE718F85}"/>
              </a:ext>
            </a:extLst>
          </p:cNvPr>
          <p:cNvSpPr txBox="1"/>
          <p:nvPr/>
        </p:nvSpPr>
        <p:spPr>
          <a:xfrm>
            <a:off x="7114962" y="2660589"/>
            <a:ext cx="3519054" cy="325761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D4726-D000-674E-BC00-BFC1C2D82795}"/>
              </a:ext>
            </a:extLst>
          </p:cNvPr>
          <p:cNvSpPr txBox="1"/>
          <p:nvPr/>
        </p:nvSpPr>
        <p:spPr>
          <a:xfrm>
            <a:off x="4218701" y="15007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TEXT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51AF4-C100-D8A9-8B4D-2FE2893BC836}"/>
              </a:ext>
            </a:extLst>
          </p:cNvPr>
          <p:cNvSpPr txBox="1"/>
          <p:nvPr/>
        </p:nvSpPr>
        <p:spPr>
          <a:xfrm>
            <a:off x="2132968" y="2898541"/>
            <a:ext cx="2945475" cy="199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989022-2797-D53F-8DE4-56DE1F1F3E42}"/>
              </a:ext>
            </a:extLst>
          </p:cNvPr>
          <p:cNvSpPr txBox="1"/>
          <p:nvPr/>
        </p:nvSpPr>
        <p:spPr>
          <a:xfrm>
            <a:off x="7462529" y="2907007"/>
            <a:ext cx="2945475" cy="199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6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7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8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B021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59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KESIMPULAN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D5664DA-6BF3-4629-B79E-C913728C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4A080E-3E10-4B40-9272-7A4410E0D26E}"/>
              </a:ext>
            </a:extLst>
          </p:cNvPr>
          <p:cNvSpPr txBox="1"/>
          <p:nvPr/>
        </p:nvSpPr>
        <p:spPr>
          <a:xfrm>
            <a:off x="4732442" y="2891119"/>
            <a:ext cx="6046927" cy="10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90295282-DEC8-490F-A4C6-753E0CBA2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22563" y="2175812"/>
            <a:ext cx="3075870" cy="3304157"/>
          </a:xfrm>
          <a:prstGeom prst="rect">
            <a:avLst/>
          </a:prstGeom>
        </p:spPr>
      </p:pic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0C36677-AF04-0A4F-E633-A711185CE151}"/>
              </a:ext>
            </a:extLst>
          </p:cNvPr>
          <p:cNvSpPr/>
          <p:nvPr/>
        </p:nvSpPr>
        <p:spPr>
          <a:xfrm rot="5400000">
            <a:off x="10586104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7FFBD65B-8FB6-2959-D0C4-430138E452C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0ADC6C05-16FE-4890-9903-75D070A0DDA7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Rectangle: Rounded Corners 29">
            <a:hlinkClick r:id="rId8" action="ppaction://hlinksldjump"/>
            <a:extLst>
              <a:ext uri="{FF2B5EF4-FFF2-40B4-BE49-F238E27FC236}">
                <a16:creationId xmlns:a16="http://schemas.microsoft.com/office/drawing/2014/main" id="{DEBDC126-F13D-E479-A4D5-E8678DFA675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2" name="Rectangle: Rounded Corners 31">
            <a:hlinkClick r:id="rId9" action="ppaction://hlinksldjump"/>
            <a:extLst>
              <a:ext uri="{FF2B5EF4-FFF2-40B4-BE49-F238E27FC236}">
                <a16:creationId xmlns:a16="http://schemas.microsoft.com/office/drawing/2014/main" id="{9C265D05-2F21-96EC-BBB6-79C7C2B8BB0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4" name="Rectangle: Rounded Corners 33">
            <a:hlinkClick r:id="rId10" action="ppaction://hlinksldjump"/>
            <a:extLst>
              <a:ext uri="{FF2B5EF4-FFF2-40B4-BE49-F238E27FC236}">
                <a16:creationId xmlns:a16="http://schemas.microsoft.com/office/drawing/2014/main" id="{DB441FA6-B565-2DCE-5260-7E909A128D3F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CF99D8-5328-873C-984F-CD3C0CDD15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B021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59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SARAN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D5664DA-6BF3-4629-B79E-C913728C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A37EC2-B1F9-48AB-B822-75690987A2D3}"/>
              </a:ext>
            </a:extLst>
          </p:cNvPr>
          <p:cNvSpPr/>
          <p:nvPr/>
        </p:nvSpPr>
        <p:spPr>
          <a:xfrm>
            <a:off x="1186812" y="2301100"/>
            <a:ext cx="9853721" cy="1127900"/>
          </a:xfrm>
          <a:prstGeom prst="roundRect">
            <a:avLst>
              <a:gd name="adj" fmla="val 43640"/>
            </a:avLst>
          </a:prstGeom>
          <a:solidFill>
            <a:srgbClr val="FFF2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id-ID" sz="1600" dirty="0">
              <a:solidFill>
                <a:schemeClr val="tx1"/>
              </a:solidFill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0FD247-C6D6-4DCF-91B4-EE00E4045F50}"/>
              </a:ext>
            </a:extLst>
          </p:cNvPr>
          <p:cNvSpPr/>
          <p:nvPr/>
        </p:nvSpPr>
        <p:spPr>
          <a:xfrm>
            <a:off x="1200903" y="3769529"/>
            <a:ext cx="9853721" cy="1127900"/>
          </a:xfrm>
          <a:prstGeom prst="roundRect">
            <a:avLst>
              <a:gd name="adj" fmla="val 44989"/>
            </a:avLst>
          </a:prstGeom>
          <a:solidFill>
            <a:srgbClr val="FED8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\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284FE5CB-CE12-4E88-9D02-04C3DAE0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3513" y="5433462"/>
            <a:ext cx="2251035" cy="1170538"/>
          </a:xfrm>
          <a:prstGeom prst="rect">
            <a:avLst/>
          </a:prstGeom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ABF76255-A6C2-273A-F9B6-BD950BA3DFFF}"/>
              </a:ext>
            </a:extLst>
          </p:cNvPr>
          <p:cNvSpPr/>
          <p:nvPr/>
        </p:nvSpPr>
        <p:spPr>
          <a:xfrm rot="5400000">
            <a:off x="10586104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753C3ECF-BBDD-C069-AF1B-BC259835881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970B13B5-C7FF-B4A3-B5D9-E7352F125763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Rectangle: Rounded Corners 31">
            <a:hlinkClick r:id="rId7" action="ppaction://hlinksldjump"/>
            <a:extLst>
              <a:ext uri="{FF2B5EF4-FFF2-40B4-BE49-F238E27FC236}">
                <a16:creationId xmlns:a16="http://schemas.microsoft.com/office/drawing/2014/main" id="{42F59199-96FF-BA89-A78C-175AA6FC42EB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3" name="Rectangle: Rounded Corners 32">
            <a:hlinkClick r:id="rId8" action="ppaction://hlinksldjump"/>
            <a:extLst>
              <a:ext uri="{FF2B5EF4-FFF2-40B4-BE49-F238E27FC236}">
                <a16:creationId xmlns:a16="http://schemas.microsoft.com/office/drawing/2014/main" id="{9D73FC32-E8F4-1E35-88E2-222E5FEE30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4" name="Rectangle: Rounded Corners 33">
            <a:hlinkClick r:id="rId9" action="ppaction://hlinksldjump"/>
            <a:extLst>
              <a:ext uri="{FF2B5EF4-FFF2-40B4-BE49-F238E27FC236}">
                <a16:creationId xmlns:a16="http://schemas.microsoft.com/office/drawing/2014/main" id="{012833E8-1F39-C850-1DFF-60A59CE81572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D202B5-BD9D-9AFC-0A28-4A723767F8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LATAR BELAKANG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CE2D90-1FE7-4B5B-96C1-FA1985FD6114}"/>
              </a:ext>
            </a:extLst>
          </p:cNvPr>
          <p:cNvSpPr/>
          <p:nvPr/>
        </p:nvSpPr>
        <p:spPr>
          <a:xfrm>
            <a:off x="920850" y="2422939"/>
            <a:ext cx="5175150" cy="2595463"/>
          </a:xfrm>
          <a:prstGeom prst="roundRect">
            <a:avLst/>
          </a:prstGeom>
          <a:solidFill>
            <a:srgbClr val="FFF2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9EAC6-0E9B-4006-8350-32D09B4AF005}"/>
              </a:ext>
            </a:extLst>
          </p:cNvPr>
          <p:cNvSpPr txBox="1"/>
          <p:nvPr/>
        </p:nvSpPr>
        <p:spPr>
          <a:xfrm>
            <a:off x="1332140" y="2756244"/>
            <a:ext cx="4472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altLang="id-ID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34" name="ตัวเชื่อมต่อตรง 237">
            <a:extLst>
              <a:ext uri="{FF2B5EF4-FFF2-40B4-BE49-F238E27FC236}">
                <a16:creationId xmlns:a16="http://schemas.microsoft.com/office/drawing/2014/main" id="{5ABB4631-C988-4475-B495-6FF1C1A553B2}"/>
              </a:ext>
            </a:extLst>
          </p:cNvPr>
          <p:cNvCxnSpPr>
            <a:cxnSpLocks/>
          </p:cNvCxnSpPr>
          <p:nvPr/>
        </p:nvCxnSpPr>
        <p:spPr>
          <a:xfrm flipH="1">
            <a:off x="6628517" y="3067937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4EAA923-FCAB-48B1-ADBE-77D3996D2136}"/>
              </a:ext>
            </a:extLst>
          </p:cNvPr>
          <p:cNvSpPr/>
          <p:nvPr/>
        </p:nvSpPr>
        <p:spPr>
          <a:xfrm>
            <a:off x="6398466" y="2837104"/>
            <a:ext cx="456239" cy="4616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4623EB-5114-4575-80A1-9D32995F9355}"/>
              </a:ext>
            </a:extLst>
          </p:cNvPr>
          <p:cNvSpPr txBox="1"/>
          <p:nvPr/>
        </p:nvSpPr>
        <p:spPr>
          <a:xfrm>
            <a:off x="7998866" y="2925357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7" name="ตัวเชื่อมต่อตรง 237">
            <a:extLst>
              <a:ext uri="{FF2B5EF4-FFF2-40B4-BE49-F238E27FC236}">
                <a16:creationId xmlns:a16="http://schemas.microsoft.com/office/drawing/2014/main" id="{B59AAAF8-5181-4F7F-84FB-3440FABA5DF7}"/>
              </a:ext>
            </a:extLst>
          </p:cNvPr>
          <p:cNvCxnSpPr>
            <a:cxnSpLocks/>
          </p:cNvCxnSpPr>
          <p:nvPr/>
        </p:nvCxnSpPr>
        <p:spPr>
          <a:xfrm flipH="1">
            <a:off x="6653079" y="4060684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A4F0465-B558-4141-9B9A-8FCBF7201883}"/>
              </a:ext>
            </a:extLst>
          </p:cNvPr>
          <p:cNvSpPr/>
          <p:nvPr/>
        </p:nvSpPr>
        <p:spPr>
          <a:xfrm>
            <a:off x="6423028" y="3829851"/>
            <a:ext cx="456239" cy="4616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DFBA66-7410-4E41-9BBA-91229F42D028}"/>
              </a:ext>
            </a:extLst>
          </p:cNvPr>
          <p:cNvSpPr txBox="1"/>
          <p:nvPr/>
        </p:nvSpPr>
        <p:spPr>
          <a:xfrm>
            <a:off x="8023428" y="3918104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E0D33D2-EA87-494F-9381-405A49DE4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E93A7F8-DA68-EF08-47D2-6BE0F61EFB86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8CCFEC68-7145-F1DE-C243-668272C9576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EF94F68F-E826-99A9-EEEE-3FE52DF1F802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8" action="ppaction://hlinksldjump"/>
            <a:extLst>
              <a:ext uri="{FF2B5EF4-FFF2-40B4-BE49-F238E27FC236}">
                <a16:creationId xmlns:a16="http://schemas.microsoft.com/office/drawing/2014/main" id="{F1EA02EB-6E7E-54E9-A18F-C1517CA53C68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4" name="Rectangle: Rounded Corners 43">
            <a:hlinkClick r:id="rId9" action="ppaction://hlinksldjump"/>
            <a:extLst>
              <a:ext uri="{FF2B5EF4-FFF2-40B4-BE49-F238E27FC236}">
                <a16:creationId xmlns:a16="http://schemas.microsoft.com/office/drawing/2014/main" id="{DBA8C245-968C-0071-BD6D-09CC023BA683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5" name="Rectangle: Rounded Corners 44">
            <a:hlinkClick r:id="rId10" action="ppaction://hlinksldjump"/>
            <a:extLst>
              <a:ext uri="{FF2B5EF4-FFF2-40B4-BE49-F238E27FC236}">
                <a16:creationId xmlns:a16="http://schemas.microsoft.com/office/drawing/2014/main" id="{89D1E957-A5AC-61D3-6E7F-BFB4F1F55617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8AF995-F265-9B6B-8002-7DE8F84A7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/>
      <p:bldP spid="35" grpId="0" animBg="1"/>
      <p:bldP spid="36" grpId="0"/>
      <p:bldP spid="38" grpId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chemeClr val="bg1"/>
          </a:solidFill>
          <a:ln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256DC-C366-4BE1-B299-A130EECFFDB9}"/>
              </a:ext>
            </a:extLst>
          </p:cNvPr>
          <p:cNvSpPr txBox="1"/>
          <p:nvPr/>
        </p:nvSpPr>
        <p:spPr>
          <a:xfrm>
            <a:off x="3815347" y="2713964"/>
            <a:ext cx="4764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0">
                  <a:solidFill>
                    <a:schemeClr val="tx1"/>
                  </a:solidFill>
                </a:ln>
                <a:latin typeface="Arabic Typesetting" panose="03020402040406030203" pitchFamily="66" charset="-78"/>
                <a:cs typeface="Arabic Typesetting" panose="03020402040406030203" pitchFamily="66" charset="-78"/>
              </a:rPr>
              <a:t>Thank You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hlinkClick r:id="rId2" action="ppaction://hlinksldjump"/>
            <a:extLst>
              <a:ext uri="{FF2B5EF4-FFF2-40B4-BE49-F238E27FC236}">
                <a16:creationId xmlns:a16="http://schemas.microsoft.com/office/drawing/2014/main" id="{CCDE338C-3C7B-F32D-D867-43DFCBA251A6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5141460D-3C50-FEA2-FB7C-DF8B2466F8B3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E3A18A30-63FD-29C0-375D-AE630FA19CA4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F2630BED-43E0-EE81-4783-B05BAE07F567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41AFAE8C-3758-CB75-F437-2EA13E9FD3B6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8" name="Rectangle: Rounded Corners 27">
            <a:hlinkClick r:id="rId7" action="ppaction://hlinksldjump"/>
            <a:extLst>
              <a:ext uri="{FF2B5EF4-FFF2-40B4-BE49-F238E27FC236}">
                <a16:creationId xmlns:a16="http://schemas.microsoft.com/office/drawing/2014/main" id="{7A3CF6DF-EE77-808B-8DB0-59FEE275B2C8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4AB218-55A7-6121-D4B6-C8439ED8E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3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RUMUSAN MASALAH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F2D0855-D0F6-4FBC-A1D3-2889AE7EE9EB}"/>
              </a:ext>
            </a:extLst>
          </p:cNvPr>
          <p:cNvSpPr/>
          <p:nvPr/>
        </p:nvSpPr>
        <p:spPr>
          <a:xfrm>
            <a:off x="3261956" y="2432615"/>
            <a:ext cx="7207929" cy="865179"/>
          </a:xfrm>
          <a:prstGeom prst="homePlate">
            <a:avLst/>
          </a:prstGeom>
          <a:solidFill>
            <a:srgbClr val="FFF2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0" r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piutang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Return On Assets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otomotif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terdaftar</a:t>
            </a:r>
            <a:r>
              <a:rPr lang="en-US" dirty="0">
                <a:solidFill>
                  <a:schemeClr val="tx1"/>
                </a:solidFill>
              </a:rPr>
              <a:t> di Bursa </a:t>
            </a:r>
            <a:r>
              <a:rPr lang="en-US" dirty="0" err="1">
                <a:solidFill>
                  <a:schemeClr val="tx1"/>
                </a:solidFill>
              </a:rPr>
              <a:t>Efek</a:t>
            </a:r>
            <a:r>
              <a:rPr lang="en-US" dirty="0">
                <a:solidFill>
                  <a:schemeClr val="tx1"/>
                </a:solidFill>
              </a:rPr>
              <a:t> Indonesia </a:t>
            </a:r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2018 – 2022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37E9D3A7-7676-46FC-BE8C-563CD229E271}"/>
              </a:ext>
            </a:extLst>
          </p:cNvPr>
          <p:cNvSpPr/>
          <p:nvPr/>
        </p:nvSpPr>
        <p:spPr>
          <a:xfrm>
            <a:off x="3261956" y="3664060"/>
            <a:ext cx="7207930" cy="865179"/>
          </a:xfrm>
          <a:prstGeom prst="homePlate">
            <a:avLst/>
          </a:prstGeom>
          <a:solidFill>
            <a:srgbClr val="FFF8F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persediaan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Return On Assets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otomotif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terdaftar</a:t>
            </a:r>
            <a:r>
              <a:rPr lang="en-US" dirty="0">
                <a:solidFill>
                  <a:schemeClr val="tx1"/>
                </a:solidFill>
              </a:rPr>
              <a:t> di Bursa </a:t>
            </a:r>
            <a:r>
              <a:rPr lang="en-US" dirty="0" err="1">
                <a:solidFill>
                  <a:schemeClr val="tx1"/>
                </a:solidFill>
              </a:rPr>
              <a:t>Efek</a:t>
            </a:r>
            <a:r>
              <a:rPr lang="en-US" dirty="0">
                <a:solidFill>
                  <a:schemeClr val="tx1"/>
                </a:solidFill>
              </a:rPr>
              <a:t> Indonesia </a:t>
            </a:r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2018 – 2022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A700826D-E089-489B-96C1-68E6B40795A1}"/>
              </a:ext>
            </a:extLst>
          </p:cNvPr>
          <p:cNvSpPr/>
          <p:nvPr/>
        </p:nvSpPr>
        <p:spPr>
          <a:xfrm>
            <a:off x="3261954" y="4924273"/>
            <a:ext cx="7207931" cy="865179"/>
          </a:xfrm>
          <a:prstGeom prst="homePlate">
            <a:avLst/>
          </a:prstGeom>
          <a:solidFill>
            <a:srgbClr val="D4E5C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182880" rtlCol="0" anchor="ctr"/>
          <a:lstStyle/>
          <a:p>
            <a:pPr lvl="0" algn="ctr"/>
            <a:r>
              <a:rPr lang="en-US" dirty="0" err="1">
                <a:solidFill>
                  <a:schemeClr val="tx1"/>
                </a:solidFill>
              </a:rPr>
              <a:t>Seberapa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perputaran</a:t>
            </a:r>
            <a:r>
              <a:rPr lang="en-US" dirty="0">
                <a:solidFill>
                  <a:schemeClr val="tx1"/>
                </a:solidFill>
              </a:rPr>
              <a:t> kas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Return On Assets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otomotif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terdaftar</a:t>
            </a:r>
            <a:r>
              <a:rPr lang="en-US" dirty="0">
                <a:solidFill>
                  <a:schemeClr val="tx1"/>
                </a:solidFill>
              </a:rPr>
              <a:t> di Bursa </a:t>
            </a:r>
            <a:r>
              <a:rPr lang="en-US" dirty="0" err="1">
                <a:solidFill>
                  <a:schemeClr val="tx1"/>
                </a:solidFill>
              </a:rPr>
              <a:t>Efek</a:t>
            </a:r>
            <a:r>
              <a:rPr lang="en-US" dirty="0">
                <a:solidFill>
                  <a:schemeClr val="tx1"/>
                </a:solidFill>
              </a:rPr>
              <a:t> Indonesia </a:t>
            </a:r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2018 – 2022.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7904DC-B654-4DC0-B33B-73E4FF5D0504}"/>
              </a:ext>
            </a:extLst>
          </p:cNvPr>
          <p:cNvSpPr/>
          <p:nvPr/>
        </p:nvSpPr>
        <p:spPr>
          <a:xfrm>
            <a:off x="2555002" y="2312566"/>
            <a:ext cx="1067854" cy="104443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kso Sapi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1115AF-71B3-485C-9071-CC17CB39517C}"/>
              </a:ext>
            </a:extLst>
          </p:cNvPr>
          <p:cNvSpPr/>
          <p:nvPr/>
        </p:nvSpPr>
        <p:spPr>
          <a:xfrm>
            <a:off x="2511858" y="3541398"/>
            <a:ext cx="1067854" cy="104443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E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kso Sapi" pitchFamily="50" charset="0"/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8B7391-F5F2-4414-9ABA-D6A98C591369}"/>
              </a:ext>
            </a:extLst>
          </p:cNvPr>
          <p:cNvSpPr/>
          <p:nvPr/>
        </p:nvSpPr>
        <p:spPr>
          <a:xfrm>
            <a:off x="2511858" y="4815594"/>
            <a:ext cx="1067854" cy="1044439"/>
          </a:xfrm>
          <a:prstGeom prst="ellipse">
            <a:avLst/>
          </a:prstGeom>
          <a:solidFill>
            <a:schemeClr val="bg1"/>
          </a:solidFill>
          <a:ln w="57150">
            <a:solidFill>
              <a:srgbClr val="D4E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kso Sapi" pitchFamily="50" charset="0"/>
              </a:rPr>
              <a:t>3</a:t>
            </a: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170435E1-10D9-49BF-9371-97CD70747C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7234" y="5532486"/>
            <a:ext cx="1734694" cy="865179"/>
          </a:xfrm>
          <a:prstGeom prst="rect">
            <a:avLst/>
          </a:prstGeom>
        </p:spPr>
      </p:pic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64C7D596-EF23-6E3A-1A6E-0BFFCE60195E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7" name="Rectangle: Rounded Corners 36">
            <a:hlinkClick r:id="rId5" action="ppaction://hlinksldjump"/>
            <a:extLst>
              <a:ext uri="{FF2B5EF4-FFF2-40B4-BE49-F238E27FC236}">
                <a16:creationId xmlns:a16="http://schemas.microsoft.com/office/drawing/2014/main" id="{44D6E0FE-E4F2-8480-BED7-D1496791A89B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8" name="Rectangle: Rounded Corners 37">
            <a:hlinkClick r:id="rId6" action="ppaction://hlinksldjump"/>
            <a:extLst>
              <a:ext uri="{FF2B5EF4-FFF2-40B4-BE49-F238E27FC236}">
                <a16:creationId xmlns:a16="http://schemas.microsoft.com/office/drawing/2014/main" id="{41CAF46D-7378-2F67-1A52-BCBA8D9F937B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Rectangle: Rounded Corners 38">
            <a:hlinkClick r:id="rId7" action="ppaction://hlinksldjump"/>
            <a:extLst>
              <a:ext uri="{FF2B5EF4-FFF2-40B4-BE49-F238E27FC236}">
                <a16:creationId xmlns:a16="http://schemas.microsoft.com/office/drawing/2014/main" id="{92791463-4C22-910A-0A52-697972F30797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0" name="Rectangle: Rounded Corners 39">
            <a:hlinkClick r:id="rId8" action="ppaction://hlinksldjump"/>
            <a:extLst>
              <a:ext uri="{FF2B5EF4-FFF2-40B4-BE49-F238E27FC236}">
                <a16:creationId xmlns:a16="http://schemas.microsoft.com/office/drawing/2014/main" id="{CA2D6D8D-D957-C4D8-98BE-9470D9279F12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1" name="Rectangle: Rounded Corners 40">
            <a:hlinkClick r:id="rId9" action="ppaction://hlinksldjump"/>
            <a:extLst>
              <a:ext uri="{FF2B5EF4-FFF2-40B4-BE49-F238E27FC236}">
                <a16:creationId xmlns:a16="http://schemas.microsoft.com/office/drawing/2014/main" id="{739A60E5-8C39-0202-90F7-DCB05289F2D8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E17FF2-1C9B-0C50-8F02-21967388D2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15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TUJUAN PENELITIAN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F9611BC-EFB3-4FCE-9194-AF02C977890F}"/>
              </a:ext>
            </a:extLst>
          </p:cNvPr>
          <p:cNvSpPr/>
          <p:nvPr/>
        </p:nvSpPr>
        <p:spPr>
          <a:xfrm>
            <a:off x="1522156" y="2512187"/>
            <a:ext cx="753144" cy="757616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65C955-2A41-440F-B5B7-255FD3C6CF3C}"/>
              </a:ext>
            </a:extLst>
          </p:cNvPr>
          <p:cNvSpPr/>
          <p:nvPr/>
        </p:nvSpPr>
        <p:spPr>
          <a:xfrm>
            <a:off x="1528686" y="4730428"/>
            <a:ext cx="753144" cy="757616"/>
          </a:xfrm>
          <a:prstGeom prst="ellipse">
            <a:avLst/>
          </a:prstGeom>
          <a:solidFill>
            <a:srgbClr val="FFB6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306A42-FC8B-4BDB-A8B7-2473D35A1FE1}"/>
              </a:ext>
            </a:extLst>
          </p:cNvPr>
          <p:cNvSpPr/>
          <p:nvPr/>
        </p:nvSpPr>
        <p:spPr>
          <a:xfrm>
            <a:off x="1514080" y="3566965"/>
            <a:ext cx="753144" cy="757616"/>
          </a:xfrm>
          <a:prstGeom prst="ellipse">
            <a:avLst/>
          </a:prstGeom>
          <a:solidFill>
            <a:srgbClr val="FED8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2B45902-8560-4829-8448-BBF3EFACE669}"/>
              </a:ext>
            </a:extLst>
          </p:cNvPr>
          <p:cNvSpPr/>
          <p:nvPr/>
        </p:nvSpPr>
        <p:spPr>
          <a:xfrm>
            <a:off x="2730389" y="2548086"/>
            <a:ext cx="7917692" cy="721718"/>
          </a:xfrm>
          <a:prstGeom prst="roundRect">
            <a:avLst/>
          </a:prstGeom>
          <a:solidFill>
            <a:srgbClr val="FFF2CC"/>
          </a:solidFill>
          <a:ln w="28575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8E2FDCA-BBF0-4F2A-B4CA-302AAE1C0C6D}"/>
              </a:ext>
            </a:extLst>
          </p:cNvPr>
          <p:cNvSpPr/>
          <p:nvPr/>
        </p:nvSpPr>
        <p:spPr>
          <a:xfrm>
            <a:off x="2651526" y="2452280"/>
            <a:ext cx="7917692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mengetahui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piutang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Return On Assets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otomotif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terdaftar</a:t>
            </a:r>
            <a:r>
              <a:rPr lang="en-US" dirty="0">
                <a:solidFill>
                  <a:schemeClr val="tx1"/>
                </a:solidFill>
              </a:rPr>
              <a:t> di Bursa </a:t>
            </a:r>
            <a:r>
              <a:rPr lang="en-US" dirty="0" err="1">
                <a:solidFill>
                  <a:schemeClr val="tx1"/>
                </a:solidFill>
              </a:rPr>
              <a:t>Efek</a:t>
            </a:r>
            <a:r>
              <a:rPr lang="en-US" dirty="0">
                <a:solidFill>
                  <a:schemeClr val="tx1"/>
                </a:solidFill>
              </a:rPr>
              <a:t> Indonesia </a:t>
            </a:r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2018 – 2022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9DFFA0-3BB7-4033-A9A1-1CD02625C934}"/>
              </a:ext>
            </a:extLst>
          </p:cNvPr>
          <p:cNvSpPr/>
          <p:nvPr/>
        </p:nvSpPr>
        <p:spPr>
          <a:xfrm>
            <a:off x="2750483" y="3654525"/>
            <a:ext cx="7897598" cy="764833"/>
          </a:xfrm>
          <a:prstGeom prst="roundRect">
            <a:avLst/>
          </a:prstGeom>
          <a:solidFill>
            <a:srgbClr val="FED88C"/>
          </a:solidFill>
          <a:ln w="28575">
            <a:solidFill>
              <a:srgbClr val="FED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34228D-2CCE-479C-A7B4-38A3D47DA963}"/>
              </a:ext>
            </a:extLst>
          </p:cNvPr>
          <p:cNvSpPr/>
          <p:nvPr/>
        </p:nvSpPr>
        <p:spPr>
          <a:xfrm>
            <a:off x="2671619" y="3558720"/>
            <a:ext cx="7917691" cy="854334"/>
          </a:xfrm>
          <a:prstGeom prst="roundRect">
            <a:avLst/>
          </a:prstGeom>
          <a:solidFill>
            <a:schemeClr val="bg1"/>
          </a:solidFill>
          <a:ln>
            <a:solidFill>
              <a:srgbClr val="FED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mengetahui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persediaan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Return On Assets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otomotif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terdaftar</a:t>
            </a:r>
            <a:r>
              <a:rPr lang="en-US" dirty="0">
                <a:solidFill>
                  <a:schemeClr val="tx1"/>
                </a:solidFill>
              </a:rPr>
              <a:t> di Bursa </a:t>
            </a:r>
            <a:r>
              <a:rPr lang="en-US" dirty="0" err="1">
                <a:solidFill>
                  <a:schemeClr val="tx1"/>
                </a:solidFill>
              </a:rPr>
              <a:t>Efek</a:t>
            </a:r>
            <a:r>
              <a:rPr lang="en-US" dirty="0">
                <a:solidFill>
                  <a:schemeClr val="tx1"/>
                </a:solidFill>
              </a:rPr>
              <a:t> Indonesia </a:t>
            </a:r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2018 – 2022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B537FC-0253-4A95-B81F-AFB7BE3128F0}"/>
              </a:ext>
            </a:extLst>
          </p:cNvPr>
          <p:cNvSpPr/>
          <p:nvPr/>
        </p:nvSpPr>
        <p:spPr>
          <a:xfrm>
            <a:off x="2765089" y="4796726"/>
            <a:ext cx="7882992" cy="764833"/>
          </a:xfrm>
          <a:prstGeom prst="roundRect">
            <a:avLst/>
          </a:prstGeom>
          <a:solidFill>
            <a:srgbClr val="FFB633"/>
          </a:solidFill>
          <a:ln w="28575">
            <a:solidFill>
              <a:srgbClr val="FFB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CFD548-B3A7-4357-B0EA-63043CC42508}"/>
              </a:ext>
            </a:extLst>
          </p:cNvPr>
          <p:cNvSpPr/>
          <p:nvPr/>
        </p:nvSpPr>
        <p:spPr>
          <a:xfrm>
            <a:off x="2686226" y="4700921"/>
            <a:ext cx="7917690" cy="873059"/>
          </a:xfrm>
          <a:prstGeom prst="roundRect">
            <a:avLst/>
          </a:prstGeom>
          <a:solidFill>
            <a:schemeClr val="bg1"/>
          </a:solidFill>
          <a:ln>
            <a:solidFill>
              <a:srgbClr val="FFB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mengetahui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perputaran</a:t>
            </a:r>
            <a:r>
              <a:rPr lang="en-US" dirty="0">
                <a:solidFill>
                  <a:schemeClr val="tx1"/>
                </a:solidFill>
              </a:rPr>
              <a:t> kas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Return On Assets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otomotif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terdaftar</a:t>
            </a:r>
            <a:r>
              <a:rPr lang="en-US" dirty="0">
                <a:solidFill>
                  <a:schemeClr val="tx1"/>
                </a:solidFill>
              </a:rPr>
              <a:t> di Bursa </a:t>
            </a:r>
            <a:r>
              <a:rPr lang="en-US" dirty="0" err="1">
                <a:solidFill>
                  <a:schemeClr val="tx1"/>
                </a:solidFill>
              </a:rPr>
              <a:t>Efek</a:t>
            </a:r>
            <a:r>
              <a:rPr lang="en-US" dirty="0">
                <a:solidFill>
                  <a:schemeClr val="tx1"/>
                </a:solidFill>
              </a:rPr>
              <a:t> Indonesia </a:t>
            </a:r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2018 – 2022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F82DE14D-A3B2-3963-D9F8-31F1EEA6DD54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DDABA5F2-7883-C58C-85B4-AC84F9AFD31A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3" name="Rectangle: Rounded Corners 42">
            <a:hlinkClick r:id="rId5" action="ppaction://hlinksldjump"/>
            <a:extLst>
              <a:ext uri="{FF2B5EF4-FFF2-40B4-BE49-F238E27FC236}">
                <a16:creationId xmlns:a16="http://schemas.microsoft.com/office/drawing/2014/main" id="{164326B0-A8BC-4B2B-731F-132A2E4738B4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Rectangle: Rounded Corners 43">
            <a:hlinkClick r:id="rId6" action="ppaction://hlinksldjump"/>
            <a:extLst>
              <a:ext uri="{FF2B5EF4-FFF2-40B4-BE49-F238E27FC236}">
                <a16:creationId xmlns:a16="http://schemas.microsoft.com/office/drawing/2014/main" id="{203E026A-4867-A218-4004-F6A3D0513199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5" name="Rectangle: Rounded Corners 44">
            <a:hlinkClick r:id="rId7" action="ppaction://hlinksldjump"/>
            <a:extLst>
              <a:ext uri="{FF2B5EF4-FFF2-40B4-BE49-F238E27FC236}">
                <a16:creationId xmlns:a16="http://schemas.microsoft.com/office/drawing/2014/main" id="{5D579CDF-3585-8315-DFCE-1C88E76D0FBB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6" name="Rectangle: Rounded Corners 45">
            <a:hlinkClick r:id="rId8" action="ppaction://hlinksldjump"/>
            <a:extLst>
              <a:ext uri="{FF2B5EF4-FFF2-40B4-BE49-F238E27FC236}">
                <a16:creationId xmlns:a16="http://schemas.microsoft.com/office/drawing/2014/main" id="{74CE32D4-E795-F13D-735D-4D8CAC7DE01A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9175C4-C4EF-04A8-E6AF-0AC8C04A3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MANFAAT PENELITIAN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3D9630-3CA6-4C5D-B287-D56D7D79226D}"/>
              </a:ext>
            </a:extLst>
          </p:cNvPr>
          <p:cNvCxnSpPr>
            <a:cxnSpLocks/>
          </p:cNvCxnSpPr>
          <p:nvPr/>
        </p:nvCxnSpPr>
        <p:spPr>
          <a:xfrm flipV="1">
            <a:off x="6663704" y="2891059"/>
            <a:ext cx="1856214" cy="1214427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CBF24C8-7C85-4975-9A75-DE743CD677B8}"/>
              </a:ext>
            </a:extLst>
          </p:cNvPr>
          <p:cNvCxnSpPr>
            <a:cxnSpLocks/>
          </p:cNvCxnSpPr>
          <p:nvPr/>
        </p:nvCxnSpPr>
        <p:spPr>
          <a:xfrm rot="10800000">
            <a:off x="3625043" y="3335019"/>
            <a:ext cx="1661621" cy="1195290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8CA81DF9-DEB4-4395-964C-EC4DBA4DA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432" y="2613274"/>
            <a:ext cx="2219136" cy="224352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167438F-7F04-42B6-A80C-40BC91469C41}"/>
              </a:ext>
            </a:extLst>
          </p:cNvPr>
          <p:cNvSpPr txBox="1"/>
          <p:nvPr/>
        </p:nvSpPr>
        <p:spPr>
          <a:xfrm>
            <a:off x="8100428" y="3290619"/>
            <a:ext cx="33564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piutang</a:t>
            </a:r>
            <a:r>
              <a:rPr lang="en-US" dirty="0"/>
              <a:t>,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, dan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Return On Assets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AAA29-C140-43CB-BAF7-6176768FC2AA}"/>
              </a:ext>
            </a:extLst>
          </p:cNvPr>
          <p:cNvSpPr txBox="1"/>
          <p:nvPr/>
        </p:nvSpPr>
        <p:spPr>
          <a:xfrm>
            <a:off x="8527233" y="2887842"/>
            <a:ext cx="2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Manfaat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Akademis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0AC5C5-7E61-4080-8162-33AE7B28402B}"/>
              </a:ext>
            </a:extLst>
          </p:cNvPr>
          <p:cNvSpPr txBox="1"/>
          <p:nvPr/>
        </p:nvSpPr>
        <p:spPr>
          <a:xfrm>
            <a:off x="1063335" y="3804755"/>
            <a:ext cx="341707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-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i="1" dirty="0"/>
              <a:t>Return On Asset</a:t>
            </a:r>
            <a:r>
              <a:rPr lang="en-US" dirty="0"/>
              <a:t>.</a:t>
            </a:r>
          </a:p>
          <a:p>
            <a:pPr algn="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6A6B50-ADBE-4411-804A-3CE35E5AE2BD}"/>
              </a:ext>
            </a:extLst>
          </p:cNvPr>
          <p:cNvSpPr txBox="1"/>
          <p:nvPr/>
        </p:nvSpPr>
        <p:spPr>
          <a:xfrm>
            <a:off x="1812653" y="3445614"/>
            <a:ext cx="194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Manfaat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Praktis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3149A34E-ACB6-08CB-5ADF-7871FEBD93A6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2" name="Rectangle: Rounded Corners 31">
            <a:hlinkClick r:id="rId5" action="ppaction://hlinksldjump"/>
            <a:extLst>
              <a:ext uri="{FF2B5EF4-FFF2-40B4-BE49-F238E27FC236}">
                <a16:creationId xmlns:a16="http://schemas.microsoft.com/office/drawing/2014/main" id="{085BBA00-BA0A-B2B4-7827-70A7094104B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4" name="Rectangle: Rounded Corners 33">
            <a:hlinkClick r:id="rId6" action="ppaction://hlinksldjump"/>
            <a:extLst>
              <a:ext uri="{FF2B5EF4-FFF2-40B4-BE49-F238E27FC236}">
                <a16:creationId xmlns:a16="http://schemas.microsoft.com/office/drawing/2014/main" id="{FC8BB68B-25A4-A263-4AB8-E93AEC1C0860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Rectangle: Rounded Corners 34">
            <a:hlinkClick r:id="rId7" action="ppaction://hlinksldjump"/>
            <a:extLst>
              <a:ext uri="{FF2B5EF4-FFF2-40B4-BE49-F238E27FC236}">
                <a16:creationId xmlns:a16="http://schemas.microsoft.com/office/drawing/2014/main" id="{D8DFFB79-A08C-90CC-E7F6-1B75B3E74E9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6" name="Rectangle: Rounded Corners 35">
            <a:hlinkClick r:id="rId8" action="ppaction://hlinksldjump"/>
            <a:extLst>
              <a:ext uri="{FF2B5EF4-FFF2-40B4-BE49-F238E27FC236}">
                <a16:creationId xmlns:a16="http://schemas.microsoft.com/office/drawing/2014/main" id="{F16936A7-A403-40CC-1581-4ABA5500B9A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0" name="Rectangle: Rounded Corners 39">
            <a:hlinkClick r:id="rId9" action="ppaction://hlinksldjump"/>
            <a:extLst>
              <a:ext uri="{FF2B5EF4-FFF2-40B4-BE49-F238E27FC236}">
                <a16:creationId xmlns:a16="http://schemas.microsoft.com/office/drawing/2014/main" id="{701CB9D7-1CBE-2CA5-C554-0C1E433C3022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67DD16-57A1-FE85-F7CD-82BA23C966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LANDASAN TEORI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7C154-2B34-474F-A50B-06695D665F60}"/>
              </a:ext>
            </a:extLst>
          </p:cNvPr>
          <p:cNvSpPr txBox="1"/>
          <p:nvPr/>
        </p:nvSpPr>
        <p:spPr>
          <a:xfrm>
            <a:off x="814113" y="1907224"/>
            <a:ext cx="10360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Menurut</a:t>
            </a:r>
            <a:r>
              <a:rPr lang="en-US" dirty="0"/>
              <a:t> [</a:t>
            </a:r>
            <a:r>
              <a:rPr lang="en-US" dirty="0" err="1"/>
              <a:t>Herry</a:t>
            </a:r>
            <a:r>
              <a:rPr lang="en-US" dirty="0"/>
              <a:t>, 2015, 517] </a:t>
            </a:r>
            <a:r>
              <a:rPr lang="en-US" i="1" dirty="0" err="1"/>
              <a:t>Retrun</a:t>
            </a:r>
            <a:r>
              <a:rPr lang="en-US" i="1" dirty="0"/>
              <a:t> On Assets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dana yang </a:t>
            </a:r>
            <a:r>
              <a:rPr lang="en-US" dirty="0" err="1"/>
              <a:t>tertanama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total </a:t>
            </a:r>
            <a:r>
              <a:rPr lang="en-US" dirty="0" err="1"/>
              <a:t>aset</a:t>
            </a:r>
            <a:r>
              <a:rPr lang="en-US" dirty="0"/>
              <a:t>. Jika </a:t>
            </a:r>
            <a:r>
              <a:rPr lang="en-US" i="1" dirty="0" err="1"/>
              <a:t>Retrun</a:t>
            </a:r>
            <a:r>
              <a:rPr lang="en-US" i="1" dirty="0"/>
              <a:t> On Assets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pula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dicapai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Perusahaan.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i="1" dirty="0"/>
              <a:t>Return On Assets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[</a:t>
            </a:r>
            <a:r>
              <a:rPr lang="en-US" dirty="0" err="1"/>
              <a:t>Kasmir</a:t>
            </a:r>
            <a:r>
              <a:rPr lang="en-US" dirty="0"/>
              <a:t>, 2018, 199]:</a:t>
            </a:r>
          </a:p>
          <a:p>
            <a:pPr algn="ctr"/>
            <a:r>
              <a:rPr lang="en-US" i="1" dirty="0"/>
              <a:t>Return On Assets</a:t>
            </a:r>
            <a:r>
              <a:rPr lang="en-US" dirty="0"/>
              <a:t> =	</a:t>
            </a:r>
            <a:r>
              <a:rPr lang="en-US" u="sng" dirty="0" err="1"/>
              <a:t>Laba</a:t>
            </a:r>
            <a:r>
              <a:rPr lang="en-US" u="sng" dirty="0"/>
              <a:t> </a:t>
            </a:r>
            <a:r>
              <a:rPr lang="en-US" u="sng" dirty="0" err="1"/>
              <a:t>bersih</a:t>
            </a:r>
            <a:endParaRPr lang="en-US" dirty="0"/>
          </a:p>
          <a:p>
            <a:r>
              <a:rPr lang="en-US" dirty="0"/>
              <a:t>						</a:t>
            </a:r>
            <a:r>
              <a:rPr lang="en-US" dirty="0" err="1"/>
              <a:t>TotalAsset</a:t>
            </a:r>
            <a:endParaRPr lang="en-US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E4739A91-52CB-26DB-10E0-A29BCB98AE3F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9" name="Rectangle: Rounded Corners 28">
            <a:hlinkClick r:id="rId4" action="ppaction://hlinksldjump"/>
            <a:extLst>
              <a:ext uri="{FF2B5EF4-FFF2-40B4-BE49-F238E27FC236}">
                <a16:creationId xmlns:a16="http://schemas.microsoft.com/office/drawing/2014/main" id="{F4048CD3-6F3C-AA4E-DF12-BAF677125886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Rectangle: Rounded Corners 29">
            <a:hlinkClick r:id="rId5" action="ppaction://hlinksldjump"/>
            <a:extLst>
              <a:ext uri="{FF2B5EF4-FFF2-40B4-BE49-F238E27FC236}">
                <a16:creationId xmlns:a16="http://schemas.microsoft.com/office/drawing/2014/main" id="{2567A909-8C34-9D6F-9E22-94E67E1B269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2" name="Rectangle: Rounded Corners 31">
            <a:hlinkClick r:id="rId6" action="ppaction://hlinksldjump"/>
            <a:extLst>
              <a:ext uri="{FF2B5EF4-FFF2-40B4-BE49-F238E27FC236}">
                <a16:creationId xmlns:a16="http://schemas.microsoft.com/office/drawing/2014/main" id="{93A690A5-475A-DA7B-0FFB-B8F4769425A7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3" name="Rectangle: Rounded Corners 32">
            <a:hlinkClick r:id="rId7" action="ppaction://hlinksldjump"/>
            <a:extLst>
              <a:ext uri="{FF2B5EF4-FFF2-40B4-BE49-F238E27FC236}">
                <a16:creationId xmlns:a16="http://schemas.microsoft.com/office/drawing/2014/main" id="{B46DCFB2-DCBC-5865-E599-ED685DE04222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34" name="Rectangle: Rounded Corners 33">
            <a:hlinkClick r:id="rId8" action="ppaction://hlinksldjump"/>
            <a:extLst>
              <a:ext uri="{FF2B5EF4-FFF2-40B4-BE49-F238E27FC236}">
                <a16:creationId xmlns:a16="http://schemas.microsoft.com/office/drawing/2014/main" id="{7C1003EB-6C22-7A9C-3525-B7B0E1EA3C7E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C1BB5A-0273-513C-AE35-D82E43A9A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700C5-9919-AC58-D3F5-32E896755F44}"/>
              </a:ext>
            </a:extLst>
          </p:cNvPr>
          <p:cNvSpPr txBox="1"/>
          <p:nvPr/>
        </p:nvSpPr>
        <p:spPr>
          <a:xfrm>
            <a:off x="676289" y="3116066"/>
            <a:ext cx="10263392" cy="308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" algn="just">
              <a:lnSpc>
                <a:spcPct val="20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Perputaran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Piutang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[Wahyuni et al., 2023, 202]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Perputaran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piutang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penerimaan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piutang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perputaran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piutang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kali utang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timbul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piutang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tertagih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dibawah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Perputaran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Piutang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[Hery, 2016, 180]: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Perputaran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Piutang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	</a:t>
            </a:r>
            <a:r>
              <a:rPr lang="en-US" sz="1800" u="heav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Penjualan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0" indent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Rata- Rata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Piutang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35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oper Black" panose="0208090404030B020404" pitchFamily="18" charset="0"/>
              </a:rPr>
              <a:t>Landasan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Teori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1FDBEB0B-719D-4242-B358-403A5687E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477514" y="5470711"/>
            <a:ext cx="1192537" cy="116827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1D98F01-9165-4CAF-99CF-C098EAE9EE4A}"/>
              </a:ext>
            </a:extLst>
          </p:cNvPr>
          <p:cNvSpPr txBox="1"/>
          <p:nvPr/>
        </p:nvSpPr>
        <p:spPr>
          <a:xfrm>
            <a:off x="707322" y="1794226"/>
            <a:ext cx="107329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Perputaran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endParaRPr lang="en-US" dirty="0"/>
          </a:p>
          <a:p>
            <a:r>
              <a:rPr lang="en-US" dirty="0" err="1"/>
              <a:t>Menurut</a:t>
            </a:r>
            <a:r>
              <a:rPr lang="en-US" dirty="0"/>
              <a:t> [Adib dan </a:t>
            </a:r>
            <a:r>
              <a:rPr lang="en-US" dirty="0" err="1"/>
              <a:t>Ghofar</a:t>
            </a:r>
            <a:r>
              <a:rPr lang="en-US" dirty="0"/>
              <a:t>, 2021, 24]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yang </a:t>
            </a:r>
            <a:r>
              <a:rPr lang="en-US" dirty="0" err="1"/>
              <a:t>membandingkan</a:t>
            </a:r>
            <a:r>
              <a:rPr lang="en-US" dirty="0"/>
              <a:t> dana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yang </a:t>
            </a:r>
            <a:r>
              <a:rPr lang="en-US" dirty="0" err="1"/>
              <a:t>berputar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.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[Hery, 2016, 182]:</a:t>
            </a:r>
          </a:p>
          <a:p>
            <a:pPr algn="ctr"/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 = </a:t>
            </a:r>
            <a:r>
              <a:rPr lang="en-US" u="heavy" dirty="0"/>
              <a:t>Harga </a:t>
            </a:r>
            <a:r>
              <a:rPr lang="en-US" u="heavy" dirty="0" err="1"/>
              <a:t>Pokok</a:t>
            </a:r>
            <a:r>
              <a:rPr lang="en-US" u="heavy" dirty="0"/>
              <a:t> </a:t>
            </a:r>
            <a:r>
              <a:rPr lang="en-US" u="heavy" dirty="0" err="1"/>
              <a:t>Penjualan</a:t>
            </a:r>
            <a:endParaRPr lang="en-US" dirty="0"/>
          </a:p>
          <a:p>
            <a:r>
              <a:rPr lang="en-US" dirty="0"/>
              <a:t>  						Rata–rata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62157D-533C-462C-B53A-FBB926BCB55B}"/>
              </a:ext>
            </a:extLst>
          </p:cNvPr>
          <p:cNvSpPr txBox="1"/>
          <p:nvPr/>
        </p:nvSpPr>
        <p:spPr>
          <a:xfrm>
            <a:off x="609599" y="3721215"/>
            <a:ext cx="111354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Perputaran</a:t>
            </a:r>
            <a:r>
              <a:rPr lang="en-US" b="1" dirty="0"/>
              <a:t> Kas</a:t>
            </a:r>
            <a:endParaRPr lang="en-US" dirty="0"/>
          </a:p>
          <a:p>
            <a:r>
              <a:rPr lang="en-US" dirty="0" err="1"/>
              <a:t>Menurut</a:t>
            </a:r>
            <a:r>
              <a:rPr lang="en-US" dirty="0"/>
              <a:t> [</a:t>
            </a:r>
            <a:r>
              <a:rPr lang="en-US" dirty="0" err="1"/>
              <a:t>Agusfianto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, 2022, 177]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modal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kas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utang dan </a:t>
            </a:r>
            <a:r>
              <a:rPr lang="en-US" dirty="0" err="1"/>
              <a:t>membiayai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Agusfianto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, 2022, </a:t>
            </a:r>
            <a:r>
              <a:rPr lang="en-US" dirty="0" err="1"/>
              <a:t>hal</a:t>
            </a:r>
            <a:r>
              <a:rPr lang="en-US" dirty="0"/>
              <a:t>. 177):</a:t>
            </a:r>
          </a:p>
          <a:p>
            <a:pPr algn="ctr"/>
            <a:r>
              <a:rPr lang="en-US" dirty="0" err="1"/>
              <a:t>Perputaran</a:t>
            </a:r>
            <a:r>
              <a:rPr lang="en-US" dirty="0"/>
              <a:t> Kas = </a:t>
            </a:r>
            <a:r>
              <a:rPr lang="en-US" u="heavy" dirty="0" err="1"/>
              <a:t>Penjualan</a:t>
            </a:r>
            <a:r>
              <a:rPr lang="en-US" u="heavy" dirty="0"/>
              <a:t> </a:t>
            </a:r>
            <a:r>
              <a:rPr lang="en-US" u="heavy" dirty="0" err="1"/>
              <a:t>bersih</a:t>
            </a:r>
            <a:r>
              <a:rPr lang="en-US" dirty="0"/>
              <a:t>		</a:t>
            </a:r>
          </a:p>
          <a:p>
            <a:pPr algn="ctr"/>
            <a:r>
              <a:rPr lang="en-US" dirty="0"/>
              <a:t>Rata-Rata Kas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61995D57-10BB-19AB-D53A-F06FC9DAB7FF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8" name="Rectangle: Rounded Corners 47">
            <a:hlinkClick r:id="rId6" action="ppaction://hlinksldjump"/>
            <a:extLst>
              <a:ext uri="{FF2B5EF4-FFF2-40B4-BE49-F238E27FC236}">
                <a16:creationId xmlns:a16="http://schemas.microsoft.com/office/drawing/2014/main" id="{69A3886F-5816-7894-EBE6-127D553D7E39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Rectangle: Rounded Corners 48">
            <a:hlinkClick r:id="rId7" action="ppaction://hlinksldjump"/>
            <a:extLst>
              <a:ext uri="{FF2B5EF4-FFF2-40B4-BE49-F238E27FC236}">
                <a16:creationId xmlns:a16="http://schemas.microsoft.com/office/drawing/2014/main" id="{2C93A718-BB86-3A07-BAD0-544FE96055AD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0" name="Rectangle: Rounded Corners 49">
            <a:hlinkClick r:id="rId8" action="ppaction://hlinksldjump"/>
            <a:extLst>
              <a:ext uri="{FF2B5EF4-FFF2-40B4-BE49-F238E27FC236}">
                <a16:creationId xmlns:a16="http://schemas.microsoft.com/office/drawing/2014/main" id="{03599878-87FD-B52F-1508-B8687885071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1" name="Rectangle: Rounded Corners 50">
            <a:hlinkClick r:id="rId9" action="ppaction://hlinksldjump"/>
            <a:extLst>
              <a:ext uri="{FF2B5EF4-FFF2-40B4-BE49-F238E27FC236}">
                <a16:creationId xmlns:a16="http://schemas.microsoft.com/office/drawing/2014/main" id="{B45DE912-C142-7E7B-3393-11411CFF13F5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52" name="Rectangle: Rounded Corners 51">
            <a:hlinkClick r:id="rId10" action="ppaction://hlinksldjump"/>
            <a:extLst>
              <a:ext uri="{FF2B5EF4-FFF2-40B4-BE49-F238E27FC236}">
                <a16:creationId xmlns:a16="http://schemas.microsoft.com/office/drawing/2014/main" id="{8A96F96C-688C-9E11-C4A3-38C76C8D8220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C9FE807-417D-840C-8C4C-4A821481A1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KERANGKA PIKIR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F019143-DE71-442A-E0AC-543970BC9289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B3E47CFA-002C-032E-956E-A2593A21D88D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3D878322-E1D9-9E2E-FAF0-87A0ADBFF629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6" name="Rectangle: Rounded Corners 45">
            <a:hlinkClick r:id="rId6" action="ppaction://hlinksldjump"/>
            <a:extLst>
              <a:ext uri="{FF2B5EF4-FFF2-40B4-BE49-F238E27FC236}">
                <a16:creationId xmlns:a16="http://schemas.microsoft.com/office/drawing/2014/main" id="{1CD01E9A-9B56-29B6-BBED-9B07C24FD3DA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7" name="Rectangle: Rounded Corners 46">
            <a:hlinkClick r:id="rId7" action="ppaction://hlinksldjump"/>
            <a:extLst>
              <a:ext uri="{FF2B5EF4-FFF2-40B4-BE49-F238E27FC236}">
                <a16:creationId xmlns:a16="http://schemas.microsoft.com/office/drawing/2014/main" id="{630E5360-BD73-24F2-1ECF-DEFE2CE165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8" name="Rectangle: Rounded Corners 47">
            <a:hlinkClick r:id="rId8" action="ppaction://hlinksldjump"/>
            <a:extLst>
              <a:ext uri="{FF2B5EF4-FFF2-40B4-BE49-F238E27FC236}">
                <a16:creationId xmlns:a16="http://schemas.microsoft.com/office/drawing/2014/main" id="{EDA27DA1-20BE-D2B0-9518-819B684A635A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59B3D1-9CBD-B7AB-7440-E32FE11F4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ADD36A-5688-B856-427C-8B50E0A37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68" y="957579"/>
            <a:ext cx="7884817" cy="5646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02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HIPOTESIS PENELITIAN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A484FF-8794-4126-8CFC-A2CEEA482D54}"/>
              </a:ext>
            </a:extLst>
          </p:cNvPr>
          <p:cNvCxnSpPr>
            <a:cxnSpLocks/>
          </p:cNvCxnSpPr>
          <p:nvPr/>
        </p:nvCxnSpPr>
        <p:spPr>
          <a:xfrm>
            <a:off x="4355851" y="2360631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E65934-A927-4589-B7A4-CF36EACE5E40}"/>
              </a:ext>
            </a:extLst>
          </p:cNvPr>
          <p:cNvCxnSpPr>
            <a:cxnSpLocks/>
          </p:cNvCxnSpPr>
          <p:nvPr/>
        </p:nvCxnSpPr>
        <p:spPr>
          <a:xfrm>
            <a:off x="7816227" y="2360631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76670C-ABD1-42CB-B13B-CA6F28672EF9}"/>
              </a:ext>
            </a:extLst>
          </p:cNvPr>
          <p:cNvSpPr txBox="1"/>
          <p:nvPr/>
        </p:nvSpPr>
        <p:spPr>
          <a:xfrm>
            <a:off x="981871" y="2745486"/>
            <a:ext cx="32368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Baar Sophia" panose="00000400000000000000"/>
              </a:rPr>
              <a:t>H0</a:t>
            </a:r>
            <a:r>
              <a:rPr lang="en-US" sz="2000" baseline="-25000" dirty="0">
                <a:latin typeface="Baar Sophia" panose="00000400000000000000"/>
              </a:rPr>
              <a:t>1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piutang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tidak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  <a:p>
            <a:r>
              <a:rPr lang="en-US" sz="2000" dirty="0">
                <a:latin typeface="Baar Sophia" panose="00000400000000000000"/>
              </a:rPr>
              <a:t>H1</a:t>
            </a:r>
            <a:r>
              <a:rPr lang="en-US" sz="2000" baseline="-25000" dirty="0">
                <a:latin typeface="Baar Sophia" panose="00000400000000000000"/>
              </a:rPr>
              <a:t>1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piutang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763A4-6571-48B2-8CE8-D25166E79E86}"/>
              </a:ext>
            </a:extLst>
          </p:cNvPr>
          <p:cNvSpPr txBox="1"/>
          <p:nvPr/>
        </p:nvSpPr>
        <p:spPr>
          <a:xfrm>
            <a:off x="4613302" y="2745486"/>
            <a:ext cx="31555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Baar Sophia" panose="00000400000000000000"/>
              </a:rPr>
              <a:t>H0</a:t>
            </a:r>
            <a:r>
              <a:rPr lang="en-US" sz="2000" baseline="-25000" dirty="0">
                <a:latin typeface="Baar Sophia" panose="00000400000000000000"/>
              </a:rPr>
              <a:t>2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persediaan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tidak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  <a:p>
            <a:r>
              <a:rPr lang="en-US" sz="2000" dirty="0">
                <a:latin typeface="Baar Sophia" panose="00000400000000000000"/>
              </a:rPr>
              <a:t>H1</a:t>
            </a:r>
            <a:r>
              <a:rPr lang="en-US" sz="2000" baseline="-25000" dirty="0">
                <a:latin typeface="Baar Sophia" panose="00000400000000000000"/>
              </a:rPr>
              <a:t>2: 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persediaan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ACC1E-D0DF-40F5-979E-511CB2F30AA8}"/>
              </a:ext>
            </a:extLst>
          </p:cNvPr>
          <p:cNvSpPr txBox="1"/>
          <p:nvPr/>
        </p:nvSpPr>
        <p:spPr>
          <a:xfrm>
            <a:off x="8073678" y="2804017"/>
            <a:ext cx="33025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Baar Sophia" panose="00000400000000000000"/>
              </a:rPr>
              <a:t>H0</a:t>
            </a:r>
            <a:r>
              <a:rPr lang="en-US" sz="2000" baseline="-25000" dirty="0">
                <a:latin typeface="Baar Sophia" panose="00000400000000000000"/>
              </a:rPr>
              <a:t>3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kas </a:t>
            </a:r>
            <a:r>
              <a:rPr lang="en-US" sz="2000" dirty="0" err="1">
                <a:latin typeface="Baar Sophia" panose="00000400000000000000"/>
              </a:rPr>
              <a:t>tidak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Assets.</a:t>
            </a:r>
            <a:endParaRPr lang="en-US" sz="2000" dirty="0">
              <a:latin typeface="Baar Sophia" panose="00000400000000000000"/>
            </a:endParaRPr>
          </a:p>
          <a:p>
            <a:r>
              <a:rPr lang="en-US" sz="2000" dirty="0">
                <a:latin typeface="Baar Sophia" panose="00000400000000000000"/>
              </a:rPr>
              <a:t>H1</a:t>
            </a:r>
            <a:r>
              <a:rPr lang="en-US" sz="2000" baseline="-25000" dirty="0">
                <a:latin typeface="Baar Sophia" panose="00000400000000000000"/>
              </a:rPr>
              <a:t>3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kas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Assets.</a:t>
            </a:r>
            <a:endParaRPr lang="en-US" sz="2000" dirty="0">
              <a:latin typeface="Baar Sophia" panose="00000400000000000000"/>
            </a:endParaRP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A753D5A8-A59C-4CD2-A57E-AF5D3D51A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7484" y="5386097"/>
            <a:ext cx="1941584" cy="1217903"/>
          </a:xfrm>
          <a:prstGeom prst="rect">
            <a:avLst/>
          </a:prstGeom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76D6AB4D-9372-3DF7-B762-86CE45D33309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3" name="Rectangle: Rounded Corners 32">
            <a:hlinkClick r:id="rId6" action="ppaction://hlinksldjump"/>
            <a:extLst>
              <a:ext uri="{FF2B5EF4-FFF2-40B4-BE49-F238E27FC236}">
                <a16:creationId xmlns:a16="http://schemas.microsoft.com/office/drawing/2014/main" id="{643212FB-7673-3111-BA31-77947FA9A25B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Rectangle: Rounded Corners 33">
            <a:hlinkClick r:id="rId7" action="ppaction://hlinksldjump"/>
            <a:extLst>
              <a:ext uri="{FF2B5EF4-FFF2-40B4-BE49-F238E27FC236}">
                <a16:creationId xmlns:a16="http://schemas.microsoft.com/office/drawing/2014/main" id="{8615F411-9F9B-B76A-92E2-A5BB5121FC0A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5" name="Rectangle: Rounded Corners 34">
            <a:hlinkClick r:id="rId8" action="ppaction://hlinksldjump"/>
            <a:extLst>
              <a:ext uri="{FF2B5EF4-FFF2-40B4-BE49-F238E27FC236}">
                <a16:creationId xmlns:a16="http://schemas.microsoft.com/office/drawing/2014/main" id="{AD471918-2989-7DEA-C6AA-0B8423A72310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6" name="Rectangle: Rounded Corners 35">
            <a:hlinkClick r:id="rId9" action="ppaction://hlinksldjump"/>
            <a:extLst>
              <a:ext uri="{FF2B5EF4-FFF2-40B4-BE49-F238E27FC236}">
                <a16:creationId xmlns:a16="http://schemas.microsoft.com/office/drawing/2014/main" id="{E54F21E0-4B53-EEC5-5DFB-F5D7B55845CE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37" name="Rectangle: Rounded Corners 36">
            <a:hlinkClick r:id="rId10" action="ppaction://hlinksldjump"/>
            <a:extLst>
              <a:ext uri="{FF2B5EF4-FFF2-40B4-BE49-F238E27FC236}">
                <a16:creationId xmlns:a16="http://schemas.microsoft.com/office/drawing/2014/main" id="{B3E284DE-1FF2-02C6-486B-5F76FEE48E7E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133C98-9418-923B-90B2-29DD42FF43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1725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Arabic Typesetting</vt:lpstr>
      <vt:lpstr>Arial</vt:lpstr>
      <vt:lpstr>Baar Sophia</vt:lpstr>
      <vt:lpstr>Bakso Sapi</vt:lpstr>
      <vt:lpstr>Calibri</vt:lpstr>
      <vt:lpstr>Calibri Light</vt:lpstr>
      <vt:lpstr>Comic Sans MS</vt:lpstr>
      <vt:lpstr>Cooper Black</vt:lpstr>
      <vt:lpstr>Priscilla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LENOVO</cp:lastModifiedBy>
  <cp:revision>23</cp:revision>
  <dcterms:created xsi:type="dcterms:W3CDTF">2022-05-03T06:58:14Z</dcterms:created>
  <dcterms:modified xsi:type="dcterms:W3CDTF">2023-08-26T14:07:38Z</dcterms:modified>
</cp:coreProperties>
</file>