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9" r:id="rId4"/>
    <p:sldId id="270" r:id="rId5"/>
    <p:sldId id="261" r:id="rId6"/>
    <p:sldId id="273" r:id="rId7"/>
    <p:sldId id="263" r:id="rId8"/>
    <p:sldId id="278" r:id="rId9"/>
    <p:sldId id="277" r:id="rId10"/>
    <p:sldId id="279" r:id="rId11"/>
    <p:sldId id="280" r:id="rId12"/>
    <p:sldId id="281" r:id="rId13"/>
    <p:sldId id="285" r:id="rId14"/>
    <p:sldId id="282" r:id="rId15"/>
    <p:sldId id="286" r:id="rId16"/>
    <p:sldId id="288" r:id="rId17"/>
    <p:sldId id="287" r:id="rId18"/>
    <p:sldId id="289" r:id="rId19"/>
    <p:sldId id="290" r:id="rId20"/>
    <p:sldId id="291" r:id="rId21"/>
    <p:sldId id="283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26EEC1-4103-4D11-87C2-28ACDFB9BFE8}">
          <p14:sldIdLst>
            <p14:sldId id="257"/>
            <p14:sldId id="258"/>
            <p14:sldId id="269"/>
            <p14:sldId id="270"/>
            <p14:sldId id="261"/>
            <p14:sldId id="273"/>
            <p14:sldId id="263"/>
            <p14:sldId id="278"/>
            <p14:sldId id="277"/>
            <p14:sldId id="279"/>
            <p14:sldId id="280"/>
            <p14:sldId id="281"/>
            <p14:sldId id="285"/>
            <p14:sldId id="282"/>
            <p14:sldId id="286"/>
            <p14:sldId id="288"/>
            <p14:sldId id="287"/>
            <p14:sldId id="289"/>
            <p14:sldId id="290"/>
            <p14:sldId id="291"/>
            <p14:sldId id="283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C00"/>
    <a:srgbClr val="FFB021"/>
    <a:srgbClr val="FED27B"/>
    <a:srgbClr val="FFDCC3"/>
    <a:srgbClr val="FFCBA3"/>
    <a:srgbClr val="FFF2CC"/>
    <a:srgbClr val="FFF2ED"/>
    <a:srgbClr val="AC9480"/>
    <a:srgbClr val="FF5D7D"/>
    <a:srgbClr val="FED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8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5118-E654-40A7-B916-319A5687A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EABE7-8C0E-4ACD-8B71-F57D27A0E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12FB9-F0E1-4318-AAFD-B178F9EB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D86E5-6718-4772-AC46-91300DF4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10064-C3E6-4730-B06E-B963CDA0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5623-0B36-459C-BE26-D7E48B13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3BD8E-0C7A-46C9-8FF3-9893AB2BA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91EFC-CE00-4AAD-B5CB-9FCE8A9E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2F56C-1028-4AFC-A8D4-5FB7B440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634C6-361F-4E1F-ABE9-7A0642D3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8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313AC-8D46-475A-90A3-A014E8D84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A5550-56C9-4C3D-970A-5DD7A9D37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35E88-10DB-4885-B802-D7A061C5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B83F4-0A41-420B-A934-A7B980BE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8635-CFB6-4B9D-AF6E-AE147E9E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2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74DF-DE72-4304-B929-22CC1C0C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2B771-30F3-49A5-9EFD-B16142800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DC564-4D4B-459B-A456-4322DAC2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53439-E660-4789-93A4-85B0DFA3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A38EB-2983-46FA-8711-90807AB9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3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DF4F-1860-4E0E-82DE-14D254AF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550BC-B78A-4ED7-893D-B8B2819C1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4C472-6EFA-4E4B-9288-D28F4B4D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A431-E152-442F-A49C-8F0D7AF7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048B-69BC-42F7-89E0-4A17186D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9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8634-D2D6-4309-BDF2-B821F3B5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F9655-E393-4400-A94B-59B1D27D6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EAAA9-3EB3-455F-9797-9B2473529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5AD8C-9F60-4C0E-9638-27D1DFA6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1A898-9135-4742-8F26-FD1637D7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43234-8022-4722-B14B-4534D4AC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6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E044-6D6E-46E9-8B76-C998EE30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AE683-8CBB-4FD8-AFFE-D89BDAA4E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09444-7701-4E41-A4B8-502E2BFA3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DF5C7-0A6F-4C1D-A3D2-6E21D8651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B85CB2-4300-4A53-B83A-8A488DD3C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BED41E-D31F-49EF-8741-840EC8F8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28DF2-47C8-472C-89CD-9A0E3756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4E1C6-FD9C-4818-8FFE-376E7F08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2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3045-7A1B-4796-A3A3-D14315A9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68FF3-6AAA-447A-9E6E-4A2084C3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80DFF-4F6B-420E-929A-19E44A78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4ACDD-A1DA-445D-9150-C67BA7FA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4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63299-2BEF-4C71-BCD9-80355B2E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07393-6856-4334-A80C-C12DA439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98F90-E101-4A2D-BA54-14EF688B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6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E3D1-706D-46CF-9824-AEE32F87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1FD4-5050-4257-9C5B-83324C752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AB547-08DB-4D85-B575-D2A77B014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72138-2669-45B9-B873-B56FE9A9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1546-DD97-4A75-9412-926D9312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B7B7D-63D4-4C1D-AB0F-8AF7EEE2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2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BEBB-432B-404E-9BD2-0B2C39B8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4F4C8-A3AA-4045-ADDF-B9A05B9BB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37116-4AE5-44CD-9827-E9F280603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05C21-F2C6-41FD-AE0F-20274CA7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2E93E-72CE-4754-9326-DB5FAF6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9296B-F4DB-4FB7-AE41-D4835A8B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CC044-A8B7-4821-84CA-508B369C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5AE37-1BE2-4614-8E26-5BCD20428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3B0AD-BB8F-4C2F-890A-E16A3C1C2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E214A-5341-4608-A98C-93D915A6041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19422-2907-4B31-8A1F-4F7199C7C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41E32-A17A-47A4-955D-6FCC5442F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23.xml"/><Relationship Id="rId7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14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4.svg"/><Relationship Id="rId7" Type="http://schemas.openxmlformats.org/officeDocument/2006/relationships/slide" Target="slide2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15.emf"/><Relationship Id="rId5" Type="http://schemas.microsoft.com/office/2007/relationships/hdphoto" Target="../media/hdphoto1.wdp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slide" Target="slide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image" Target="../media/image16.emf"/><Relationship Id="rId5" Type="http://schemas.openxmlformats.org/officeDocument/2006/relationships/slide" Target="slide23.xml"/><Relationship Id="rId10" Type="http://schemas.openxmlformats.org/officeDocument/2006/relationships/image" Target="../media/image1.png"/><Relationship Id="rId4" Type="http://schemas.openxmlformats.org/officeDocument/2006/relationships/slide" Target="slide5.xml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slide" Target="slide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23.xml"/><Relationship Id="rId10" Type="http://schemas.openxmlformats.org/officeDocument/2006/relationships/image" Target="../media/image1.png"/><Relationship Id="rId4" Type="http://schemas.openxmlformats.org/officeDocument/2006/relationships/slide" Target="slide5.xml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slide" Target="slide2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image" Target="../media/image17.emf"/><Relationship Id="rId5" Type="http://schemas.openxmlformats.org/officeDocument/2006/relationships/slide" Target="slide23.xml"/><Relationship Id="rId10" Type="http://schemas.openxmlformats.org/officeDocument/2006/relationships/image" Target="../media/image1.png"/><Relationship Id="rId4" Type="http://schemas.openxmlformats.org/officeDocument/2006/relationships/slide" Target="slide5.xml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slide" Target="slide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image" Target="../media/image18.emf"/><Relationship Id="rId5" Type="http://schemas.openxmlformats.org/officeDocument/2006/relationships/slide" Target="slide23.xml"/><Relationship Id="rId10" Type="http://schemas.openxmlformats.org/officeDocument/2006/relationships/image" Target="../media/image1.png"/><Relationship Id="rId4" Type="http://schemas.openxmlformats.org/officeDocument/2006/relationships/slide" Target="slide5.xml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slide" Target="slide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23.xml"/><Relationship Id="rId4" Type="http://schemas.openxmlformats.org/officeDocument/2006/relationships/slide" Target="slide5.xml"/><Relationship Id="rId9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slide" Target="slide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image" Target="../media/image20.emf"/><Relationship Id="rId5" Type="http://schemas.openxmlformats.org/officeDocument/2006/relationships/slide" Target="slide23.xml"/><Relationship Id="rId10" Type="http://schemas.openxmlformats.org/officeDocument/2006/relationships/image" Target="../media/image1.png"/><Relationship Id="rId4" Type="http://schemas.openxmlformats.org/officeDocument/2006/relationships/slide" Target="slide5.xml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slide" Target="slide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23.xml"/><Relationship Id="rId4" Type="http://schemas.openxmlformats.org/officeDocument/2006/relationships/slide" Target="slide5.xml"/><Relationship Id="rId9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slide" Target="slide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23.xml"/><Relationship Id="rId10" Type="http://schemas.openxmlformats.org/officeDocument/2006/relationships/image" Target="../media/image1.png"/><Relationship Id="rId4" Type="http://schemas.openxmlformats.org/officeDocument/2006/relationships/slide" Target="slide5.xml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slide" Target="slide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23.xml"/><Relationship Id="rId10" Type="http://schemas.openxmlformats.org/officeDocument/2006/relationships/image" Target="../media/image1.png"/><Relationship Id="rId4" Type="http://schemas.openxmlformats.org/officeDocument/2006/relationships/slide" Target="slide5.xml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4.svg"/><Relationship Id="rId7" Type="http://schemas.openxmlformats.org/officeDocument/2006/relationships/slide" Target="slide2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microsoft.com/office/2007/relationships/hdphoto" Target="../media/hdphoto1.wdp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slide" Target="slide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23.xml"/><Relationship Id="rId10" Type="http://schemas.openxmlformats.org/officeDocument/2006/relationships/image" Target="../media/image1.png"/><Relationship Id="rId4" Type="http://schemas.openxmlformats.org/officeDocument/2006/relationships/slide" Target="slide5.xml"/><Relationship Id="rId9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4.svg"/><Relationship Id="rId7" Type="http://schemas.openxmlformats.org/officeDocument/2006/relationships/slide" Target="slide2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image" Target="../media/image23.svg"/><Relationship Id="rId10" Type="http://schemas.openxmlformats.org/officeDocument/2006/relationships/image" Target="../media/image1.png"/><Relationship Id="rId4" Type="http://schemas.openxmlformats.org/officeDocument/2006/relationships/image" Target="../media/image22.png"/><Relationship Id="rId9" Type="http://schemas.openxmlformats.org/officeDocument/2006/relationships/slide" Target="slide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4.svg"/><Relationship Id="rId7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3.xml"/><Relationship Id="rId5" Type="http://schemas.openxmlformats.org/officeDocument/2006/relationships/slide" Target="slide5.xml"/><Relationship Id="rId4" Type="http://schemas.openxmlformats.org/officeDocument/2006/relationships/image" Target="../media/image24.png"/><Relationship Id="rId9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7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14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4.svg"/><Relationship Id="rId7" Type="http://schemas.openxmlformats.org/officeDocument/2006/relationships/slide" Target="slide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5.xml"/><Relationship Id="rId4" Type="http://schemas.openxmlformats.org/officeDocument/2006/relationships/slide" Target="slide23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4.svg"/><Relationship Id="rId7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3.xml"/><Relationship Id="rId11" Type="http://schemas.openxmlformats.org/officeDocument/2006/relationships/image" Target="../media/image1.png"/><Relationship Id="rId5" Type="http://schemas.openxmlformats.org/officeDocument/2006/relationships/image" Target="../media/image7.svg"/><Relationship Id="rId10" Type="http://schemas.openxmlformats.org/officeDocument/2006/relationships/slide" Target="slide7.xml"/><Relationship Id="rId4" Type="http://schemas.openxmlformats.org/officeDocument/2006/relationships/image" Target="../media/image6.png"/><Relationship Id="rId9" Type="http://schemas.openxmlformats.org/officeDocument/2006/relationships/slide" Target="slide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4.svg"/><Relationship Id="rId7" Type="http://schemas.openxmlformats.org/officeDocument/2006/relationships/slide" Target="slide2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1.png"/><Relationship Id="rId5" Type="http://schemas.microsoft.com/office/2007/relationships/hdphoto" Target="../media/hdphoto2.wdp"/><Relationship Id="rId10" Type="http://schemas.openxmlformats.org/officeDocument/2006/relationships/slide" Target="slide7.xml"/><Relationship Id="rId4" Type="http://schemas.openxmlformats.org/officeDocument/2006/relationships/image" Target="../media/image8.png"/><Relationship Id="rId9" Type="http://schemas.openxmlformats.org/officeDocument/2006/relationships/slide" Target="slide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4.svg"/><Relationship Id="rId7" Type="http://schemas.openxmlformats.org/officeDocument/2006/relationships/slide" Target="slide2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1.png"/><Relationship Id="rId5" Type="http://schemas.openxmlformats.org/officeDocument/2006/relationships/image" Target="../media/image10.svg"/><Relationship Id="rId10" Type="http://schemas.openxmlformats.org/officeDocument/2006/relationships/slide" Target="slide7.xml"/><Relationship Id="rId4" Type="http://schemas.openxmlformats.org/officeDocument/2006/relationships/image" Target="../media/image9.png"/><Relationship Id="rId9" Type="http://schemas.openxmlformats.org/officeDocument/2006/relationships/slide" Target="slide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4.svg"/><Relationship Id="rId7" Type="http://schemas.openxmlformats.org/officeDocument/2006/relationships/slide" Target="slide2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11.emf"/><Relationship Id="rId5" Type="http://schemas.microsoft.com/office/2007/relationships/hdphoto" Target="../media/hdphoto1.wdp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slide" Target="slide14.xml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image" Target="../media/image12.png"/><Relationship Id="rId5" Type="http://schemas.openxmlformats.org/officeDocument/2006/relationships/slide" Target="slide23.xml"/><Relationship Id="rId10" Type="http://schemas.openxmlformats.org/officeDocument/2006/relationships/image" Target="../media/image1.png"/><Relationship Id="rId4" Type="http://schemas.openxmlformats.org/officeDocument/2006/relationships/slide" Target="slide5.xml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slide" Target="slide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image" Target="../media/image15.emf"/><Relationship Id="rId5" Type="http://schemas.openxmlformats.org/officeDocument/2006/relationships/slide" Target="slide23.xml"/><Relationship Id="rId10" Type="http://schemas.openxmlformats.org/officeDocument/2006/relationships/image" Target="../media/image1.png"/><Relationship Id="rId4" Type="http://schemas.openxmlformats.org/officeDocument/2006/relationships/slide" Target="slide5.xml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hlinkClick r:id="rId2" action="ppaction://hlinksldjump"/>
            <a:extLst>
              <a:ext uri="{FF2B5EF4-FFF2-40B4-BE49-F238E27FC236}">
                <a16:creationId xmlns:a16="http://schemas.microsoft.com/office/drawing/2014/main" id="{293589FA-80DF-478B-8BA7-EBC09D2D4E2D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D49CCE3C-9D52-4E95-8A47-3425E962ABE2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: Rounded Corners 8">
            <a:hlinkClick r:id="rId2" action="ppaction://hlinksldjump"/>
            <a:extLst>
              <a:ext uri="{FF2B5EF4-FFF2-40B4-BE49-F238E27FC236}">
                <a16:creationId xmlns:a16="http://schemas.microsoft.com/office/drawing/2014/main" id="{5D7DA8A9-96C7-4AF3-9D53-067518903E33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10" name="Rectangle: Rounded Corners 9">
            <a:hlinkClick r:id="rId4" action="ppaction://hlinksldjump"/>
            <a:extLst>
              <a:ext uri="{FF2B5EF4-FFF2-40B4-BE49-F238E27FC236}">
                <a16:creationId xmlns:a16="http://schemas.microsoft.com/office/drawing/2014/main" id="{35F7DB3B-59B9-4383-8F42-57A7B2B86D63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B1D15B36-AEDC-4D6A-954D-97DF88D6A1E1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5A5C242-F9B4-4F84-A4D9-F62DFA68AD4B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chemeClr val="bg1"/>
          </a:solidFill>
          <a:ln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9256DC-C366-4BE1-B299-A130EECFFDB9}"/>
              </a:ext>
            </a:extLst>
          </p:cNvPr>
          <p:cNvSpPr txBox="1"/>
          <p:nvPr/>
        </p:nvSpPr>
        <p:spPr>
          <a:xfrm>
            <a:off x="1622611" y="1356200"/>
            <a:ext cx="8946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PENGARUH PERPUTARAN PIUTANG, PERPUTARAN PERSEDIAAN DAN PERPUTARAN KAS TERHADAP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 ON ASSETS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PADA PERUSAHAAN OTOMOTIF YANG TERDAFTAR DI BURSA EFEK INDONESIA</a:t>
            </a:r>
          </a:p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PERIODE 2018 – 2022</a:t>
            </a:r>
            <a:endParaRPr lang="en-US" sz="4800" dirty="0">
              <a:ln w="0">
                <a:solidFill>
                  <a:schemeClr val="tx1"/>
                </a:solidFill>
              </a:ln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EA6F8B-9E3D-48AA-8A35-C5852DF17F3E}"/>
              </a:ext>
            </a:extLst>
          </p:cNvPr>
          <p:cNvSpPr txBox="1"/>
          <p:nvPr/>
        </p:nvSpPr>
        <p:spPr>
          <a:xfrm>
            <a:off x="4700621" y="4236949"/>
            <a:ext cx="3692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mic Sans MS" panose="030F0702030302020204" pitchFamily="66" charset="0"/>
              </a:rPr>
              <a:t>Nama : Mila </a:t>
            </a:r>
            <a:r>
              <a:rPr lang="en-US" sz="1600" b="1" dirty="0" err="1">
                <a:latin typeface="Comic Sans MS" panose="030F0702030302020204" pitchFamily="66" charset="0"/>
              </a:rPr>
              <a:t>Nafsah</a:t>
            </a:r>
            <a:r>
              <a:rPr lang="en-US" sz="1600" b="1" dirty="0">
                <a:latin typeface="Comic Sans MS" panose="030F0702030302020204" pitchFamily="66" charset="0"/>
              </a:rPr>
              <a:t> </a:t>
            </a:r>
            <a:r>
              <a:rPr lang="en-US" sz="1600" b="1" dirty="0" err="1">
                <a:latin typeface="Comic Sans MS" panose="030F0702030302020204" pitchFamily="66" charset="0"/>
              </a:rPr>
              <a:t>Dzahira</a:t>
            </a:r>
            <a:endParaRPr lang="en-US" sz="1600" b="1" dirty="0">
              <a:latin typeface="Comic Sans MS" panose="030F0702030302020204" pitchFamily="66" charset="0"/>
            </a:endParaRPr>
          </a:p>
          <a:p>
            <a:r>
              <a:rPr lang="en-US" sz="1600" b="1" dirty="0" err="1">
                <a:latin typeface="Comic Sans MS" panose="030F0702030302020204" pitchFamily="66" charset="0"/>
              </a:rPr>
              <a:t>Nim</a:t>
            </a:r>
            <a:r>
              <a:rPr lang="en-US" sz="1600" b="1" dirty="0">
                <a:latin typeface="Comic Sans MS" panose="030F0702030302020204" pitchFamily="66" charset="0"/>
              </a:rPr>
              <a:t>   : 01021911028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A876DE-6DB7-489D-A65F-D34079C20D61}"/>
              </a:ext>
            </a:extLst>
          </p:cNvPr>
          <p:cNvSpPr txBox="1"/>
          <p:nvPr/>
        </p:nvSpPr>
        <p:spPr>
          <a:xfrm>
            <a:off x="3910221" y="4959020"/>
            <a:ext cx="5171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mic Sans MS" panose="030F0702030302020204" pitchFamily="66" charset="0"/>
              </a:rPr>
              <a:t>Dosen</a:t>
            </a:r>
            <a:r>
              <a:rPr lang="en-US" sz="1600" b="1" dirty="0">
                <a:latin typeface="Comic Sans MS" panose="030F0702030302020204" pitchFamily="66" charset="0"/>
              </a:rPr>
              <a:t> </a:t>
            </a:r>
            <a:r>
              <a:rPr lang="en-US" sz="1600" b="1" dirty="0" err="1">
                <a:latin typeface="Comic Sans MS" panose="030F0702030302020204" pitchFamily="66" charset="0"/>
              </a:rPr>
              <a:t>Pembimbing</a:t>
            </a:r>
            <a:r>
              <a:rPr lang="en-US" sz="1600" b="1" dirty="0">
                <a:latin typeface="Comic Sans MS" panose="030F0702030302020204" pitchFamily="66" charset="0"/>
              </a:rPr>
              <a:t> : </a:t>
            </a:r>
            <a:r>
              <a:rPr lang="en-US" sz="1600" b="1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R.Enough</a:t>
            </a:r>
            <a:r>
              <a:rPr lang="en-US" sz="1600" b="1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Bhaktiar</a:t>
            </a:r>
            <a:r>
              <a:rPr lang="en-US" sz="1600" b="1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S.E., </a:t>
            </a:r>
            <a:r>
              <a:rPr lang="en-US" sz="1600" b="1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M.Ak</a:t>
            </a:r>
            <a:endParaRPr 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32BE88-5C85-422B-AD97-A6A39818692B}"/>
              </a:ext>
            </a:extLst>
          </p:cNvPr>
          <p:cNvSpPr txBox="1"/>
          <p:nvPr/>
        </p:nvSpPr>
        <p:spPr>
          <a:xfrm>
            <a:off x="3856108" y="5352029"/>
            <a:ext cx="5279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S1 - AKUNTANSI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FAKULTAS EKONOMI 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UNIVERSITAS NASIONAL PASIM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CBA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B55455-3043-D5B4-A71F-592EBBFB1B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2D391A-A3C9-4EAF-8A47-A19C6B78A8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929" y="2478176"/>
            <a:ext cx="1658321" cy="16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59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C253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3005A95-0726-43AF-A397-55A30257C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A7BD46C0-A0CD-6BAC-4219-38DD12FEE663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40" name="Rectangle: Rounded Corners 39">
            <a:hlinkClick r:id="rId6" action="ppaction://hlinksldjump"/>
            <a:extLst>
              <a:ext uri="{FF2B5EF4-FFF2-40B4-BE49-F238E27FC236}">
                <a16:creationId xmlns:a16="http://schemas.microsoft.com/office/drawing/2014/main" id="{4F080F6B-3966-B350-0996-A87485413510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1" name="Rectangle: Rounded Corners 40">
            <a:hlinkClick r:id="rId7" action="ppaction://hlinksldjump"/>
            <a:extLst>
              <a:ext uri="{FF2B5EF4-FFF2-40B4-BE49-F238E27FC236}">
                <a16:creationId xmlns:a16="http://schemas.microsoft.com/office/drawing/2014/main" id="{42FF4D00-76CB-824D-A851-7DBCB9F74411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Rectangle: Rounded Corners 41">
            <a:hlinkClick r:id="rId6" action="ppaction://hlinksldjump"/>
            <a:extLst>
              <a:ext uri="{FF2B5EF4-FFF2-40B4-BE49-F238E27FC236}">
                <a16:creationId xmlns:a16="http://schemas.microsoft.com/office/drawing/2014/main" id="{89245692-17AF-0571-69A3-9C2DEF2ADF83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43" name="Rectangle: Rounded Corners 42">
            <a:hlinkClick r:id="rId8" action="ppaction://hlinksldjump"/>
            <a:extLst>
              <a:ext uri="{FF2B5EF4-FFF2-40B4-BE49-F238E27FC236}">
                <a16:creationId xmlns:a16="http://schemas.microsoft.com/office/drawing/2014/main" id="{C2E4161D-C77B-2A20-C6FF-2A5FB9489343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44" name="Rectangle: Rounded Corners 43">
            <a:hlinkClick r:id="rId9" action="ppaction://hlinksldjump"/>
            <a:extLst>
              <a:ext uri="{FF2B5EF4-FFF2-40B4-BE49-F238E27FC236}">
                <a16:creationId xmlns:a16="http://schemas.microsoft.com/office/drawing/2014/main" id="{CD379876-A1E6-9059-7E5B-0077A465BEE8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BF127FF-2A5D-A3DD-88D4-264F724E14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C1EAA9-A899-95A3-4406-67B57F4B396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87" r="67830"/>
          <a:stretch/>
        </p:blipFill>
        <p:spPr bwMode="auto">
          <a:xfrm>
            <a:off x="881985" y="1535405"/>
            <a:ext cx="3501755" cy="36099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DFD37-A05D-1336-5CC0-D77A4FC6D3B7}"/>
              </a:ext>
            </a:extLst>
          </p:cNvPr>
          <p:cNvSpPr txBox="1"/>
          <p:nvPr/>
        </p:nvSpPr>
        <p:spPr>
          <a:xfrm>
            <a:off x="5099233" y="2367171"/>
            <a:ext cx="64443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olah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menunjukan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prob &gt; F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nya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0,0000,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menunjukan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hipotesis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prob &gt; F &lt; 0,05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H1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diterima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H0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ditolak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Uji chow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data panel yang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terbaik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sementara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FEM. Jika Uji chow yang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terpilih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FEM,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dilanjutkan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uji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hausman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528FAF-4EA9-EE51-ED22-108A72296C2A}"/>
              </a:ext>
            </a:extLst>
          </p:cNvPr>
          <p:cNvCxnSpPr>
            <a:cxnSpLocks/>
          </p:cNvCxnSpPr>
          <p:nvPr/>
        </p:nvCxnSpPr>
        <p:spPr>
          <a:xfrm>
            <a:off x="4938513" y="1795777"/>
            <a:ext cx="0" cy="3266446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114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C253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9B26EBE-2959-B69F-AEB3-B35CAC934878}"/>
              </a:ext>
            </a:extLst>
          </p:cNvPr>
          <p:cNvSpPr txBox="1"/>
          <p:nvPr/>
        </p:nvSpPr>
        <p:spPr>
          <a:xfrm>
            <a:off x="540329" y="1344484"/>
            <a:ext cx="3519054" cy="3257612"/>
          </a:xfrm>
          <a:prstGeom prst="rect">
            <a:avLst/>
          </a:prstGeom>
          <a:solidFill>
            <a:srgbClr val="E291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7E3E36-9795-9B02-6162-0EBFE4D3935C}"/>
              </a:ext>
            </a:extLst>
          </p:cNvPr>
          <p:cNvSpPr txBox="1"/>
          <p:nvPr/>
        </p:nvSpPr>
        <p:spPr>
          <a:xfrm>
            <a:off x="609601" y="1547685"/>
            <a:ext cx="3519054" cy="3257612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951AF4-C100-D8A9-8B4D-2FE2893BC836}"/>
              </a:ext>
            </a:extLst>
          </p:cNvPr>
          <p:cNvSpPr txBox="1"/>
          <p:nvPr/>
        </p:nvSpPr>
        <p:spPr>
          <a:xfrm>
            <a:off x="756127" y="1619029"/>
            <a:ext cx="321154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Baar Sophia"/>
              </a:rPr>
              <a:t>Uji Hausman </a:t>
            </a:r>
            <a:r>
              <a:rPr lang="en-US" sz="1400" dirty="0" err="1">
                <a:latin typeface="Baar Sophia"/>
              </a:rPr>
              <a:t>digunakan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untuk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memilih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apakah</a:t>
            </a:r>
            <a:r>
              <a:rPr lang="en-US" sz="1400" dirty="0">
                <a:latin typeface="Baar Sophia"/>
              </a:rPr>
              <a:t> model </a:t>
            </a:r>
            <a:r>
              <a:rPr lang="en-US" sz="1400" i="1" dirty="0">
                <a:latin typeface="Baar Sophia"/>
              </a:rPr>
              <a:t>Fixed Effect Model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atau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i="1" dirty="0">
                <a:latin typeface="Baar Sophia"/>
              </a:rPr>
              <a:t>Random Effect Model</a:t>
            </a:r>
            <a:r>
              <a:rPr lang="en-US" sz="1400" dirty="0">
                <a:latin typeface="Baar Sophia"/>
              </a:rPr>
              <a:t> yang paling </a:t>
            </a:r>
            <a:r>
              <a:rPr lang="en-US" sz="1400" dirty="0" err="1">
                <a:latin typeface="Baar Sophia"/>
              </a:rPr>
              <a:t>tepat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digunakan</a:t>
            </a:r>
            <a:r>
              <a:rPr lang="en-US" sz="1400" dirty="0">
                <a:latin typeface="Baar Sophia"/>
              </a:rPr>
              <a:t>, </a:t>
            </a:r>
            <a:r>
              <a:rPr lang="en-US" sz="1400" dirty="0" err="1">
                <a:latin typeface="Baar Sophia"/>
              </a:rPr>
              <a:t>dengan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hipotesis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sebagai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berikut</a:t>
            </a:r>
            <a:r>
              <a:rPr lang="en-US" sz="1400" dirty="0">
                <a:latin typeface="Baar Sophia"/>
              </a:rPr>
              <a:t>:</a:t>
            </a:r>
          </a:p>
          <a:p>
            <a:r>
              <a:rPr lang="en-US" sz="1400" dirty="0">
                <a:latin typeface="Baar Sophia"/>
              </a:rPr>
              <a:t>H0 = </a:t>
            </a:r>
            <a:r>
              <a:rPr lang="en-US" sz="1400" i="1" dirty="0">
                <a:latin typeface="Baar Sophia"/>
              </a:rPr>
              <a:t>Random Effect Model</a:t>
            </a:r>
            <a:r>
              <a:rPr lang="en-US" sz="1400" dirty="0">
                <a:latin typeface="Baar Sophia"/>
              </a:rPr>
              <a:t> (REM)</a:t>
            </a:r>
          </a:p>
          <a:p>
            <a:r>
              <a:rPr lang="en-US" sz="1400" dirty="0">
                <a:latin typeface="Baar Sophia"/>
              </a:rPr>
              <a:t>H1 = </a:t>
            </a:r>
            <a:r>
              <a:rPr lang="en-US" sz="1400" i="1" dirty="0">
                <a:latin typeface="Baar Sophia"/>
              </a:rPr>
              <a:t>Fixed Effect Model</a:t>
            </a:r>
            <a:r>
              <a:rPr lang="en-US" sz="1400" dirty="0">
                <a:latin typeface="Baar Sophia"/>
              </a:rPr>
              <a:t> (FEM)</a:t>
            </a:r>
          </a:p>
          <a:p>
            <a:endParaRPr lang="en-US" sz="1400" dirty="0">
              <a:latin typeface="Baar Sophia"/>
            </a:endParaRPr>
          </a:p>
          <a:p>
            <a:r>
              <a:rPr lang="en-US" sz="1400" dirty="0" err="1">
                <a:latin typeface="Baar Sophia"/>
              </a:rPr>
              <a:t>Dengan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ketentuan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apabila</a:t>
            </a:r>
            <a:r>
              <a:rPr lang="en-US" sz="1400" dirty="0">
                <a:latin typeface="Baar Sophia"/>
              </a:rPr>
              <a:t> Chi2 &lt; 0,05 </a:t>
            </a:r>
            <a:r>
              <a:rPr lang="en-US" sz="1400" dirty="0" err="1">
                <a:latin typeface="Baar Sophia"/>
              </a:rPr>
              <a:t>maka</a:t>
            </a:r>
            <a:r>
              <a:rPr lang="en-US" sz="1400" dirty="0">
                <a:latin typeface="Baar Sophia"/>
              </a:rPr>
              <a:t> H1 </a:t>
            </a:r>
            <a:r>
              <a:rPr lang="en-US" sz="1400" dirty="0" err="1">
                <a:latin typeface="Baar Sophia"/>
              </a:rPr>
              <a:t>diterima</a:t>
            </a:r>
            <a:r>
              <a:rPr lang="en-US" sz="1400" dirty="0">
                <a:latin typeface="Baar Sophia"/>
              </a:rPr>
              <a:t> dan H0 </a:t>
            </a:r>
            <a:r>
              <a:rPr lang="en-US" sz="1400" dirty="0" err="1">
                <a:latin typeface="Baar Sophia"/>
              </a:rPr>
              <a:t>ditolak</a:t>
            </a:r>
            <a:r>
              <a:rPr lang="en-US" sz="1400" dirty="0">
                <a:latin typeface="Baar Sophia"/>
              </a:rPr>
              <a:t>, </a:t>
            </a:r>
            <a:r>
              <a:rPr lang="en-US" sz="1400" dirty="0" err="1">
                <a:latin typeface="Baar Sophia"/>
              </a:rPr>
              <a:t>maka</a:t>
            </a:r>
            <a:r>
              <a:rPr lang="en-US" sz="1400" dirty="0">
                <a:latin typeface="Baar Sophia"/>
              </a:rPr>
              <a:t> model yang </a:t>
            </a:r>
            <a:r>
              <a:rPr lang="en-US" sz="1400" dirty="0" err="1">
                <a:latin typeface="Baar Sophia"/>
              </a:rPr>
              <a:t>dipilih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i="1" dirty="0">
                <a:latin typeface="Baar Sophia"/>
              </a:rPr>
              <a:t>Random Effect Model</a:t>
            </a:r>
            <a:r>
              <a:rPr lang="en-US" sz="1400" dirty="0">
                <a:latin typeface="Baar Sophia"/>
              </a:rPr>
              <a:t> (REM), </a:t>
            </a:r>
            <a:r>
              <a:rPr lang="en-US" sz="1400" dirty="0" err="1">
                <a:latin typeface="Baar Sophia"/>
              </a:rPr>
              <a:t>namun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jika</a:t>
            </a:r>
            <a:r>
              <a:rPr lang="en-US" sz="1400" dirty="0">
                <a:latin typeface="Baar Sophia"/>
              </a:rPr>
              <a:t> Chi2 &gt; 0,05 </a:t>
            </a:r>
            <a:r>
              <a:rPr lang="en-US" sz="1400" dirty="0" err="1">
                <a:latin typeface="Baar Sophia"/>
              </a:rPr>
              <a:t>maka</a:t>
            </a:r>
            <a:r>
              <a:rPr lang="en-US" sz="1400" dirty="0">
                <a:latin typeface="Baar Sophia"/>
              </a:rPr>
              <a:t>, H0 </a:t>
            </a:r>
            <a:r>
              <a:rPr lang="en-US" sz="1400" dirty="0" err="1">
                <a:latin typeface="Baar Sophia"/>
              </a:rPr>
              <a:t>diterima</a:t>
            </a:r>
            <a:r>
              <a:rPr lang="en-US" sz="1400" dirty="0">
                <a:latin typeface="Baar Sophia"/>
              </a:rPr>
              <a:t> dan H1 </a:t>
            </a:r>
            <a:r>
              <a:rPr lang="en-US" sz="1400" dirty="0" err="1">
                <a:latin typeface="Baar Sophia"/>
              </a:rPr>
              <a:t>ditolak</a:t>
            </a:r>
            <a:r>
              <a:rPr lang="en-US" sz="1400" dirty="0">
                <a:latin typeface="Baar Sophia"/>
              </a:rPr>
              <a:t>, </a:t>
            </a:r>
            <a:r>
              <a:rPr lang="en-US" sz="1400" dirty="0" err="1">
                <a:latin typeface="Baar Sophia"/>
              </a:rPr>
              <a:t>maka</a:t>
            </a:r>
            <a:r>
              <a:rPr lang="en-US" sz="1400" dirty="0">
                <a:latin typeface="Baar Sophia"/>
              </a:rPr>
              <a:t> model yang </a:t>
            </a:r>
            <a:r>
              <a:rPr lang="en-US" sz="1400" dirty="0" err="1">
                <a:latin typeface="Baar Sophia"/>
              </a:rPr>
              <a:t>dipilih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i="1" dirty="0">
                <a:latin typeface="Baar Sophia"/>
              </a:rPr>
              <a:t>Fixed Effect Model</a:t>
            </a:r>
            <a:r>
              <a:rPr lang="en-US" sz="1400" dirty="0">
                <a:latin typeface="Baar Sophia"/>
              </a:rPr>
              <a:t> (FEM).</a:t>
            </a:r>
          </a:p>
          <a:p>
            <a:pPr lvl="0"/>
            <a:endParaRPr lang="en-US" sz="1400" dirty="0">
              <a:latin typeface="Baar Sophia"/>
            </a:endParaRP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543E6F03-9BFF-2160-27F9-D3CDF9D13B15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40" name="Rectangle: Rounded Corners 39">
            <a:hlinkClick r:id="rId4" action="ppaction://hlinksldjump"/>
            <a:extLst>
              <a:ext uri="{FF2B5EF4-FFF2-40B4-BE49-F238E27FC236}">
                <a16:creationId xmlns:a16="http://schemas.microsoft.com/office/drawing/2014/main" id="{99608CB3-9682-FA2B-A394-5A204356504F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1" name="Rectangle: Rounded Corners 40">
            <a:hlinkClick r:id="rId5" action="ppaction://hlinksldjump"/>
            <a:extLst>
              <a:ext uri="{FF2B5EF4-FFF2-40B4-BE49-F238E27FC236}">
                <a16:creationId xmlns:a16="http://schemas.microsoft.com/office/drawing/2014/main" id="{F99925AD-A415-F3C1-C788-91DC5BE33EB5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Rectangle: Rounded Corners 41">
            <a:hlinkClick r:id="rId4" action="ppaction://hlinksldjump"/>
            <a:extLst>
              <a:ext uri="{FF2B5EF4-FFF2-40B4-BE49-F238E27FC236}">
                <a16:creationId xmlns:a16="http://schemas.microsoft.com/office/drawing/2014/main" id="{02BF094D-3130-B2C0-B9B8-53B572F3E4FC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43" name="Rectangle: Rounded Corners 42">
            <a:hlinkClick r:id="rId6" action="ppaction://hlinksldjump"/>
            <a:extLst>
              <a:ext uri="{FF2B5EF4-FFF2-40B4-BE49-F238E27FC236}">
                <a16:creationId xmlns:a16="http://schemas.microsoft.com/office/drawing/2014/main" id="{E5E21DAE-2201-A6F8-2F5B-3C35FE708DE4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44" name="Rectangle: Rounded Corners 43">
            <a:hlinkClick r:id="rId7" action="ppaction://hlinksldjump"/>
            <a:extLst>
              <a:ext uri="{FF2B5EF4-FFF2-40B4-BE49-F238E27FC236}">
                <a16:creationId xmlns:a16="http://schemas.microsoft.com/office/drawing/2014/main" id="{616AFC82-2B61-4CF3-C1ED-49C4B1BCA3F9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E78BE9E-67E5-7C07-196F-BE9C44A137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9903D7-508E-CADF-86F6-FB1D827882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D5979D-6FD9-E6EA-21F8-371AC84F1FD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52"/>
          <a:stretch/>
        </p:blipFill>
        <p:spPr bwMode="auto">
          <a:xfrm>
            <a:off x="4789567" y="1366409"/>
            <a:ext cx="6112658" cy="332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DE1E5E-894F-9F10-6B67-0ACE72BE29C5}"/>
              </a:ext>
            </a:extLst>
          </p:cNvPr>
          <p:cNvSpPr txBox="1"/>
          <p:nvPr/>
        </p:nvSpPr>
        <p:spPr>
          <a:xfrm>
            <a:off x="4729631" y="4850917"/>
            <a:ext cx="6444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olah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data uji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hausman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menunjukan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Prob &gt; Chi2 = 0,3449,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menunjukan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hipotesis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Prob.Chi2 &gt; 0,05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, H0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diterima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dan H1ditolak,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uji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hausman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model data panel yang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terbaik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REM.</a:t>
            </a:r>
            <a:endParaRPr lang="en-US" sz="1600" kern="100" dirty="0">
              <a:effectLst/>
              <a:latin typeface="Baar Sophia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chemeClr val="bg1"/>
              </a:solidFill>
              <a:latin typeface="Baar Sophia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5F6727-02CC-7E67-EDE6-E9866D356707}"/>
              </a:ext>
            </a:extLst>
          </p:cNvPr>
          <p:cNvCxnSpPr>
            <a:cxnSpLocks/>
          </p:cNvCxnSpPr>
          <p:nvPr/>
        </p:nvCxnSpPr>
        <p:spPr>
          <a:xfrm>
            <a:off x="4471759" y="1366409"/>
            <a:ext cx="0" cy="3266446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7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C253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9B26EBE-2959-B69F-AEB3-B35CAC934878}"/>
              </a:ext>
            </a:extLst>
          </p:cNvPr>
          <p:cNvSpPr txBox="1"/>
          <p:nvPr/>
        </p:nvSpPr>
        <p:spPr>
          <a:xfrm>
            <a:off x="681283" y="1676587"/>
            <a:ext cx="9561136" cy="3401546"/>
          </a:xfrm>
          <a:prstGeom prst="rect">
            <a:avLst/>
          </a:prstGeom>
          <a:solidFill>
            <a:srgbClr val="E291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7E3E36-9795-9B02-6162-0EBFE4D3935C}"/>
              </a:ext>
            </a:extLst>
          </p:cNvPr>
          <p:cNvSpPr txBox="1"/>
          <p:nvPr/>
        </p:nvSpPr>
        <p:spPr>
          <a:xfrm>
            <a:off x="1202833" y="1909848"/>
            <a:ext cx="9736848" cy="3649275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951AF4-C100-D8A9-8B4D-2FE2893BC836}"/>
              </a:ext>
            </a:extLst>
          </p:cNvPr>
          <p:cNvSpPr txBox="1"/>
          <p:nvPr/>
        </p:nvSpPr>
        <p:spPr>
          <a:xfrm>
            <a:off x="1547660" y="2063892"/>
            <a:ext cx="88642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aar Sophia"/>
              </a:rPr>
              <a:t>Uji </a:t>
            </a:r>
            <a:r>
              <a:rPr lang="en-US" i="1" dirty="0" err="1">
                <a:latin typeface="Baar Sophia"/>
              </a:rPr>
              <a:t>Langrange</a:t>
            </a:r>
            <a:r>
              <a:rPr lang="en-US" i="1" dirty="0">
                <a:latin typeface="Baar Sophia"/>
              </a:rPr>
              <a:t> Multiplier</a:t>
            </a:r>
            <a:r>
              <a:rPr lang="en-US" dirty="0">
                <a:latin typeface="Baar Sophia"/>
              </a:rPr>
              <a:t> ( uji LM ) </a:t>
            </a:r>
            <a:r>
              <a:rPr lang="en-US" dirty="0" err="1">
                <a:latin typeface="Baar Sophia"/>
              </a:rPr>
              <a:t>digunakan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untuk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memilih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apakah</a:t>
            </a:r>
            <a:r>
              <a:rPr lang="en-US" dirty="0">
                <a:latin typeface="Baar Sophia"/>
              </a:rPr>
              <a:t> </a:t>
            </a:r>
            <a:r>
              <a:rPr lang="en-US" i="1" dirty="0">
                <a:latin typeface="Baar Sophia"/>
              </a:rPr>
              <a:t>Common Effects Model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atau</a:t>
            </a:r>
            <a:r>
              <a:rPr lang="en-US" dirty="0">
                <a:latin typeface="Baar Sophia"/>
              </a:rPr>
              <a:t> </a:t>
            </a:r>
            <a:r>
              <a:rPr lang="en-US" i="1" dirty="0">
                <a:latin typeface="Baar Sophia"/>
              </a:rPr>
              <a:t>Random Effects Model</a:t>
            </a:r>
            <a:r>
              <a:rPr lang="en-US" dirty="0">
                <a:latin typeface="Baar Sophia"/>
              </a:rPr>
              <a:t> yang paling </a:t>
            </a:r>
            <a:r>
              <a:rPr lang="en-US" dirty="0" err="1">
                <a:latin typeface="Baar Sophia"/>
              </a:rPr>
              <a:t>tepat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digunakan</a:t>
            </a:r>
            <a:r>
              <a:rPr lang="en-US" dirty="0">
                <a:latin typeface="Baar Sophia"/>
              </a:rPr>
              <a:t>. </a:t>
            </a:r>
            <a:r>
              <a:rPr lang="en-US" dirty="0" err="1">
                <a:latin typeface="Baar Sophia"/>
              </a:rPr>
              <a:t>dengan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hipotesis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sebagai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berikut</a:t>
            </a:r>
            <a:r>
              <a:rPr lang="en-US" dirty="0">
                <a:latin typeface="Baar Sophia"/>
              </a:rPr>
              <a:t>:</a:t>
            </a:r>
          </a:p>
          <a:p>
            <a:r>
              <a:rPr lang="en-US" dirty="0">
                <a:latin typeface="Baar Sophia"/>
              </a:rPr>
              <a:t> </a:t>
            </a:r>
          </a:p>
          <a:p>
            <a:r>
              <a:rPr lang="en-US" dirty="0">
                <a:latin typeface="Baar Sophia"/>
              </a:rPr>
              <a:t>H0 = </a:t>
            </a:r>
            <a:r>
              <a:rPr lang="en-US" i="1" dirty="0">
                <a:latin typeface="Baar Sophia"/>
              </a:rPr>
              <a:t>Common Effect Model </a:t>
            </a:r>
            <a:r>
              <a:rPr lang="en-US" dirty="0">
                <a:latin typeface="Baar Sophia"/>
              </a:rPr>
              <a:t>(CEM)</a:t>
            </a:r>
          </a:p>
          <a:p>
            <a:r>
              <a:rPr lang="en-US" dirty="0">
                <a:latin typeface="Baar Sophia"/>
              </a:rPr>
              <a:t>H1 = </a:t>
            </a:r>
            <a:r>
              <a:rPr lang="en-US" i="1" dirty="0">
                <a:latin typeface="Baar Sophia"/>
              </a:rPr>
              <a:t>Random Effect Model</a:t>
            </a:r>
            <a:r>
              <a:rPr lang="en-US" dirty="0">
                <a:latin typeface="Baar Sophia"/>
              </a:rPr>
              <a:t> (REM)</a:t>
            </a:r>
          </a:p>
          <a:p>
            <a:endParaRPr lang="en-US" dirty="0">
              <a:latin typeface="Baar Sophia"/>
            </a:endParaRPr>
          </a:p>
          <a:p>
            <a:r>
              <a:rPr lang="en-US" dirty="0" err="1">
                <a:latin typeface="Baar Sophia"/>
              </a:rPr>
              <a:t>Tetapi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berdasarkan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hasil</a:t>
            </a:r>
            <a:r>
              <a:rPr lang="en-US" dirty="0">
                <a:latin typeface="Baar Sophia"/>
              </a:rPr>
              <a:t> uji chow yang </a:t>
            </a:r>
            <a:r>
              <a:rPr lang="en-US" dirty="0" err="1">
                <a:latin typeface="Baar Sophia"/>
              </a:rPr>
              <a:t>terpilih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yaitu</a:t>
            </a:r>
            <a:r>
              <a:rPr lang="en-US" dirty="0">
                <a:latin typeface="Baar Sophia"/>
              </a:rPr>
              <a:t> </a:t>
            </a:r>
            <a:r>
              <a:rPr lang="en-US" i="1" dirty="0">
                <a:latin typeface="Baar Sophia"/>
              </a:rPr>
              <a:t>Fixed Effect Model</a:t>
            </a:r>
            <a:r>
              <a:rPr lang="en-US" dirty="0">
                <a:latin typeface="Baar Sophia"/>
              </a:rPr>
              <a:t> (FEM), </a:t>
            </a:r>
            <a:r>
              <a:rPr lang="en-US" dirty="0" err="1">
                <a:latin typeface="Baar Sophia"/>
              </a:rPr>
              <a:t>sedangkan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berdasarkan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hasil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pengujian</a:t>
            </a:r>
            <a:r>
              <a:rPr lang="en-US" dirty="0">
                <a:latin typeface="Baar Sophia"/>
              </a:rPr>
              <a:t> uji </a:t>
            </a:r>
            <a:r>
              <a:rPr lang="en-US" dirty="0" err="1">
                <a:latin typeface="Baar Sophia"/>
              </a:rPr>
              <a:t>hausman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dalam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menentukan</a:t>
            </a:r>
            <a:r>
              <a:rPr lang="en-US" dirty="0">
                <a:latin typeface="Baar Sophia"/>
              </a:rPr>
              <a:t> model </a:t>
            </a:r>
            <a:r>
              <a:rPr lang="en-US" dirty="0" err="1">
                <a:latin typeface="Baar Sophia"/>
              </a:rPr>
              <a:t>regresi</a:t>
            </a:r>
            <a:r>
              <a:rPr lang="en-US" dirty="0">
                <a:latin typeface="Baar Sophia"/>
              </a:rPr>
              <a:t> data panel </a:t>
            </a:r>
            <a:r>
              <a:rPr lang="en-US" dirty="0" err="1">
                <a:latin typeface="Baar Sophia"/>
              </a:rPr>
              <a:t>terbaik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menyatakan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bahwa</a:t>
            </a:r>
            <a:r>
              <a:rPr lang="en-US" dirty="0">
                <a:latin typeface="Baar Sophia"/>
              </a:rPr>
              <a:t> </a:t>
            </a:r>
            <a:r>
              <a:rPr lang="en-US" i="1" dirty="0">
                <a:latin typeface="Baar Sophia"/>
              </a:rPr>
              <a:t>Random Effect Model</a:t>
            </a:r>
            <a:r>
              <a:rPr lang="en-US" dirty="0">
                <a:latin typeface="Baar Sophia"/>
              </a:rPr>
              <a:t> (REM) </a:t>
            </a:r>
            <a:r>
              <a:rPr lang="en-US" dirty="0" err="1">
                <a:latin typeface="Baar Sophia"/>
              </a:rPr>
              <a:t>adalah</a:t>
            </a:r>
            <a:r>
              <a:rPr lang="en-US" dirty="0">
                <a:latin typeface="Baar Sophia"/>
              </a:rPr>
              <a:t> model </a:t>
            </a:r>
            <a:r>
              <a:rPr lang="en-US" dirty="0" err="1">
                <a:latin typeface="Baar Sophia"/>
              </a:rPr>
              <a:t>terbaik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dalam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penelitian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ini</a:t>
            </a:r>
            <a:r>
              <a:rPr lang="en-US" dirty="0">
                <a:latin typeface="Baar Sophia"/>
              </a:rPr>
              <a:t>. </a:t>
            </a:r>
            <a:r>
              <a:rPr lang="en-US" dirty="0" err="1">
                <a:latin typeface="Baar Sophia"/>
              </a:rPr>
              <a:t>Maka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khusus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untuk</a:t>
            </a:r>
            <a:r>
              <a:rPr lang="en-US" dirty="0">
                <a:latin typeface="Baar Sophia"/>
              </a:rPr>
              <a:t> </a:t>
            </a:r>
            <a:r>
              <a:rPr lang="en-US" i="1" dirty="0">
                <a:latin typeface="Baar Sophia"/>
              </a:rPr>
              <a:t>Random Effect Model</a:t>
            </a:r>
            <a:r>
              <a:rPr lang="en-US" dirty="0">
                <a:latin typeface="Baar Sophia"/>
              </a:rPr>
              <a:t> (REM)  </a:t>
            </a:r>
            <a:r>
              <a:rPr lang="en-US" dirty="0" err="1">
                <a:latin typeface="Baar Sophia"/>
              </a:rPr>
              <a:t>menurut</a:t>
            </a:r>
            <a:r>
              <a:rPr lang="en-US" dirty="0">
                <a:latin typeface="Baar Sophia"/>
              </a:rPr>
              <a:t> (Putra, 2022) </a:t>
            </a:r>
            <a:r>
              <a:rPr lang="en-US" dirty="0" err="1">
                <a:latin typeface="Baar Sophia"/>
              </a:rPr>
              <a:t>tidak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perlu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lagi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melakukan</a:t>
            </a:r>
            <a:r>
              <a:rPr lang="en-US" dirty="0">
                <a:latin typeface="Baar Sophia"/>
              </a:rPr>
              <a:t> uji </a:t>
            </a:r>
            <a:r>
              <a:rPr lang="en-US" dirty="0" err="1">
                <a:latin typeface="Baar Sophia"/>
              </a:rPr>
              <a:t>asumsi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klasik</a:t>
            </a:r>
            <a:r>
              <a:rPr lang="en-US" dirty="0">
                <a:latin typeface="Baar Sophia"/>
              </a:rPr>
              <a:t>, </a:t>
            </a:r>
            <a:r>
              <a:rPr lang="en-US" dirty="0" err="1">
                <a:latin typeface="Baar Sophia"/>
              </a:rPr>
              <a:t>karena</a:t>
            </a:r>
            <a:r>
              <a:rPr lang="en-US" dirty="0">
                <a:latin typeface="Baar Sophia"/>
              </a:rPr>
              <a:t> </a:t>
            </a:r>
            <a:r>
              <a:rPr lang="en-US" i="1" dirty="0">
                <a:latin typeface="Baar Sophia"/>
              </a:rPr>
              <a:t>Random Effect Model</a:t>
            </a:r>
            <a:r>
              <a:rPr lang="en-US" dirty="0">
                <a:latin typeface="Baar Sophia"/>
              </a:rPr>
              <a:t> (REM) </a:t>
            </a:r>
            <a:r>
              <a:rPr lang="en-US" dirty="0" err="1">
                <a:latin typeface="Baar Sophia"/>
              </a:rPr>
              <a:t>sudah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menggunakan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metode</a:t>
            </a:r>
            <a:r>
              <a:rPr lang="en-US" dirty="0">
                <a:latin typeface="Baar Sophia"/>
              </a:rPr>
              <a:t> </a:t>
            </a:r>
            <a:r>
              <a:rPr lang="en-US" i="1" dirty="0">
                <a:latin typeface="Baar Sophia"/>
              </a:rPr>
              <a:t>General Least Square (GLS).</a:t>
            </a:r>
            <a:endParaRPr lang="en-US" dirty="0">
              <a:latin typeface="Baar Sophia"/>
            </a:endParaRP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543E6F03-9BFF-2160-27F9-D3CDF9D13B15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40" name="Rectangle: Rounded Corners 39">
            <a:hlinkClick r:id="rId4" action="ppaction://hlinksldjump"/>
            <a:extLst>
              <a:ext uri="{FF2B5EF4-FFF2-40B4-BE49-F238E27FC236}">
                <a16:creationId xmlns:a16="http://schemas.microsoft.com/office/drawing/2014/main" id="{99608CB3-9682-FA2B-A394-5A204356504F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1" name="Rectangle: Rounded Corners 40">
            <a:hlinkClick r:id="rId5" action="ppaction://hlinksldjump"/>
            <a:extLst>
              <a:ext uri="{FF2B5EF4-FFF2-40B4-BE49-F238E27FC236}">
                <a16:creationId xmlns:a16="http://schemas.microsoft.com/office/drawing/2014/main" id="{F99925AD-A415-F3C1-C788-91DC5BE33EB5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Rectangle: Rounded Corners 41">
            <a:hlinkClick r:id="rId4" action="ppaction://hlinksldjump"/>
            <a:extLst>
              <a:ext uri="{FF2B5EF4-FFF2-40B4-BE49-F238E27FC236}">
                <a16:creationId xmlns:a16="http://schemas.microsoft.com/office/drawing/2014/main" id="{02BF094D-3130-B2C0-B9B8-53B572F3E4FC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43" name="Rectangle: Rounded Corners 42">
            <a:hlinkClick r:id="rId6" action="ppaction://hlinksldjump"/>
            <a:extLst>
              <a:ext uri="{FF2B5EF4-FFF2-40B4-BE49-F238E27FC236}">
                <a16:creationId xmlns:a16="http://schemas.microsoft.com/office/drawing/2014/main" id="{E5E21DAE-2201-A6F8-2F5B-3C35FE708DE4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44" name="Rectangle: Rounded Corners 43">
            <a:hlinkClick r:id="rId7" action="ppaction://hlinksldjump"/>
            <a:extLst>
              <a:ext uri="{FF2B5EF4-FFF2-40B4-BE49-F238E27FC236}">
                <a16:creationId xmlns:a16="http://schemas.microsoft.com/office/drawing/2014/main" id="{616AFC82-2B61-4CF3-C1ED-49C4B1BCA3F9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E78BE9E-67E5-7C07-196F-BE9C44A137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9903D7-508E-CADF-86F6-FB1D827882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1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C253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543E6F03-9BFF-2160-27F9-D3CDF9D13B15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40" name="Rectangle: Rounded Corners 39">
            <a:hlinkClick r:id="rId4" action="ppaction://hlinksldjump"/>
            <a:extLst>
              <a:ext uri="{FF2B5EF4-FFF2-40B4-BE49-F238E27FC236}">
                <a16:creationId xmlns:a16="http://schemas.microsoft.com/office/drawing/2014/main" id="{99608CB3-9682-FA2B-A394-5A204356504F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1" name="Rectangle: Rounded Corners 40">
            <a:hlinkClick r:id="rId5" action="ppaction://hlinksldjump"/>
            <a:extLst>
              <a:ext uri="{FF2B5EF4-FFF2-40B4-BE49-F238E27FC236}">
                <a16:creationId xmlns:a16="http://schemas.microsoft.com/office/drawing/2014/main" id="{F99925AD-A415-F3C1-C788-91DC5BE33EB5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Rectangle: Rounded Corners 41">
            <a:hlinkClick r:id="rId4" action="ppaction://hlinksldjump"/>
            <a:extLst>
              <a:ext uri="{FF2B5EF4-FFF2-40B4-BE49-F238E27FC236}">
                <a16:creationId xmlns:a16="http://schemas.microsoft.com/office/drawing/2014/main" id="{02BF094D-3130-B2C0-B9B8-53B572F3E4FC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43" name="Rectangle: Rounded Corners 42">
            <a:hlinkClick r:id="rId6" action="ppaction://hlinksldjump"/>
            <a:extLst>
              <a:ext uri="{FF2B5EF4-FFF2-40B4-BE49-F238E27FC236}">
                <a16:creationId xmlns:a16="http://schemas.microsoft.com/office/drawing/2014/main" id="{E5E21DAE-2201-A6F8-2F5B-3C35FE708DE4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44" name="Rectangle: Rounded Corners 43">
            <a:hlinkClick r:id="rId7" action="ppaction://hlinksldjump"/>
            <a:extLst>
              <a:ext uri="{FF2B5EF4-FFF2-40B4-BE49-F238E27FC236}">
                <a16:creationId xmlns:a16="http://schemas.microsoft.com/office/drawing/2014/main" id="{616AFC82-2B61-4CF3-C1ED-49C4B1BCA3F9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E78BE9E-67E5-7C07-196F-BE9C44A137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9903D7-508E-CADF-86F6-FB1D827882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EE1808-74BD-0A6D-8982-F0021DC77F79}"/>
              </a:ext>
            </a:extLst>
          </p:cNvPr>
          <p:cNvSpPr txBox="1"/>
          <p:nvPr/>
        </p:nvSpPr>
        <p:spPr>
          <a:xfrm>
            <a:off x="960266" y="1133563"/>
            <a:ext cx="10085293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Berdasarkan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bab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sebelumnya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telah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dijelaskan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bahwa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model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regresi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terbaik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digunakan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dalam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penelitian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ini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adalah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regresi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data panel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dengan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Random Effect Model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pada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Perputaran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Piutang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(X</a:t>
            </a:r>
            <a:r>
              <a:rPr lang="en-US" sz="1600" baseline="-250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),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Perputaran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Persediaan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(X</a:t>
            </a:r>
            <a:r>
              <a:rPr lang="en-US" sz="1600" baseline="-250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), dan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Perputaran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Kas(X</a:t>
            </a:r>
            <a:r>
              <a:rPr lang="en-US" sz="1600" baseline="-250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)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dengan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model </a:t>
            </a:r>
            <a:r>
              <a:rPr lang="en-US" sz="1600" i="1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Random Effect Model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(REM),</a:t>
            </a:r>
            <a:r>
              <a:rPr lang="en-US" sz="1600" kern="100" dirty="0">
                <a:solidFill>
                  <a:schemeClr val="bg1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Baar Soph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4ADDE3-4829-DDF8-86AB-229FB99412D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90"/>
          <a:stretch/>
        </p:blipFill>
        <p:spPr bwMode="auto">
          <a:xfrm>
            <a:off x="1076520" y="1980777"/>
            <a:ext cx="5408295" cy="39966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24666B-EDB5-2649-3127-FC7C373B8E0D}"/>
              </a:ext>
            </a:extLst>
          </p:cNvPr>
          <p:cNvSpPr txBox="1"/>
          <p:nvPr/>
        </p:nvSpPr>
        <p:spPr>
          <a:xfrm>
            <a:off x="6637215" y="2594485"/>
            <a:ext cx="4945184" cy="1858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sz="14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400" kern="100" baseline="-250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= ɑ + β1X</a:t>
            </a:r>
            <a:r>
              <a:rPr lang="en-US" sz="1400" kern="100" baseline="-250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+ β2X</a:t>
            </a:r>
            <a:r>
              <a:rPr lang="en-US" sz="1400" kern="100" baseline="-250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+ β3X</a:t>
            </a:r>
            <a:r>
              <a:rPr lang="en-US" sz="1400" kern="100" baseline="-250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+ β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nX</a:t>
            </a:r>
            <a:r>
              <a:rPr lang="en-US" sz="1400" kern="100" baseline="-250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+ … + …+ 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Є</a:t>
            </a:r>
            <a:r>
              <a:rPr lang="en-US" sz="1400" kern="100" baseline="-250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uji 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regresi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data panel 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menggunkan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REM 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400" kern="100" dirty="0">
              <a:effectLst/>
              <a:latin typeface="Baar Sophia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Y = 0.0895942 – 0.0045151X</a:t>
            </a:r>
            <a:r>
              <a:rPr lang="en-US" sz="1400" kern="100" baseline="-250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+ 0.0018712X</a:t>
            </a:r>
            <a:r>
              <a:rPr lang="en-US" sz="1400" kern="100" baseline="-250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– 0.0000746X</a:t>
            </a:r>
            <a:r>
              <a:rPr lang="en-US" sz="1400" kern="100" baseline="-250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+ e</a:t>
            </a:r>
            <a:endParaRPr lang="en-US" sz="1400" kern="100" dirty="0">
              <a:effectLst/>
              <a:latin typeface="Baar Sophia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A939E1-024C-7485-1830-EB8244239A2D}"/>
              </a:ext>
            </a:extLst>
          </p:cNvPr>
          <p:cNvCxnSpPr>
            <a:cxnSpLocks/>
          </p:cNvCxnSpPr>
          <p:nvPr/>
        </p:nvCxnSpPr>
        <p:spPr>
          <a:xfrm>
            <a:off x="927260" y="2104759"/>
            <a:ext cx="0" cy="3266446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5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C253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1190963" y="999068"/>
            <a:ext cx="9291917" cy="72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>
              <a:lnSpc>
                <a:spcPct val="200000"/>
              </a:lnSpc>
              <a:spcBef>
                <a:spcPts val="200"/>
              </a:spcBef>
            </a:pPr>
            <a:r>
              <a:rPr lang="en-US" sz="2400" b="1" kern="10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 Uji </a:t>
            </a:r>
            <a:r>
              <a:rPr lang="en-US" sz="2400" b="1" kern="10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2400" b="1" kern="10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endParaRPr lang="en-US" sz="2400" b="1" kern="100" dirty="0">
              <a:solidFill>
                <a:schemeClr val="bg1"/>
              </a:solidFill>
              <a:effectLst/>
              <a:latin typeface="Cooper Black" panose="0208090404030B0204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B06FE7D-4398-2DAD-7F45-CC644B21EC73}"/>
              </a:ext>
            </a:extLst>
          </p:cNvPr>
          <p:cNvSpPr txBox="1"/>
          <p:nvPr/>
        </p:nvSpPr>
        <p:spPr>
          <a:xfrm>
            <a:off x="4926823" y="2322970"/>
            <a:ext cx="2105886" cy="400110"/>
          </a:xfrm>
          <a:prstGeom prst="rect">
            <a:avLst/>
          </a:prstGeom>
          <a:solidFill>
            <a:srgbClr val="E291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Hasil Uji t</a:t>
            </a:r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41265C9C-BC51-335A-744C-422E8F0E173F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53" name="Rectangle: Rounded Corners 52">
            <a:hlinkClick r:id="rId4" action="ppaction://hlinksldjump"/>
            <a:extLst>
              <a:ext uri="{FF2B5EF4-FFF2-40B4-BE49-F238E27FC236}">
                <a16:creationId xmlns:a16="http://schemas.microsoft.com/office/drawing/2014/main" id="{06DB79FA-4F64-0002-01A5-C6D49A0299AD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54" name="Rectangle: Rounded Corners 53">
            <a:hlinkClick r:id="rId5" action="ppaction://hlinksldjump"/>
            <a:extLst>
              <a:ext uri="{FF2B5EF4-FFF2-40B4-BE49-F238E27FC236}">
                <a16:creationId xmlns:a16="http://schemas.microsoft.com/office/drawing/2014/main" id="{35350569-2B69-3BA2-F49F-1B6416644F3C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Rectangle: Rounded Corners 54">
            <a:hlinkClick r:id="rId4" action="ppaction://hlinksldjump"/>
            <a:extLst>
              <a:ext uri="{FF2B5EF4-FFF2-40B4-BE49-F238E27FC236}">
                <a16:creationId xmlns:a16="http://schemas.microsoft.com/office/drawing/2014/main" id="{AD1BE3CA-1A84-9C2D-AD9A-91082A169A05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56" name="Rectangle: Rounded Corners 55">
            <a:hlinkClick r:id="rId6" action="ppaction://hlinksldjump"/>
            <a:extLst>
              <a:ext uri="{FF2B5EF4-FFF2-40B4-BE49-F238E27FC236}">
                <a16:creationId xmlns:a16="http://schemas.microsoft.com/office/drawing/2014/main" id="{8EB7B62D-FEDF-EAC7-18E0-63ADE75449B3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57" name="Rectangle: Rounded Corners 56">
            <a:hlinkClick r:id="rId7" action="ppaction://hlinksldjump"/>
            <a:extLst>
              <a:ext uri="{FF2B5EF4-FFF2-40B4-BE49-F238E27FC236}">
                <a16:creationId xmlns:a16="http://schemas.microsoft.com/office/drawing/2014/main" id="{E8E28858-B567-47E7-2A93-12EDE9F8C3D0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BC86B70-6095-584A-4CD7-FEF8206015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B233625-A999-1D94-7CD0-3A8EB36609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B5F77C-4D00-77E5-6547-0E08B1239AD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86"/>
          <a:stretch/>
        </p:blipFill>
        <p:spPr bwMode="auto">
          <a:xfrm>
            <a:off x="2077126" y="2926281"/>
            <a:ext cx="7676534" cy="2290997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29813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C253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1190963" y="999068"/>
            <a:ext cx="9291917" cy="72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>
              <a:lnSpc>
                <a:spcPct val="200000"/>
              </a:lnSpc>
              <a:spcBef>
                <a:spcPts val="200"/>
              </a:spcBef>
            </a:pPr>
            <a:r>
              <a:rPr lang="en-US" sz="2400" b="1" kern="10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 Uji </a:t>
            </a:r>
            <a:r>
              <a:rPr lang="en-US" sz="2400" b="1" kern="10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2400" b="1" kern="10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endParaRPr lang="en-US" sz="2400" b="1" kern="100" dirty="0">
              <a:solidFill>
                <a:schemeClr val="bg1"/>
              </a:solidFill>
              <a:effectLst/>
              <a:latin typeface="Cooper Black" panose="0208090404030B0204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B06FE7D-4398-2DAD-7F45-CC644B21EC73}"/>
              </a:ext>
            </a:extLst>
          </p:cNvPr>
          <p:cNvSpPr txBox="1"/>
          <p:nvPr/>
        </p:nvSpPr>
        <p:spPr>
          <a:xfrm>
            <a:off x="3380410" y="1974480"/>
            <a:ext cx="6280202" cy="369332"/>
          </a:xfrm>
          <a:prstGeom prst="rect">
            <a:avLst/>
          </a:prstGeom>
          <a:solidFill>
            <a:srgbClr val="E29100"/>
          </a:solidFill>
        </p:spPr>
        <p:txBody>
          <a:bodyPr wrap="square">
            <a:spAutoFit/>
          </a:bodyPr>
          <a:lstStyle/>
          <a:p>
            <a:r>
              <a:rPr lang="en-US" dirty="0" err="1"/>
              <a:t>Tabel</a:t>
            </a:r>
            <a:r>
              <a:rPr lang="en-US" dirty="0"/>
              <a:t> 4. 13 Hasil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Determinasi</a:t>
            </a:r>
            <a:r>
              <a:rPr lang="en-US" dirty="0"/>
              <a:t> </a:t>
            </a:r>
            <a:r>
              <a:rPr lang="en-US" dirty="0" err="1"/>
              <a:t>Piutang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ROA</a:t>
            </a:r>
            <a:endParaRPr lang="en-US" i="1" dirty="0"/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41265C9C-BC51-335A-744C-422E8F0E173F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53" name="Rectangle: Rounded Corners 52">
            <a:hlinkClick r:id="rId4" action="ppaction://hlinksldjump"/>
            <a:extLst>
              <a:ext uri="{FF2B5EF4-FFF2-40B4-BE49-F238E27FC236}">
                <a16:creationId xmlns:a16="http://schemas.microsoft.com/office/drawing/2014/main" id="{06DB79FA-4F64-0002-01A5-C6D49A0299AD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54" name="Rectangle: Rounded Corners 53">
            <a:hlinkClick r:id="rId5" action="ppaction://hlinksldjump"/>
            <a:extLst>
              <a:ext uri="{FF2B5EF4-FFF2-40B4-BE49-F238E27FC236}">
                <a16:creationId xmlns:a16="http://schemas.microsoft.com/office/drawing/2014/main" id="{35350569-2B69-3BA2-F49F-1B6416644F3C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Rectangle: Rounded Corners 54">
            <a:hlinkClick r:id="rId4" action="ppaction://hlinksldjump"/>
            <a:extLst>
              <a:ext uri="{FF2B5EF4-FFF2-40B4-BE49-F238E27FC236}">
                <a16:creationId xmlns:a16="http://schemas.microsoft.com/office/drawing/2014/main" id="{AD1BE3CA-1A84-9C2D-AD9A-91082A169A05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56" name="Rectangle: Rounded Corners 55">
            <a:hlinkClick r:id="rId6" action="ppaction://hlinksldjump"/>
            <a:extLst>
              <a:ext uri="{FF2B5EF4-FFF2-40B4-BE49-F238E27FC236}">
                <a16:creationId xmlns:a16="http://schemas.microsoft.com/office/drawing/2014/main" id="{8EB7B62D-FEDF-EAC7-18E0-63ADE75449B3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57" name="Rectangle: Rounded Corners 56">
            <a:hlinkClick r:id="rId7" action="ppaction://hlinksldjump"/>
            <a:extLst>
              <a:ext uri="{FF2B5EF4-FFF2-40B4-BE49-F238E27FC236}">
                <a16:creationId xmlns:a16="http://schemas.microsoft.com/office/drawing/2014/main" id="{E8E28858-B567-47E7-2A93-12EDE9F8C3D0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B233625-A999-1D94-7CD0-3A8EB36609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AB81A1-3A61-1F37-3235-BC75BFFDB93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95"/>
          <a:stretch/>
        </p:blipFill>
        <p:spPr bwMode="auto">
          <a:xfrm>
            <a:off x="2948574" y="2599155"/>
            <a:ext cx="7143873" cy="325512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29557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C253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1190963" y="999068"/>
            <a:ext cx="9291917" cy="72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>
              <a:lnSpc>
                <a:spcPct val="200000"/>
              </a:lnSpc>
              <a:spcBef>
                <a:spcPts val="200"/>
              </a:spcBef>
            </a:pPr>
            <a:r>
              <a:rPr lang="en-US" sz="2400" b="1" kern="10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 Uji </a:t>
            </a:r>
            <a:r>
              <a:rPr lang="en-US" sz="2400" b="1" kern="10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2400" b="1" kern="10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endParaRPr lang="en-US" sz="2400" b="1" kern="100" dirty="0">
              <a:solidFill>
                <a:schemeClr val="bg1"/>
              </a:solidFill>
              <a:effectLst/>
              <a:latin typeface="Cooper Black" panose="0208090404030B0204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41265C9C-BC51-335A-744C-422E8F0E173F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53" name="Rectangle: Rounded Corners 52">
            <a:hlinkClick r:id="rId4" action="ppaction://hlinksldjump"/>
            <a:extLst>
              <a:ext uri="{FF2B5EF4-FFF2-40B4-BE49-F238E27FC236}">
                <a16:creationId xmlns:a16="http://schemas.microsoft.com/office/drawing/2014/main" id="{06DB79FA-4F64-0002-01A5-C6D49A0299AD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54" name="Rectangle: Rounded Corners 53">
            <a:hlinkClick r:id="rId5" action="ppaction://hlinksldjump"/>
            <a:extLst>
              <a:ext uri="{FF2B5EF4-FFF2-40B4-BE49-F238E27FC236}">
                <a16:creationId xmlns:a16="http://schemas.microsoft.com/office/drawing/2014/main" id="{35350569-2B69-3BA2-F49F-1B6416644F3C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Rectangle: Rounded Corners 54">
            <a:hlinkClick r:id="rId4" action="ppaction://hlinksldjump"/>
            <a:extLst>
              <a:ext uri="{FF2B5EF4-FFF2-40B4-BE49-F238E27FC236}">
                <a16:creationId xmlns:a16="http://schemas.microsoft.com/office/drawing/2014/main" id="{AD1BE3CA-1A84-9C2D-AD9A-91082A169A05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56" name="Rectangle: Rounded Corners 55">
            <a:hlinkClick r:id="rId6" action="ppaction://hlinksldjump"/>
            <a:extLst>
              <a:ext uri="{FF2B5EF4-FFF2-40B4-BE49-F238E27FC236}">
                <a16:creationId xmlns:a16="http://schemas.microsoft.com/office/drawing/2014/main" id="{8EB7B62D-FEDF-EAC7-18E0-63ADE75449B3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57" name="Rectangle: Rounded Corners 56">
            <a:hlinkClick r:id="rId7" action="ppaction://hlinksldjump"/>
            <a:extLst>
              <a:ext uri="{FF2B5EF4-FFF2-40B4-BE49-F238E27FC236}">
                <a16:creationId xmlns:a16="http://schemas.microsoft.com/office/drawing/2014/main" id="{E8E28858-B567-47E7-2A93-12EDE9F8C3D0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BC86B70-6095-584A-4CD7-FEF8206015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B233625-A999-1D94-7CD0-3A8EB36609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03A7C8-8986-BF7E-6FB1-4F7E6F3E7B29}"/>
              </a:ext>
            </a:extLst>
          </p:cNvPr>
          <p:cNvSpPr txBox="1"/>
          <p:nvPr/>
        </p:nvSpPr>
        <p:spPr>
          <a:xfrm>
            <a:off x="3380410" y="1974480"/>
            <a:ext cx="6280202" cy="369332"/>
          </a:xfrm>
          <a:prstGeom prst="rect">
            <a:avLst/>
          </a:prstGeom>
          <a:solidFill>
            <a:srgbClr val="E29100"/>
          </a:solidFill>
        </p:spPr>
        <p:txBody>
          <a:bodyPr wrap="square">
            <a:spAutoFit/>
          </a:bodyPr>
          <a:lstStyle/>
          <a:p>
            <a:r>
              <a:rPr lang="en-US" dirty="0" err="1"/>
              <a:t>Tabel</a:t>
            </a:r>
            <a:r>
              <a:rPr lang="en-US" dirty="0"/>
              <a:t> 4. 14 Hasil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Determinasi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ROA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360B6-60A6-B6AF-9C9A-4113D771ECD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74"/>
          <a:stretch/>
        </p:blipFill>
        <p:spPr bwMode="auto">
          <a:xfrm>
            <a:off x="2941208" y="2637718"/>
            <a:ext cx="7426329" cy="30449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79402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C253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1190963" y="999068"/>
            <a:ext cx="9291917" cy="72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>
              <a:lnSpc>
                <a:spcPct val="200000"/>
              </a:lnSpc>
              <a:spcBef>
                <a:spcPts val="200"/>
              </a:spcBef>
            </a:pPr>
            <a:r>
              <a:rPr lang="en-US" sz="2400" b="1" kern="10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 Uji </a:t>
            </a:r>
            <a:r>
              <a:rPr lang="en-US" sz="2400" b="1" kern="10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2400" b="1" kern="10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endParaRPr lang="en-US" sz="2400" b="1" kern="100" dirty="0">
              <a:solidFill>
                <a:schemeClr val="bg1"/>
              </a:solidFill>
              <a:effectLst/>
              <a:latin typeface="Cooper Black" panose="0208090404030B0204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B06FE7D-4398-2DAD-7F45-CC644B21EC73}"/>
              </a:ext>
            </a:extLst>
          </p:cNvPr>
          <p:cNvSpPr txBox="1"/>
          <p:nvPr/>
        </p:nvSpPr>
        <p:spPr>
          <a:xfrm>
            <a:off x="2622176" y="1974480"/>
            <a:ext cx="7038436" cy="369332"/>
          </a:xfrm>
          <a:prstGeom prst="rect">
            <a:avLst/>
          </a:prstGeom>
          <a:solidFill>
            <a:srgbClr val="E29100"/>
          </a:solidFill>
        </p:spPr>
        <p:txBody>
          <a:bodyPr wrap="square">
            <a:spAutoFit/>
          </a:bodyPr>
          <a:lstStyle/>
          <a:p>
            <a:r>
              <a:rPr lang="en-US" dirty="0" err="1"/>
              <a:t>Tabel</a:t>
            </a:r>
            <a:r>
              <a:rPr lang="en-US" dirty="0"/>
              <a:t> 4. 15 Hasil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Determinasi</a:t>
            </a:r>
            <a:r>
              <a:rPr lang="en-US" dirty="0"/>
              <a:t> </a:t>
            </a:r>
            <a:r>
              <a:rPr lang="en-US" dirty="0" err="1"/>
              <a:t>Perputaran</a:t>
            </a:r>
            <a:r>
              <a:rPr lang="en-US" dirty="0"/>
              <a:t> Kas </a:t>
            </a:r>
            <a:r>
              <a:rPr lang="en-US" dirty="0" err="1"/>
              <a:t>terhadap</a:t>
            </a:r>
            <a:r>
              <a:rPr lang="en-US" dirty="0"/>
              <a:t> ROA</a:t>
            </a:r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41265C9C-BC51-335A-744C-422E8F0E173F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53" name="Rectangle: Rounded Corners 52">
            <a:hlinkClick r:id="rId4" action="ppaction://hlinksldjump"/>
            <a:extLst>
              <a:ext uri="{FF2B5EF4-FFF2-40B4-BE49-F238E27FC236}">
                <a16:creationId xmlns:a16="http://schemas.microsoft.com/office/drawing/2014/main" id="{06DB79FA-4F64-0002-01A5-C6D49A0299AD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54" name="Rectangle: Rounded Corners 53">
            <a:hlinkClick r:id="rId5" action="ppaction://hlinksldjump"/>
            <a:extLst>
              <a:ext uri="{FF2B5EF4-FFF2-40B4-BE49-F238E27FC236}">
                <a16:creationId xmlns:a16="http://schemas.microsoft.com/office/drawing/2014/main" id="{35350569-2B69-3BA2-F49F-1B6416644F3C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Rectangle: Rounded Corners 54">
            <a:hlinkClick r:id="rId4" action="ppaction://hlinksldjump"/>
            <a:extLst>
              <a:ext uri="{FF2B5EF4-FFF2-40B4-BE49-F238E27FC236}">
                <a16:creationId xmlns:a16="http://schemas.microsoft.com/office/drawing/2014/main" id="{AD1BE3CA-1A84-9C2D-AD9A-91082A169A05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56" name="Rectangle: Rounded Corners 55">
            <a:hlinkClick r:id="rId6" action="ppaction://hlinksldjump"/>
            <a:extLst>
              <a:ext uri="{FF2B5EF4-FFF2-40B4-BE49-F238E27FC236}">
                <a16:creationId xmlns:a16="http://schemas.microsoft.com/office/drawing/2014/main" id="{8EB7B62D-FEDF-EAC7-18E0-63ADE75449B3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57" name="Rectangle: Rounded Corners 56">
            <a:hlinkClick r:id="rId7" action="ppaction://hlinksldjump"/>
            <a:extLst>
              <a:ext uri="{FF2B5EF4-FFF2-40B4-BE49-F238E27FC236}">
                <a16:creationId xmlns:a16="http://schemas.microsoft.com/office/drawing/2014/main" id="{E8E28858-B567-47E7-2A93-12EDE9F8C3D0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B233625-A999-1D94-7CD0-3A8EB36609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14041A-2DA3-207B-CC66-278ACE97244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94"/>
          <a:stretch/>
        </p:blipFill>
        <p:spPr bwMode="auto">
          <a:xfrm>
            <a:off x="2624557" y="2596114"/>
            <a:ext cx="6942885" cy="30747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34878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1740147" y="1304572"/>
            <a:ext cx="9291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oper Black" panose="0208090404030B020404" pitchFamily="18" charset="0"/>
              </a:rPr>
              <a:t>PEMBAHASAN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8622BC9-A1AE-B41D-51CC-E4CCF0674036}"/>
              </a:ext>
            </a:extLst>
          </p:cNvPr>
          <p:cNvSpPr txBox="1"/>
          <p:nvPr/>
        </p:nvSpPr>
        <p:spPr>
          <a:xfrm>
            <a:off x="1905822" y="1757462"/>
            <a:ext cx="8380356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sz="2000" b="1" dirty="0" err="1">
                <a:latin typeface="Baar Sophia"/>
              </a:rPr>
              <a:t>Pengaruh</a:t>
            </a:r>
            <a:r>
              <a:rPr lang="en-GB" sz="2000" b="1" dirty="0">
                <a:latin typeface="Baar Sophia"/>
              </a:rPr>
              <a:t> </a:t>
            </a:r>
            <a:r>
              <a:rPr lang="en-GB" sz="2000" b="1" dirty="0" err="1">
                <a:latin typeface="Baar Sophia"/>
              </a:rPr>
              <a:t>Perputaran</a:t>
            </a:r>
            <a:r>
              <a:rPr lang="en-GB" sz="2000" b="1" dirty="0">
                <a:latin typeface="Baar Sophia"/>
              </a:rPr>
              <a:t> </a:t>
            </a:r>
            <a:r>
              <a:rPr lang="en-GB" sz="2000" b="1" dirty="0" err="1">
                <a:latin typeface="Baar Sophia"/>
              </a:rPr>
              <a:t>Piutang</a:t>
            </a:r>
            <a:r>
              <a:rPr lang="en-GB" sz="2000" b="1" dirty="0">
                <a:latin typeface="Baar Sophia"/>
              </a:rPr>
              <a:t> </a:t>
            </a:r>
            <a:r>
              <a:rPr lang="en-GB" sz="2000" b="1" dirty="0" err="1">
                <a:latin typeface="Baar Sophia"/>
              </a:rPr>
              <a:t>Terhadap</a:t>
            </a:r>
            <a:r>
              <a:rPr lang="en-GB" sz="2000" b="1" dirty="0">
                <a:latin typeface="Baar Sophia"/>
              </a:rPr>
              <a:t> </a:t>
            </a:r>
            <a:r>
              <a:rPr lang="en-GB" sz="2000" b="1" i="1" dirty="0">
                <a:latin typeface="Baar Sophia"/>
              </a:rPr>
              <a:t>Return On Assets </a:t>
            </a:r>
            <a:r>
              <a:rPr lang="en-GB" sz="2000" b="1" dirty="0">
                <a:latin typeface="Baar Sophia"/>
              </a:rPr>
              <a:t>Pada Perusahaan </a:t>
            </a:r>
            <a:r>
              <a:rPr lang="en-GB" sz="2000" b="1" dirty="0" err="1">
                <a:latin typeface="Baar Sophia"/>
              </a:rPr>
              <a:t>Otomotif</a:t>
            </a:r>
            <a:r>
              <a:rPr lang="en-GB" sz="2000" b="1" dirty="0">
                <a:latin typeface="Baar Sophia"/>
              </a:rPr>
              <a:t> Yang </a:t>
            </a:r>
            <a:r>
              <a:rPr lang="en-GB" sz="2000" b="1" dirty="0" err="1">
                <a:latin typeface="Baar Sophia"/>
              </a:rPr>
              <a:t>Terdaftar</a:t>
            </a:r>
            <a:r>
              <a:rPr lang="en-GB" sz="2000" b="1" dirty="0">
                <a:latin typeface="Baar Sophia"/>
              </a:rPr>
              <a:t> Di BEI </a:t>
            </a:r>
            <a:r>
              <a:rPr lang="en-GB" sz="2000" b="1" dirty="0" err="1">
                <a:latin typeface="Baar Sophia"/>
              </a:rPr>
              <a:t>periode</a:t>
            </a:r>
            <a:r>
              <a:rPr lang="en-GB" sz="2000" b="1" dirty="0">
                <a:latin typeface="Baar Sophia"/>
              </a:rPr>
              <a:t> 2018 – 2022</a:t>
            </a:r>
          </a:p>
          <a:p>
            <a:pPr lvl="0"/>
            <a:endParaRPr lang="en-US" dirty="0">
              <a:latin typeface="Baar Sophia"/>
            </a:endParaRPr>
          </a:p>
          <a:p>
            <a:r>
              <a:rPr lang="en-GB" dirty="0" err="1">
                <a:latin typeface="Baar Sophia"/>
              </a:rPr>
              <a:t>Berdasarkan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hasil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regresi</a:t>
            </a:r>
            <a:r>
              <a:rPr lang="en-GB" dirty="0">
                <a:latin typeface="Baar Sophia"/>
              </a:rPr>
              <a:t> data panel </a:t>
            </a:r>
            <a:r>
              <a:rPr lang="en-GB" dirty="0" err="1">
                <a:latin typeface="Baar Sophia"/>
              </a:rPr>
              <a:t>metode</a:t>
            </a:r>
            <a:r>
              <a:rPr lang="en-GB" dirty="0">
                <a:latin typeface="Baar Sophia"/>
              </a:rPr>
              <a:t> </a:t>
            </a:r>
            <a:r>
              <a:rPr lang="en-GB" i="1" dirty="0">
                <a:latin typeface="Baar Sophia"/>
              </a:rPr>
              <a:t>Random Effect Model </a:t>
            </a:r>
            <a:r>
              <a:rPr lang="en-GB" dirty="0">
                <a:latin typeface="Baar Sophia"/>
              </a:rPr>
              <a:t>(REM) </a:t>
            </a:r>
            <a:r>
              <a:rPr lang="en-GB" dirty="0" err="1">
                <a:latin typeface="Baar Sophia"/>
              </a:rPr>
              <a:t>dapat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dilihat</a:t>
            </a:r>
            <a:r>
              <a:rPr lang="en-GB" dirty="0">
                <a:latin typeface="Baar Sophia"/>
              </a:rPr>
              <a:t> pada </a:t>
            </a:r>
            <a:r>
              <a:rPr lang="en-GB" dirty="0" err="1">
                <a:latin typeface="Baar Sophia"/>
              </a:rPr>
              <a:t>tabel</a:t>
            </a:r>
            <a:r>
              <a:rPr lang="en-GB" dirty="0">
                <a:latin typeface="Baar Sophia"/>
              </a:rPr>
              <a:t> 4.11 </a:t>
            </a:r>
            <a:r>
              <a:rPr lang="en-GB" dirty="0" err="1">
                <a:latin typeface="Baar Sophia"/>
              </a:rPr>
              <a:t>diketahui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bahwa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nilai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koefisien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variabel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perputaran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piutang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sebesar</a:t>
            </a:r>
            <a:r>
              <a:rPr lang="en-GB" dirty="0">
                <a:latin typeface="Baar Sophia"/>
              </a:rPr>
              <a:t> – 0,0045151 </a:t>
            </a:r>
            <a:r>
              <a:rPr lang="en-GB" dirty="0" err="1">
                <a:latin typeface="Baar Sophia"/>
              </a:rPr>
              <a:t>menunjukan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bahwa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setiap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kenaikan</a:t>
            </a:r>
            <a:r>
              <a:rPr lang="en-GB" dirty="0">
                <a:latin typeface="Baar Sophia"/>
              </a:rPr>
              <a:t> 1% </a:t>
            </a:r>
            <a:r>
              <a:rPr lang="en-GB" dirty="0" err="1">
                <a:latin typeface="Baar Sophia"/>
              </a:rPr>
              <a:t>perputaran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piutang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maka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kemungkinan</a:t>
            </a:r>
            <a:r>
              <a:rPr lang="en-GB" dirty="0">
                <a:latin typeface="Baar Sophia"/>
              </a:rPr>
              <a:t> </a:t>
            </a:r>
            <a:r>
              <a:rPr lang="en-GB" i="1" dirty="0">
                <a:latin typeface="Baar Sophia"/>
              </a:rPr>
              <a:t>Return On Assets </a:t>
            </a:r>
            <a:r>
              <a:rPr lang="en-GB" dirty="0" err="1">
                <a:latin typeface="Baar Sophia"/>
              </a:rPr>
              <a:t>mengalami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penurunan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sebesar</a:t>
            </a:r>
            <a:r>
              <a:rPr lang="en-GB" dirty="0">
                <a:latin typeface="Baar Sophia"/>
              </a:rPr>
              <a:t> 0,4%, </a:t>
            </a:r>
            <a:r>
              <a:rPr lang="en-GB" dirty="0" err="1">
                <a:latin typeface="Baar Sophia"/>
              </a:rPr>
              <a:t>hal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ini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berarti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variabel</a:t>
            </a:r>
            <a:r>
              <a:rPr lang="en-GB" dirty="0">
                <a:latin typeface="Baar Sophia"/>
              </a:rPr>
              <a:t> X</a:t>
            </a:r>
            <a:r>
              <a:rPr lang="en-GB" baseline="-25000" dirty="0">
                <a:latin typeface="Baar Sophia"/>
              </a:rPr>
              <a:t>1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berpengaruh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negatif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terhadap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variabel</a:t>
            </a:r>
            <a:r>
              <a:rPr lang="en-GB" dirty="0">
                <a:latin typeface="Baar Sophia"/>
              </a:rPr>
              <a:t> Y. </a:t>
            </a:r>
            <a:r>
              <a:rPr lang="en-GB" dirty="0" err="1">
                <a:latin typeface="Baar Sophia"/>
              </a:rPr>
              <a:t>selanjutnya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berdasarkan</a:t>
            </a:r>
            <a:r>
              <a:rPr lang="en-GB" dirty="0">
                <a:latin typeface="Baar Sophia"/>
              </a:rPr>
              <a:t> prob&gt;|z|X</a:t>
            </a:r>
            <a:r>
              <a:rPr lang="en-GB" baseline="-25000" dirty="0">
                <a:latin typeface="Baar Sophia"/>
              </a:rPr>
              <a:t>1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adalah</a:t>
            </a:r>
            <a:r>
              <a:rPr lang="en-GB" dirty="0">
                <a:latin typeface="Baar Sophia"/>
              </a:rPr>
              <a:t> 0,008 &lt;  0,05, </a:t>
            </a:r>
            <a:r>
              <a:rPr lang="en-GB" dirty="0" err="1">
                <a:latin typeface="Baar Sophia"/>
              </a:rPr>
              <a:t>maka</a:t>
            </a:r>
            <a:r>
              <a:rPr lang="en-GB" dirty="0">
                <a:latin typeface="Baar Sophia"/>
              </a:rPr>
              <a:t> H</a:t>
            </a:r>
            <a:r>
              <a:rPr lang="en-GB" baseline="-25000" dirty="0">
                <a:latin typeface="Baar Sophia"/>
              </a:rPr>
              <a:t>0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ditolak</a:t>
            </a:r>
            <a:r>
              <a:rPr lang="en-GB" dirty="0">
                <a:latin typeface="Baar Sophia"/>
              </a:rPr>
              <a:t> dan H</a:t>
            </a:r>
            <a:r>
              <a:rPr lang="en-GB" baseline="-25000" dirty="0">
                <a:latin typeface="Baar Sophia"/>
              </a:rPr>
              <a:t>1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diterima</a:t>
            </a:r>
            <a:r>
              <a:rPr lang="en-GB" dirty="0">
                <a:latin typeface="Baar Sophia"/>
              </a:rPr>
              <a:t> yang </a:t>
            </a:r>
            <a:r>
              <a:rPr lang="en-GB" dirty="0" err="1">
                <a:latin typeface="Baar Sophia"/>
              </a:rPr>
              <a:t>artinya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variabel</a:t>
            </a:r>
            <a:r>
              <a:rPr lang="en-GB" dirty="0">
                <a:latin typeface="Baar Sophia"/>
              </a:rPr>
              <a:t> X</a:t>
            </a:r>
            <a:r>
              <a:rPr lang="en-GB" baseline="-25000" dirty="0">
                <a:latin typeface="Baar Sophia"/>
              </a:rPr>
              <a:t>1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berpengaruh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negatif</a:t>
            </a:r>
            <a:r>
              <a:rPr lang="en-GB" dirty="0">
                <a:latin typeface="Baar Sophia"/>
              </a:rPr>
              <a:t> dan </a:t>
            </a:r>
            <a:r>
              <a:rPr lang="en-GB" dirty="0" err="1">
                <a:latin typeface="Baar Sophia"/>
              </a:rPr>
              <a:t>signifikan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terhadap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variabel</a:t>
            </a:r>
            <a:r>
              <a:rPr lang="en-GB" dirty="0">
                <a:latin typeface="Baar Sophia"/>
              </a:rPr>
              <a:t> Y. Nilai R Square </a:t>
            </a:r>
            <a:r>
              <a:rPr lang="en-GB" dirty="0" err="1">
                <a:latin typeface="Baar Sophia"/>
              </a:rPr>
              <a:t>sebesar</a:t>
            </a:r>
            <a:r>
              <a:rPr lang="en-GB" dirty="0">
                <a:latin typeface="Baar Sophia"/>
              </a:rPr>
              <a:t> 0,0188 </a:t>
            </a:r>
            <a:r>
              <a:rPr lang="en-GB" dirty="0" err="1">
                <a:latin typeface="Baar Sophia"/>
              </a:rPr>
              <a:t>atau</a:t>
            </a:r>
            <a:r>
              <a:rPr lang="en-GB" dirty="0">
                <a:latin typeface="Baar Sophia"/>
              </a:rPr>
              <a:t> 1,88%. </a:t>
            </a:r>
            <a:r>
              <a:rPr lang="en-GB" dirty="0" err="1">
                <a:latin typeface="Baar Sophia"/>
              </a:rPr>
              <a:t>Koefisien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determinasi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menunjukkan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bahwa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variabel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independen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perputaran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piutang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mampu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menjelaskan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variabel</a:t>
            </a:r>
            <a:r>
              <a:rPr lang="en-GB" dirty="0">
                <a:latin typeface="Baar Sophia"/>
              </a:rPr>
              <a:t> ROA pada Perusahaan </a:t>
            </a:r>
            <a:r>
              <a:rPr lang="en-GB" dirty="0" err="1">
                <a:latin typeface="Baar Sophia"/>
              </a:rPr>
              <a:t>otomotif</a:t>
            </a:r>
            <a:r>
              <a:rPr lang="en-GB" dirty="0">
                <a:latin typeface="Baar Sophia"/>
              </a:rPr>
              <a:t> yang </a:t>
            </a:r>
            <a:r>
              <a:rPr lang="en-GB" dirty="0" err="1">
                <a:latin typeface="Baar Sophia"/>
              </a:rPr>
              <a:t>terdaftar</a:t>
            </a:r>
            <a:r>
              <a:rPr lang="en-GB" dirty="0">
                <a:latin typeface="Baar Sophia"/>
              </a:rPr>
              <a:t> di BEI </a:t>
            </a:r>
            <a:r>
              <a:rPr lang="en-GB" dirty="0" err="1">
                <a:latin typeface="Baar Sophia"/>
              </a:rPr>
              <a:t>sebesar</a:t>
            </a:r>
            <a:r>
              <a:rPr lang="en-GB" dirty="0">
                <a:latin typeface="Baar Sophia"/>
              </a:rPr>
              <a:t> 1,88%. </a:t>
            </a:r>
            <a:r>
              <a:rPr lang="en-GB" dirty="0" err="1">
                <a:latin typeface="Baar Sophia"/>
              </a:rPr>
              <a:t>Penelitian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ini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dalam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variabel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perputaran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piutang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hasil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analisis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menunjukkan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bahwa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perputaran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piutang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memiliki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pengaruh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negatif</a:t>
            </a:r>
            <a:r>
              <a:rPr lang="en-GB" dirty="0">
                <a:latin typeface="Baar Sophia"/>
              </a:rPr>
              <a:t> dan </a:t>
            </a:r>
            <a:r>
              <a:rPr lang="en-GB" dirty="0" err="1">
                <a:latin typeface="Baar Sophia"/>
              </a:rPr>
              <a:t>signifikan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terhadap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profitabilitas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perusahaan</a:t>
            </a:r>
            <a:r>
              <a:rPr lang="en-GB" dirty="0">
                <a:latin typeface="Baar Sophia"/>
              </a:rPr>
              <a:t>, yang </a:t>
            </a:r>
            <a:r>
              <a:rPr lang="en-GB" dirty="0" err="1">
                <a:latin typeface="Baar Sophia"/>
              </a:rPr>
              <a:t>berarti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perusahaan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cenderung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mengalami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penurunan</a:t>
            </a:r>
            <a:r>
              <a:rPr lang="en-GB" dirty="0">
                <a:latin typeface="Baar Sophia"/>
              </a:rPr>
              <a:t> </a:t>
            </a:r>
            <a:r>
              <a:rPr lang="en-GB" i="1" dirty="0">
                <a:latin typeface="Baar Sophia"/>
              </a:rPr>
              <a:t>Return On Assets</a:t>
            </a:r>
            <a:r>
              <a:rPr lang="en-GB" dirty="0">
                <a:latin typeface="Baar Sophia"/>
              </a:rPr>
              <a:t> (ROA) </a:t>
            </a:r>
            <a:r>
              <a:rPr lang="en-GB" dirty="0" err="1">
                <a:latin typeface="Baar Sophia"/>
              </a:rPr>
              <a:t>ketika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perputaran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piutang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meningkat</a:t>
            </a:r>
            <a:r>
              <a:rPr lang="en-GB" dirty="0">
                <a:latin typeface="Baar Sophia"/>
              </a:rPr>
              <a:t>.</a:t>
            </a:r>
            <a:endParaRPr lang="en-US" dirty="0">
              <a:latin typeface="Baar Sophia"/>
            </a:endParaRPr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41265C9C-BC51-335A-744C-422E8F0E173F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53" name="Rectangle: Rounded Corners 52">
            <a:hlinkClick r:id="rId4" action="ppaction://hlinksldjump"/>
            <a:extLst>
              <a:ext uri="{FF2B5EF4-FFF2-40B4-BE49-F238E27FC236}">
                <a16:creationId xmlns:a16="http://schemas.microsoft.com/office/drawing/2014/main" id="{06DB79FA-4F64-0002-01A5-C6D49A0299AD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54" name="Rectangle: Rounded Corners 53">
            <a:hlinkClick r:id="rId5" action="ppaction://hlinksldjump"/>
            <a:extLst>
              <a:ext uri="{FF2B5EF4-FFF2-40B4-BE49-F238E27FC236}">
                <a16:creationId xmlns:a16="http://schemas.microsoft.com/office/drawing/2014/main" id="{35350569-2B69-3BA2-F49F-1B6416644F3C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Rectangle: Rounded Corners 54">
            <a:hlinkClick r:id="rId4" action="ppaction://hlinksldjump"/>
            <a:extLst>
              <a:ext uri="{FF2B5EF4-FFF2-40B4-BE49-F238E27FC236}">
                <a16:creationId xmlns:a16="http://schemas.microsoft.com/office/drawing/2014/main" id="{AD1BE3CA-1A84-9C2D-AD9A-91082A169A05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56" name="Rectangle: Rounded Corners 55">
            <a:hlinkClick r:id="rId6" action="ppaction://hlinksldjump"/>
            <a:extLst>
              <a:ext uri="{FF2B5EF4-FFF2-40B4-BE49-F238E27FC236}">
                <a16:creationId xmlns:a16="http://schemas.microsoft.com/office/drawing/2014/main" id="{8EB7B62D-FEDF-EAC7-18E0-63ADE75449B3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57" name="Rectangle: Rounded Corners 56">
            <a:hlinkClick r:id="rId7" action="ppaction://hlinksldjump"/>
            <a:extLst>
              <a:ext uri="{FF2B5EF4-FFF2-40B4-BE49-F238E27FC236}">
                <a16:creationId xmlns:a16="http://schemas.microsoft.com/office/drawing/2014/main" id="{E8E28858-B567-47E7-2A93-12EDE9F8C3D0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BC86B70-6095-584A-4CD7-FEF8206015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B233625-A999-1D94-7CD0-3A8EB36609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77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8622BC9-A1AE-B41D-51CC-E4CCF0674036}"/>
              </a:ext>
            </a:extLst>
          </p:cNvPr>
          <p:cNvSpPr txBox="1"/>
          <p:nvPr/>
        </p:nvSpPr>
        <p:spPr>
          <a:xfrm>
            <a:off x="1901414" y="1246680"/>
            <a:ext cx="8865272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sz="2000" b="1" dirty="0" err="1">
                <a:latin typeface="Baar Sophia"/>
              </a:rPr>
              <a:t>Pengaruh</a:t>
            </a:r>
            <a:r>
              <a:rPr lang="en-GB" sz="2000" b="1" dirty="0">
                <a:latin typeface="Baar Sophia"/>
              </a:rPr>
              <a:t> </a:t>
            </a:r>
            <a:r>
              <a:rPr lang="en-GB" sz="2000" b="1" dirty="0" err="1">
                <a:latin typeface="Baar Sophia"/>
              </a:rPr>
              <a:t>Perputaran</a:t>
            </a:r>
            <a:r>
              <a:rPr lang="en-GB" sz="2000" b="1" dirty="0">
                <a:latin typeface="Baar Sophia"/>
              </a:rPr>
              <a:t> </a:t>
            </a:r>
            <a:r>
              <a:rPr lang="en-GB" sz="2000" b="1" dirty="0" err="1">
                <a:latin typeface="Baar Sophia"/>
              </a:rPr>
              <a:t>Persediaan</a:t>
            </a:r>
            <a:r>
              <a:rPr lang="en-GB" sz="2000" b="1" dirty="0">
                <a:latin typeface="Baar Sophia"/>
              </a:rPr>
              <a:t> </a:t>
            </a:r>
            <a:r>
              <a:rPr lang="en-GB" sz="2000" b="1" dirty="0" err="1">
                <a:latin typeface="Baar Sophia"/>
              </a:rPr>
              <a:t>Terhadap</a:t>
            </a:r>
            <a:r>
              <a:rPr lang="en-GB" sz="2000" b="1" dirty="0">
                <a:latin typeface="Baar Sophia"/>
              </a:rPr>
              <a:t> </a:t>
            </a:r>
            <a:r>
              <a:rPr lang="en-GB" sz="2000" b="1" i="1" dirty="0">
                <a:latin typeface="Baar Sophia"/>
              </a:rPr>
              <a:t>Return On Assets </a:t>
            </a:r>
            <a:r>
              <a:rPr lang="en-GB" sz="2000" b="1" dirty="0">
                <a:latin typeface="Baar Sophia"/>
              </a:rPr>
              <a:t>Pada Perusahaan </a:t>
            </a:r>
            <a:r>
              <a:rPr lang="en-GB" sz="2000" b="1" dirty="0" err="1">
                <a:latin typeface="Baar Sophia"/>
              </a:rPr>
              <a:t>Otomotif</a:t>
            </a:r>
            <a:r>
              <a:rPr lang="en-GB" sz="2000" b="1" dirty="0">
                <a:latin typeface="Baar Sophia"/>
              </a:rPr>
              <a:t> Yang </a:t>
            </a:r>
            <a:r>
              <a:rPr lang="en-GB" sz="2000" b="1" dirty="0" err="1">
                <a:latin typeface="Baar Sophia"/>
              </a:rPr>
              <a:t>Terdaftar</a:t>
            </a:r>
            <a:r>
              <a:rPr lang="en-GB" sz="2000" b="1" dirty="0">
                <a:latin typeface="Baar Sophia"/>
              </a:rPr>
              <a:t> Di BEI </a:t>
            </a:r>
            <a:r>
              <a:rPr lang="en-GB" sz="2000" b="1" dirty="0" err="1">
                <a:latin typeface="Baar Sophia"/>
              </a:rPr>
              <a:t>periode</a:t>
            </a:r>
            <a:r>
              <a:rPr lang="en-GB" sz="2000" b="1" dirty="0">
                <a:latin typeface="Baar Sophia"/>
              </a:rPr>
              <a:t> 2018 – 2022</a:t>
            </a:r>
          </a:p>
          <a:p>
            <a:pPr lvl="0"/>
            <a:endParaRPr lang="en-US" dirty="0">
              <a:latin typeface="Baar Sophia"/>
            </a:endParaRPr>
          </a:p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data panel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Random Effect Model </a:t>
            </a:r>
            <a:r>
              <a:rPr lang="en-US" dirty="0"/>
              <a:t>(REM)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4.11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0.0018712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1% </a:t>
            </a:r>
            <a:r>
              <a:rPr lang="en-US" dirty="0" err="1"/>
              <a:t>perputaran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i="1" dirty="0"/>
              <a:t>Return On Assets </a:t>
            </a:r>
            <a:r>
              <a:rPr lang="en-US" dirty="0" err="1"/>
              <a:t>sebesar</a:t>
            </a:r>
            <a:r>
              <a:rPr lang="en-US" dirty="0"/>
              <a:t> 0,1%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Y.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prob&gt;|z|X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0.162 &gt; 0.05, </a:t>
            </a:r>
            <a:r>
              <a:rPr lang="en-US" dirty="0" err="1"/>
              <a:t>maka</a:t>
            </a:r>
            <a:r>
              <a:rPr lang="en-US" dirty="0"/>
              <a:t> H</a:t>
            </a:r>
            <a:r>
              <a:rPr lang="en-US" baseline="-25000" dirty="0"/>
              <a:t>O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, dan H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err="1"/>
              <a:t>ditolak</a:t>
            </a:r>
            <a:r>
              <a:rPr lang="en-US" dirty="0"/>
              <a:t>, yang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Y. Nilai R Square </a:t>
            </a:r>
            <a:r>
              <a:rPr lang="en-US" dirty="0" err="1"/>
              <a:t>sebesar</a:t>
            </a:r>
            <a:r>
              <a:rPr lang="en-US" dirty="0"/>
              <a:t> 0,0094 </a:t>
            </a:r>
            <a:r>
              <a:rPr lang="en-US" dirty="0" err="1"/>
              <a:t>atau</a:t>
            </a:r>
            <a:r>
              <a:rPr lang="en-US" dirty="0"/>
              <a:t> 0,94%.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determinasi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independen</a:t>
            </a:r>
            <a:r>
              <a:rPr lang="en-US" dirty="0"/>
              <a:t> </a:t>
            </a:r>
            <a:r>
              <a:rPr lang="en-US" dirty="0" err="1"/>
              <a:t>perputaran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ROA pada Perusahaan </a:t>
            </a:r>
            <a:r>
              <a:rPr lang="en-US" dirty="0" err="1"/>
              <a:t>otomotif</a:t>
            </a:r>
            <a:r>
              <a:rPr lang="en-US" dirty="0"/>
              <a:t> yang </a:t>
            </a:r>
            <a:r>
              <a:rPr lang="en-US" dirty="0" err="1"/>
              <a:t>terdaftar</a:t>
            </a:r>
            <a:r>
              <a:rPr lang="en-US" dirty="0"/>
              <a:t> di BEI </a:t>
            </a:r>
            <a:r>
              <a:rPr lang="en-US" dirty="0" err="1"/>
              <a:t>sebesar</a:t>
            </a:r>
            <a:r>
              <a:rPr lang="en-US" dirty="0"/>
              <a:t> 0,94%.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kas,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piutang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 Karena 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lama,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membuktikan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yang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perputaran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i="1" dirty="0"/>
              <a:t>Return On Assets</a:t>
            </a:r>
            <a:r>
              <a:rPr lang="en-US" dirty="0"/>
              <a:t> (</a:t>
            </a:r>
            <a:r>
              <a:rPr lang="en-US" dirty="0" err="1"/>
              <a:t>Lismayanti</a:t>
            </a:r>
            <a:r>
              <a:rPr lang="en-US" dirty="0"/>
              <a:t>, 2022).</a:t>
            </a:r>
          </a:p>
          <a:p>
            <a:r>
              <a:rPr lang="en-GB" dirty="0">
                <a:latin typeface="Baar Sophia"/>
              </a:rPr>
              <a:t>.</a:t>
            </a:r>
            <a:endParaRPr lang="en-US" dirty="0">
              <a:latin typeface="Baar Sophia"/>
            </a:endParaRPr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41265C9C-BC51-335A-744C-422E8F0E173F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53" name="Rectangle: Rounded Corners 52">
            <a:hlinkClick r:id="rId4" action="ppaction://hlinksldjump"/>
            <a:extLst>
              <a:ext uri="{FF2B5EF4-FFF2-40B4-BE49-F238E27FC236}">
                <a16:creationId xmlns:a16="http://schemas.microsoft.com/office/drawing/2014/main" id="{06DB79FA-4F64-0002-01A5-C6D49A0299AD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54" name="Rectangle: Rounded Corners 53">
            <a:hlinkClick r:id="rId5" action="ppaction://hlinksldjump"/>
            <a:extLst>
              <a:ext uri="{FF2B5EF4-FFF2-40B4-BE49-F238E27FC236}">
                <a16:creationId xmlns:a16="http://schemas.microsoft.com/office/drawing/2014/main" id="{35350569-2B69-3BA2-F49F-1B6416644F3C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Rectangle: Rounded Corners 54">
            <a:hlinkClick r:id="rId4" action="ppaction://hlinksldjump"/>
            <a:extLst>
              <a:ext uri="{FF2B5EF4-FFF2-40B4-BE49-F238E27FC236}">
                <a16:creationId xmlns:a16="http://schemas.microsoft.com/office/drawing/2014/main" id="{AD1BE3CA-1A84-9C2D-AD9A-91082A169A05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56" name="Rectangle: Rounded Corners 55">
            <a:hlinkClick r:id="rId6" action="ppaction://hlinksldjump"/>
            <a:extLst>
              <a:ext uri="{FF2B5EF4-FFF2-40B4-BE49-F238E27FC236}">
                <a16:creationId xmlns:a16="http://schemas.microsoft.com/office/drawing/2014/main" id="{8EB7B62D-FEDF-EAC7-18E0-63ADE75449B3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57" name="Rectangle: Rounded Corners 56">
            <a:hlinkClick r:id="rId7" action="ppaction://hlinksldjump"/>
            <a:extLst>
              <a:ext uri="{FF2B5EF4-FFF2-40B4-BE49-F238E27FC236}">
                <a16:creationId xmlns:a16="http://schemas.microsoft.com/office/drawing/2014/main" id="{E8E28858-B567-47E7-2A93-12EDE9F8C3D0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BC86B70-6095-584A-4CD7-FEF8206015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B233625-A999-1D94-7CD0-3A8EB36609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1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D1AF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CBA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LATAR BELAKANG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D9EAC6-0E9B-4006-8350-32D09B4AF005}"/>
              </a:ext>
            </a:extLst>
          </p:cNvPr>
          <p:cNvSpPr txBox="1"/>
          <p:nvPr/>
        </p:nvSpPr>
        <p:spPr>
          <a:xfrm>
            <a:off x="1721552" y="1907224"/>
            <a:ext cx="965466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ar Sophia"/>
              </a:rPr>
              <a:t>	</a:t>
            </a:r>
            <a:r>
              <a:rPr lang="en-US" sz="1600" dirty="0" err="1">
                <a:latin typeface="Baar Sophia"/>
              </a:rPr>
              <a:t>Suatu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perusahaan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dibentuk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dengan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tujuan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untuk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memperoleh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keuntungan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sebesar-besarnya</a:t>
            </a:r>
            <a:r>
              <a:rPr lang="en-US" sz="1600" dirty="0">
                <a:latin typeface="Baar Sophia"/>
              </a:rPr>
              <a:t>. Agar </a:t>
            </a:r>
            <a:r>
              <a:rPr lang="en-US" sz="1600" dirty="0" err="1">
                <a:latin typeface="Baar Sophia"/>
              </a:rPr>
              <a:t>profitabilitas</a:t>
            </a:r>
            <a:r>
              <a:rPr lang="en-US" sz="1600" dirty="0">
                <a:latin typeface="Baar Sophia"/>
              </a:rPr>
              <a:t> di </a:t>
            </a:r>
            <a:r>
              <a:rPr lang="en-US" sz="1600" dirty="0" err="1">
                <a:latin typeface="Baar Sophia"/>
              </a:rPr>
              <a:t>dalam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suatu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perusahaan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terus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meningkat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perusahaan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harus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meningkatkan</a:t>
            </a:r>
            <a:r>
              <a:rPr lang="en-US" sz="1600" dirty="0">
                <a:latin typeface="Baar Sophia"/>
              </a:rPr>
              <a:t> volume </a:t>
            </a:r>
            <a:r>
              <a:rPr lang="en-US" sz="1600" dirty="0" err="1">
                <a:latin typeface="Baar Sophia"/>
              </a:rPr>
              <a:t>penjualan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baik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itu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tunai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atau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secara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kredit</a:t>
            </a:r>
            <a:r>
              <a:rPr lang="en-US" sz="1600" dirty="0">
                <a:latin typeface="Baar Sophia"/>
              </a:rPr>
              <a:t>. </a:t>
            </a:r>
            <a:r>
              <a:rPr lang="en-US" sz="1600" dirty="0" err="1">
                <a:latin typeface="Baar Sophia"/>
              </a:rPr>
              <a:t>Dengan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meningkatkan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penjualan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kepada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perusahaan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untuk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menambah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alat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likuid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dari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perusahaan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seperti</a:t>
            </a:r>
            <a:r>
              <a:rPr lang="en-US" sz="1600" dirty="0">
                <a:latin typeface="Baar Sophia"/>
              </a:rPr>
              <a:t> kas </a:t>
            </a:r>
            <a:r>
              <a:rPr lang="en-US" sz="1600" dirty="0" err="1">
                <a:latin typeface="Baar Sophia"/>
              </a:rPr>
              <a:t>atau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piutang</a:t>
            </a:r>
            <a:r>
              <a:rPr lang="en-US" sz="1600" dirty="0">
                <a:latin typeface="Baar Sophia"/>
              </a:rPr>
              <a:t>. </a:t>
            </a:r>
            <a:r>
              <a:rPr lang="en-US" sz="1600" dirty="0" err="1">
                <a:latin typeface="Baar Sophia"/>
              </a:rPr>
              <a:t>Apabila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tingkat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perputaran</a:t>
            </a:r>
            <a:r>
              <a:rPr lang="en-US" sz="1600" dirty="0">
                <a:latin typeface="Baar Sophia"/>
              </a:rPr>
              <a:t> kas </a:t>
            </a:r>
            <a:r>
              <a:rPr lang="en-US" sz="1600" dirty="0" err="1">
                <a:latin typeface="Baar Sophia"/>
              </a:rPr>
              <a:t>didalam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perusahaan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terus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meningkat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maka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perusahaan</a:t>
            </a:r>
            <a:r>
              <a:rPr lang="en-US" sz="1600" dirty="0">
                <a:latin typeface="Baar Sophia"/>
              </a:rPr>
              <a:t> juga </a:t>
            </a:r>
            <a:r>
              <a:rPr lang="en-US" sz="1600" dirty="0" err="1">
                <a:latin typeface="Baar Sophia"/>
              </a:rPr>
              <a:t>tidak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akan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kesulitan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untuk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memenuhi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operasional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perusahaan</a:t>
            </a:r>
            <a:r>
              <a:rPr lang="en-US" sz="1600" dirty="0">
                <a:latin typeface="Baar Sophia"/>
              </a:rPr>
              <a:t>.</a:t>
            </a:r>
          </a:p>
          <a:p>
            <a:endParaRPr lang="en-US" sz="1600" dirty="0">
              <a:latin typeface="Baar Sophia"/>
            </a:endParaRPr>
          </a:p>
          <a:p>
            <a:r>
              <a:rPr lang="en-US" sz="1600" dirty="0">
                <a:latin typeface="Baar Sophia"/>
              </a:rPr>
              <a:t>Adapun </a:t>
            </a:r>
            <a:r>
              <a:rPr lang="en-US" sz="1600" dirty="0" err="1">
                <a:latin typeface="Baar Sophia"/>
              </a:rPr>
              <a:t>artikel</a:t>
            </a:r>
            <a:r>
              <a:rPr lang="en-US" sz="1600" dirty="0">
                <a:latin typeface="Baar Sophia"/>
              </a:rPr>
              <a:t> yang </a:t>
            </a:r>
            <a:r>
              <a:rPr lang="en-US" sz="1600" dirty="0" err="1">
                <a:latin typeface="Baar Sophia"/>
              </a:rPr>
              <a:t>menyatakan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turunnya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i="1" dirty="0">
                <a:latin typeface="Baar Sophia"/>
              </a:rPr>
              <a:t>Return On Assets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adalah</a:t>
            </a:r>
            <a:r>
              <a:rPr lang="en-US" sz="1600" dirty="0">
                <a:latin typeface="Baar Sophia"/>
              </a:rPr>
              <a:t> situs CNBC Indonesia yang </a:t>
            </a:r>
            <a:r>
              <a:rPr lang="en-US" sz="1600" dirty="0" err="1">
                <a:latin typeface="Baar Sophia"/>
              </a:rPr>
              <a:t>ditulis</a:t>
            </a:r>
            <a:r>
              <a:rPr lang="en-US" sz="1600" dirty="0">
                <a:latin typeface="Baar Sophia"/>
              </a:rPr>
              <a:t> oleh (Muamar, 2020) </a:t>
            </a:r>
            <a:r>
              <a:rPr lang="en-US" sz="1600" dirty="0" err="1">
                <a:latin typeface="Baar Sophia"/>
              </a:rPr>
              <a:t>tentang</a:t>
            </a:r>
            <a:r>
              <a:rPr lang="en-US" sz="1600" dirty="0">
                <a:latin typeface="Baar Sophia"/>
              </a:rPr>
              <a:t> Sektor </a:t>
            </a:r>
            <a:r>
              <a:rPr lang="en-US" sz="1600" dirty="0" err="1">
                <a:latin typeface="Baar Sophia"/>
              </a:rPr>
              <a:t>Manufaktur</a:t>
            </a:r>
            <a:r>
              <a:rPr lang="en-US" sz="1600" dirty="0">
                <a:latin typeface="Baar Sophia"/>
              </a:rPr>
              <a:t> RI 2019 Lesu, 11 Saham </a:t>
            </a:r>
            <a:r>
              <a:rPr lang="en-US" sz="1600" dirty="0" err="1">
                <a:latin typeface="Baar Sophia"/>
              </a:rPr>
              <a:t>Otomotif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Ini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turun</a:t>
            </a:r>
            <a:r>
              <a:rPr lang="en-US" sz="1600" dirty="0">
                <a:latin typeface="Baar Sophia"/>
              </a:rPr>
              <a:t>, </a:t>
            </a:r>
            <a:r>
              <a:rPr lang="en-US" sz="1600" dirty="0" err="1">
                <a:latin typeface="Baar Sophia"/>
              </a:rPr>
              <a:t>sejalan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dengan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industri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manufaktur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sepanjang</a:t>
            </a:r>
            <a:r>
              <a:rPr lang="en-US" sz="1600" dirty="0">
                <a:latin typeface="Baar Sophia"/>
              </a:rPr>
              <a:t> 2019 yang </a:t>
            </a:r>
            <a:r>
              <a:rPr lang="en-US" sz="1600" dirty="0" err="1">
                <a:latin typeface="Baar Sophia"/>
              </a:rPr>
              <a:t>mengalami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penurunan</a:t>
            </a:r>
            <a:r>
              <a:rPr lang="en-US" sz="1600" dirty="0">
                <a:latin typeface="Baar Sophia"/>
              </a:rPr>
              <a:t>, </a:t>
            </a:r>
            <a:r>
              <a:rPr lang="en-US" sz="1600" dirty="0" err="1">
                <a:latin typeface="Baar Sophia"/>
              </a:rPr>
              <a:t>laba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industri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otomotif</a:t>
            </a:r>
            <a:r>
              <a:rPr lang="en-US" sz="1600" dirty="0">
                <a:latin typeface="Baar Sophia"/>
              </a:rPr>
              <a:t> dan </a:t>
            </a:r>
            <a:r>
              <a:rPr lang="en-US" sz="1600" dirty="0" err="1">
                <a:latin typeface="Baar Sophia"/>
              </a:rPr>
              <a:t>komponennya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menurun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sejak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awal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tahun</a:t>
            </a:r>
            <a:r>
              <a:rPr lang="en-US" sz="1600" dirty="0">
                <a:latin typeface="Baar Sophia"/>
              </a:rPr>
              <a:t>. </a:t>
            </a:r>
            <a:r>
              <a:rPr lang="en-US" sz="1600" dirty="0" err="1">
                <a:latin typeface="Baar Sophia"/>
              </a:rPr>
              <a:t>Selanjutnya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ditulis</a:t>
            </a:r>
            <a:r>
              <a:rPr lang="en-US" sz="1600" dirty="0">
                <a:latin typeface="Baar Sophia"/>
              </a:rPr>
              <a:t> oleh (</a:t>
            </a:r>
            <a:r>
              <a:rPr lang="en-US" sz="1600" dirty="0" err="1">
                <a:latin typeface="Baar Sophia"/>
              </a:rPr>
              <a:t>Megasari</a:t>
            </a:r>
            <a:r>
              <a:rPr lang="en-US" sz="1600" dirty="0">
                <a:latin typeface="Baar Sophia"/>
              </a:rPr>
              <a:t>, 2020) </a:t>
            </a:r>
            <a:r>
              <a:rPr lang="en-US" sz="1600" dirty="0" err="1">
                <a:latin typeface="Baar Sophia"/>
              </a:rPr>
              <a:t>dikutip</a:t>
            </a:r>
            <a:r>
              <a:rPr lang="en-US" sz="1600" dirty="0">
                <a:latin typeface="Baar Sophia"/>
              </a:rPr>
              <a:t> media Kompas TV </a:t>
            </a:r>
            <a:r>
              <a:rPr lang="en-US" sz="1600" dirty="0" err="1">
                <a:latin typeface="Baar Sophia"/>
              </a:rPr>
              <a:t>tentang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Pandemi</a:t>
            </a:r>
            <a:r>
              <a:rPr lang="en-US" sz="1600" dirty="0">
                <a:latin typeface="Baar Sophia"/>
              </a:rPr>
              <a:t>, </a:t>
            </a:r>
            <a:r>
              <a:rPr lang="en-US" sz="1600" dirty="0" err="1">
                <a:latin typeface="Baar Sophia"/>
              </a:rPr>
              <a:t>Laba</a:t>
            </a:r>
            <a:r>
              <a:rPr lang="en-US" sz="1600" dirty="0">
                <a:latin typeface="Baar Sophia"/>
              </a:rPr>
              <a:t> Astra International </a:t>
            </a:r>
            <a:r>
              <a:rPr lang="en-US" sz="1600" dirty="0" err="1">
                <a:latin typeface="Baar Sophia"/>
              </a:rPr>
              <a:t>Anjlok</a:t>
            </a:r>
            <a:r>
              <a:rPr lang="en-US" sz="1600" dirty="0">
                <a:latin typeface="Baar Sophia"/>
              </a:rPr>
              <a:t> 49 </a:t>
            </a:r>
            <a:r>
              <a:rPr lang="en-US" sz="1600" dirty="0" err="1">
                <a:latin typeface="Baar Sophia"/>
              </a:rPr>
              <a:t>Persen</a:t>
            </a:r>
            <a:r>
              <a:rPr lang="en-US" sz="1600" dirty="0">
                <a:latin typeface="Baar Sophia"/>
              </a:rPr>
              <a:t>, </a:t>
            </a:r>
            <a:r>
              <a:rPr lang="en-US" sz="1600" dirty="0" err="1">
                <a:latin typeface="Baar Sophia"/>
              </a:rPr>
              <a:t>laba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bersih</a:t>
            </a:r>
            <a:r>
              <a:rPr lang="en-US" sz="1600" dirty="0">
                <a:latin typeface="Baar Sophia"/>
              </a:rPr>
              <a:t> Astra International </a:t>
            </a:r>
            <a:r>
              <a:rPr lang="en-US" sz="1600" dirty="0" err="1">
                <a:latin typeface="Baar Sophia"/>
              </a:rPr>
              <a:t>mengalami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penurunan</a:t>
            </a:r>
            <a:r>
              <a:rPr lang="en-US" sz="1600" dirty="0">
                <a:latin typeface="Baar Sophia"/>
              </a:rPr>
              <a:t> yang </a:t>
            </a:r>
            <a:r>
              <a:rPr lang="en-US" sz="1600" dirty="0" err="1">
                <a:latin typeface="Baar Sophia"/>
              </a:rPr>
              <a:t>diakibatkan</a:t>
            </a:r>
            <a:r>
              <a:rPr lang="en-US" sz="1600" dirty="0">
                <a:latin typeface="Baar Sophia"/>
              </a:rPr>
              <a:t> oleh </a:t>
            </a:r>
            <a:r>
              <a:rPr lang="en-US" sz="1600" dirty="0" err="1">
                <a:latin typeface="Baar Sophia"/>
              </a:rPr>
              <a:t>pandemi</a:t>
            </a:r>
            <a:r>
              <a:rPr lang="en-US" sz="1600" dirty="0">
                <a:latin typeface="Baar Sophia"/>
              </a:rPr>
              <a:t> Covid-19. </a:t>
            </a:r>
            <a:r>
              <a:rPr lang="en-US" sz="1600" dirty="0" err="1">
                <a:latin typeface="Baar Sophia"/>
              </a:rPr>
              <a:t>Mulai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dari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awal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tahun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sampai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dengan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akhir</a:t>
            </a:r>
            <a:r>
              <a:rPr lang="en-US" sz="1600" dirty="0">
                <a:latin typeface="Baar Sophia"/>
              </a:rPr>
              <a:t> September </a:t>
            </a:r>
            <a:r>
              <a:rPr lang="en-US" sz="1600" dirty="0" err="1">
                <a:latin typeface="Baar Sophia"/>
              </a:rPr>
              <a:t>lalu</a:t>
            </a:r>
            <a:r>
              <a:rPr lang="en-US" sz="1600" dirty="0">
                <a:latin typeface="Baar Sophia"/>
              </a:rPr>
              <a:t>, </a:t>
            </a:r>
            <a:r>
              <a:rPr lang="en-US" sz="1600" dirty="0" err="1">
                <a:latin typeface="Baar Sophia"/>
              </a:rPr>
              <a:t>anjlok</a:t>
            </a:r>
            <a:r>
              <a:rPr lang="en-US" sz="1600" dirty="0">
                <a:latin typeface="Baar Sophia"/>
              </a:rPr>
              <a:t> 49 </a:t>
            </a:r>
            <a:r>
              <a:rPr lang="en-US" sz="1600" dirty="0" err="1">
                <a:latin typeface="Baar Sophia"/>
              </a:rPr>
              <a:t>persen</a:t>
            </a:r>
            <a:r>
              <a:rPr lang="en-US" sz="1600" dirty="0">
                <a:latin typeface="Baar Sophia"/>
              </a:rPr>
              <a:t>, </a:t>
            </a:r>
            <a:r>
              <a:rPr lang="en-US" sz="1600" dirty="0" err="1">
                <a:latin typeface="Baar Sophia"/>
              </a:rPr>
              <a:t>menjadi</a:t>
            </a:r>
            <a:r>
              <a:rPr lang="en-US" sz="1600" dirty="0">
                <a:latin typeface="Baar Sophia"/>
              </a:rPr>
              <a:t> Rp 8,2 </a:t>
            </a:r>
            <a:r>
              <a:rPr lang="en-US" sz="1600" dirty="0" err="1">
                <a:latin typeface="Baar Sophia"/>
              </a:rPr>
              <a:t>triliun</a:t>
            </a:r>
            <a:r>
              <a:rPr lang="en-US" sz="1600" dirty="0">
                <a:latin typeface="Baar Sophia"/>
              </a:rPr>
              <a:t> rupiah. </a:t>
            </a:r>
            <a:r>
              <a:rPr lang="en-US" sz="1600" dirty="0" err="1">
                <a:latin typeface="Baar Sophia"/>
              </a:rPr>
              <a:t>Selanjutnya</a:t>
            </a:r>
            <a:r>
              <a:rPr lang="en-US" sz="1600" dirty="0">
                <a:latin typeface="Baar Sophia"/>
              </a:rPr>
              <a:t> situs pada media </a:t>
            </a:r>
            <a:r>
              <a:rPr lang="en-US" sz="1600" dirty="0" err="1">
                <a:latin typeface="Baar Sophia"/>
              </a:rPr>
              <a:t>Tren</a:t>
            </a:r>
            <a:r>
              <a:rPr lang="en-US" sz="1600" dirty="0">
                <a:latin typeface="Baar Sophia"/>
              </a:rPr>
              <a:t> Asia Motor Corp </a:t>
            </a:r>
            <a:r>
              <a:rPr lang="en-US" sz="1600" dirty="0" err="1">
                <a:latin typeface="Baar Sophia"/>
              </a:rPr>
              <a:t>untuk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pertama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kalinya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dalam</a:t>
            </a:r>
            <a:r>
              <a:rPr lang="en-US" sz="1600" dirty="0">
                <a:latin typeface="Baar Sophia"/>
              </a:rPr>
              <a:t> 4 </a:t>
            </a:r>
            <a:r>
              <a:rPr lang="en-US" sz="1600" dirty="0" err="1">
                <a:latin typeface="Baar Sophia"/>
              </a:rPr>
              <a:t>tahun</a:t>
            </a:r>
            <a:r>
              <a:rPr lang="en-US" sz="1600" dirty="0">
                <a:latin typeface="Baar Sophia"/>
              </a:rPr>
              <a:t>, </a:t>
            </a:r>
            <a:r>
              <a:rPr lang="en-US" sz="1600" dirty="0" err="1">
                <a:latin typeface="Baar Sophia"/>
              </a:rPr>
              <a:t>laba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raksasa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otomotif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toyota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turun</a:t>
            </a:r>
            <a:r>
              <a:rPr lang="en-US" sz="1600" dirty="0">
                <a:latin typeface="Baar Sophia"/>
              </a:rPr>
              <a:t> dan </a:t>
            </a:r>
            <a:r>
              <a:rPr lang="en-US" sz="1600" dirty="0" err="1">
                <a:latin typeface="Baar Sophia"/>
              </a:rPr>
              <a:t>bahwa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laba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bersihnya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turun</a:t>
            </a:r>
            <a:r>
              <a:rPr lang="en-US" sz="1600" dirty="0">
                <a:latin typeface="Baar Sophia"/>
              </a:rPr>
              <a:t> 14% pada </a:t>
            </a:r>
            <a:r>
              <a:rPr lang="en-US" sz="1600" dirty="0" err="1">
                <a:latin typeface="Baar Sophia"/>
              </a:rPr>
              <a:t>tahun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fiskal</a:t>
            </a:r>
            <a:r>
              <a:rPr lang="en-US" sz="1600" dirty="0">
                <a:latin typeface="Baar Sophia"/>
              </a:rPr>
              <a:t> 2022 </a:t>
            </a:r>
            <a:r>
              <a:rPr lang="en-US" sz="1600" dirty="0" err="1">
                <a:latin typeface="Baar Sophia"/>
              </a:rPr>
              <a:t>dari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tahun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sebelumnya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menjadi</a:t>
            </a:r>
            <a:r>
              <a:rPr lang="en-US" sz="1600" dirty="0">
                <a:latin typeface="Baar Sophia"/>
              </a:rPr>
              <a:t> 2,45 </a:t>
            </a:r>
            <a:r>
              <a:rPr lang="en-US" sz="1600" dirty="0" err="1">
                <a:latin typeface="Baar Sophia"/>
              </a:rPr>
              <a:t>triliun</a:t>
            </a:r>
            <a:r>
              <a:rPr lang="en-US" sz="1600" dirty="0">
                <a:latin typeface="Baar Sophia"/>
              </a:rPr>
              <a:t> yen (US$18 </a:t>
            </a:r>
            <a:r>
              <a:rPr lang="en-US" sz="1600" dirty="0" err="1">
                <a:latin typeface="Baar Sophia"/>
              </a:rPr>
              <a:t>miliar</a:t>
            </a:r>
            <a:r>
              <a:rPr lang="en-US" sz="1600" dirty="0">
                <a:latin typeface="Baar Sophia"/>
              </a:rPr>
              <a:t>).</a:t>
            </a:r>
          </a:p>
          <a:p>
            <a:r>
              <a:rPr lang="en-US" sz="1600" dirty="0">
                <a:latin typeface="Baar Sophia"/>
              </a:rPr>
              <a:t> </a:t>
            </a:r>
            <a:endParaRPr lang="en-US" altLang="id-ID" sz="1600" dirty="0">
              <a:latin typeface="Baar Sophia"/>
              <a:cs typeface="Times New Roman" panose="02020603050405020304" pitchFamily="18" charset="0"/>
            </a:endParaRPr>
          </a:p>
          <a:p>
            <a:endParaRPr lang="en-US" sz="1600" dirty="0">
              <a:latin typeface="Baar Sophia"/>
            </a:endParaRPr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DFF33E14-F8D5-4F8A-B7DF-9F147E18A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E0D33D2-EA87-494F-9381-405A49DE4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E93A7F8-DA68-EF08-47D2-6BE0F61EFB86}"/>
              </a:ext>
            </a:extLst>
          </p:cNvPr>
          <p:cNvSpPr/>
          <p:nvPr/>
        </p:nvSpPr>
        <p:spPr>
          <a:xfrm rot="5400000">
            <a:off x="2695777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30" name="Rectangle: Rounded Corners 29">
            <a:hlinkClick r:id="rId6" action="ppaction://hlinksldjump"/>
            <a:extLst>
              <a:ext uri="{FF2B5EF4-FFF2-40B4-BE49-F238E27FC236}">
                <a16:creationId xmlns:a16="http://schemas.microsoft.com/office/drawing/2014/main" id="{8CCFEC68-7145-F1DE-C243-668272C9576F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1" name="Rectangle: Rounded Corners 40">
            <a:hlinkClick r:id="rId7" action="ppaction://hlinksldjump"/>
            <a:extLst>
              <a:ext uri="{FF2B5EF4-FFF2-40B4-BE49-F238E27FC236}">
                <a16:creationId xmlns:a16="http://schemas.microsoft.com/office/drawing/2014/main" id="{EF94F68F-E826-99A9-EEEE-3FE52DF1F802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Rectangle: Rounded Corners 41">
            <a:hlinkClick r:id="rId6" action="ppaction://hlinksldjump"/>
            <a:extLst>
              <a:ext uri="{FF2B5EF4-FFF2-40B4-BE49-F238E27FC236}">
                <a16:creationId xmlns:a16="http://schemas.microsoft.com/office/drawing/2014/main" id="{F1EA02EB-6E7E-54E9-A18F-C1517CA53C68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44" name="Rectangle: Rounded Corners 43">
            <a:hlinkClick r:id="rId8" action="ppaction://hlinksldjump"/>
            <a:extLst>
              <a:ext uri="{FF2B5EF4-FFF2-40B4-BE49-F238E27FC236}">
                <a16:creationId xmlns:a16="http://schemas.microsoft.com/office/drawing/2014/main" id="{DBA8C245-968C-0071-BD6D-09CC023BA683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45" name="Rectangle: Rounded Corners 44">
            <a:hlinkClick r:id="rId9" action="ppaction://hlinksldjump"/>
            <a:extLst>
              <a:ext uri="{FF2B5EF4-FFF2-40B4-BE49-F238E27FC236}">
                <a16:creationId xmlns:a16="http://schemas.microsoft.com/office/drawing/2014/main" id="{89D1E957-A5AC-61D3-6E7F-BFB4F1F55617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38AF995-F265-9B6B-8002-7DE8F84A71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41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8622BC9-A1AE-B41D-51CC-E4CCF0674036}"/>
              </a:ext>
            </a:extLst>
          </p:cNvPr>
          <p:cNvSpPr txBox="1"/>
          <p:nvPr/>
        </p:nvSpPr>
        <p:spPr>
          <a:xfrm>
            <a:off x="1901414" y="1246680"/>
            <a:ext cx="8865272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sz="2000" b="1" dirty="0" err="1">
                <a:latin typeface="Baar Sophia"/>
              </a:rPr>
              <a:t>Pengaruh</a:t>
            </a:r>
            <a:r>
              <a:rPr lang="en-GB" sz="2000" b="1" dirty="0">
                <a:latin typeface="Baar Sophia"/>
              </a:rPr>
              <a:t> </a:t>
            </a:r>
            <a:r>
              <a:rPr lang="en-GB" sz="2000" b="1" dirty="0" err="1">
                <a:latin typeface="Baar Sophia"/>
              </a:rPr>
              <a:t>Perputaran</a:t>
            </a:r>
            <a:r>
              <a:rPr lang="en-GB" sz="2000" b="1" dirty="0">
                <a:latin typeface="Baar Sophia"/>
              </a:rPr>
              <a:t> Kas </a:t>
            </a:r>
            <a:r>
              <a:rPr lang="en-GB" sz="2000" b="1" dirty="0" err="1">
                <a:latin typeface="Baar Sophia"/>
              </a:rPr>
              <a:t>Terhadap</a:t>
            </a:r>
            <a:r>
              <a:rPr lang="en-GB" sz="2000" b="1" dirty="0">
                <a:latin typeface="Baar Sophia"/>
              </a:rPr>
              <a:t> </a:t>
            </a:r>
            <a:r>
              <a:rPr lang="en-GB" sz="2000" b="1" i="1" dirty="0">
                <a:latin typeface="Baar Sophia"/>
              </a:rPr>
              <a:t>Return On Assets </a:t>
            </a:r>
            <a:r>
              <a:rPr lang="en-GB" sz="2000" b="1" dirty="0">
                <a:latin typeface="Baar Sophia"/>
              </a:rPr>
              <a:t>Pada Perusahaan </a:t>
            </a:r>
            <a:r>
              <a:rPr lang="en-GB" sz="2000" b="1" dirty="0" err="1">
                <a:latin typeface="Baar Sophia"/>
              </a:rPr>
              <a:t>Otomotif</a:t>
            </a:r>
            <a:r>
              <a:rPr lang="en-GB" sz="2000" b="1" dirty="0">
                <a:latin typeface="Baar Sophia"/>
              </a:rPr>
              <a:t> Yang </a:t>
            </a:r>
            <a:r>
              <a:rPr lang="en-GB" sz="2000" b="1" dirty="0" err="1">
                <a:latin typeface="Baar Sophia"/>
              </a:rPr>
              <a:t>Terdaftar</a:t>
            </a:r>
            <a:r>
              <a:rPr lang="en-GB" sz="2000" b="1" dirty="0">
                <a:latin typeface="Baar Sophia"/>
              </a:rPr>
              <a:t> Di BEI </a:t>
            </a:r>
            <a:r>
              <a:rPr lang="en-GB" sz="2000" b="1" dirty="0" err="1">
                <a:latin typeface="Baar Sophia"/>
              </a:rPr>
              <a:t>periode</a:t>
            </a:r>
            <a:r>
              <a:rPr lang="en-GB" sz="2000" b="1" dirty="0">
                <a:latin typeface="Baar Sophia"/>
              </a:rPr>
              <a:t> 2018 – 2022</a:t>
            </a:r>
          </a:p>
          <a:p>
            <a:pPr lvl="0"/>
            <a:endParaRPr lang="en-US" dirty="0">
              <a:latin typeface="Baar Sophia"/>
            </a:endParaRPr>
          </a:p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data panel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Random Effect Model </a:t>
            </a:r>
            <a:r>
              <a:rPr lang="en-US" dirty="0"/>
              <a:t>(REM)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4.11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perputaran</a:t>
            </a:r>
            <a:r>
              <a:rPr lang="en-US" dirty="0"/>
              <a:t> kas </a:t>
            </a:r>
            <a:r>
              <a:rPr lang="en-US" dirty="0" err="1"/>
              <a:t>sebesar</a:t>
            </a:r>
            <a:r>
              <a:rPr lang="en-US" dirty="0"/>
              <a:t> -0.0000746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1% </a:t>
            </a:r>
            <a:r>
              <a:rPr lang="en-US" dirty="0" err="1"/>
              <a:t>perputaran</a:t>
            </a:r>
            <a:r>
              <a:rPr lang="en-US" dirty="0"/>
              <a:t> kas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i="1" dirty="0"/>
              <a:t>Return On Assets </a:t>
            </a:r>
            <a:r>
              <a:rPr lang="en-US" dirty="0" err="1"/>
              <a:t>sebesar</a:t>
            </a:r>
            <a:r>
              <a:rPr lang="en-US" dirty="0"/>
              <a:t> 0,0075 %.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prob&gt;|z|X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 0.801 &gt; 0,05, </a:t>
            </a:r>
            <a:r>
              <a:rPr lang="en-US" dirty="0" err="1"/>
              <a:t>maka</a:t>
            </a:r>
            <a:r>
              <a:rPr lang="en-US" dirty="0"/>
              <a:t> Ho </a:t>
            </a:r>
            <a:r>
              <a:rPr lang="en-US" dirty="0" err="1"/>
              <a:t>diterima</a:t>
            </a:r>
            <a:r>
              <a:rPr lang="en-US" dirty="0"/>
              <a:t>, dan H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err="1"/>
              <a:t>ditolak</a:t>
            </a:r>
            <a:r>
              <a:rPr lang="en-US" dirty="0"/>
              <a:t>. Yang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X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Y. Nilai R Square </a:t>
            </a:r>
            <a:r>
              <a:rPr lang="en-US" dirty="0" err="1"/>
              <a:t>sebesar</a:t>
            </a:r>
            <a:r>
              <a:rPr lang="en-US" dirty="0"/>
              <a:t> 0,0079 </a:t>
            </a:r>
            <a:r>
              <a:rPr lang="en-US" dirty="0" err="1"/>
              <a:t>atau</a:t>
            </a:r>
            <a:r>
              <a:rPr lang="en-US" dirty="0"/>
              <a:t> 0,79%. Nilai R Square </a:t>
            </a:r>
            <a:r>
              <a:rPr lang="en-US" dirty="0" err="1"/>
              <a:t>sebesar</a:t>
            </a:r>
            <a:r>
              <a:rPr lang="en-US" dirty="0"/>
              <a:t> 0,0108 </a:t>
            </a:r>
            <a:r>
              <a:rPr lang="en-US" dirty="0" err="1"/>
              <a:t>atau</a:t>
            </a:r>
            <a:r>
              <a:rPr lang="en-US" dirty="0"/>
              <a:t> 1,08%.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determinasi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independen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perputaran</a:t>
            </a:r>
            <a:r>
              <a:rPr lang="en-US" dirty="0"/>
              <a:t> kas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ROA pada Perusahaan </a:t>
            </a:r>
            <a:r>
              <a:rPr lang="en-US" dirty="0" err="1"/>
              <a:t>otomotif</a:t>
            </a:r>
            <a:r>
              <a:rPr lang="en-US" dirty="0"/>
              <a:t> yang </a:t>
            </a:r>
            <a:r>
              <a:rPr lang="en-US" dirty="0" err="1"/>
              <a:t>terdaftar</a:t>
            </a:r>
            <a:r>
              <a:rPr lang="en-US" dirty="0"/>
              <a:t> di BEI </a:t>
            </a:r>
            <a:r>
              <a:rPr lang="en-US" dirty="0" err="1"/>
              <a:t>sebesar</a:t>
            </a:r>
            <a:r>
              <a:rPr lang="en-US" dirty="0"/>
              <a:t> 1,08%.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perputaran</a:t>
            </a:r>
            <a:r>
              <a:rPr lang="en-US" dirty="0"/>
              <a:t> kas yang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Return On Assets</a:t>
            </a:r>
            <a:r>
              <a:rPr lang="en-US" dirty="0"/>
              <a:t>,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. Yang </a:t>
            </a:r>
            <a:r>
              <a:rPr lang="en-US" dirty="0" err="1"/>
              <a:t>artinya</a:t>
            </a:r>
            <a:r>
              <a:rPr lang="en-US" dirty="0"/>
              <a:t>,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tingginya</a:t>
            </a:r>
            <a:r>
              <a:rPr lang="en-US" dirty="0"/>
              <a:t> </a:t>
            </a:r>
            <a:r>
              <a:rPr lang="en-US" dirty="0" err="1"/>
              <a:t>perputaran</a:t>
            </a:r>
            <a:r>
              <a:rPr lang="en-US" dirty="0"/>
              <a:t> kas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faktor-faktor</a:t>
            </a:r>
            <a:r>
              <a:rPr lang="en-US" dirty="0"/>
              <a:t> lain yang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perputaran</a:t>
            </a:r>
            <a:r>
              <a:rPr lang="en-US" dirty="0"/>
              <a:t> kas dan </a:t>
            </a:r>
            <a:r>
              <a:rPr lang="en-US" i="1" dirty="0"/>
              <a:t>Return On Assets </a:t>
            </a:r>
            <a:r>
              <a:rPr lang="en-US" dirty="0"/>
              <a:t>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diteliti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[Surya et al., 2017].</a:t>
            </a:r>
          </a:p>
          <a:p>
            <a:endParaRPr lang="en-US" dirty="0"/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41265C9C-BC51-335A-744C-422E8F0E173F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53" name="Rectangle: Rounded Corners 52">
            <a:hlinkClick r:id="rId4" action="ppaction://hlinksldjump"/>
            <a:extLst>
              <a:ext uri="{FF2B5EF4-FFF2-40B4-BE49-F238E27FC236}">
                <a16:creationId xmlns:a16="http://schemas.microsoft.com/office/drawing/2014/main" id="{06DB79FA-4F64-0002-01A5-C6D49A0299AD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54" name="Rectangle: Rounded Corners 53">
            <a:hlinkClick r:id="rId5" action="ppaction://hlinksldjump"/>
            <a:extLst>
              <a:ext uri="{FF2B5EF4-FFF2-40B4-BE49-F238E27FC236}">
                <a16:creationId xmlns:a16="http://schemas.microsoft.com/office/drawing/2014/main" id="{35350569-2B69-3BA2-F49F-1B6416644F3C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Rectangle: Rounded Corners 54">
            <a:hlinkClick r:id="rId4" action="ppaction://hlinksldjump"/>
            <a:extLst>
              <a:ext uri="{FF2B5EF4-FFF2-40B4-BE49-F238E27FC236}">
                <a16:creationId xmlns:a16="http://schemas.microsoft.com/office/drawing/2014/main" id="{AD1BE3CA-1A84-9C2D-AD9A-91082A169A05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56" name="Rectangle: Rounded Corners 55">
            <a:hlinkClick r:id="rId6" action="ppaction://hlinksldjump"/>
            <a:extLst>
              <a:ext uri="{FF2B5EF4-FFF2-40B4-BE49-F238E27FC236}">
                <a16:creationId xmlns:a16="http://schemas.microsoft.com/office/drawing/2014/main" id="{8EB7B62D-FEDF-EAC7-18E0-63ADE75449B3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57" name="Rectangle: Rounded Corners 56">
            <a:hlinkClick r:id="rId7" action="ppaction://hlinksldjump"/>
            <a:extLst>
              <a:ext uri="{FF2B5EF4-FFF2-40B4-BE49-F238E27FC236}">
                <a16:creationId xmlns:a16="http://schemas.microsoft.com/office/drawing/2014/main" id="{E8E28858-B567-47E7-2A93-12EDE9F8C3D0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BC86B70-6095-584A-4CD7-FEF8206015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B233625-A999-1D94-7CD0-3A8EB36609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86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B021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59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3992284" y="1313310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oper Black" panose="0208090404030B020404" pitchFamily="18" charset="0"/>
              </a:rPr>
              <a:t>KESIMPULAN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D5664DA-6BF3-4629-B79E-C913728C2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4A080E-3E10-4B40-9272-7A4410E0D26E}"/>
              </a:ext>
            </a:extLst>
          </p:cNvPr>
          <p:cNvSpPr txBox="1"/>
          <p:nvPr/>
        </p:nvSpPr>
        <p:spPr>
          <a:xfrm>
            <a:off x="2269068" y="1791706"/>
            <a:ext cx="9061173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n-US" sz="1400" dirty="0">
                <a:latin typeface="Baar Sophia"/>
              </a:rPr>
              <a:t>Nilai R Square </a:t>
            </a:r>
            <a:r>
              <a:rPr lang="en-US" sz="1400" dirty="0" err="1">
                <a:latin typeface="Baar Sophia"/>
              </a:rPr>
              <a:t>sebesar</a:t>
            </a:r>
            <a:r>
              <a:rPr lang="en-US" sz="1400" dirty="0">
                <a:latin typeface="Baar Sophia"/>
              </a:rPr>
              <a:t> 0,0188 </a:t>
            </a:r>
            <a:r>
              <a:rPr lang="en-US" sz="1400" dirty="0" err="1">
                <a:latin typeface="Baar Sophia"/>
              </a:rPr>
              <a:t>atau</a:t>
            </a:r>
            <a:r>
              <a:rPr lang="en-US" sz="1400" dirty="0">
                <a:latin typeface="Baar Sophia"/>
              </a:rPr>
              <a:t> 1,88%. </a:t>
            </a:r>
            <a:r>
              <a:rPr lang="en-US" sz="1400" dirty="0" err="1">
                <a:latin typeface="Baar Sophia"/>
              </a:rPr>
              <a:t>Koefisien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determinasi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menunjukkan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bahwa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variabel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independen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perputaran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piutang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mampu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menjelaskan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variabel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i="1" dirty="0">
                <a:latin typeface="Baar Sophia"/>
              </a:rPr>
              <a:t>Return On Assets</a:t>
            </a:r>
            <a:r>
              <a:rPr lang="en-US" sz="1400" dirty="0">
                <a:latin typeface="Baar Sophia"/>
              </a:rPr>
              <a:t> pada Perusahaan </a:t>
            </a:r>
            <a:r>
              <a:rPr lang="en-US" sz="1400" dirty="0" err="1">
                <a:latin typeface="Baar Sophia"/>
              </a:rPr>
              <a:t>otomotif</a:t>
            </a:r>
            <a:r>
              <a:rPr lang="en-US" sz="1400" dirty="0">
                <a:latin typeface="Baar Sophia"/>
              </a:rPr>
              <a:t> yang </a:t>
            </a:r>
            <a:r>
              <a:rPr lang="en-US" sz="1400" dirty="0" err="1">
                <a:latin typeface="Baar Sophia"/>
              </a:rPr>
              <a:t>terdaftar</a:t>
            </a:r>
            <a:r>
              <a:rPr lang="en-US" sz="1400" dirty="0">
                <a:latin typeface="Baar Sophia"/>
              </a:rPr>
              <a:t> di BEI </a:t>
            </a:r>
            <a:r>
              <a:rPr lang="en-US" sz="1400" dirty="0" err="1">
                <a:latin typeface="Baar Sophia"/>
              </a:rPr>
              <a:t>sebesar</a:t>
            </a:r>
            <a:r>
              <a:rPr lang="en-US" sz="1400" dirty="0">
                <a:latin typeface="Baar Sophia"/>
              </a:rPr>
              <a:t> 1,88%. Hasil </a:t>
            </a:r>
            <a:r>
              <a:rPr lang="en-US" sz="1400" dirty="0" err="1">
                <a:latin typeface="Baar Sophia"/>
              </a:rPr>
              <a:t>regresi</a:t>
            </a:r>
            <a:r>
              <a:rPr lang="en-US" sz="1400" dirty="0">
                <a:latin typeface="Baar Sophia"/>
              </a:rPr>
              <a:t>, </a:t>
            </a:r>
            <a:r>
              <a:rPr lang="en-US" sz="1400" dirty="0" err="1">
                <a:latin typeface="Baar Sophia"/>
              </a:rPr>
              <a:t>menunjukkan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bahwa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perputaran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piutang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berpengaruh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negatif</a:t>
            </a:r>
            <a:r>
              <a:rPr lang="en-US" sz="1400" dirty="0">
                <a:latin typeface="Baar Sophia"/>
              </a:rPr>
              <a:t> dan </a:t>
            </a:r>
            <a:r>
              <a:rPr lang="en-US" sz="1400" dirty="0" err="1">
                <a:latin typeface="Baar Sophia"/>
              </a:rPr>
              <a:t>signifikan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terhadap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i="1" dirty="0">
                <a:latin typeface="Baar Sophia"/>
              </a:rPr>
              <a:t>Return On Assets</a:t>
            </a:r>
            <a:r>
              <a:rPr lang="en-US" sz="1400" dirty="0">
                <a:latin typeface="Baar Sophia"/>
              </a:rPr>
              <a:t> pada </a:t>
            </a:r>
            <a:r>
              <a:rPr lang="en-US" sz="1400" dirty="0" err="1">
                <a:latin typeface="Baar Sophia"/>
              </a:rPr>
              <a:t>perusahaan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otomotif</a:t>
            </a:r>
            <a:r>
              <a:rPr lang="en-US" sz="1400" dirty="0">
                <a:latin typeface="Baar Sophia"/>
              </a:rPr>
              <a:t> yang </a:t>
            </a:r>
            <a:r>
              <a:rPr lang="en-US" sz="1400" dirty="0" err="1">
                <a:latin typeface="Baar Sophia"/>
              </a:rPr>
              <a:t>terdaftar</a:t>
            </a:r>
            <a:r>
              <a:rPr lang="en-US" sz="1400" dirty="0">
                <a:latin typeface="Baar Sophia"/>
              </a:rPr>
              <a:t> di BEI </a:t>
            </a:r>
            <a:r>
              <a:rPr lang="en-US" sz="1400" dirty="0" err="1">
                <a:latin typeface="Baar Sophia"/>
              </a:rPr>
              <a:t>periode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tahun</a:t>
            </a:r>
            <a:r>
              <a:rPr lang="en-US" sz="1400" dirty="0">
                <a:latin typeface="Baar Sophia"/>
              </a:rPr>
              <a:t> 2018 – 2022.</a:t>
            </a:r>
          </a:p>
          <a:p>
            <a:pPr marL="285750" lvl="0" indent="-285750">
              <a:buFontTx/>
              <a:buChar char="-"/>
            </a:pPr>
            <a:r>
              <a:rPr lang="en-US" sz="1400" dirty="0">
                <a:latin typeface="Baar Sophia"/>
              </a:rPr>
              <a:t>Nilai R Square </a:t>
            </a:r>
            <a:r>
              <a:rPr lang="en-US" sz="1400" dirty="0" err="1">
                <a:latin typeface="Baar Sophia"/>
              </a:rPr>
              <a:t>sebesar</a:t>
            </a:r>
            <a:r>
              <a:rPr lang="en-US" sz="1400" dirty="0">
                <a:latin typeface="Baar Sophia"/>
              </a:rPr>
              <a:t> 0,0094 </a:t>
            </a:r>
            <a:r>
              <a:rPr lang="en-US" sz="1400" dirty="0" err="1">
                <a:latin typeface="Baar Sophia"/>
              </a:rPr>
              <a:t>atau</a:t>
            </a:r>
            <a:r>
              <a:rPr lang="en-US" sz="1400" dirty="0">
                <a:latin typeface="Baar Sophia"/>
              </a:rPr>
              <a:t> 0,94%. </a:t>
            </a:r>
            <a:r>
              <a:rPr lang="en-US" sz="1400" dirty="0" err="1">
                <a:latin typeface="Baar Sophia"/>
              </a:rPr>
              <a:t>Koefisien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determinasi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menunjukkan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bahwa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variabel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independen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perputaran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persediaan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mampu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menjelaskan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variabel</a:t>
            </a:r>
            <a:r>
              <a:rPr lang="en-US" sz="1400" dirty="0">
                <a:latin typeface="Baar Sophia"/>
              </a:rPr>
              <a:t> ROA pada Perusahaan </a:t>
            </a:r>
            <a:r>
              <a:rPr lang="en-US" sz="1400" dirty="0" err="1">
                <a:latin typeface="Baar Sophia"/>
              </a:rPr>
              <a:t>otomotif</a:t>
            </a:r>
            <a:r>
              <a:rPr lang="en-US" sz="1400" dirty="0">
                <a:latin typeface="Baar Sophia"/>
              </a:rPr>
              <a:t> yang </a:t>
            </a:r>
            <a:r>
              <a:rPr lang="en-US" sz="1400" dirty="0" err="1">
                <a:latin typeface="Baar Sophia"/>
              </a:rPr>
              <a:t>terdaftar</a:t>
            </a:r>
            <a:r>
              <a:rPr lang="en-US" sz="1400" dirty="0">
                <a:latin typeface="Baar Sophia"/>
              </a:rPr>
              <a:t> di BEI </a:t>
            </a:r>
            <a:r>
              <a:rPr lang="en-US" sz="1400" dirty="0" err="1">
                <a:latin typeface="Baar Sophia"/>
              </a:rPr>
              <a:t>BEI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sebesar</a:t>
            </a:r>
            <a:r>
              <a:rPr lang="en-US" sz="1400" dirty="0">
                <a:latin typeface="Baar Sophia"/>
              </a:rPr>
              <a:t> 0,94%.Hasil </a:t>
            </a:r>
            <a:r>
              <a:rPr lang="en-US" sz="1400" dirty="0" err="1">
                <a:latin typeface="Baar Sophia"/>
              </a:rPr>
              <a:t>regresi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menunjukkan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bahwa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perputaran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persediaan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berpengaruh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positif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tetapi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tidak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signifikan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terhadap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i="1" dirty="0">
                <a:latin typeface="Baar Sophia"/>
              </a:rPr>
              <a:t>Return On Assets</a:t>
            </a:r>
            <a:r>
              <a:rPr lang="en-US" sz="1400" dirty="0">
                <a:latin typeface="Baar Sophia"/>
              </a:rPr>
              <a:t> (ROA) pada </a:t>
            </a:r>
            <a:r>
              <a:rPr lang="en-US" sz="1400" dirty="0" err="1">
                <a:latin typeface="Baar Sophia"/>
              </a:rPr>
              <a:t>perusahaan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otomotif</a:t>
            </a:r>
            <a:r>
              <a:rPr lang="en-US" sz="1400" dirty="0">
                <a:latin typeface="Baar Sophia"/>
              </a:rPr>
              <a:t> yang </a:t>
            </a:r>
            <a:r>
              <a:rPr lang="en-US" sz="1400" dirty="0" err="1">
                <a:latin typeface="Baar Sophia"/>
              </a:rPr>
              <a:t>terdaftar</a:t>
            </a:r>
            <a:r>
              <a:rPr lang="en-US" sz="1400" dirty="0">
                <a:latin typeface="Baar Sophia"/>
              </a:rPr>
              <a:t> di BEI </a:t>
            </a:r>
            <a:r>
              <a:rPr lang="en-US" sz="1400" dirty="0" err="1">
                <a:latin typeface="Baar Sophia"/>
              </a:rPr>
              <a:t>periode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tahun</a:t>
            </a:r>
            <a:r>
              <a:rPr lang="en-US" sz="1400" dirty="0">
                <a:latin typeface="Baar Sophia"/>
              </a:rPr>
              <a:t> 2018 – 2022. </a:t>
            </a:r>
          </a:p>
          <a:p>
            <a:pPr marL="285750" lvl="0" indent="-285750">
              <a:buFontTx/>
              <a:buChar char="-"/>
            </a:pPr>
            <a:r>
              <a:rPr lang="en-US" sz="1400" dirty="0">
                <a:latin typeface="Baar Sophia"/>
              </a:rPr>
              <a:t>Nilai R Square </a:t>
            </a:r>
            <a:r>
              <a:rPr lang="en-US" sz="1400" dirty="0" err="1">
                <a:latin typeface="Baar Sophia"/>
              </a:rPr>
              <a:t>sebesar</a:t>
            </a:r>
            <a:r>
              <a:rPr lang="en-US" sz="1400" dirty="0">
                <a:latin typeface="Baar Sophia"/>
              </a:rPr>
              <a:t> 0,0108 </a:t>
            </a:r>
            <a:r>
              <a:rPr lang="en-US" sz="1400" dirty="0" err="1">
                <a:latin typeface="Baar Sophia"/>
              </a:rPr>
              <a:t>atau</a:t>
            </a:r>
            <a:r>
              <a:rPr lang="en-US" sz="1400" dirty="0">
                <a:latin typeface="Baar Sophia"/>
              </a:rPr>
              <a:t> 1,08%. </a:t>
            </a:r>
            <a:r>
              <a:rPr lang="en-US" sz="1400" dirty="0" err="1">
                <a:latin typeface="Baar Sophia"/>
              </a:rPr>
              <a:t>Koefisien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determinasi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menunjukkan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bahwa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variabel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independen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dari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perputaran</a:t>
            </a:r>
            <a:r>
              <a:rPr lang="en-US" sz="1400" dirty="0">
                <a:latin typeface="Baar Sophia"/>
              </a:rPr>
              <a:t> kas </a:t>
            </a:r>
            <a:r>
              <a:rPr lang="en-US" sz="1400" dirty="0" err="1">
                <a:latin typeface="Baar Sophia"/>
              </a:rPr>
              <a:t>mampu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menjelaskan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variabel</a:t>
            </a:r>
            <a:r>
              <a:rPr lang="en-US" sz="1400" dirty="0">
                <a:latin typeface="Baar Sophia"/>
              </a:rPr>
              <a:t> ROA pada Perusahaan </a:t>
            </a:r>
            <a:r>
              <a:rPr lang="en-US" sz="1400" dirty="0" err="1">
                <a:latin typeface="Baar Sophia"/>
              </a:rPr>
              <a:t>otomotif</a:t>
            </a:r>
            <a:r>
              <a:rPr lang="en-US" sz="1400" dirty="0">
                <a:latin typeface="Baar Sophia"/>
              </a:rPr>
              <a:t> yang </a:t>
            </a:r>
            <a:r>
              <a:rPr lang="en-US" sz="1400" dirty="0" err="1">
                <a:latin typeface="Baar Sophia"/>
              </a:rPr>
              <a:t>terdaftar</a:t>
            </a:r>
            <a:r>
              <a:rPr lang="en-US" sz="1400" dirty="0">
                <a:latin typeface="Baar Sophia"/>
              </a:rPr>
              <a:t> di BEI </a:t>
            </a:r>
            <a:r>
              <a:rPr lang="en-US" sz="1400" dirty="0" err="1">
                <a:latin typeface="Baar Sophia"/>
              </a:rPr>
              <a:t>sebesar</a:t>
            </a:r>
            <a:r>
              <a:rPr lang="en-US" sz="1400" dirty="0">
                <a:latin typeface="Baar Sophia"/>
              </a:rPr>
              <a:t> 1,08%.. Hasil </a:t>
            </a:r>
            <a:r>
              <a:rPr lang="en-US" sz="1400" dirty="0" err="1">
                <a:latin typeface="Baar Sophia"/>
              </a:rPr>
              <a:t>regresi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menunjukkan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bahwa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perputaran</a:t>
            </a:r>
            <a:r>
              <a:rPr lang="en-US" sz="1400" dirty="0">
                <a:latin typeface="Baar Sophia"/>
              </a:rPr>
              <a:t> kas </a:t>
            </a:r>
            <a:r>
              <a:rPr lang="en-US" sz="1400" dirty="0" err="1">
                <a:latin typeface="Baar Sophia"/>
              </a:rPr>
              <a:t>berpengaruh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negatif</a:t>
            </a:r>
            <a:r>
              <a:rPr lang="en-US" sz="1400" dirty="0">
                <a:latin typeface="Baar Sophia"/>
              </a:rPr>
              <a:t>, </a:t>
            </a:r>
            <a:r>
              <a:rPr lang="en-US" sz="1400" dirty="0" err="1">
                <a:latin typeface="Baar Sophia"/>
              </a:rPr>
              <a:t>namun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tidak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signifikan</a:t>
            </a:r>
            <a:r>
              <a:rPr lang="en-US" sz="1400" dirty="0">
                <a:latin typeface="Baar Sophia"/>
              </a:rPr>
              <a:t>, </a:t>
            </a:r>
            <a:r>
              <a:rPr lang="en-US" sz="1400" dirty="0" err="1">
                <a:latin typeface="Baar Sophia"/>
              </a:rPr>
              <a:t>terhadap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i="1" dirty="0">
                <a:latin typeface="Baar Sophia"/>
              </a:rPr>
              <a:t>Return On Assets</a:t>
            </a:r>
            <a:r>
              <a:rPr lang="en-US" sz="1400" dirty="0">
                <a:latin typeface="Baar Sophia"/>
              </a:rPr>
              <a:t> (ROA) pada </a:t>
            </a:r>
            <a:r>
              <a:rPr lang="en-US" sz="1400" dirty="0" err="1">
                <a:latin typeface="Baar Sophia"/>
              </a:rPr>
              <a:t>perusahaan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otomotif</a:t>
            </a:r>
            <a:r>
              <a:rPr lang="en-US" sz="1400" dirty="0">
                <a:latin typeface="Baar Sophia"/>
              </a:rPr>
              <a:t> yang </a:t>
            </a:r>
            <a:r>
              <a:rPr lang="en-US" sz="1400" dirty="0" err="1">
                <a:latin typeface="Baar Sophia"/>
              </a:rPr>
              <a:t>terdaftar</a:t>
            </a:r>
            <a:r>
              <a:rPr lang="en-US" sz="1400" dirty="0">
                <a:latin typeface="Baar Sophia"/>
              </a:rPr>
              <a:t> di BEI </a:t>
            </a:r>
            <a:r>
              <a:rPr lang="en-US" sz="1400" dirty="0" err="1">
                <a:latin typeface="Baar Sophia"/>
              </a:rPr>
              <a:t>periode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tahun</a:t>
            </a:r>
            <a:r>
              <a:rPr lang="en-US" sz="1400" dirty="0">
                <a:latin typeface="Baar Sophia"/>
              </a:rPr>
              <a:t> 2018 – 2022.</a:t>
            </a:r>
          </a:p>
          <a:p>
            <a:pPr marL="285750" lvl="0" indent="-285750">
              <a:buFontTx/>
              <a:buChar char="-"/>
            </a:pPr>
            <a:r>
              <a:rPr lang="en-US" sz="1400" dirty="0" err="1">
                <a:latin typeface="Baar Sophia"/>
              </a:rPr>
              <a:t>Berdasarkan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hasil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penelitian</a:t>
            </a:r>
            <a:r>
              <a:rPr lang="en-US" sz="1400" dirty="0">
                <a:latin typeface="Baar Sophia"/>
              </a:rPr>
              <a:t>, </a:t>
            </a:r>
            <a:r>
              <a:rPr lang="en-US" sz="1400" dirty="0" err="1">
                <a:latin typeface="Baar Sophia"/>
              </a:rPr>
              <a:t>dapat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disimpulkan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bahwa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periode</a:t>
            </a:r>
            <a:r>
              <a:rPr lang="en-US" sz="1400" dirty="0">
                <a:latin typeface="Baar Sophia"/>
              </a:rPr>
              <a:t> 2018-2022, </a:t>
            </a:r>
            <a:r>
              <a:rPr lang="en-US" sz="1400" dirty="0" err="1">
                <a:latin typeface="Baar Sophia"/>
              </a:rPr>
              <a:t>perusahaan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Otomotif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mencatat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nilai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maksimum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i="1" dirty="0">
                <a:latin typeface="Baar Sophia"/>
              </a:rPr>
              <a:t>Return On Assets</a:t>
            </a:r>
            <a:r>
              <a:rPr lang="en-US" sz="1400" dirty="0">
                <a:latin typeface="Baar Sophia"/>
              </a:rPr>
              <a:t> (ROA) </a:t>
            </a:r>
            <a:r>
              <a:rPr lang="en-US" sz="1400" dirty="0" err="1">
                <a:latin typeface="Baar Sophia"/>
              </a:rPr>
              <a:t>sebesar</a:t>
            </a:r>
            <a:r>
              <a:rPr lang="en-US" sz="1400" dirty="0">
                <a:latin typeface="Baar Sophia"/>
              </a:rPr>
              <a:t> 0,3099 pada </a:t>
            </a:r>
            <a:r>
              <a:rPr lang="en-US" sz="1400" dirty="0" err="1">
                <a:latin typeface="Baar Sophia"/>
              </a:rPr>
              <a:t>tahun</a:t>
            </a:r>
            <a:r>
              <a:rPr lang="en-US" sz="1400" dirty="0">
                <a:latin typeface="Baar Sophia"/>
              </a:rPr>
              <a:t> 2018 yang </a:t>
            </a:r>
            <a:r>
              <a:rPr lang="en-US" sz="1400" dirty="0" err="1">
                <a:latin typeface="Baar Sophia"/>
              </a:rPr>
              <a:t>dicapai</a:t>
            </a:r>
            <a:r>
              <a:rPr lang="en-US" sz="1400" dirty="0">
                <a:latin typeface="Baar Sophia"/>
              </a:rPr>
              <a:t> oleh PT MPMX. </a:t>
            </a:r>
            <a:r>
              <a:rPr lang="en-US" sz="1400" dirty="0" err="1">
                <a:latin typeface="Baar Sophia"/>
              </a:rPr>
              <a:t>Sementara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itu</a:t>
            </a:r>
            <a:r>
              <a:rPr lang="en-US" sz="1400" dirty="0">
                <a:latin typeface="Baar Sophia"/>
              </a:rPr>
              <a:t>, </a:t>
            </a:r>
            <a:r>
              <a:rPr lang="en-US" sz="1400" dirty="0" err="1">
                <a:latin typeface="Baar Sophia"/>
              </a:rPr>
              <a:t>nilai</a:t>
            </a:r>
            <a:r>
              <a:rPr lang="en-US" sz="1400" dirty="0">
                <a:latin typeface="Baar Sophia"/>
              </a:rPr>
              <a:t> minimum ROA </a:t>
            </a:r>
            <a:r>
              <a:rPr lang="en-US" sz="1400" dirty="0" err="1">
                <a:latin typeface="Baar Sophia"/>
              </a:rPr>
              <a:t>adalah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sebesar</a:t>
            </a:r>
            <a:r>
              <a:rPr lang="en-US" sz="1400" dirty="0">
                <a:latin typeface="Baar Sophia"/>
              </a:rPr>
              <a:t> 0,0004 yang </a:t>
            </a:r>
            <a:r>
              <a:rPr lang="en-US" sz="1400" dirty="0" err="1">
                <a:latin typeface="Baar Sophia"/>
              </a:rPr>
              <a:t>terjadi</a:t>
            </a:r>
            <a:r>
              <a:rPr lang="en-US" sz="1400" dirty="0">
                <a:latin typeface="Baar Sophia"/>
              </a:rPr>
              <a:t> pada </a:t>
            </a:r>
            <a:r>
              <a:rPr lang="en-US" sz="1400" dirty="0" err="1">
                <a:latin typeface="Baar Sophia"/>
              </a:rPr>
              <a:t>tahun</a:t>
            </a:r>
            <a:r>
              <a:rPr lang="en-US" sz="1400" dirty="0">
                <a:latin typeface="Baar Sophia"/>
              </a:rPr>
              <a:t> 2021 di PT PRAS. </a:t>
            </a:r>
            <a:r>
              <a:rPr lang="en-US" sz="1400" dirty="0" err="1">
                <a:latin typeface="Baar Sophia"/>
              </a:rPr>
              <a:t>Secara</a:t>
            </a:r>
            <a:r>
              <a:rPr lang="en-US" sz="1400" dirty="0">
                <a:latin typeface="Baar Sophia"/>
              </a:rPr>
              <a:t> rata-rata, ROA </a:t>
            </a:r>
            <a:r>
              <a:rPr lang="en-US" sz="1400" dirty="0" err="1">
                <a:latin typeface="Baar Sophia"/>
              </a:rPr>
              <a:t>perusahaan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Otomotif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selama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periode</a:t>
            </a:r>
            <a:r>
              <a:rPr lang="en-US" sz="1400" dirty="0">
                <a:latin typeface="Baar Sophia"/>
              </a:rPr>
              <a:t> 2018-2022 </a:t>
            </a:r>
            <a:r>
              <a:rPr lang="en-US" sz="1400" dirty="0" err="1">
                <a:latin typeface="Baar Sophia"/>
              </a:rPr>
              <a:t>adalah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sebesar</a:t>
            </a:r>
            <a:r>
              <a:rPr lang="en-US" sz="1400" dirty="0">
                <a:latin typeface="Baar Sophia"/>
              </a:rPr>
              <a:t> 0,0622091, </a:t>
            </a:r>
            <a:r>
              <a:rPr lang="en-US" sz="1400" dirty="0" err="1">
                <a:latin typeface="Baar Sophia"/>
              </a:rPr>
              <a:t>dengan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nilai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standar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deviasi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sebesar</a:t>
            </a:r>
            <a:r>
              <a:rPr lang="en-US" sz="1400" dirty="0">
                <a:latin typeface="Baar Sophia"/>
              </a:rPr>
              <a:t> 0,0661749.</a:t>
            </a:r>
          </a:p>
          <a:p>
            <a:pPr marL="285750" lvl="0" indent="-285750">
              <a:buFontTx/>
              <a:buChar char="-"/>
            </a:pPr>
            <a:r>
              <a:rPr lang="en-US" sz="1400" dirty="0">
                <a:latin typeface="Baar Sophia"/>
              </a:rPr>
              <a:t>Dari </a:t>
            </a:r>
            <a:r>
              <a:rPr lang="en-US" sz="1400" dirty="0" err="1">
                <a:latin typeface="Baar Sophia"/>
              </a:rPr>
              <a:t>hasil</a:t>
            </a:r>
            <a:r>
              <a:rPr lang="en-US" sz="1400" dirty="0">
                <a:latin typeface="Baar Sophia"/>
              </a:rPr>
              <a:t> uji </a:t>
            </a:r>
            <a:r>
              <a:rPr lang="en-US" sz="1400" dirty="0" err="1">
                <a:latin typeface="Baar Sophia"/>
              </a:rPr>
              <a:t>koefisien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determinasi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menunjukan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hanya</a:t>
            </a:r>
            <a:r>
              <a:rPr lang="en-US" sz="1400" dirty="0">
                <a:latin typeface="Baar Sophia"/>
              </a:rPr>
              <a:t> 3,71%. </a:t>
            </a:r>
            <a:r>
              <a:rPr lang="en-US" sz="1400" dirty="0" err="1">
                <a:latin typeface="Baar Sophia"/>
              </a:rPr>
              <a:t>Selebihnya</a:t>
            </a:r>
            <a:r>
              <a:rPr lang="en-US" sz="1400" dirty="0">
                <a:latin typeface="Baar Sophia"/>
              </a:rPr>
              <a:t>, </a:t>
            </a:r>
            <a:r>
              <a:rPr lang="en-US" sz="1400" dirty="0" err="1">
                <a:latin typeface="Baar Sophia"/>
              </a:rPr>
              <a:t>sekitar</a:t>
            </a:r>
            <a:r>
              <a:rPr lang="en-US" sz="1400" dirty="0">
                <a:latin typeface="Baar Sophia"/>
              </a:rPr>
              <a:t> 96,29% </a:t>
            </a:r>
            <a:r>
              <a:rPr lang="en-US" sz="1400" dirty="0" err="1">
                <a:latin typeface="Baar Sophia"/>
              </a:rPr>
              <a:t>pengaruh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perputaran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piutang</a:t>
            </a:r>
            <a:r>
              <a:rPr lang="en-US" sz="1400" dirty="0">
                <a:latin typeface="Baar Sophia"/>
              </a:rPr>
              <a:t>, </a:t>
            </a:r>
            <a:r>
              <a:rPr lang="en-US" sz="1400" dirty="0" err="1">
                <a:latin typeface="Baar Sophia"/>
              </a:rPr>
              <a:t>perputaran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persediaan</a:t>
            </a:r>
            <a:r>
              <a:rPr lang="en-US" sz="1400" dirty="0">
                <a:latin typeface="Baar Sophia"/>
              </a:rPr>
              <a:t> dan </a:t>
            </a:r>
            <a:r>
              <a:rPr lang="en-US" sz="1400" dirty="0" err="1">
                <a:latin typeface="Baar Sophia"/>
              </a:rPr>
              <a:t>perputaran</a:t>
            </a:r>
            <a:r>
              <a:rPr lang="en-US" sz="1400" dirty="0">
                <a:latin typeface="Baar Sophia"/>
              </a:rPr>
              <a:t> kas </a:t>
            </a:r>
            <a:r>
              <a:rPr lang="en-US" sz="1400" dirty="0" err="1">
                <a:latin typeface="Baar Sophia"/>
              </a:rPr>
              <a:t>terhadap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i="1" dirty="0">
                <a:latin typeface="Baar Sophia"/>
              </a:rPr>
              <a:t>Return On Assets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dipengaruhi</a:t>
            </a:r>
            <a:r>
              <a:rPr lang="en-US" sz="1400" dirty="0">
                <a:latin typeface="Baar Sophia"/>
              </a:rPr>
              <a:t> oleh </a:t>
            </a:r>
            <a:r>
              <a:rPr lang="en-US" sz="1400" dirty="0" err="1">
                <a:latin typeface="Baar Sophia"/>
              </a:rPr>
              <a:t>faktor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faktor</a:t>
            </a:r>
            <a:r>
              <a:rPr lang="en-US" sz="1400" dirty="0">
                <a:latin typeface="Baar Sophia"/>
              </a:rPr>
              <a:t> lain yang </a:t>
            </a:r>
            <a:r>
              <a:rPr lang="en-US" sz="1400" dirty="0" err="1">
                <a:latin typeface="Baar Sophia"/>
              </a:rPr>
              <a:t>tidak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dimasukan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dalam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penelitian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ini</a:t>
            </a:r>
            <a:r>
              <a:rPr lang="en-US" sz="1400" dirty="0">
                <a:latin typeface="Baar Sophia"/>
              </a:rPr>
              <a:t>.</a:t>
            </a:r>
          </a:p>
        </p:txBody>
      </p:sp>
      <p:pic>
        <p:nvPicPr>
          <p:cNvPr id="18" name="Picture 9">
            <a:extLst>
              <a:ext uri="{FF2B5EF4-FFF2-40B4-BE49-F238E27FC236}">
                <a16:creationId xmlns:a16="http://schemas.microsoft.com/office/drawing/2014/main" id="{90295282-DEC8-490F-A4C6-753E0CBA2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121309" y="1907224"/>
            <a:ext cx="2589090" cy="2781249"/>
          </a:xfrm>
          <a:prstGeom prst="rect">
            <a:avLst/>
          </a:prstGeom>
        </p:spPr>
      </p:pic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30C36677-AF04-0A4F-E633-A711185CE151}"/>
              </a:ext>
            </a:extLst>
          </p:cNvPr>
          <p:cNvSpPr/>
          <p:nvPr/>
        </p:nvSpPr>
        <p:spPr>
          <a:xfrm rot="5400000">
            <a:off x="10586104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28" name="Rectangle: Rounded Corners 27">
            <a:hlinkClick r:id="rId6" action="ppaction://hlinksldjump"/>
            <a:extLst>
              <a:ext uri="{FF2B5EF4-FFF2-40B4-BE49-F238E27FC236}">
                <a16:creationId xmlns:a16="http://schemas.microsoft.com/office/drawing/2014/main" id="{7FFBD65B-8FB6-2959-D0C4-430138E452CE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29" name="Rectangle: Rounded Corners 28">
            <a:hlinkClick r:id="rId7" action="ppaction://hlinksldjump"/>
            <a:extLst>
              <a:ext uri="{FF2B5EF4-FFF2-40B4-BE49-F238E27FC236}">
                <a16:creationId xmlns:a16="http://schemas.microsoft.com/office/drawing/2014/main" id="{0ADC6C05-16FE-4890-9903-75D070A0DDA7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Rectangle: Rounded Corners 29">
            <a:hlinkClick r:id="rId6" action="ppaction://hlinksldjump"/>
            <a:extLst>
              <a:ext uri="{FF2B5EF4-FFF2-40B4-BE49-F238E27FC236}">
                <a16:creationId xmlns:a16="http://schemas.microsoft.com/office/drawing/2014/main" id="{DEBDC126-F13D-E479-A4D5-E8678DFA6755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32" name="Rectangle: Rounded Corners 31">
            <a:hlinkClick r:id="rId8" action="ppaction://hlinksldjump"/>
            <a:extLst>
              <a:ext uri="{FF2B5EF4-FFF2-40B4-BE49-F238E27FC236}">
                <a16:creationId xmlns:a16="http://schemas.microsoft.com/office/drawing/2014/main" id="{9C265D05-2F21-96EC-BBB6-79C7C2B8BB08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34" name="Rectangle: Rounded Corners 33">
            <a:hlinkClick r:id="rId9" action="ppaction://hlinksldjump"/>
            <a:extLst>
              <a:ext uri="{FF2B5EF4-FFF2-40B4-BE49-F238E27FC236}">
                <a16:creationId xmlns:a16="http://schemas.microsoft.com/office/drawing/2014/main" id="{DB441FA6-B565-2DCE-5260-7E909A128D3F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9CF99D8-5328-873C-984F-CD3C0CDD15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35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B021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59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124572" y="1297523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oper Black" panose="0208090404030B020404" pitchFamily="18" charset="0"/>
              </a:rPr>
              <a:t>SARAN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D5664DA-6BF3-4629-B79E-C913728C2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A37EC2-B1F9-48AB-B822-75690987A2D3}"/>
              </a:ext>
            </a:extLst>
          </p:cNvPr>
          <p:cNvSpPr/>
          <p:nvPr/>
        </p:nvSpPr>
        <p:spPr>
          <a:xfrm>
            <a:off x="969660" y="1799445"/>
            <a:ext cx="10487234" cy="1468428"/>
          </a:xfrm>
          <a:prstGeom prst="roundRect">
            <a:avLst>
              <a:gd name="adj" fmla="val 43640"/>
            </a:avLst>
          </a:prstGeom>
          <a:solidFill>
            <a:srgbClr val="FFF2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</a:pP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Perputaran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piutang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tidak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memiliki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pengaruh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signifikan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terhadap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ROA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dalam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penelitian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ini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mungkin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mempertimbangkan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penambahan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variabel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lain yang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mungkin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memiliki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pengaruh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terhadap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ROA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perusahaan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otomotif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dan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perusahaan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di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sektor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otomotif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sebaiknya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memperhatikan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manajemen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kredit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efisien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guna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menghindari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dampak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negatif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terhadap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keuangan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perusahaan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.</a:t>
            </a:r>
          </a:p>
          <a:p>
            <a:pPr marL="285750" lvl="0" indent="-285750">
              <a:buFontTx/>
              <a:buChar char="-"/>
            </a:pP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Perputaran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persediaan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dalam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penelitian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ini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bepengaruh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positif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meskipun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tidak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tidak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signifikan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secara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statistik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perusahaan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harus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bisa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mempertimbangkan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bagaimana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mengelola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persediaan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lebih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efisien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mempengaruhi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ROA.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0FD247-C6D6-4DCF-91B4-EE00E4045F50}"/>
              </a:ext>
            </a:extLst>
          </p:cNvPr>
          <p:cNvSpPr/>
          <p:nvPr/>
        </p:nvSpPr>
        <p:spPr>
          <a:xfrm>
            <a:off x="1092939" y="3646561"/>
            <a:ext cx="10363955" cy="1468428"/>
          </a:xfrm>
          <a:prstGeom prst="roundRect">
            <a:avLst>
              <a:gd name="adj" fmla="val 44989"/>
            </a:avLst>
          </a:prstGeom>
          <a:solidFill>
            <a:srgbClr val="FED88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</a:pP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Pengelolaan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kas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perlu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dijalankan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secara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efektif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oleh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manajer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guna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menghasilkan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pendapatan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berkontribusi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pada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peningkatan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profitabilitas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perusahaan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.</a:t>
            </a:r>
          </a:p>
          <a:p>
            <a:pPr marL="285750" lvl="0" indent="-285750">
              <a:buFontTx/>
              <a:buChar char="-"/>
            </a:pP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Bagi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peneliti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selanjutnya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memberikan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variabel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tambahan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berpotensi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mempengaruhi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i="1" dirty="0">
                <a:solidFill>
                  <a:schemeClr val="tx1"/>
                </a:solidFill>
                <a:latin typeface="Baar Sophia" panose="00000400000000000000"/>
              </a:rPr>
              <a:t>Return On Assets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perusahaan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dan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menambah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jumlah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periode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pengambilan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sampel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, agar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memberikan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gambaran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lebih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komprehensif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tentang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bagaimana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perputaran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piutang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perputaran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persediaan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dan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perputaran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kas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berhubungan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 </a:t>
            </a:r>
            <a:r>
              <a:rPr lang="en-US" sz="1400" i="1" dirty="0">
                <a:solidFill>
                  <a:schemeClr val="tx1"/>
                </a:solidFill>
                <a:latin typeface="Baar Sophia" panose="00000400000000000000"/>
              </a:rPr>
              <a:t>Return On Assets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Perusahaan.</a:t>
            </a:r>
          </a:p>
        </p:txBody>
      </p:sp>
      <p:pic>
        <p:nvPicPr>
          <p:cNvPr id="21" name="Picture 8">
            <a:extLst>
              <a:ext uri="{FF2B5EF4-FFF2-40B4-BE49-F238E27FC236}">
                <a16:creationId xmlns:a16="http://schemas.microsoft.com/office/drawing/2014/main" id="{284FE5CB-CE12-4E88-9D02-04C3DAE080F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43513" y="5433462"/>
            <a:ext cx="2251035" cy="1170538"/>
          </a:xfrm>
          <a:prstGeom prst="rect">
            <a:avLst/>
          </a:prstGeom>
        </p:spPr>
      </p:pic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ABF76255-A6C2-273A-F9B6-BD950BA3DFFF}"/>
              </a:ext>
            </a:extLst>
          </p:cNvPr>
          <p:cNvSpPr/>
          <p:nvPr/>
        </p:nvSpPr>
        <p:spPr>
          <a:xfrm rot="5400000">
            <a:off x="10586104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29" name="Rectangle: Rounded Corners 28">
            <a:hlinkClick r:id="rId5" action="ppaction://hlinksldjump"/>
            <a:extLst>
              <a:ext uri="{FF2B5EF4-FFF2-40B4-BE49-F238E27FC236}">
                <a16:creationId xmlns:a16="http://schemas.microsoft.com/office/drawing/2014/main" id="{753C3ECF-BBDD-C069-AF1B-BC259835881E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30" name="Rectangle: Rounded Corners 29">
            <a:hlinkClick r:id="rId6" action="ppaction://hlinksldjump"/>
            <a:extLst>
              <a:ext uri="{FF2B5EF4-FFF2-40B4-BE49-F238E27FC236}">
                <a16:creationId xmlns:a16="http://schemas.microsoft.com/office/drawing/2014/main" id="{970B13B5-C7FF-B4A3-B5D9-E7352F125763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Rectangle: Rounded Corners 31">
            <a:hlinkClick r:id="rId5" action="ppaction://hlinksldjump"/>
            <a:extLst>
              <a:ext uri="{FF2B5EF4-FFF2-40B4-BE49-F238E27FC236}">
                <a16:creationId xmlns:a16="http://schemas.microsoft.com/office/drawing/2014/main" id="{42F59199-96FF-BA89-A78C-175AA6FC42EB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33" name="Rectangle: Rounded Corners 32">
            <a:hlinkClick r:id="rId7" action="ppaction://hlinksldjump"/>
            <a:extLst>
              <a:ext uri="{FF2B5EF4-FFF2-40B4-BE49-F238E27FC236}">
                <a16:creationId xmlns:a16="http://schemas.microsoft.com/office/drawing/2014/main" id="{9D73FC32-E8F4-1E35-88E2-222E5FEE30E4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34" name="Rectangle: Rounded Corners 33">
            <a:hlinkClick r:id="rId8" action="ppaction://hlinksldjump"/>
            <a:extLst>
              <a:ext uri="{FF2B5EF4-FFF2-40B4-BE49-F238E27FC236}">
                <a16:creationId xmlns:a16="http://schemas.microsoft.com/office/drawing/2014/main" id="{012833E8-1F39-C850-1DFF-60A59CE81572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D202B5-BD9D-9AFC-0A28-4A723767F8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1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chemeClr val="bg1"/>
          </a:solidFill>
          <a:ln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9256DC-C366-4BE1-B299-A130EECFFDB9}"/>
              </a:ext>
            </a:extLst>
          </p:cNvPr>
          <p:cNvSpPr txBox="1"/>
          <p:nvPr/>
        </p:nvSpPr>
        <p:spPr>
          <a:xfrm>
            <a:off x="2818721" y="2957436"/>
            <a:ext cx="6322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ln w="0">
                  <a:solidFill>
                    <a:schemeClr val="tx1"/>
                  </a:solidFill>
                </a:ln>
                <a:latin typeface="Arabic Typesetting" panose="03020402040406030203" pitchFamily="66" charset="-78"/>
                <a:cs typeface="Arabic Typesetting" panose="03020402040406030203" pitchFamily="66" charset="-78"/>
              </a:rPr>
              <a:t>Terima</a:t>
            </a:r>
            <a:r>
              <a:rPr lang="en-US" sz="9600" dirty="0">
                <a:ln w="0">
                  <a:solidFill>
                    <a:schemeClr val="tx1"/>
                  </a:solidFill>
                </a:ln>
                <a:latin typeface="Arabic Typesetting" panose="03020402040406030203" pitchFamily="66" charset="-78"/>
                <a:cs typeface="Arabic Typesetting" panose="03020402040406030203" pitchFamily="66" charset="-78"/>
              </a:rPr>
              <a:t> Kasih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CBA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hlinkClick r:id="rId2" action="ppaction://hlinksldjump"/>
            <a:extLst>
              <a:ext uri="{FF2B5EF4-FFF2-40B4-BE49-F238E27FC236}">
                <a16:creationId xmlns:a16="http://schemas.microsoft.com/office/drawing/2014/main" id="{CCDE338C-3C7B-F32D-D867-43DFCBA251A6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24" name="Rectangle: Rounded Corners 23">
            <a:hlinkClick r:id="rId3" action="ppaction://hlinksldjump"/>
            <a:extLst>
              <a:ext uri="{FF2B5EF4-FFF2-40B4-BE49-F238E27FC236}">
                <a16:creationId xmlns:a16="http://schemas.microsoft.com/office/drawing/2014/main" id="{5141460D-3C50-FEA2-FB7C-DF8B2466F8B3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Rectangle: Rounded Corners 24">
            <a:hlinkClick r:id="rId2" action="ppaction://hlinksldjump"/>
            <a:extLst>
              <a:ext uri="{FF2B5EF4-FFF2-40B4-BE49-F238E27FC236}">
                <a16:creationId xmlns:a16="http://schemas.microsoft.com/office/drawing/2014/main" id="{E3A18A30-63FD-29C0-375D-AE630FA19CA4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26" name="Rectangle: Rounded Corners 25">
            <a:hlinkClick r:id="rId4" action="ppaction://hlinksldjump"/>
            <a:extLst>
              <a:ext uri="{FF2B5EF4-FFF2-40B4-BE49-F238E27FC236}">
                <a16:creationId xmlns:a16="http://schemas.microsoft.com/office/drawing/2014/main" id="{F2630BED-43E0-EE81-4783-B05BAE07F567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27" name="Rectangle: Rounded Corners 26">
            <a:hlinkClick r:id="rId5" action="ppaction://hlinksldjump"/>
            <a:extLst>
              <a:ext uri="{FF2B5EF4-FFF2-40B4-BE49-F238E27FC236}">
                <a16:creationId xmlns:a16="http://schemas.microsoft.com/office/drawing/2014/main" id="{41AFAE8C-3758-CB75-F437-2EA13E9FD3B6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28" name="Rectangle: Rounded Corners 27">
            <a:hlinkClick r:id="rId6" action="ppaction://hlinksldjump"/>
            <a:extLst>
              <a:ext uri="{FF2B5EF4-FFF2-40B4-BE49-F238E27FC236}">
                <a16:creationId xmlns:a16="http://schemas.microsoft.com/office/drawing/2014/main" id="{7A3CF6DF-EE77-808B-8DB0-59FEE275B2C8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4AB218-55A7-6121-D4B6-C8439ED8E3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33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E1CD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DCC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C657FA6F-1C4E-4D37-898B-CE1416313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3F019143-DE71-442A-E0AC-543970BC9289}"/>
              </a:ext>
            </a:extLst>
          </p:cNvPr>
          <p:cNvSpPr/>
          <p:nvPr/>
        </p:nvSpPr>
        <p:spPr>
          <a:xfrm rot="5400000">
            <a:off x="4654409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4" name="Rectangle: Rounded Corners 43">
            <a:hlinkClick r:id="rId4" action="ppaction://hlinksldjump"/>
            <a:extLst>
              <a:ext uri="{FF2B5EF4-FFF2-40B4-BE49-F238E27FC236}">
                <a16:creationId xmlns:a16="http://schemas.microsoft.com/office/drawing/2014/main" id="{B3E47CFA-002C-032E-956E-A2593A21D88D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5" name="Rectangle: Rounded Corners 44">
            <a:hlinkClick r:id="rId5" action="ppaction://hlinksldjump"/>
            <a:extLst>
              <a:ext uri="{FF2B5EF4-FFF2-40B4-BE49-F238E27FC236}">
                <a16:creationId xmlns:a16="http://schemas.microsoft.com/office/drawing/2014/main" id="{3D878322-E1D9-9E2E-FAF0-87A0ADBFF629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46" name="Rectangle: Rounded Corners 45">
            <a:hlinkClick r:id="rId6" action="ppaction://hlinksldjump"/>
            <a:extLst>
              <a:ext uri="{FF2B5EF4-FFF2-40B4-BE49-F238E27FC236}">
                <a16:creationId xmlns:a16="http://schemas.microsoft.com/office/drawing/2014/main" id="{1CD01E9A-9B56-29B6-BBED-9B07C24FD3DA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47" name="Rectangle: Rounded Corners 46">
            <a:hlinkClick r:id="rId7" action="ppaction://hlinksldjump"/>
            <a:extLst>
              <a:ext uri="{FF2B5EF4-FFF2-40B4-BE49-F238E27FC236}">
                <a16:creationId xmlns:a16="http://schemas.microsoft.com/office/drawing/2014/main" id="{630E5360-BD73-24F2-1ECF-DEFE2CE165F9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48" name="Rectangle: Rounded Corners 47">
            <a:hlinkClick r:id="rId8" action="ppaction://hlinksldjump"/>
            <a:extLst>
              <a:ext uri="{FF2B5EF4-FFF2-40B4-BE49-F238E27FC236}">
                <a16:creationId xmlns:a16="http://schemas.microsoft.com/office/drawing/2014/main" id="{EDA27DA1-20BE-D2B0-9518-819B684A635A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E59B3D1-9CBD-B7AB-7440-E32FE11F46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FC4DF-3698-9B08-F638-A0DE5C4136E2}"/>
              </a:ext>
            </a:extLst>
          </p:cNvPr>
          <p:cNvSpPr txBox="1"/>
          <p:nvPr/>
        </p:nvSpPr>
        <p:spPr>
          <a:xfrm>
            <a:off x="1183340" y="1982246"/>
            <a:ext cx="9910483" cy="308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200000"/>
              </a:lnSpc>
              <a:spcAft>
                <a:spcPts val="800"/>
              </a:spcAft>
            </a:pP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sejalan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Maemunah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, 2020), (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Simatupang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, 2021), (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Zannati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, 2017), (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Novika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Siswanti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, 2022), (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Manurung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, 2021) yang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penelitiannya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melibatkan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perputaran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piutang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perputaran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persediaan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perputaran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kas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independenya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uji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menjelaskan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pengaruh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signifikan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Return On Assets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kern="100" dirty="0">
              <a:effectLst/>
              <a:latin typeface="Baar Sophia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02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E1CD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DCC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HIPOTESIS PENELITIAN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C657FA6F-1C4E-4D37-898B-CE1416313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A484FF-8794-4126-8CFC-A2CEEA482D54}"/>
              </a:ext>
            </a:extLst>
          </p:cNvPr>
          <p:cNvCxnSpPr>
            <a:cxnSpLocks/>
          </p:cNvCxnSpPr>
          <p:nvPr/>
        </p:nvCxnSpPr>
        <p:spPr>
          <a:xfrm>
            <a:off x="4355851" y="2360631"/>
            <a:ext cx="0" cy="3266446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E65934-A927-4589-B7A4-CF36EACE5E40}"/>
              </a:ext>
            </a:extLst>
          </p:cNvPr>
          <p:cNvCxnSpPr>
            <a:cxnSpLocks/>
          </p:cNvCxnSpPr>
          <p:nvPr/>
        </p:nvCxnSpPr>
        <p:spPr>
          <a:xfrm>
            <a:off x="7816227" y="2360631"/>
            <a:ext cx="0" cy="3266446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776670C-ABD1-42CB-B13B-CA6F28672EF9}"/>
              </a:ext>
            </a:extLst>
          </p:cNvPr>
          <p:cNvSpPr txBox="1"/>
          <p:nvPr/>
        </p:nvSpPr>
        <p:spPr>
          <a:xfrm>
            <a:off x="981871" y="2745486"/>
            <a:ext cx="32368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Baar Sophia" panose="00000400000000000000"/>
              </a:rPr>
              <a:t>H0</a:t>
            </a:r>
            <a:r>
              <a:rPr lang="en-US" sz="2000" baseline="-25000" dirty="0">
                <a:latin typeface="Baar Sophia" panose="00000400000000000000"/>
              </a:rPr>
              <a:t>1</a:t>
            </a:r>
            <a:r>
              <a:rPr lang="en-US" sz="2000" dirty="0">
                <a:latin typeface="Baar Sophia" panose="00000400000000000000"/>
              </a:rPr>
              <a:t>: </a:t>
            </a:r>
            <a:r>
              <a:rPr lang="en-US" sz="2000" dirty="0" err="1">
                <a:latin typeface="Baar Sophia" panose="00000400000000000000"/>
              </a:rPr>
              <a:t>Perputaran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piutang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tidak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berpengaruh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terhadap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i="1" dirty="0">
                <a:latin typeface="Baar Sophia" panose="00000400000000000000"/>
              </a:rPr>
              <a:t>Return On Assets</a:t>
            </a:r>
            <a:r>
              <a:rPr lang="en-US" sz="2000" dirty="0">
                <a:latin typeface="Baar Sophia" panose="00000400000000000000"/>
              </a:rPr>
              <a:t>.</a:t>
            </a:r>
          </a:p>
          <a:p>
            <a:r>
              <a:rPr lang="en-US" sz="2000" dirty="0">
                <a:latin typeface="Baar Sophia" panose="00000400000000000000"/>
              </a:rPr>
              <a:t>H1</a:t>
            </a:r>
            <a:r>
              <a:rPr lang="en-US" sz="2000" baseline="-25000" dirty="0">
                <a:latin typeface="Baar Sophia" panose="00000400000000000000"/>
              </a:rPr>
              <a:t>1</a:t>
            </a:r>
            <a:r>
              <a:rPr lang="en-US" sz="2000" dirty="0">
                <a:latin typeface="Baar Sophia" panose="00000400000000000000"/>
              </a:rPr>
              <a:t>: </a:t>
            </a:r>
            <a:r>
              <a:rPr lang="en-US" sz="2000" dirty="0" err="1">
                <a:latin typeface="Baar Sophia" panose="00000400000000000000"/>
              </a:rPr>
              <a:t>Perputaran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piutang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berpengaruh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terhadap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i="1" dirty="0">
                <a:latin typeface="Baar Sophia" panose="00000400000000000000"/>
              </a:rPr>
              <a:t>Return On Assets</a:t>
            </a:r>
            <a:r>
              <a:rPr lang="en-US" sz="2000" dirty="0">
                <a:latin typeface="Baar Sophia" panose="0000040000000000000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C763A4-6571-48B2-8CE8-D25166E79E86}"/>
              </a:ext>
            </a:extLst>
          </p:cNvPr>
          <p:cNvSpPr txBox="1"/>
          <p:nvPr/>
        </p:nvSpPr>
        <p:spPr>
          <a:xfrm>
            <a:off x="4613302" y="2745486"/>
            <a:ext cx="31555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Baar Sophia" panose="00000400000000000000"/>
              </a:rPr>
              <a:t>H0</a:t>
            </a:r>
            <a:r>
              <a:rPr lang="en-US" sz="2000" baseline="-25000" dirty="0">
                <a:latin typeface="Baar Sophia" panose="00000400000000000000"/>
              </a:rPr>
              <a:t>2</a:t>
            </a:r>
            <a:r>
              <a:rPr lang="en-US" sz="2000" dirty="0">
                <a:latin typeface="Baar Sophia" panose="00000400000000000000"/>
              </a:rPr>
              <a:t>: </a:t>
            </a:r>
            <a:r>
              <a:rPr lang="en-US" sz="2000" dirty="0" err="1">
                <a:latin typeface="Baar Sophia" panose="00000400000000000000"/>
              </a:rPr>
              <a:t>Perputaran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persediaan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tidak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berpengaruh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terhadap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i="1" dirty="0">
                <a:latin typeface="Baar Sophia" panose="00000400000000000000"/>
              </a:rPr>
              <a:t>Return On Assets</a:t>
            </a:r>
            <a:r>
              <a:rPr lang="en-US" sz="2000" dirty="0">
                <a:latin typeface="Baar Sophia" panose="00000400000000000000"/>
              </a:rPr>
              <a:t>.</a:t>
            </a:r>
          </a:p>
          <a:p>
            <a:r>
              <a:rPr lang="en-US" sz="2000" dirty="0">
                <a:latin typeface="Baar Sophia" panose="00000400000000000000"/>
              </a:rPr>
              <a:t>H1</a:t>
            </a:r>
            <a:r>
              <a:rPr lang="en-US" sz="2000" baseline="-25000" dirty="0">
                <a:latin typeface="Baar Sophia" panose="00000400000000000000"/>
              </a:rPr>
              <a:t>2: 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Perputaran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persediaan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berpengaruh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terhadap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i="1" dirty="0">
                <a:latin typeface="Baar Sophia" panose="00000400000000000000"/>
              </a:rPr>
              <a:t>Return On Assets</a:t>
            </a:r>
            <a:r>
              <a:rPr lang="en-US" sz="2000" dirty="0">
                <a:latin typeface="Baar Sophia" panose="0000040000000000000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6ACC1E-D0DF-40F5-979E-511CB2F30AA8}"/>
              </a:ext>
            </a:extLst>
          </p:cNvPr>
          <p:cNvSpPr txBox="1"/>
          <p:nvPr/>
        </p:nvSpPr>
        <p:spPr>
          <a:xfrm>
            <a:off x="8073678" y="2804017"/>
            <a:ext cx="33025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Baar Sophia" panose="00000400000000000000"/>
              </a:rPr>
              <a:t>H0</a:t>
            </a:r>
            <a:r>
              <a:rPr lang="en-US" sz="2000" baseline="-25000" dirty="0">
                <a:latin typeface="Baar Sophia" panose="00000400000000000000"/>
              </a:rPr>
              <a:t>3</a:t>
            </a:r>
            <a:r>
              <a:rPr lang="en-US" sz="2000" dirty="0">
                <a:latin typeface="Baar Sophia" panose="00000400000000000000"/>
              </a:rPr>
              <a:t>: </a:t>
            </a:r>
            <a:r>
              <a:rPr lang="en-US" sz="2000" dirty="0" err="1">
                <a:latin typeface="Baar Sophia" panose="00000400000000000000"/>
              </a:rPr>
              <a:t>Perputaran</a:t>
            </a:r>
            <a:r>
              <a:rPr lang="en-US" sz="2000" dirty="0">
                <a:latin typeface="Baar Sophia" panose="00000400000000000000"/>
              </a:rPr>
              <a:t> kas </a:t>
            </a:r>
            <a:r>
              <a:rPr lang="en-US" sz="2000" dirty="0" err="1">
                <a:latin typeface="Baar Sophia" panose="00000400000000000000"/>
              </a:rPr>
              <a:t>tidak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berpengaruh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terhadap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i="1" dirty="0">
                <a:latin typeface="Baar Sophia" panose="00000400000000000000"/>
              </a:rPr>
              <a:t>Return On Assets.</a:t>
            </a:r>
            <a:endParaRPr lang="en-US" sz="2000" dirty="0">
              <a:latin typeface="Baar Sophia" panose="00000400000000000000"/>
            </a:endParaRPr>
          </a:p>
          <a:p>
            <a:r>
              <a:rPr lang="en-US" sz="2000" dirty="0">
                <a:latin typeface="Baar Sophia" panose="00000400000000000000"/>
              </a:rPr>
              <a:t>H1</a:t>
            </a:r>
            <a:r>
              <a:rPr lang="en-US" sz="2000" baseline="-25000" dirty="0">
                <a:latin typeface="Baar Sophia" panose="00000400000000000000"/>
              </a:rPr>
              <a:t>3</a:t>
            </a:r>
            <a:r>
              <a:rPr lang="en-US" sz="2000" dirty="0">
                <a:latin typeface="Baar Sophia" panose="00000400000000000000"/>
              </a:rPr>
              <a:t>: </a:t>
            </a:r>
            <a:r>
              <a:rPr lang="en-US" sz="2000" dirty="0" err="1">
                <a:latin typeface="Baar Sophia" panose="00000400000000000000"/>
              </a:rPr>
              <a:t>Perputaran</a:t>
            </a:r>
            <a:r>
              <a:rPr lang="en-US" sz="2000" dirty="0">
                <a:latin typeface="Baar Sophia" panose="00000400000000000000"/>
              </a:rPr>
              <a:t> kas </a:t>
            </a:r>
            <a:r>
              <a:rPr lang="en-US" sz="2000" dirty="0" err="1">
                <a:latin typeface="Baar Sophia" panose="00000400000000000000"/>
              </a:rPr>
              <a:t>berpengaruh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terhadap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i="1" dirty="0">
                <a:latin typeface="Baar Sophia" panose="00000400000000000000"/>
              </a:rPr>
              <a:t>Return On Assets.</a:t>
            </a:r>
            <a:endParaRPr lang="en-US" sz="2000" dirty="0">
              <a:latin typeface="Baar Sophia" panose="00000400000000000000"/>
            </a:endParaRP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A753D5A8-A59C-4CD2-A57E-AF5D3D51A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27484" y="5386097"/>
            <a:ext cx="1941584" cy="1217903"/>
          </a:xfrm>
          <a:prstGeom prst="rect">
            <a:avLst/>
          </a:prstGeom>
        </p:spPr>
      </p:pic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76D6AB4D-9372-3DF7-B762-86CE45D33309}"/>
              </a:ext>
            </a:extLst>
          </p:cNvPr>
          <p:cNvSpPr/>
          <p:nvPr/>
        </p:nvSpPr>
        <p:spPr>
          <a:xfrm rot="5400000">
            <a:off x="4654409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33" name="Rectangle: Rounded Corners 32">
            <a:hlinkClick r:id="rId6" action="ppaction://hlinksldjump"/>
            <a:extLst>
              <a:ext uri="{FF2B5EF4-FFF2-40B4-BE49-F238E27FC236}">
                <a16:creationId xmlns:a16="http://schemas.microsoft.com/office/drawing/2014/main" id="{643212FB-7673-3111-BA31-77947FA9A25B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Rectangle: Rounded Corners 33">
            <a:hlinkClick r:id="rId7" action="ppaction://hlinksldjump"/>
            <a:extLst>
              <a:ext uri="{FF2B5EF4-FFF2-40B4-BE49-F238E27FC236}">
                <a16:creationId xmlns:a16="http://schemas.microsoft.com/office/drawing/2014/main" id="{8615F411-9F9B-B76A-92E2-A5BB5121FC0A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35" name="Rectangle: Rounded Corners 34">
            <a:hlinkClick r:id="rId8" action="ppaction://hlinksldjump"/>
            <a:extLst>
              <a:ext uri="{FF2B5EF4-FFF2-40B4-BE49-F238E27FC236}">
                <a16:creationId xmlns:a16="http://schemas.microsoft.com/office/drawing/2014/main" id="{AD471918-2989-7DEA-C6AA-0B8423A72310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36" name="Rectangle: Rounded Corners 35">
            <a:hlinkClick r:id="rId9" action="ppaction://hlinksldjump"/>
            <a:extLst>
              <a:ext uri="{FF2B5EF4-FFF2-40B4-BE49-F238E27FC236}">
                <a16:creationId xmlns:a16="http://schemas.microsoft.com/office/drawing/2014/main" id="{E54F21E0-4B53-EEC5-5DFB-F5D7B55845CE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37" name="Rectangle: Rounded Corners 36">
            <a:hlinkClick r:id="rId10" action="ppaction://hlinksldjump"/>
            <a:extLst>
              <a:ext uri="{FF2B5EF4-FFF2-40B4-BE49-F238E27FC236}">
                <a16:creationId xmlns:a16="http://schemas.microsoft.com/office/drawing/2014/main" id="{B3E284DE-1FF2-02C6-486B-5F76FEE48E7E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5133C98-9418-923B-90B2-29DD42FF43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3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ED88C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ED27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oper Black" panose="0208090404030B020404" pitchFamily="18" charset="0"/>
              </a:rPr>
              <a:t>Metode</a:t>
            </a:r>
            <a:r>
              <a:rPr lang="en-US" sz="2400" dirty="0"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latin typeface="Cooper Black" panose="0208090404030B020404" pitchFamily="18" charset="0"/>
              </a:rPr>
              <a:t>Penelitian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84CB5424-8EDE-4A81-B4F1-0263DE932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9750EE-6F90-46AB-B1F0-1EC8D54D5D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4154" y1="26385" x2="44154" y2="26385"/>
                        <a14:foregroundMark x1="44154" y1="26385" x2="50308" y2="19231"/>
                        <a14:foregroundMark x1="19846" y1="31538" x2="21385" y2="29231"/>
                        <a14:foregroundMark x1="31385" y1="39231" x2="37000" y2="39462"/>
                        <a14:foregroundMark x1="29308" y1="46692" x2="33385" y2="46692"/>
                        <a14:foregroundMark x1="31846" y1="52308" x2="34692" y2="52308"/>
                        <a14:foregroundMark x1="36000" y1="59000" x2="36000" y2="59000"/>
                        <a14:foregroundMark x1="39846" y1="65615" x2="39846" y2="65615"/>
                        <a14:foregroundMark x1="40615" y1="72077" x2="40615" y2="72077"/>
                      </a14:backgroundRemoval>
                    </a14:imgEffect>
                  </a14:imgLayer>
                </a14:imgProps>
              </a:ext>
            </a:extLst>
          </a:blip>
          <a:srcRect l="12650" t="9744" r="13060" b="10256"/>
          <a:stretch/>
        </p:blipFill>
        <p:spPr>
          <a:xfrm>
            <a:off x="5454260" y="2648676"/>
            <a:ext cx="2137797" cy="23021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A93E01-1ABD-483B-A685-F75489388546}"/>
              </a:ext>
            </a:extLst>
          </p:cNvPr>
          <p:cNvSpPr txBox="1"/>
          <p:nvPr/>
        </p:nvSpPr>
        <p:spPr>
          <a:xfrm>
            <a:off x="7503413" y="4911027"/>
            <a:ext cx="4155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Baar Sophia" panose="00000400000000000000"/>
                <a:ea typeface="Calibri" panose="020F0502020204030204" pitchFamily="34" charset="0"/>
              </a:rPr>
              <a:t>Software Microsoft EXCEL dan Software STATA</a:t>
            </a:r>
            <a:endParaRPr lang="en-ID" sz="1400" dirty="0">
              <a:latin typeface="Baar Sophia" panose="00000400000000000000"/>
              <a:ea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F2667A-E4F8-4BA7-87C6-D4FC98C49A9F}"/>
              </a:ext>
            </a:extLst>
          </p:cNvPr>
          <p:cNvSpPr txBox="1"/>
          <p:nvPr/>
        </p:nvSpPr>
        <p:spPr>
          <a:xfrm>
            <a:off x="1572969" y="2729205"/>
            <a:ext cx="32032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Baar Sophia" panose="00000400000000000000"/>
              </a:rPr>
              <a:t>Metode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penelitian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ini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diambil</a:t>
            </a:r>
            <a:r>
              <a:rPr lang="en-US" sz="1400" dirty="0">
                <a:latin typeface="Baar Sophia" panose="00000400000000000000"/>
              </a:rPr>
              <a:t> oleh </a:t>
            </a:r>
            <a:r>
              <a:rPr lang="en-US" sz="1400" dirty="0" err="1">
                <a:latin typeface="Baar Sophia" panose="00000400000000000000"/>
              </a:rPr>
              <a:t>penulis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adalah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metode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deskriptif</a:t>
            </a:r>
            <a:r>
              <a:rPr lang="en-US" sz="1400" dirty="0">
                <a:latin typeface="Baar Sophia" panose="00000400000000000000"/>
              </a:rPr>
              <a:t> dan </a:t>
            </a:r>
            <a:r>
              <a:rPr lang="en-US" sz="1400" dirty="0" err="1">
                <a:latin typeface="Baar Sophia" panose="00000400000000000000"/>
              </a:rPr>
              <a:t>asosiatif</a:t>
            </a:r>
            <a:r>
              <a:rPr lang="en-US" sz="1400" dirty="0">
                <a:latin typeface="Baar Sophia" panose="00000400000000000000"/>
              </a:rPr>
              <a:t>. </a:t>
            </a:r>
            <a:endParaRPr lang="en-US" sz="1600" dirty="0">
              <a:latin typeface="Baar Sophia" panose="0000040000000000000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330F51-4FCF-464B-82E6-190BC26DB40F}"/>
              </a:ext>
            </a:extLst>
          </p:cNvPr>
          <p:cNvSpPr txBox="1"/>
          <p:nvPr/>
        </p:nvSpPr>
        <p:spPr>
          <a:xfrm>
            <a:off x="969922" y="4820159"/>
            <a:ext cx="37783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Baar Sophia" panose="00000400000000000000"/>
              </a:rPr>
              <a:t>Populasi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dalam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penelitian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ini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adalah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perusahaan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otomotif</a:t>
            </a:r>
            <a:r>
              <a:rPr lang="en-US" sz="1400" dirty="0">
                <a:latin typeface="Baar Sophia" panose="00000400000000000000"/>
              </a:rPr>
              <a:t> yang </a:t>
            </a:r>
            <a:r>
              <a:rPr lang="en-US" sz="1400" dirty="0" err="1">
                <a:latin typeface="Baar Sophia" panose="00000400000000000000"/>
              </a:rPr>
              <a:t>terdaftar</a:t>
            </a:r>
            <a:r>
              <a:rPr lang="en-US" sz="1400" dirty="0">
                <a:latin typeface="Baar Sophia" panose="00000400000000000000"/>
              </a:rPr>
              <a:t> di Bursa </a:t>
            </a:r>
            <a:r>
              <a:rPr lang="en-US" sz="1400" dirty="0" err="1">
                <a:latin typeface="Baar Sophia" panose="00000400000000000000"/>
              </a:rPr>
              <a:t>Efek</a:t>
            </a:r>
            <a:r>
              <a:rPr lang="en-US" sz="1400" dirty="0">
                <a:latin typeface="Baar Sophia" panose="00000400000000000000"/>
              </a:rPr>
              <a:t> Indonesia. Teknik </a:t>
            </a:r>
            <a:r>
              <a:rPr lang="en-US" sz="1400" dirty="0" err="1">
                <a:latin typeface="Baar Sophia" panose="00000400000000000000"/>
              </a:rPr>
              <a:t>penarikan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sampel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dalam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penelitian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ini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menggunakan</a:t>
            </a:r>
            <a:r>
              <a:rPr lang="en-US" sz="1400" dirty="0">
                <a:latin typeface="Baar Sophia" panose="00000400000000000000"/>
              </a:rPr>
              <a:t> purposive sampling</a:t>
            </a:r>
            <a:endParaRPr lang="en-US" sz="1100" dirty="0">
              <a:latin typeface="Baar Sophia" panose="0000040000000000000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FD2B2C-F1C0-4D22-9732-088CBCB8C61A}"/>
              </a:ext>
            </a:extLst>
          </p:cNvPr>
          <p:cNvSpPr txBox="1"/>
          <p:nvPr/>
        </p:nvSpPr>
        <p:spPr>
          <a:xfrm>
            <a:off x="7722319" y="2512690"/>
            <a:ext cx="3778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Dokumen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Laporan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Keuangan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Tahunan</a:t>
            </a:r>
            <a:endParaRPr lang="en-ID" sz="1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6D22E5-74CB-4AD0-8DE5-5E58A0C21396}"/>
              </a:ext>
            </a:extLst>
          </p:cNvPr>
          <p:cNvSpPr txBox="1"/>
          <p:nvPr/>
        </p:nvSpPr>
        <p:spPr>
          <a:xfrm>
            <a:off x="1243932" y="4403798"/>
            <a:ext cx="324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Populasi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 dan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Sampel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Baar Sophia" panose="000004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211FD9-87B9-4896-938D-B46ABA7E3964}"/>
              </a:ext>
            </a:extLst>
          </p:cNvPr>
          <p:cNvSpPr txBox="1"/>
          <p:nvPr/>
        </p:nvSpPr>
        <p:spPr>
          <a:xfrm>
            <a:off x="7660216" y="2080899"/>
            <a:ext cx="284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Unit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Analisis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Baar Sophia" panose="000004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9B1B64-8C5C-4F0D-9146-251C984AA80B}"/>
              </a:ext>
            </a:extLst>
          </p:cNvPr>
          <p:cNvSpPr txBox="1"/>
          <p:nvPr/>
        </p:nvSpPr>
        <p:spPr>
          <a:xfrm>
            <a:off x="7558021" y="4542582"/>
            <a:ext cx="255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PENGOLAH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0814E8-8338-4CB7-BA54-0554D75C6401}"/>
              </a:ext>
            </a:extLst>
          </p:cNvPr>
          <p:cNvSpPr txBox="1"/>
          <p:nvPr/>
        </p:nvSpPr>
        <p:spPr>
          <a:xfrm>
            <a:off x="609599" y="2379558"/>
            <a:ext cx="358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 err="1"/>
              <a:t>Metode</a:t>
            </a:r>
            <a:r>
              <a:rPr lang="en-US" b="1" dirty="0"/>
              <a:t> yang di </a:t>
            </a:r>
            <a:r>
              <a:rPr lang="en-US" b="1" dirty="0" err="1"/>
              <a:t>Gunakan</a:t>
            </a:r>
            <a:endParaRPr lang="en-US" b="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EFAA20-09F5-46E5-B7A3-9B69CF0F5438}"/>
              </a:ext>
            </a:extLst>
          </p:cNvPr>
          <p:cNvSpPr/>
          <p:nvPr/>
        </p:nvSpPr>
        <p:spPr>
          <a:xfrm>
            <a:off x="4625278" y="2602274"/>
            <a:ext cx="536097" cy="480678"/>
          </a:xfrm>
          <a:prstGeom prst="ellipse">
            <a:avLst/>
          </a:prstGeom>
          <a:solidFill>
            <a:srgbClr val="FCF5E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5C19532-B55A-42B5-953A-81B47F0896DE}"/>
              </a:ext>
            </a:extLst>
          </p:cNvPr>
          <p:cNvSpPr/>
          <p:nvPr/>
        </p:nvSpPr>
        <p:spPr>
          <a:xfrm>
            <a:off x="7249631" y="4682560"/>
            <a:ext cx="536097" cy="480678"/>
          </a:xfrm>
          <a:prstGeom prst="ellipse">
            <a:avLst/>
          </a:prstGeom>
          <a:solidFill>
            <a:srgbClr val="FCF5E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742EB76-95A0-4AB8-A238-E48B79378A46}"/>
              </a:ext>
            </a:extLst>
          </p:cNvPr>
          <p:cNvSpPr/>
          <p:nvPr/>
        </p:nvSpPr>
        <p:spPr>
          <a:xfrm>
            <a:off x="7346894" y="2408336"/>
            <a:ext cx="536097" cy="480678"/>
          </a:xfrm>
          <a:prstGeom prst="ellipse">
            <a:avLst/>
          </a:prstGeom>
          <a:solidFill>
            <a:srgbClr val="FCF5E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FC61EFD-6DD5-4701-A21C-B18E7F108A4D}"/>
              </a:ext>
            </a:extLst>
          </p:cNvPr>
          <p:cNvSpPr/>
          <p:nvPr/>
        </p:nvSpPr>
        <p:spPr>
          <a:xfrm>
            <a:off x="4569758" y="4521420"/>
            <a:ext cx="536097" cy="480678"/>
          </a:xfrm>
          <a:prstGeom prst="ellipse">
            <a:avLst/>
          </a:prstGeom>
          <a:solidFill>
            <a:srgbClr val="FCF5E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4</a:t>
            </a: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6DEA186-E407-93F9-1B42-9BF8C3EED48F}"/>
              </a:ext>
            </a:extLst>
          </p:cNvPr>
          <p:cNvSpPr/>
          <p:nvPr/>
        </p:nvSpPr>
        <p:spPr>
          <a:xfrm rot="5400000">
            <a:off x="6633316" y="-256255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39" name="Rectangle: Rounded Corners 38">
            <a:hlinkClick r:id="rId6" action="ppaction://hlinksldjump"/>
            <a:extLst>
              <a:ext uri="{FF2B5EF4-FFF2-40B4-BE49-F238E27FC236}">
                <a16:creationId xmlns:a16="http://schemas.microsoft.com/office/drawing/2014/main" id="{FFE3D024-B4B4-D796-F2D1-80A861849D9F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0" name="Rectangle: Rounded Corners 39">
            <a:hlinkClick r:id="rId7" action="ppaction://hlinksldjump"/>
            <a:extLst>
              <a:ext uri="{FF2B5EF4-FFF2-40B4-BE49-F238E27FC236}">
                <a16:creationId xmlns:a16="http://schemas.microsoft.com/office/drawing/2014/main" id="{134F7B5E-6FEF-42C3-BF68-F40200DFFCBE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Rectangle: Rounded Corners 41">
            <a:hlinkClick r:id="rId8" action="ppaction://hlinksldjump"/>
            <a:extLst>
              <a:ext uri="{FF2B5EF4-FFF2-40B4-BE49-F238E27FC236}">
                <a16:creationId xmlns:a16="http://schemas.microsoft.com/office/drawing/2014/main" id="{E2036FFE-957E-768C-F512-6013D1CDDFF8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43" name="Rectangle: Rounded Corners 42">
            <a:hlinkClick r:id="rId9" action="ppaction://hlinksldjump"/>
            <a:extLst>
              <a:ext uri="{FF2B5EF4-FFF2-40B4-BE49-F238E27FC236}">
                <a16:creationId xmlns:a16="http://schemas.microsoft.com/office/drawing/2014/main" id="{61C92962-8E51-F3E1-8084-65B8582BD827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44" name="Rectangle: Rounded Corners 43">
            <a:hlinkClick r:id="rId10" action="ppaction://hlinksldjump"/>
            <a:extLst>
              <a:ext uri="{FF2B5EF4-FFF2-40B4-BE49-F238E27FC236}">
                <a16:creationId xmlns:a16="http://schemas.microsoft.com/office/drawing/2014/main" id="{E8B48AF3-8A24-9D51-EF5C-6EE4A005B03C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FF7A2B3-2A30-31E0-EB68-0F39D8E09A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90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23614" y="1031662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ED88C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ED27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3203778" y="1570125"/>
            <a:ext cx="581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Cooper Black" panose="0208090404030B020404" pitchFamily="18" charset="0"/>
              </a:rPr>
              <a:t>Analisis</a:t>
            </a:r>
            <a:r>
              <a:rPr lang="en-US" sz="2800" dirty="0">
                <a:latin typeface="Cooper Black" panose="0208090404030B020404" pitchFamily="18" charset="0"/>
              </a:rPr>
              <a:t> </a:t>
            </a:r>
            <a:r>
              <a:rPr lang="en-US" sz="2800" dirty="0" err="1">
                <a:latin typeface="Cooper Black" panose="0208090404030B020404" pitchFamily="18" charset="0"/>
              </a:rPr>
              <a:t>Regresi</a:t>
            </a:r>
            <a:r>
              <a:rPr lang="en-US" sz="2800" dirty="0">
                <a:latin typeface="Cooper Black" panose="0208090404030B020404" pitchFamily="18" charset="0"/>
              </a:rPr>
              <a:t> Data Panel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84CB5424-8EDE-4A81-B4F1-0263DE932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grpSp>
        <p:nvGrpSpPr>
          <p:cNvPr id="23" name="그룹 13">
            <a:extLst>
              <a:ext uri="{FF2B5EF4-FFF2-40B4-BE49-F238E27FC236}">
                <a16:creationId xmlns:a16="http://schemas.microsoft.com/office/drawing/2014/main" id="{A0AC1CF7-0A87-481C-9129-82C244F65CFF}"/>
              </a:ext>
            </a:extLst>
          </p:cNvPr>
          <p:cNvGrpSpPr/>
          <p:nvPr/>
        </p:nvGrpSpPr>
        <p:grpSpPr>
          <a:xfrm>
            <a:off x="5610994" y="3169767"/>
            <a:ext cx="1983507" cy="1103218"/>
            <a:chOff x="5747557" y="2962342"/>
            <a:chExt cx="2075574" cy="1257774"/>
          </a:xfrm>
          <a:solidFill>
            <a:srgbClr val="A48670"/>
          </a:solidFill>
        </p:grpSpPr>
        <p:sp>
          <p:nvSpPr>
            <p:cNvPr id="24" name="Rectangle 44">
              <a:extLst>
                <a:ext uri="{FF2B5EF4-FFF2-40B4-BE49-F238E27FC236}">
                  <a16:creationId xmlns:a16="http://schemas.microsoft.com/office/drawing/2014/main" id="{233FDBD6-8B9B-476A-BCB7-8199E4F982ED}"/>
                </a:ext>
              </a:extLst>
            </p:cNvPr>
            <p:cNvSpPr/>
            <p:nvPr/>
          </p:nvSpPr>
          <p:spPr>
            <a:xfrm>
              <a:off x="5778874" y="4028197"/>
              <a:ext cx="784800" cy="191919"/>
            </a:xfrm>
            <a:prstGeom prst="rect">
              <a:avLst/>
            </a:prstGeom>
            <a:grpFill/>
            <a:ln>
              <a:solidFill>
                <a:srgbClr val="A48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A060972-F6E0-4F0D-920F-A2E7346C646C}"/>
                </a:ext>
              </a:extLst>
            </p:cNvPr>
            <p:cNvSpPr/>
            <p:nvPr/>
          </p:nvSpPr>
          <p:spPr>
            <a:xfrm rot="16200000">
              <a:off x="5652627" y="3057272"/>
              <a:ext cx="545074" cy="355213"/>
            </a:xfrm>
            <a:prstGeom prst="triangle">
              <a:avLst/>
            </a:prstGeom>
            <a:grpFill/>
            <a:ln>
              <a:solidFill>
                <a:srgbClr val="A48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44">
              <a:extLst>
                <a:ext uri="{FF2B5EF4-FFF2-40B4-BE49-F238E27FC236}">
                  <a16:creationId xmlns:a16="http://schemas.microsoft.com/office/drawing/2014/main" id="{E6DBC6B3-8623-4F3C-BA0B-BC27B1B36343}"/>
                </a:ext>
              </a:extLst>
            </p:cNvPr>
            <p:cNvSpPr/>
            <p:nvPr/>
          </p:nvSpPr>
          <p:spPr>
            <a:xfrm>
              <a:off x="6095999" y="3126283"/>
              <a:ext cx="467675" cy="191919"/>
            </a:xfrm>
            <a:prstGeom prst="rect">
              <a:avLst/>
            </a:prstGeom>
            <a:grpFill/>
            <a:ln>
              <a:solidFill>
                <a:srgbClr val="A48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Block Arc 2">
              <a:extLst>
                <a:ext uri="{FF2B5EF4-FFF2-40B4-BE49-F238E27FC236}">
                  <a16:creationId xmlns:a16="http://schemas.microsoft.com/office/drawing/2014/main" id="{73E7B480-24B5-4939-9628-0BF8C35017E0}"/>
                </a:ext>
              </a:extLst>
            </p:cNvPr>
            <p:cNvSpPr/>
            <p:nvPr/>
          </p:nvSpPr>
          <p:spPr>
            <a:xfrm rot="5400000">
              <a:off x="6645033" y="3041261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grpFill/>
            <a:ln>
              <a:solidFill>
                <a:srgbClr val="A48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8" name="그룹 14">
            <a:extLst>
              <a:ext uri="{FF2B5EF4-FFF2-40B4-BE49-F238E27FC236}">
                <a16:creationId xmlns:a16="http://schemas.microsoft.com/office/drawing/2014/main" id="{8C81D91A-BB73-46D6-9152-325687B8BD4D}"/>
              </a:ext>
            </a:extLst>
          </p:cNvPr>
          <p:cNvGrpSpPr/>
          <p:nvPr/>
        </p:nvGrpSpPr>
        <p:grpSpPr>
          <a:xfrm>
            <a:off x="3954041" y="3962429"/>
            <a:ext cx="1986988" cy="1113262"/>
            <a:chOff x="4054872" y="3855554"/>
            <a:chExt cx="2079217" cy="1269226"/>
          </a:xfrm>
          <a:solidFill>
            <a:srgbClr val="BCA696"/>
          </a:solidFill>
        </p:grpSpPr>
        <p:sp>
          <p:nvSpPr>
            <p:cNvPr id="29" name="Rectangle 44">
              <a:extLst>
                <a:ext uri="{FF2B5EF4-FFF2-40B4-BE49-F238E27FC236}">
                  <a16:creationId xmlns:a16="http://schemas.microsoft.com/office/drawing/2014/main" id="{F9F1C6F7-4E0A-4E70-AD92-1F42914BBA8A}"/>
                </a:ext>
              </a:extLst>
            </p:cNvPr>
            <p:cNvSpPr/>
            <p:nvPr/>
          </p:nvSpPr>
          <p:spPr>
            <a:xfrm>
              <a:off x="5317238" y="4932861"/>
              <a:ext cx="785533" cy="191919"/>
            </a:xfrm>
            <a:prstGeom prst="rect">
              <a:avLst/>
            </a:prstGeom>
            <a:grpFill/>
            <a:ln>
              <a:solidFill>
                <a:srgbClr val="BCA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Block Arc 2">
              <a:extLst>
                <a:ext uri="{FF2B5EF4-FFF2-40B4-BE49-F238E27FC236}">
                  <a16:creationId xmlns:a16="http://schemas.microsoft.com/office/drawing/2014/main" id="{7384E3FA-6CC4-440E-8DF2-93ADD9B316C4}"/>
                </a:ext>
              </a:extLst>
            </p:cNvPr>
            <p:cNvSpPr/>
            <p:nvPr/>
          </p:nvSpPr>
          <p:spPr>
            <a:xfrm rot="16200000">
              <a:off x="4139139" y="3946681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grpFill/>
            <a:ln>
              <a:solidFill>
                <a:srgbClr val="BCA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70624E9-2E66-4CE8-82BC-4F99BDA68C47}"/>
                </a:ext>
              </a:extLst>
            </p:cNvPr>
            <p:cNvSpPr/>
            <p:nvPr/>
          </p:nvSpPr>
          <p:spPr>
            <a:xfrm rot="5400000">
              <a:off x="5683946" y="3950484"/>
              <a:ext cx="545074" cy="355213"/>
            </a:xfrm>
            <a:prstGeom prst="triangle">
              <a:avLst/>
            </a:prstGeom>
            <a:grpFill/>
            <a:ln>
              <a:solidFill>
                <a:srgbClr val="BCA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Rectangle 44">
              <a:extLst>
                <a:ext uri="{FF2B5EF4-FFF2-40B4-BE49-F238E27FC236}">
                  <a16:creationId xmlns:a16="http://schemas.microsoft.com/office/drawing/2014/main" id="{5E6B5CDC-2241-4FA2-83ED-49E823A43CB0}"/>
                </a:ext>
              </a:extLst>
            </p:cNvPr>
            <p:cNvSpPr/>
            <p:nvPr/>
          </p:nvSpPr>
          <p:spPr>
            <a:xfrm>
              <a:off x="5317239" y="4030947"/>
              <a:ext cx="559042" cy="191919"/>
            </a:xfrm>
            <a:prstGeom prst="rect">
              <a:avLst/>
            </a:prstGeom>
            <a:grpFill/>
            <a:ln>
              <a:solidFill>
                <a:srgbClr val="BCA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4" name="그룹 15">
            <a:extLst>
              <a:ext uri="{FF2B5EF4-FFF2-40B4-BE49-F238E27FC236}">
                <a16:creationId xmlns:a16="http://schemas.microsoft.com/office/drawing/2014/main" id="{EDF7771F-8EA5-41A5-A39C-36F6BD23A079}"/>
              </a:ext>
            </a:extLst>
          </p:cNvPr>
          <p:cNvGrpSpPr/>
          <p:nvPr/>
        </p:nvGrpSpPr>
        <p:grpSpPr>
          <a:xfrm>
            <a:off x="1731386" y="4740638"/>
            <a:ext cx="5673131" cy="1114258"/>
            <a:chOff x="1746101" y="4753300"/>
            <a:chExt cx="6077030" cy="1270361"/>
          </a:xfrm>
          <a:solidFill>
            <a:srgbClr val="FCF5E4"/>
          </a:solidFill>
        </p:grpSpPr>
        <p:sp>
          <p:nvSpPr>
            <p:cNvPr id="35" name="Block Arc 2">
              <a:extLst>
                <a:ext uri="{FF2B5EF4-FFF2-40B4-BE49-F238E27FC236}">
                  <a16:creationId xmlns:a16="http://schemas.microsoft.com/office/drawing/2014/main" id="{0670736E-8856-48C2-823C-6566B1B66D19}"/>
                </a:ext>
              </a:extLst>
            </p:cNvPr>
            <p:cNvSpPr/>
            <p:nvPr/>
          </p:nvSpPr>
          <p:spPr>
            <a:xfrm rot="5400000">
              <a:off x="6645033" y="4845562"/>
              <a:ext cx="1093832" cy="1262365"/>
            </a:xfrm>
            <a:custGeom>
              <a:avLst/>
              <a:gdLst/>
              <a:ahLst/>
              <a:cxnLst/>
              <a:rect l="l" t="t" r="r" b="b"/>
              <a:pathLst>
                <a:path w="1011518" h="1167369">
                  <a:moveTo>
                    <a:pt x="1011518" y="485411"/>
                  </a:moveTo>
                  <a:lnTo>
                    <a:pt x="1011518" y="1167369"/>
                  </a:lnTo>
                  <a:lnTo>
                    <a:pt x="834370" y="1167369"/>
                  </a:lnTo>
                  <a:lnTo>
                    <a:pt x="834370" y="491393"/>
                  </a:lnTo>
                  <a:lnTo>
                    <a:pt x="831381" y="491507"/>
                  </a:ln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504057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lnTo>
                    <a:pt x="990372" y="485411"/>
                  </a:lnTo>
                  <a:close/>
                </a:path>
              </a:pathLst>
            </a:custGeom>
            <a:grpFill/>
            <a:ln>
              <a:solidFill>
                <a:srgbClr val="FCF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9F5E414-9A0C-4079-9E33-FC4C67FECDE5}"/>
                </a:ext>
              </a:extLst>
            </p:cNvPr>
            <p:cNvSpPr/>
            <p:nvPr/>
          </p:nvSpPr>
          <p:spPr>
            <a:xfrm>
              <a:off x="1746101" y="5828472"/>
              <a:ext cx="4817572" cy="191919"/>
            </a:xfrm>
            <a:prstGeom prst="rect">
              <a:avLst/>
            </a:prstGeom>
            <a:grpFill/>
            <a:ln>
              <a:solidFill>
                <a:srgbClr val="FCF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94A1225-6E12-4E09-8D04-81851659EAA0}"/>
                </a:ext>
              </a:extLst>
            </p:cNvPr>
            <p:cNvSpPr/>
            <p:nvPr/>
          </p:nvSpPr>
          <p:spPr>
            <a:xfrm rot="16200000">
              <a:off x="5652627" y="4848230"/>
              <a:ext cx="545074" cy="355213"/>
            </a:xfrm>
            <a:prstGeom prst="triangle">
              <a:avLst/>
            </a:prstGeom>
            <a:grpFill/>
            <a:ln>
              <a:solidFill>
                <a:srgbClr val="FCF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Rectangle 44">
              <a:extLst>
                <a:ext uri="{FF2B5EF4-FFF2-40B4-BE49-F238E27FC236}">
                  <a16:creationId xmlns:a16="http://schemas.microsoft.com/office/drawing/2014/main" id="{F5A50683-40F4-485F-AA7F-807032D45923}"/>
                </a:ext>
              </a:extLst>
            </p:cNvPr>
            <p:cNvSpPr/>
            <p:nvPr/>
          </p:nvSpPr>
          <p:spPr>
            <a:xfrm>
              <a:off x="6102771" y="4936555"/>
              <a:ext cx="460903" cy="191919"/>
            </a:xfrm>
            <a:prstGeom prst="rect">
              <a:avLst/>
            </a:prstGeom>
            <a:grpFill/>
            <a:ln>
              <a:solidFill>
                <a:srgbClr val="FCF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CA1F9EA-00B8-48B7-8A1E-CD237E96547E}"/>
              </a:ext>
            </a:extLst>
          </p:cNvPr>
          <p:cNvSpPr txBox="1"/>
          <p:nvPr/>
        </p:nvSpPr>
        <p:spPr>
          <a:xfrm>
            <a:off x="5341293" y="4419360"/>
            <a:ext cx="3163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i="1" dirty="0"/>
              <a:t>Fixed Effect Model </a:t>
            </a:r>
            <a:r>
              <a:rPr lang="en-US" dirty="0"/>
              <a:t>(FEM)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12C8CC-CED2-4CD2-9BA6-C0C7C77F1A16}"/>
              </a:ext>
            </a:extLst>
          </p:cNvPr>
          <p:cNvSpPr txBox="1"/>
          <p:nvPr/>
        </p:nvSpPr>
        <p:spPr>
          <a:xfrm>
            <a:off x="3323939" y="5252657"/>
            <a:ext cx="30261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 i="1" dirty="0">
                <a:latin typeface="Comic Sans MS" panose="030F0702030302020204" pitchFamily="66" charset="0"/>
              </a:rPr>
              <a:t>Common Effect Model</a:t>
            </a:r>
            <a:r>
              <a:rPr lang="en-US" sz="1600" dirty="0">
                <a:latin typeface="Comic Sans MS" panose="030F0702030302020204" pitchFamily="66" charset="0"/>
              </a:rPr>
              <a:t> (CEM)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7385E4-2D5A-4A13-A5FB-E70DE159B883}"/>
              </a:ext>
            </a:extLst>
          </p:cNvPr>
          <p:cNvSpPr txBox="1"/>
          <p:nvPr/>
        </p:nvSpPr>
        <p:spPr>
          <a:xfrm>
            <a:off x="3210841" y="3635739"/>
            <a:ext cx="3180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i="1" dirty="0"/>
              <a:t>Random Effect Model </a:t>
            </a:r>
            <a:r>
              <a:rPr lang="en-US" dirty="0"/>
              <a:t>(REM)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3137C2A-B036-471F-8ED6-043187DBA092}"/>
              </a:ext>
            </a:extLst>
          </p:cNvPr>
          <p:cNvSpPr/>
          <p:nvPr/>
        </p:nvSpPr>
        <p:spPr>
          <a:xfrm>
            <a:off x="6563826" y="5134846"/>
            <a:ext cx="536097" cy="480678"/>
          </a:xfrm>
          <a:prstGeom prst="ellipse">
            <a:avLst/>
          </a:prstGeom>
          <a:solidFill>
            <a:srgbClr val="FCF5E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A72505E-B213-45CE-B61B-F57BB0DBB2E1}"/>
              </a:ext>
            </a:extLst>
          </p:cNvPr>
          <p:cNvSpPr/>
          <p:nvPr/>
        </p:nvSpPr>
        <p:spPr>
          <a:xfrm>
            <a:off x="4530084" y="4353049"/>
            <a:ext cx="536097" cy="480678"/>
          </a:xfrm>
          <a:prstGeom prst="ellipse">
            <a:avLst/>
          </a:prstGeom>
          <a:solidFill>
            <a:srgbClr val="BCA69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B071596-E2C8-49FF-8B17-37F24B524CED}"/>
              </a:ext>
            </a:extLst>
          </p:cNvPr>
          <p:cNvSpPr/>
          <p:nvPr/>
        </p:nvSpPr>
        <p:spPr>
          <a:xfrm>
            <a:off x="6686843" y="3549479"/>
            <a:ext cx="536097" cy="480678"/>
          </a:xfrm>
          <a:prstGeom prst="ellipse">
            <a:avLst/>
          </a:prstGeom>
          <a:solidFill>
            <a:srgbClr val="A4867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3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8A7A343-DFE4-4E71-961C-BDF4AF11940F}"/>
              </a:ext>
            </a:extLst>
          </p:cNvPr>
          <p:cNvGrpSpPr/>
          <p:nvPr/>
        </p:nvGrpSpPr>
        <p:grpSpPr>
          <a:xfrm>
            <a:off x="5119198" y="2605039"/>
            <a:ext cx="679300" cy="851333"/>
            <a:chOff x="6804248" y="2144238"/>
            <a:chExt cx="1305367" cy="1645545"/>
          </a:xfrm>
          <a:solidFill>
            <a:srgbClr val="72573A"/>
          </a:solidFill>
        </p:grpSpPr>
        <p:sp>
          <p:nvSpPr>
            <p:cNvPr id="58" name="Oval 1">
              <a:extLst>
                <a:ext uri="{FF2B5EF4-FFF2-40B4-BE49-F238E27FC236}">
                  <a16:creationId xmlns:a16="http://schemas.microsoft.com/office/drawing/2014/main" id="{A52D1C18-A718-436C-BE68-7741EDB6521C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Oval 1">
              <a:extLst>
                <a:ext uri="{FF2B5EF4-FFF2-40B4-BE49-F238E27FC236}">
                  <a16:creationId xmlns:a16="http://schemas.microsoft.com/office/drawing/2014/main" id="{0C91813F-CF90-4085-8975-78889A9FA8F5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Oval 1">
              <a:extLst>
                <a:ext uri="{FF2B5EF4-FFF2-40B4-BE49-F238E27FC236}">
                  <a16:creationId xmlns:a16="http://schemas.microsoft.com/office/drawing/2014/main" id="{5843B0D9-02A4-4B94-9859-F319FBE00563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E0BBDA8C-0FF6-47E2-9061-B444B040C8BE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Oval 1">
              <a:extLst>
                <a:ext uri="{FF2B5EF4-FFF2-40B4-BE49-F238E27FC236}">
                  <a16:creationId xmlns:a16="http://schemas.microsoft.com/office/drawing/2014/main" id="{4EC8C8A2-E0F8-4B59-ADF6-92D36CF1F814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" name="Oval 1">
              <a:extLst>
                <a:ext uri="{FF2B5EF4-FFF2-40B4-BE49-F238E27FC236}">
                  <a16:creationId xmlns:a16="http://schemas.microsoft.com/office/drawing/2014/main" id="{4A8514FB-1856-46B9-8C22-5F6E044B813B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082D8A54-653F-4D4C-A268-F5A25BCB5881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65" name="Picture 2">
            <a:extLst>
              <a:ext uri="{FF2B5EF4-FFF2-40B4-BE49-F238E27FC236}">
                <a16:creationId xmlns:a16="http://schemas.microsoft.com/office/drawing/2014/main" id="{07981655-DE74-4A30-993F-63E8AFC4F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97110" y="5215230"/>
            <a:ext cx="1312249" cy="1009526"/>
          </a:xfrm>
          <a:prstGeom prst="rect">
            <a:avLst/>
          </a:prstGeom>
        </p:spPr>
      </p:pic>
      <p:sp>
        <p:nvSpPr>
          <p:cNvPr id="72" name="Arrow: Pentagon 71">
            <a:extLst>
              <a:ext uri="{FF2B5EF4-FFF2-40B4-BE49-F238E27FC236}">
                <a16:creationId xmlns:a16="http://schemas.microsoft.com/office/drawing/2014/main" id="{9A4169C7-B3D8-F635-3EAF-92757C829EB8}"/>
              </a:ext>
            </a:extLst>
          </p:cNvPr>
          <p:cNvSpPr/>
          <p:nvPr/>
        </p:nvSpPr>
        <p:spPr>
          <a:xfrm rot="5400000">
            <a:off x="6633316" y="-256255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73" name="Rectangle: Rounded Corners 72">
            <a:hlinkClick r:id="rId6" action="ppaction://hlinksldjump"/>
            <a:extLst>
              <a:ext uri="{FF2B5EF4-FFF2-40B4-BE49-F238E27FC236}">
                <a16:creationId xmlns:a16="http://schemas.microsoft.com/office/drawing/2014/main" id="{72A8B1CC-E397-CFD0-A436-26A96D9784E4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74" name="Rectangle: Rounded Corners 73">
            <a:hlinkClick r:id="rId7" action="ppaction://hlinksldjump"/>
            <a:extLst>
              <a:ext uri="{FF2B5EF4-FFF2-40B4-BE49-F238E27FC236}">
                <a16:creationId xmlns:a16="http://schemas.microsoft.com/office/drawing/2014/main" id="{11E8C443-8BD6-8F0E-D8D0-6E24F068763F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5" name="Rectangle: Rounded Corners 74">
            <a:hlinkClick r:id="rId8" action="ppaction://hlinksldjump"/>
            <a:extLst>
              <a:ext uri="{FF2B5EF4-FFF2-40B4-BE49-F238E27FC236}">
                <a16:creationId xmlns:a16="http://schemas.microsoft.com/office/drawing/2014/main" id="{5B0A9D7A-D10D-9162-9420-4DFDF1AF9BF9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76" name="Rectangle: Rounded Corners 75">
            <a:hlinkClick r:id="rId9" action="ppaction://hlinksldjump"/>
            <a:extLst>
              <a:ext uri="{FF2B5EF4-FFF2-40B4-BE49-F238E27FC236}">
                <a16:creationId xmlns:a16="http://schemas.microsoft.com/office/drawing/2014/main" id="{F03A4732-72F1-F1B1-4777-DEA513A85EC3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77" name="Rectangle: Rounded Corners 76">
            <a:hlinkClick r:id="rId10" action="ppaction://hlinksldjump"/>
            <a:extLst>
              <a:ext uri="{FF2B5EF4-FFF2-40B4-BE49-F238E27FC236}">
                <a16:creationId xmlns:a16="http://schemas.microsoft.com/office/drawing/2014/main" id="{96EB0591-58F5-8938-CF77-0E8B89D2E02F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56E5D15-5E19-A9AB-C578-0E12A6DA5B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2C2D2F-9598-65FD-AEE5-F7D59AB6F1E9}"/>
              </a:ext>
            </a:extLst>
          </p:cNvPr>
          <p:cNvSpPr txBox="1"/>
          <p:nvPr/>
        </p:nvSpPr>
        <p:spPr>
          <a:xfrm>
            <a:off x="1579652" y="2043826"/>
            <a:ext cx="94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Berikut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dibawah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tiga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pendekatan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panel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yaitu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28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22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C253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1652570" y="1431021"/>
            <a:ext cx="8886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oper Black" panose="0208090404030B020404" pitchFamily="18" charset="0"/>
              </a:rPr>
              <a:t>HASIL PENELITIAN ANALISIS DESKRIPTIF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3005A95-0726-43AF-A397-55A30257C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A7BD46C0-A0CD-6BAC-4219-38DD12FEE663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40" name="Rectangle: Rounded Corners 39">
            <a:hlinkClick r:id="rId6" action="ppaction://hlinksldjump"/>
            <a:extLst>
              <a:ext uri="{FF2B5EF4-FFF2-40B4-BE49-F238E27FC236}">
                <a16:creationId xmlns:a16="http://schemas.microsoft.com/office/drawing/2014/main" id="{4F080F6B-3966-B350-0996-A87485413510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1" name="Rectangle: Rounded Corners 40">
            <a:hlinkClick r:id="rId7" action="ppaction://hlinksldjump"/>
            <a:extLst>
              <a:ext uri="{FF2B5EF4-FFF2-40B4-BE49-F238E27FC236}">
                <a16:creationId xmlns:a16="http://schemas.microsoft.com/office/drawing/2014/main" id="{42FF4D00-76CB-824D-A851-7DBCB9F74411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Rectangle: Rounded Corners 41">
            <a:hlinkClick r:id="rId6" action="ppaction://hlinksldjump"/>
            <a:extLst>
              <a:ext uri="{FF2B5EF4-FFF2-40B4-BE49-F238E27FC236}">
                <a16:creationId xmlns:a16="http://schemas.microsoft.com/office/drawing/2014/main" id="{89245692-17AF-0571-69A3-9C2DEF2ADF83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43" name="Rectangle: Rounded Corners 42">
            <a:hlinkClick r:id="rId8" action="ppaction://hlinksldjump"/>
            <a:extLst>
              <a:ext uri="{FF2B5EF4-FFF2-40B4-BE49-F238E27FC236}">
                <a16:creationId xmlns:a16="http://schemas.microsoft.com/office/drawing/2014/main" id="{C2E4161D-C77B-2A20-C6FF-2A5FB9489343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44" name="Rectangle: Rounded Corners 43">
            <a:hlinkClick r:id="rId9" action="ppaction://hlinksldjump"/>
            <a:extLst>
              <a:ext uri="{FF2B5EF4-FFF2-40B4-BE49-F238E27FC236}">
                <a16:creationId xmlns:a16="http://schemas.microsoft.com/office/drawing/2014/main" id="{CD379876-A1E6-9059-7E5B-0077A465BEE8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BF127FF-2A5D-A3DD-88D4-264F724E14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1E7E317-DD24-F743-1507-C2B1A21A1F4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94"/>
          <a:stretch/>
        </p:blipFill>
        <p:spPr bwMode="auto">
          <a:xfrm>
            <a:off x="1338715" y="2544262"/>
            <a:ext cx="9868309" cy="24485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58671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C253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1740147" y="1448547"/>
            <a:ext cx="9291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oper Black" panose="0208090404030B020404" pitchFamily="18" charset="0"/>
              </a:rPr>
              <a:t>Hasil Uji CEM, FEM dan REM, </a:t>
            </a:r>
            <a:r>
              <a:rPr lang="en-US" sz="2400" dirty="0" err="1">
                <a:solidFill>
                  <a:schemeClr val="bg1"/>
                </a:solidFill>
                <a:latin typeface="Cooper Black" panose="0208090404030B020404" pitchFamily="18" charset="0"/>
              </a:rPr>
              <a:t>yaitu</a:t>
            </a:r>
            <a:r>
              <a:rPr lang="en-US" sz="2400" dirty="0">
                <a:solidFill>
                  <a:schemeClr val="bg1"/>
                </a:solidFill>
                <a:latin typeface="Cooper Black" panose="0208090404030B020404" pitchFamily="18" charset="0"/>
              </a:rPr>
              <a:t>: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B06FE7D-4398-2DAD-7F45-CC644B21EC73}"/>
              </a:ext>
            </a:extLst>
          </p:cNvPr>
          <p:cNvSpPr txBox="1"/>
          <p:nvPr/>
        </p:nvSpPr>
        <p:spPr>
          <a:xfrm>
            <a:off x="1463059" y="2450246"/>
            <a:ext cx="2105886" cy="400110"/>
          </a:xfrm>
          <a:prstGeom prst="rect">
            <a:avLst/>
          </a:prstGeom>
          <a:solidFill>
            <a:srgbClr val="E291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CEM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5994C8-981D-BEE6-ADC8-D4FF8716F95B}"/>
              </a:ext>
            </a:extLst>
          </p:cNvPr>
          <p:cNvSpPr txBox="1"/>
          <p:nvPr/>
        </p:nvSpPr>
        <p:spPr>
          <a:xfrm>
            <a:off x="4873169" y="2548522"/>
            <a:ext cx="2576512" cy="400110"/>
          </a:xfrm>
          <a:prstGeom prst="rect">
            <a:avLst/>
          </a:prstGeom>
          <a:solidFill>
            <a:srgbClr val="E29100"/>
          </a:solidFill>
          <a:ln>
            <a:solidFill>
              <a:srgbClr val="E291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FEM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A142A5-FBB3-7E52-3716-C75759D3672E}"/>
              </a:ext>
            </a:extLst>
          </p:cNvPr>
          <p:cNvSpPr txBox="1"/>
          <p:nvPr/>
        </p:nvSpPr>
        <p:spPr>
          <a:xfrm>
            <a:off x="8672630" y="2453468"/>
            <a:ext cx="1953801" cy="400110"/>
          </a:xfrm>
          <a:prstGeom prst="rect">
            <a:avLst/>
          </a:prstGeom>
          <a:solidFill>
            <a:srgbClr val="E29100"/>
          </a:solidFill>
          <a:ln>
            <a:solidFill>
              <a:srgbClr val="E291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REM</a:t>
            </a:r>
            <a:r>
              <a:rPr lang="id-ID" sz="2000" b="1" dirty="0">
                <a:latin typeface="+mj-lt"/>
              </a:rPr>
              <a:t> </a:t>
            </a:r>
            <a:endParaRPr lang="en-US" sz="2000" b="1" dirty="0">
              <a:latin typeface="+mj-lt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7A60606-95C2-3B16-F6E3-826AB14E894C}"/>
              </a:ext>
            </a:extLst>
          </p:cNvPr>
          <p:cNvCxnSpPr>
            <a:cxnSpLocks/>
          </p:cNvCxnSpPr>
          <p:nvPr/>
        </p:nvCxnSpPr>
        <p:spPr>
          <a:xfrm>
            <a:off x="4364182" y="2748577"/>
            <a:ext cx="0" cy="3266446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A0CEE1-2445-F360-4419-52B82CFFB128}"/>
              </a:ext>
            </a:extLst>
          </p:cNvPr>
          <p:cNvCxnSpPr>
            <a:cxnSpLocks/>
          </p:cNvCxnSpPr>
          <p:nvPr/>
        </p:nvCxnSpPr>
        <p:spPr>
          <a:xfrm>
            <a:off x="7958667" y="2748577"/>
            <a:ext cx="0" cy="3266446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622BC9-A1AE-B41D-51CC-E4CCF0674036}"/>
              </a:ext>
            </a:extLst>
          </p:cNvPr>
          <p:cNvSpPr txBox="1"/>
          <p:nvPr/>
        </p:nvSpPr>
        <p:spPr>
          <a:xfrm>
            <a:off x="733094" y="4006508"/>
            <a:ext cx="36091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Baar Sophia" panose="00000400000000000000"/>
              </a:rPr>
              <a:t>Berdasarkan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Tabel</a:t>
            </a:r>
            <a:r>
              <a:rPr lang="en-US" sz="1600" dirty="0">
                <a:latin typeface="Baar Sophia" panose="00000400000000000000"/>
              </a:rPr>
              <a:t> 4.6 </a:t>
            </a:r>
            <a:r>
              <a:rPr lang="en-US" sz="1600" dirty="0" err="1">
                <a:latin typeface="Baar Sophia" panose="00000400000000000000"/>
              </a:rPr>
              <a:t>diatas</a:t>
            </a:r>
            <a:r>
              <a:rPr lang="en-US" sz="1600" dirty="0">
                <a:latin typeface="Baar Sophia" panose="00000400000000000000"/>
              </a:rPr>
              <a:t>, </a:t>
            </a:r>
            <a:r>
              <a:rPr lang="en-US" sz="1600" dirty="0" err="1">
                <a:latin typeface="Baar Sophia" panose="00000400000000000000"/>
              </a:rPr>
              <a:t>diketahui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bahwa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nilai</a:t>
            </a:r>
            <a:r>
              <a:rPr lang="en-US" sz="1600" dirty="0">
                <a:latin typeface="Baar Sophia" panose="00000400000000000000"/>
              </a:rPr>
              <a:t> prob &gt; F </a:t>
            </a:r>
            <a:r>
              <a:rPr lang="en-US" sz="1600" dirty="0" err="1">
                <a:latin typeface="Baar Sophia" panose="00000400000000000000"/>
              </a:rPr>
              <a:t>dari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i="1" dirty="0">
                <a:latin typeface="Baar Sophia" panose="00000400000000000000"/>
              </a:rPr>
              <a:t>Common Effect Model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sebesar</a:t>
            </a:r>
            <a:r>
              <a:rPr lang="en-US" sz="1600" dirty="0">
                <a:latin typeface="Baar Sophia" panose="00000400000000000000"/>
              </a:rPr>
              <a:t> (0,5833), </a:t>
            </a:r>
            <a:r>
              <a:rPr lang="en-US" sz="1600" dirty="0" err="1">
                <a:latin typeface="Baar Sophia" panose="00000400000000000000"/>
              </a:rPr>
              <a:t>selanjutnya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nilai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ini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akan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digunakan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untuk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mengestimasi</a:t>
            </a:r>
            <a:r>
              <a:rPr lang="en-US" sz="1600" dirty="0">
                <a:latin typeface="Baar Sophia" panose="00000400000000000000"/>
              </a:rPr>
              <a:t> model </a:t>
            </a:r>
            <a:r>
              <a:rPr lang="en-US" sz="1600" dirty="0" err="1">
                <a:latin typeface="Baar Sophia" panose="00000400000000000000"/>
              </a:rPr>
              <a:t>regresi</a:t>
            </a:r>
            <a:r>
              <a:rPr lang="en-US" sz="1600" dirty="0">
                <a:latin typeface="Baar Sophia" panose="00000400000000000000"/>
              </a:rPr>
              <a:t> data panel.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3D4F11-3B02-7B3E-DFA4-8C9E6ADA6C9D}"/>
              </a:ext>
            </a:extLst>
          </p:cNvPr>
          <p:cNvSpPr txBox="1"/>
          <p:nvPr/>
        </p:nvSpPr>
        <p:spPr>
          <a:xfrm>
            <a:off x="8118764" y="4049184"/>
            <a:ext cx="31102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Baar Sophia" panose="00000400000000000000"/>
              </a:rPr>
              <a:t>Berdasarkan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Tabel</a:t>
            </a:r>
            <a:r>
              <a:rPr lang="en-US" sz="1600" dirty="0">
                <a:latin typeface="Baar Sophia" panose="00000400000000000000"/>
              </a:rPr>
              <a:t> 4.8 </a:t>
            </a:r>
            <a:r>
              <a:rPr lang="en-US" sz="1600" dirty="0" err="1">
                <a:latin typeface="Baar Sophia" panose="00000400000000000000"/>
              </a:rPr>
              <a:t>diatas</a:t>
            </a:r>
            <a:r>
              <a:rPr lang="en-US" sz="1600" dirty="0">
                <a:latin typeface="Baar Sophia" panose="00000400000000000000"/>
              </a:rPr>
              <a:t>, </a:t>
            </a:r>
            <a:r>
              <a:rPr lang="en-US" sz="1600" dirty="0" err="1">
                <a:latin typeface="Baar Sophia" panose="00000400000000000000"/>
              </a:rPr>
              <a:t>diketahui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bahwa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nilai</a:t>
            </a:r>
            <a:r>
              <a:rPr lang="en-US" sz="1600" dirty="0">
                <a:latin typeface="Baar Sophia" panose="00000400000000000000"/>
              </a:rPr>
              <a:t> prob &gt; F </a:t>
            </a:r>
            <a:r>
              <a:rPr lang="en-US" sz="1600" dirty="0" err="1">
                <a:latin typeface="Baar Sophia" panose="00000400000000000000"/>
              </a:rPr>
              <a:t>dari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i="1" dirty="0">
                <a:latin typeface="Baar Sophia" panose="00000400000000000000"/>
              </a:rPr>
              <a:t>Random Effect Model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sebesar</a:t>
            </a:r>
            <a:r>
              <a:rPr lang="en-US" sz="1600" dirty="0">
                <a:latin typeface="Baar Sophia" panose="00000400000000000000"/>
              </a:rPr>
              <a:t> (0,0508), </a:t>
            </a:r>
            <a:r>
              <a:rPr lang="en-US" sz="1600" dirty="0" err="1">
                <a:latin typeface="Baar Sophia" panose="00000400000000000000"/>
              </a:rPr>
              <a:t>selanjutnya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nilai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ini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akan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digunakan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untuk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mengestimasi</a:t>
            </a:r>
            <a:r>
              <a:rPr lang="en-US" sz="1600" dirty="0">
                <a:latin typeface="Baar Sophia" panose="00000400000000000000"/>
              </a:rPr>
              <a:t> model </a:t>
            </a:r>
            <a:r>
              <a:rPr lang="en-US" sz="1600" dirty="0" err="1">
                <a:latin typeface="Baar Sophia" panose="00000400000000000000"/>
              </a:rPr>
              <a:t>regresi</a:t>
            </a:r>
            <a:r>
              <a:rPr lang="en-US" sz="1600" dirty="0">
                <a:latin typeface="Baar Sophia" panose="00000400000000000000"/>
              </a:rPr>
              <a:t> data panel</a:t>
            </a:r>
            <a:endParaRPr lang="en-US" sz="1600" i="1" dirty="0">
              <a:latin typeface="Baar Sophia" panose="00000400000000000000"/>
            </a:endParaRPr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41265C9C-BC51-335A-744C-422E8F0E173F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53" name="Rectangle: Rounded Corners 52">
            <a:hlinkClick r:id="rId4" action="ppaction://hlinksldjump"/>
            <a:extLst>
              <a:ext uri="{FF2B5EF4-FFF2-40B4-BE49-F238E27FC236}">
                <a16:creationId xmlns:a16="http://schemas.microsoft.com/office/drawing/2014/main" id="{06DB79FA-4F64-0002-01A5-C6D49A0299AD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54" name="Rectangle: Rounded Corners 53">
            <a:hlinkClick r:id="rId5" action="ppaction://hlinksldjump"/>
            <a:extLst>
              <a:ext uri="{FF2B5EF4-FFF2-40B4-BE49-F238E27FC236}">
                <a16:creationId xmlns:a16="http://schemas.microsoft.com/office/drawing/2014/main" id="{35350569-2B69-3BA2-F49F-1B6416644F3C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Rectangle: Rounded Corners 54">
            <a:hlinkClick r:id="rId4" action="ppaction://hlinksldjump"/>
            <a:extLst>
              <a:ext uri="{FF2B5EF4-FFF2-40B4-BE49-F238E27FC236}">
                <a16:creationId xmlns:a16="http://schemas.microsoft.com/office/drawing/2014/main" id="{AD1BE3CA-1A84-9C2D-AD9A-91082A169A05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56" name="Rectangle: Rounded Corners 55">
            <a:hlinkClick r:id="rId6" action="ppaction://hlinksldjump"/>
            <a:extLst>
              <a:ext uri="{FF2B5EF4-FFF2-40B4-BE49-F238E27FC236}">
                <a16:creationId xmlns:a16="http://schemas.microsoft.com/office/drawing/2014/main" id="{8EB7B62D-FEDF-EAC7-18E0-63ADE75449B3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57" name="Rectangle: Rounded Corners 56">
            <a:hlinkClick r:id="rId7" action="ppaction://hlinksldjump"/>
            <a:extLst>
              <a:ext uri="{FF2B5EF4-FFF2-40B4-BE49-F238E27FC236}">
                <a16:creationId xmlns:a16="http://schemas.microsoft.com/office/drawing/2014/main" id="{E8E28858-B567-47E7-2A93-12EDE9F8C3D0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BC86B70-6095-584A-4CD7-FEF8206015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B233625-A999-1D94-7CD0-3A8EB36609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3C3516-0FB6-728E-F7E7-9DD437BDA0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1068" y="3529274"/>
            <a:ext cx="3251724" cy="297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E1D927-232F-4C15-7A1A-47BA85D5D32A}"/>
              </a:ext>
            </a:extLst>
          </p:cNvPr>
          <p:cNvSpPr txBox="1"/>
          <p:nvPr/>
        </p:nvSpPr>
        <p:spPr>
          <a:xfrm>
            <a:off x="786646" y="3079815"/>
            <a:ext cx="37928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Baar Sophia" panose="00000400000000000000"/>
              </a:rPr>
              <a:t>Tabel</a:t>
            </a:r>
            <a:r>
              <a:rPr lang="en-US" sz="1600" dirty="0">
                <a:latin typeface="Baar Sophia" panose="00000400000000000000"/>
              </a:rPr>
              <a:t> 4. 6 Hasil Uji </a:t>
            </a:r>
            <a:r>
              <a:rPr lang="en-US" sz="1600" i="1" dirty="0">
                <a:latin typeface="Baar Sophia" panose="00000400000000000000"/>
              </a:rPr>
              <a:t>Common Effect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D4F4A-E186-A226-F8F5-D12EDBF7D4D3}"/>
              </a:ext>
            </a:extLst>
          </p:cNvPr>
          <p:cNvSpPr txBox="1"/>
          <p:nvPr/>
        </p:nvSpPr>
        <p:spPr>
          <a:xfrm>
            <a:off x="4579460" y="3033295"/>
            <a:ext cx="33792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Baar Sophia" panose="00000400000000000000"/>
              </a:rPr>
              <a:t>Tabel</a:t>
            </a:r>
            <a:r>
              <a:rPr lang="en-US" sz="1600" dirty="0">
                <a:latin typeface="Baar Sophia" panose="00000400000000000000"/>
              </a:rPr>
              <a:t> 4. 7 Hasil Uji </a:t>
            </a:r>
            <a:r>
              <a:rPr lang="en-US" sz="1600" i="1" dirty="0">
                <a:latin typeface="Baar Sophia" panose="00000400000000000000"/>
              </a:rPr>
              <a:t>Fixed Effect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1DCB7B-A3B0-39C5-E42C-F46E011353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7087" y="3473110"/>
            <a:ext cx="3281030" cy="3165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E95D17-0CB5-BE2D-6869-A59AD750B9D2}"/>
              </a:ext>
            </a:extLst>
          </p:cNvPr>
          <p:cNvSpPr txBox="1"/>
          <p:nvPr/>
        </p:nvSpPr>
        <p:spPr>
          <a:xfrm>
            <a:off x="4430822" y="4080495"/>
            <a:ext cx="36091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Baar Sophia" panose="00000400000000000000"/>
              </a:rPr>
              <a:t>Berdasarkan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Tabel</a:t>
            </a:r>
            <a:r>
              <a:rPr lang="en-US" sz="1600" dirty="0">
                <a:latin typeface="Baar Sophia" panose="00000400000000000000"/>
              </a:rPr>
              <a:t> 4.7 </a:t>
            </a:r>
            <a:r>
              <a:rPr lang="en-US" sz="1600" dirty="0" err="1">
                <a:latin typeface="Baar Sophia" panose="00000400000000000000"/>
              </a:rPr>
              <a:t>diatas</a:t>
            </a:r>
            <a:r>
              <a:rPr lang="en-US" sz="1600" dirty="0">
                <a:latin typeface="Baar Sophia" panose="00000400000000000000"/>
              </a:rPr>
              <a:t>, </a:t>
            </a:r>
            <a:r>
              <a:rPr lang="en-US" sz="1600" dirty="0" err="1">
                <a:latin typeface="Baar Sophia" panose="00000400000000000000"/>
              </a:rPr>
              <a:t>diketahui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bahwa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nilai</a:t>
            </a:r>
            <a:r>
              <a:rPr lang="en-US" sz="1600" dirty="0">
                <a:latin typeface="Baar Sophia" panose="00000400000000000000"/>
              </a:rPr>
              <a:t> prob &gt; F </a:t>
            </a:r>
            <a:r>
              <a:rPr lang="en-US" sz="1600" dirty="0" err="1">
                <a:latin typeface="Baar Sophia" panose="00000400000000000000"/>
              </a:rPr>
              <a:t>dari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i="1" dirty="0">
                <a:latin typeface="Baar Sophia" panose="00000400000000000000"/>
              </a:rPr>
              <a:t>Fixed Effect Model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sebesar</a:t>
            </a:r>
            <a:r>
              <a:rPr lang="en-US" sz="1600" dirty="0">
                <a:latin typeface="Baar Sophia" panose="00000400000000000000"/>
              </a:rPr>
              <a:t> (0,0220), </a:t>
            </a:r>
            <a:r>
              <a:rPr lang="en-US" sz="1600" dirty="0" err="1">
                <a:latin typeface="Baar Sophia" panose="00000400000000000000"/>
              </a:rPr>
              <a:t>selanjutnya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nilai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ini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akan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digunakan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untuk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mengestimasi</a:t>
            </a:r>
            <a:r>
              <a:rPr lang="en-US" sz="1600" dirty="0">
                <a:latin typeface="Baar Sophia" panose="00000400000000000000"/>
              </a:rPr>
              <a:t> model </a:t>
            </a:r>
            <a:r>
              <a:rPr lang="en-US" sz="1600" dirty="0" err="1">
                <a:latin typeface="Baar Sophia" panose="00000400000000000000"/>
              </a:rPr>
              <a:t>regresi</a:t>
            </a:r>
            <a:r>
              <a:rPr lang="en-US" sz="1600" dirty="0">
                <a:latin typeface="Baar Sophia" panose="00000400000000000000"/>
              </a:rPr>
              <a:t> data panel.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E30D5C-D26C-D1F5-A382-D168BC4243DB}"/>
              </a:ext>
            </a:extLst>
          </p:cNvPr>
          <p:cNvSpPr txBox="1"/>
          <p:nvPr/>
        </p:nvSpPr>
        <p:spPr>
          <a:xfrm>
            <a:off x="8026147" y="2875943"/>
            <a:ext cx="3556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Baar Sophia" panose="00000400000000000000"/>
              </a:rPr>
              <a:t>Tabel</a:t>
            </a:r>
            <a:r>
              <a:rPr lang="en-US" sz="1600" dirty="0">
                <a:latin typeface="Baar Sophia" panose="00000400000000000000"/>
              </a:rPr>
              <a:t> 4. 8 Hasil Uji </a:t>
            </a:r>
            <a:r>
              <a:rPr lang="en-US" sz="1600" i="1" dirty="0">
                <a:latin typeface="Baar Sophia" panose="00000400000000000000"/>
              </a:rPr>
              <a:t>Random Effect Model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D17693A-FB88-78B1-136A-9C2613FB24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18764" y="3473110"/>
            <a:ext cx="3088260" cy="29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52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50" grpId="0"/>
      <p:bldP spid="51" grpId="0"/>
      <p:bldP spid="8" grpId="0"/>
      <p:bldP spid="9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C253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9B26EBE-2959-B69F-AEB3-B35CAC934878}"/>
              </a:ext>
            </a:extLst>
          </p:cNvPr>
          <p:cNvSpPr txBox="1"/>
          <p:nvPr/>
        </p:nvSpPr>
        <p:spPr>
          <a:xfrm>
            <a:off x="965713" y="1778810"/>
            <a:ext cx="3519054" cy="3257612"/>
          </a:xfrm>
          <a:prstGeom prst="rect">
            <a:avLst/>
          </a:prstGeom>
          <a:solidFill>
            <a:srgbClr val="E291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7E3E36-9795-9B02-6162-0EBFE4D3935C}"/>
              </a:ext>
            </a:extLst>
          </p:cNvPr>
          <p:cNvSpPr txBox="1"/>
          <p:nvPr/>
        </p:nvSpPr>
        <p:spPr>
          <a:xfrm>
            <a:off x="1094801" y="1922744"/>
            <a:ext cx="3519054" cy="3257612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951AF4-C100-D8A9-8B4D-2FE2893BC836}"/>
              </a:ext>
            </a:extLst>
          </p:cNvPr>
          <p:cNvSpPr txBox="1"/>
          <p:nvPr/>
        </p:nvSpPr>
        <p:spPr>
          <a:xfrm>
            <a:off x="1381590" y="2106333"/>
            <a:ext cx="29454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latin typeface="Baar Sophia"/>
              </a:rPr>
              <a:t>Uji chow yang mana </a:t>
            </a:r>
            <a:r>
              <a:rPr lang="en-US" sz="1400" dirty="0" err="1">
                <a:latin typeface="Baar Sophia"/>
              </a:rPr>
              <a:t>digunakan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untuk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memilih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antara</a:t>
            </a:r>
            <a:r>
              <a:rPr lang="en-US" sz="1400" dirty="0">
                <a:latin typeface="Baar Sophia"/>
              </a:rPr>
              <a:t> model </a:t>
            </a:r>
            <a:r>
              <a:rPr lang="en-US" sz="1400" dirty="0" err="1">
                <a:latin typeface="Baar Sophia"/>
              </a:rPr>
              <a:t>untuk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menentukan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apakah</a:t>
            </a:r>
            <a:r>
              <a:rPr lang="en-US" sz="1400" dirty="0">
                <a:latin typeface="Baar Sophia"/>
              </a:rPr>
              <a:t> model </a:t>
            </a:r>
            <a:r>
              <a:rPr lang="en-US" sz="1400" i="1" dirty="0">
                <a:latin typeface="Baar Sophia"/>
              </a:rPr>
              <a:t>Common Effect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atau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i="1" dirty="0">
                <a:latin typeface="Baar Sophia"/>
              </a:rPr>
              <a:t>Fixed Effect</a:t>
            </a:r>
            <a:r>
              <a:rPr lang="en-US" sz="1400" dirty="0">
                <a:latin typeface="Baar Sophia"/>
              </a:rPr>
              <a:t> yang paling </a:t>
            </a:r>
            <a:r>
              <a:rPr lang="en-US" sz="1400" dirty="0" err="1">
                <a:latin typeface="Baar Sophia"/>
              </a:rPr>
              <a:t>tepat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digunakan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dalam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mengestimasi</a:t>
            </a:r>
            <a:r>
              <a:rPr lang="en-US" sz="1400" dirty="0">
                <a:latin typeface="Baar Sophia"/>
              </a:rPr>
              <a:t> data panel, </a:t>
            </a:r>
            <a:r>
              <a:rPr lang="en-US" sz="1400" dirty="0" err="1">
                <a:latin typeface="Baar Sophia"/>
              </a:rPr>
              <a:t>dengan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hipotesis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sebagai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berikut</a:t>
            </a:r>
            <a:r>
              <a:rPr lang="en-US" sz="1400" dirty="0">
                <a:latin typeface="Baar Sophia"/>
              </a:rPr>
              <a:t>:</a:t>
            </a:r>
          </a:p>
          <a:p>
            <a:r>
              <a:rPr lang="en-US" sz="1400" dirty="0">
                <a:latin typeface="Baar Sophia"/>
              </a:rPr>
              <a:t>H0 = </a:t>
            </a:r>
            <a:r>
              <a:rPr lang="en-US" sz="1400" i="1" dirty="0">
                <a:latin typeface="Baar Sophia"/>
              </a:rPr>
              <a:t>Common Effect Model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dipilih</a:t>
            </a:r>
            <a:endParaRPr lang="en-US" sz="1400" dirty="0">
              <a:latin typeface="Baar Sophia"/>
            </a:endParaRPr>
          </a:p>
          <a:p>
            <a:r>
              <a:rPr lang="en-US" sz="1400" dirty="0">
                <a:latin typeface="Baar Sophia"/>
              </a:rPr>
              <a:t>H1 = </a:t>
            </a:r>
            <a:r>
              <a:rPr lang="en-US" sz="1400" i="1" dirty="0">
                <a:latin typeface="Baar Sophia"/>
              </a:rPr>
              <a:t>Fixed Effect Model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dipilih</a:t>
            </a:r>
            <a:endParaRPr lang="en-US" sz="1400" dirty="0">
              <a:latin typeface="Baar Sophia"/>
            </a:endParaRPr>
          </a:p>
          <a:p>
            <a:endParaRPr lang="en-US" sz="1400" dirty="0">
              <a:latin typeface="Baar Sophia"/>
            </a:endParaRPr>
          </a:p>
          <a:p>
            <a:r>
              <a:rPr lang="en-US" sz="1400" dirty="0" err="1">
                <a:latin typeface="Baar Sophia"/>
              </a:rPr>
              <a:t>Dengan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ketentuan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jika</a:t>
            </a:r>
            <a:r>
              <a:rPr lang="en-US" sz="1400" dirty="0">
                <a:latin typeface="Baar Sophia"/>
              </a:rPr>
              <a:t> prob &gt;F &lt;  0,05 </a:t>
            </a:r>
            <a:r>
              <a:rPr lang="en-US" sz="1400" dirty="0" err="1">
                <a:latin typeface="Baar Sophia"/>
              </a:rPr>
              <a:t>maka</a:t>
            </a:r>
            <a:r>
              <a:rPr lang="en-US" sz="1400" dirty="0">
                <a:latin typeface="Baar Sophia"/>
              </a:rPr>
              <a:t>, H1diterima dan H0 </a:t>
            </a:r>
            <a:r>
              <a:rPr lang="en-US" sz="1400" dirty="0" err="1">
                <a:latin typeface="Baar Sophia"/>
              </a:rPr>
              <a:t>ditolak</a:t>
            </a:r>
            <a:r>
              <a:rPr lang="en-US" sz="1400" dirty="0">
                <a:latin typeface="Baar Sophia"/>
              </a:rPr>
              <a:t>, </a:t>
            </a:r>
            <a:r>
              <a:rPr lang="en-US" sz="1400" dirty="0" err="1">
                <a:latin typeface="Baar Sophia"/>
              </a:rPr>
              <a:t>Namun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jika</a:t>
            </a:r>
            <a:r>
              <a:rPr lang="en-US" sz="1400" dirty="0">
                <a:latin typeface="Baar Sophia"/>
              </a:rPr>
              <a:t> Prob &gt; F &gt; 0,05, </a:t>
            </a:r>
            <a:r>
              <a:rPr lang="en-US" sz="1400" dirty="0" err="1">
                <a:latin typeface="Baar Sophia"/>
              </a:rPr>
              <a:t>maka</a:t>
            </a:r>
            <a:r>
              <a:rPr lang="en-US" sz="1400" dirty="0">
                <a:latin typeface="Baar Sophia"/>
              </a:rPr>
              <a:t> H0 </a:t>
            </a:r>
            <a:r>
              <a:rPr lang="en-US" sz="1400" dirty="0" err="1">
                <a:latin typeface="Baar Sophia"/>
              </a:rPr>
              <a:t>diterima</a:t>
            </a:r>
            <a:r>
              <a:rPr lang="en-US" sz="1400" dirty="0">
                <a:latin typeface="Baar Sophia"/>
              </a:rPr>
              <a:t> H1 </a:t>
            </a:r>
            <a:r>
              <a:rPr lang="en-US" sz="1400" dirty="0" err="1">
                <a:latin typeface="Baar Sophia"/>
              </a:rPr>
              <a:t>ditolak</a:t>
            </a:r>
            <a:r>
              <a:rPr lang="en-US" sz="1400" dirty="0">
                <a:latin typeface="Baar Sophia"/>
              </a:rPr>
              <a:t>.</a:t>
            </a:r>
          </a:p>
          <a:p>
            <a:pPr lvl="0"/>
            <a:endParaRPr lang="en-US" sz="1400" dirty="0">
              <a:latin typeface="Baar Sophia"/>
            </a:endParaRPr>
          </a:p>
          <a:p>
            <a:pPr lvl="0"/>
            <a:endParaRPr lang="en-US" sz="1400" dirty="0">
              <a:latin typeface="Baar Sophia"/>
            </a:endParaRP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543E6F03-9BFF-2160-27F9-D3CDF9D13B15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40" name="Rectangle: Rounded Corners 39">
            <a:hlinkClick r:id="rId4" action="ppaction://hlinksldjump"/>
            <a:extLst>
              <a:ext uri="{FF2B5EF4-FFF2-40B4-BE49-F238E27FC236}">
                <a16:creationId xmlns:a16="http://schemas.microsoft.com/office/drawing/2014/main" id="{99608CB3-9682-FA2B-A394-5A204356504F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1" name="Rectangle: Rounded Corners 40">
            <a:hlinkClick r:id="rId5" action="ppaction://hlinksldjump"/>
            <a:extLst>
              <a:ext uri="{FF2B5EF4-FFF2-40B4-BE49-F238E27FC236}">
                <a16:creationId xmlns:a16="http://schemas.microsoft.com/office/drawing/2014/main" id="{F99925AD-A415-F3C1-C788-91DC5BE33EB5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Rectangle: Rounded Corners 41">
            <a:hlinkClick r:id="rId4" action="ppaction://hlinksldjump"/>
            <a:extLst>
              <a:ext uri="{FF2B5EF4-FFF2-40B4-BE49-F238E27FC236}">
                <a16:creationId xmlns:a16="http://schemas.microsoft.com/office/drawing/2014/main" id="{02BF094D-3130-B2C0-B9B8-53B572F3E4FC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43" name="Rectangle: Rounded Corners 42">
            <a:hlinkClick r:id="rId6" action="ppaction://hlinksldjump"/>
            <a:extLst>
              <a:ext uri="{FF2B5EF4-FFF2-40B4-BE49-F238E27FC236}">
                <a16:creationId xmlns:a16="http://schemas.microsoft.com/office/drawing/2014/main" id="{E5E21DAE-2201-A6F8-2F5B-3C35FE708DE4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44" name="Rectangle: Rounded Corners 43">
            <a:hlinkClick r:id="rId7" action="ppaction://hlinksldjump"/>
            <a:extLst>
              <a:ext uri="{FF2B5EF4-FFF2-40B4-BE49-F238E27FC236}">
                <a16:creationId xmlns:a16="http://schemas.microsoft.com/office/drawing/2014/main" id="{616AFC82-2B61-4CF3-C1ED-49C4B1BCA3F9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E78BE9E-67E5-7C07-196F-BE9C44A137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9903D7-508E-CADF-86F6-FB1D827882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1A1FAF-7440-BB5B-DDFA-0C61BB6E2C9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04" b="31560"/>
          <a:stretch/>
        </p:blipFill>
        <p:spPr bwMode="auto">
          <a:xfrm>
            <a:off x="6096000" y="1246193"/>
            <a:ext cx="5097780" cy="467793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C5C435-E925-897C-9377-018A5909BB39}"/>
              </a:ext>
            </a:extLst>
          </p:cNvPr>
          <p:cNvCxnSpPr>
            <a:cxnSpLocks/>
          </p:cNvCxnSpPr>
          <p:nvPr/>
        </p:nvCxnSpPr>
        <p:spPr>
          <a:xfrm>
            <a:off x="5278582" y="1728127"/>
            <a:ext cx="0" cy="3452229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8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2416</Words>
  <Application>Microsoft Office PowerPoint</Application>
  <PresentationFormat>Widescreen</PresentationFormat>
  <Paragraphs>220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Arabic Typesetting</vt:lpstr>
      <vt:lpstr>Arial</vt:lpstr>
      <vt:lpstr>Baar Sophia</vt:lpstr>
      <vt:lpstr>Calibri</vt:lpstr>
      <vt:lpstr>Calibri Light</vt:lpstr>
      <vt:lpstr>Comic Sans MS</vt:lpstr>
      <vt:lpstr>Cooper Black</vt:lpstr>
      <vt:lpstr>Priscilla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lissaamiftaa@gmail.com</dc:creator>
  <cp:lastModifiedBy>LENOVO</cp:lastModifiedBy>
  <cp:revision>28</cp:revision>
  <dcterms:created xsi:type="dcterms:W3CDTF">2022-05-03T06:58:14Z</dcterms:created>
  <dcterms:modified xsi:type="dcterms:W3CDTF">2023-09-05T09:31:41Z</dcterms:modified>
</cp:coreProperties>
</file>