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5"/>
  </p:notesMasterIdLst>
  <p:sldIdLst>
    <p:sldId id="256" r:id="rId5"/>
    <p:sldId id="326" r:id="rId6"/>
    <p:sldId id="260" r:id="rId7"/>
    <p:sldId id="259" r:id="rId8"/>
    <p:sldId id="293" r:id="rId9"/>
    <p:sldId id="340" r:id="rId10"/>
    <p:sldId id="341" r:id="rId11"/>
    <p:sldId id="315" r:id="rId12"/>
    <p:sldId id="295" r:id="rId13"/>
    <p:sldId id="344" r:id="rId14"/>
    <p:sldId id="342" r:id="rId15"/>
    <p:sldId id="345" r:id="rId16"/>
    <p:sldId id="343" r:id="rId17"/>
    <p:sldId id="346" r:id="rId18"/>
    <p:sldId id="316" r:id="rId19"/>
    <p:sldId id="331" r:id="rId20"/>
    <p:sldId id="339" r:id="rId21"/>
    <p:sldId id="347" r:id="rId22"/>
    <p:sldId id="349" r:id="rId23"/>
    <p:sldId id="353" r:id="rId24"/>
    <p:sldId id="351" r:id="rId25"/>
    <p:sldId id="352" r:id="rId26"/>
    <p:sldId id="354" r:id="rId27"/>
    <p:sldId id="362" r:id="rId28"/>
    <p:sldId id="357" r:id="rId29"/>
    <p:sldId id="356" r:id="rId30"/>
    <p:sldId id="358" r:id="rId31"/>
    <p:sldId id="360" r:id="rId32"/>
    <p:sldId id="363" r:id="rId33"/>
    <p:sldId id="359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  <p15:guide id="3" pos="53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5A5C"/>
    <a:srgbClr val="E60000"/>
    <a:srgbClr val="852D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89247" autoAdjust="0"/>
  </p:normalViewPr>
  <p:slideViewPr>
    <p:cSldViewPr snapToGrid="0" snapToObjects="1">
      <p:cViewPr varScale="1">
        <p:scale>
          <a:sx n="80" d="100"/>
          <a:sy n="80" d="100"/>
        </p:scale>
        <p:origin x="1579" y="67"/>
      </p:cViewPr>
      <p:guideLst>
        <p:guide orient="horz" pos="2160"/>
        <p:guide/>
        <p:guide pos="53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E7C4-328C-457B-8CA2-EE381C323794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77D70-F193-4353-836F-31B604DF4B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8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14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29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17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24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24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6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ol,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zentare-capitol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36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2787650"/>
            <a:ext cx="7704138" cy="831850"/>
          </a:xfrm>
        </p:spPr>
        <p:txBody>
          <a:bodyPr lIns="0" tIns="0" rIns="0" bIns="0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8" name="Picture 7" descr="teamnet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6520295"/>
            <a:ext cx="1080000" cy="126868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783139" y="835025"/>
            <a:ext cx="1413962" cy="129857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1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63948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600200"/>
            <a:ext cx="7704139" cy="4690169"/>
          </a:xfrm>
        </p:spPr>
        <p:txBody>
          <a:bodyPr lIns="0" tIns="0" rIns="0" bIns="0" anchor="ctr" anchorCtr="0">
            <a:normAutofit/>
          </a:bodyPr>
          <a:lstStyle>
            <a:lvl1pPr marL="285750" indent="-285750" algn="just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/>
            </a:lvl1pPr>
            <a:lvl2pPr algn="just">
              <a:spcBef>
                <a:spcPts val="0"/>
              </a:spcBef>
              <a:buClr>
                <a:srgbClr val="E60000"/>
              </a:buClr>
              <a:defRPr sz="1600"/>
            </a:lvl2pPr>
            <a:lvl3pPr algn="just">
              <a:spcBef>
                <a:spcPts val="0"/>
              </a:spcBef>
              <a:defRPr sz="1600"/>
            </a:lvl3pPr>
            <a:lvl4pPr algn="just">
              <a:spcBef>
                <a:spcPts val="0"/>
              </a:spcBef>
              <a:buClr>
                <a:srgbClr val="E60000"/>
              </a:buClr>
              <a:defRPr sz="1600"/>
            </a:lvl4pPr>
            <a:lvl5pPr algn="just">
              <a:spcBef>
                <a:spcPts val="0"/>
              </a:spcBef>
              <a:defRPr sz="1600"/>
            </a:lvl5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6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rezentare-bkg-domeni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5771337" cy="593092"/>
          </a:xfrm>
          <a:solidFill>
            <a:schemeClr val="bg1"/>
          </a:solidFill>
        </p:spPr>
        <p:txBody>
          <a:bodyPr lIns="36000" tIns="0" rIns="0" bIns="0">
            <a:no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2863" y="1701801"/>
            <a:ext cx="2952000" cy="3930650"/>
          </a:xfrm>
        </p:spPr>
        <p:txBody>
          <a:bodyPr lIns="0" tIns="0" rIns="0" bIns="0" anchor="ctr" anchorCtr="0">
            <a:normAutofit/>
          </a:bodyPr>
          <a:lstStyle>
            <a:lvl1pPr marL="0" indent="0" algn="just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za vertic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rezentare-bkg-rosu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05" y="1419826"/>
            <a:ext cx="4591095" cy="5026304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720725" y="1419826"/>
            <a:ext cx="3712366" cy="3471758"/>
          </a:xfrm>
        </p:spPr>
        <p:txBody>
          <a:bodyPr lIns="0" tIns="0" rIns="0" bIns="0" anchor="ctr" anchorCtr="0"/>
          <a:lstStyle>
            <a:lvl1pPr marL="0" indent="0" algn="l">
              <a:spcAft>
                <a:spcPts val="1200"/>
              </a:spcAft>
              <a:buNone/>
              <a:defRPr sz="3000">
                <a:solidFill>
                  <a:schemeClr val="bg1"/>
                </a:solidFill>
              </a:defRPr>
            </a:lvl1pPr>
            <a:lvl2pPr marL="90488" indent="-90488" algn="l">
              <a:buFont typeface="Arial"/>
              <a:buChar char="•"/>
              <a:defRPr sz="1600">
                <a:solidFill>
                  <a:schemeClr val="bg1"/>
                </a:solidFill>
              </a:defRPr>
            </a:lvl2pPr>
            <a:lvl3pPr marL="358775" indent="-179388" algn="l">
              <a:defRPr sz="1200">
                <a:solidFill>
                  <a:schemeClr val="bg1"/>
                </a:solidFill>
              </a:defRPr>
            </a:lvl3pPr>
            <a:lvl4pPr marL="358775" indent="-179388" algn="l">
              <a:defRPr sz="1200">
                <a:solidFill>
                  <a:schemeClr val="bg1"/>
                </a:solidFill>
              </a:defRPr>
            </a:lvl4pPr>
            <a:lvl5pPr marL="358775" indent="-179388" algn="l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2525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1"/>
            <a:ext cx="3779838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54804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4648202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83578" y="766826"/>
            <a:ext cx="57843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4499026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0"/>
            <a:ext cx="3779838" cy="4499027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8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91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4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DDD1723-F08C-BC4A-A158-087EDAF93B47}" type="datetimeFigureOut">
              <a:rPr lang="en-US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CA058A1-CBA4-D04F-93B6-1CEDCCC568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7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5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65A5C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565A5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65A5C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65A5C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65A5C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65A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oogle_Cloud_Platform" TargetMode="External"/><Relationship Id="rId2" Type="http://schemas.openxmlformats.org/officeDocument/2006/relationships/hyperlink" Target="https://en.wikipedia.org/wiki/Amazon_Web_Services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en.wikipedia.org/wiki/Microsoft_Azure" TargetMode="External"/><Relationship Id="rId4" Type="http://schemas.openxmlformats.org/officeDocument/2006/relationships/hyperlink" Target="https://en.wikipedia.org/wiki/Jenkins_(software)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products/docker-toolbox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ning.docker.com/instructor-led-training" TargetMode="External"/><Relationship Id="rId2" Type="http://schemas.openxmlformats.org/officeDocument/2006/relationships/hyperlink" Target="https://jhipster.github.io/installation/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Using Docker </a:t>
            </a:r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0725" y="6280150"/>
            <a:ext cx="770413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lang="de-DE" sz="80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lang="en-US" sz="800" dirty="0" smtClean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lang="en-US" sz="800" dirty="0" smtClean="0">
                <a:solidFill>
                  <a:srgbClr val="FFFFFF"/>
                </a:solidFill>
                <a:latin typeface="Arial"/>
                <a:cs typeface="Arial"/>
              </a:rPr>
              <a:t>07</a:t>
            </a:r>
            <a:r>
              <a:rPr lang="de-DE" sz="800" dirty="0" smtClean="0">
                <a:solidFill>
                  <a:srgbClr val="FFFFFF"/>
                </a:solidFill>
                <a:latin typeface="Arial"/>
                <a:cs typeface="Arial"/>
              </a:rPr>
              <a:t>.2017													Alexandru Bottea</a:t>
            </a:r>
            <a:endParaRPr lang="ro-RO" sz="800" dirty="0" smtClean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3" name="Picture 2" descr="https://storage.googleapis.com/static.ianlewis.org/prod/img/docker/large_v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361" y="1687426"/>
            <a:ext cx="2548215" cy="227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24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84513" y="755176"/>
            <a:ext cx="2883151" cy="593092"/>
          </a:xfrm>
        </p:spPr>
        <p:txBody>
          <a:bodyPr/>
          <a:lstStyle/>
          <a:p>
            <a:r>
              <a:rPr lang="ro-RO" sz="4000" dirty="0" smtClean="0">
                <a:solidFill>
                  <a:srgbClr val="E60000"/>
                </a:solidFill>
              </a:rPr>
              <a:t>Containers</a:t>
            </a:r>
            <a:endParaRPr lang="en-US" sz="4000" dirty="0">
              <a:solidFill>
                <a:srgbClr val="E60000"/>
              </a:solidFill>
            </a:endParaRPr>
          </a:p>
        </p:txBody>
      </p:sp>
      <p:pic>
        <p:nvPicPr>
          <p:cNvPr id="3074" name="Picture 2" descr="https://www.datadoghq.com/wp-content/uploads/2014/06/DockerizeImag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720" y="1544594"/>
            <a:ext cx="5378193" cy="403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3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05482" y="1495168"/>
            <a:ext cx="8031892" cy="437429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3600" dirty="0">
                <a:latin typeface="Calibri" panose="020F0502020204030204" pitchFamily="34" charset="0"/>
              </a:rPr>
              <a:t>C</a:t>
            </a:r>
            <a:r>
              <a:rPr lang="en-US" sz="3600" dirty="0" err="1">
                <a:latin typeface="Calibri" panose="020F0502020204030204" pitchFamily="34" charset="0"/>
              </a:rPr>
              <a:t>ontainers</a:t>
            </a:r>
            <a:r>
              <a:rPr lang="en-US" sz="3600" dirty="0">
                <a:latin typeface="Calibri" panose="020F0502020204030204" pitchFamily="34" charset="0"/>
              </a:rPr>
              <a:t> </a:t>
            </a:r>
            <a:r>
              <a:rPr lang="ro-RO" sz="3600" dirty="0">
                <a:latin typeface="Calibri" panose="020F0502020204030204" pitchFamily="34" charset="0"/>
              </a:rPr>
              <a:t>are </a:t>
            </a:r>
            <a:r>
              <a:rPr lang="en-US" sz="3600" dirty="0">
                <a:latin typeface="Calibri" panose="020F0502020204030204" pitchFamily="34" charset="0"/>
              </a:rPr>
              <a:t>exceptionally “light” – containers are only megabytes in size and take just seconds to start, versus minutes for a </a:t>
            </a:r>
            <a:r>
              <a:rPr lang="en-US" sz="3600" dirty="0" smtClean="0">
                <a:latin typeface="Calibri" panose="020F0502020204030204" pitchFamily="34" charset="0"/>
              </a:rPr>
              <a:t>VM</a:t>
            </a:r>
            <a:endParaRPr lang="ro-RO" sz="3600" dirty="0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</a:rPr>
              <a:t>Containers are “shareable” </a:t>
            </a:r>
            <a:r>
              <a:rPr lang="en-US" sz="3600" dirty="0" smtClean="0">
                <a:latin typeface="Calibri" panose="020F0502020204030204" pitchFamily="34" charset="0"/>
              </a:rPr>
              <a:t>and </a:t>
            </a:r>
            <a:r>
              <a:rPr lang="en-US" sz="3600" dirty="0" err="1" smtClean="0">
                <a:latin typeface="Calibri" panose="020F0502020204030204" pitchFamily="34" charset="0"/>
              </a:rPr>
              <a:t>accelerat</a:t>
            </a:r>
            <a:r>
              <a:rPr lang="ro-RO" sz="3600" dirty="0" smtClean="0">
                <a:latin typeface="Calibri" panose="020F0502020204030204" pitchFamily="34" charset="0"/>
              </a:rPr>
              <a:t>e</a:t>
            </a:r>
            <a:r>
              <a:rPr lang="en-US" sz="3600" dirty="0" smtClean="0">
                <a:latin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</a:rPr>
              <a:t>dev and test by quickly packaging applications along with their dependencies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73304" y="755176"/>
            <a:ext cx="4884945" cy="593092"/>
          </a:xfrm>
        </p:spPr>
        <p:txBody>
          <a:bodyPr/>
          <a:lstStyle/>
          <a:p>
            <a:r>
              <a:rPr lang="ro-RO" sz="4000" dirty="0" smtClean="0">
                <a:solidFill>
                  <a:srgbClr val="E60000"/>
                </a:solidFill>
              </a:rPr>
              <a:t>Containers Benefits</a:t>
            </a:r>
            <a:endParaRPr lang="en-US" sz="4000" dirty="0">
              <a:solidFill>
                <a:srgbClr val="E6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24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4909" y="1754659"/>
            <a:ext cx="788360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ro-RO" sz="3600" dirty="0">
                <a:solidFill>
                  <a:srgbClr val="565A5C"/>
                </a:solidFill>
                <a:latin typeface="Calibri" panose="020F0502020204030204" pitchFamily="34" charset="0"/>
                <a:cs typeface="Arial"/>
              </a:rPr>
              <a:t>C</a:t>
            </a:r>
            <a:r>
              <a:rPr lang="en-US" sz="3600" dirty="0" err="1">
                <a:solidFill>
                  <a:srgbClr val="565A5C"/>
                </a:solidFill>
                <a:latin typeface="Calibri" panose="020F0502020204030204" pitchFamily="34" charset="0"/>
                <a:cs typeface="Arial"/>
              </a:rPr>
              <a:t>ontainers</a:t>
            </a:r>
            <a:r>
              <a:rPr lang="en-US" sz="3600" dirty="0">
                <a:solidFill>
                  <a:srgbClr val="565A5C"/>
                </a:solidFill>
                <a:latin typeface="Calibri" panose="020F0502020204030204" pitchFamily="34" charset="0"/>
                <a:cs typeface="Arial"/>
              </a:rPr>
              <a:t> reduce management overhead. Because they share a common operating system, only a single operating system needs care and feeding (bug fixes, patches, </a:t>
            </a:r>
            <a:r>
              <a:rPr lang="en-US" sz="3600" dirty="0" err="1">
                <a:solidFill>
                  <a:srgbClr val="565A5C"/>
                </a:solidFill>
                <a:latin typeface="Calibri" panose="020F0502020204030204" pitchFamily="34" charset="0"/>
                <a:cs typeface="Arial"/>
              </a:rPr>
              <a:t>etc</a:t>
            </a:r>
            <a:r>
              <a:rPr lang="en-US" sz="3600" dirty="0">
                <a:solidFill>
                  <a:srgbClr val="565A5C"/>
                </a:solidFill>
                <a:latin typeface="Calibri" panose="020F0502020204030204" pitchFamily="34" charset="0"/>
                <a:cs typeface="Arial"/>
              </a:rPr>
              <a:t>)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73303" y="755176"/>
            <a:ext cx="4847875" cy="593092"/>
          </a:xfrm>
        </p:spPr>
        <p:txBody>
          <a:bodyPr/>
          <a:lstStyle/>
          <a:p>
            <a:r>
              <a:rPr lang="ro-RO" sz="4000" dirty="0" smtClean="0">
                <a:solidFill>
                  <a:srgbClr val="E60000"/>
                </a:solidFill>
              </a:rPr>
              <a:t>Containers Benefits</a:t>
            </a:r>
            <a:endParaRPr lang="en-US" sz="4000" dirty="0">
              <a:solidFill>
                <a:srgbClr val="E6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63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873303" y="1701801"/>
            <a:ext cx="7551560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3600" dirty="0">
                <a:latin typeface="Calibri" panose="020F0502020204030204" pitchFamily="34" charset="0"/>
              </a:rPr>
              <a:t>Y</a:t>
            </a:r>
            <a:r>
              <a:rPr lang="en-US" sz="3600" dirty="0" err="1">
                <a:latin typeface="Calibri" panose="020F0502020204030204" pitchFamily="34" charset="0"/>
              </a:rPr>
              <a:t>ou</a:t>
            </a:r>
            <a:r>
              <a:rPr lang="en-US" sz="3600" dirty="0">
                <a:latin typeface="Calibri" panose="020F0502020204030204" pitchFamily="34" charset="0"/>
              </a:rPr>
              <a:t> cannot run a container with a guest operating system that differs from the host OS because of the shared kernel – </a:t>
            </a:r>
            <a:r>
              <a:rPr lang="ro-RO" sz="3600" dirty="0">
                <a:latin typeface="Calibri" panose="020F0502020204030204" pitchFamily="34" charset="0"/>
              </a:rPr>
              <a:t>a</a:t>
            </a:r>
            <a:r>
              <a:rPr lang="en-US" sz="3600" dirty="0">
                <a:latin typeface="Calibri" panose="020F0502020204030204" pitchFamily="34" charset="0"/>
              </a:rPr>
              <a:t> Windows container </a:t>
            </a:r>
            <a:r>
              <a:rPr lang="ro-RO" sz="3600" dirty="0">
                <a:latin typeface="Calibri" panose="020F0502020204030204" pitchFamily="34" charset="0"/>
              </a:rPr>
              <a:t>cannot sit</a:t>
            </a:r>
            <a:r>
              <a:rPr lang="en-US" sz="3600" dirty="0">
                <a:latin typeface="Calibri" panose="020F0502020204030204" pitchFamily="34" charset="0"/>
              </a:rPr>
              <a:t> on a Linux-based host.</a:t>
            </a:r>
            <a:r>
              <a:rPr lang="ro-RO" sz="3600" dirty="0">
                <a:latin typeface="Calibri" panose="020F0502020204030204" pitchFamily="34" charset="0"/>
              </a:rPr>
              <a:t> You need a workaround.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73304" y="755176"/>
            <a:ext cx="5576924" cy="593092"/>
          </a:xfrm>
        </p:spPr>
        <p:txBody>
          <a:bodyPr/>
          <a:lstStyle/>
          <a:p>
            <a:r>
              <a:rPr lang="ro-RO" sz="4000" dirty="0" smtClean="0">
                <a:solidFill>
                  <a:srgbClr val="E60000"/>
                </a:solidFill>
              </a:rPr>
              <a:t>Containers Challanges</a:t>
            </a:r>
            <a:endParaRPr lang="en-US" sz="4000" dirty="0">
              <a:solidFill>
                <a:srgbClr val="E6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15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37380" y="1701801"/>
            <a:ext cx="7551559" cy="4019378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</a:rPr>
              <a:t>Since containers share the same kernel, </a:t>
            </a:r>
            <a:r>
              <a:rPr lang="ro-RO" sz="3600" dirty="0" smtClean="0">
                <a:latin typeface="Calibri" panose="020F0502020204030204" pitchFamily="34" charset="0"/>
              </a:rPr>
              <a:t>host operating systems require</a:t>
            </a:r>
            <a:r>
              <a:rPr lang="en-US" sz="3600" dirty="0" smtClean="0">
                <a:latin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</a:rPr>
              <a:t>special care to avoid security issues from adjacent containers</a:t>
            </a:r>
            <a:r>
              <a:rPr lang="en-US" sz="3600" dirty="0" smtClean="0">
                <a:latin typeface="Calibri" panose="020F0502020204030204" pitchFamily="34" charset="0"/>
              </a:rPr>
              <a:t>.</a:t>
            </a:r>
            <a:endParaRPr lang="ro-RO" sz="3600" dirty="0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</a:rPr>
              <a:t>Solutions such as Docker make container management easier, but many customers still find container management more of an art than a science.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73304" y="755176"/>
            <a:ext cx="5576924" cy="593092"/>
          </a:xfrm>
        </p:spPr>
        <p:txBody>
          <a:bodyPr/>
          <a:lstStyle/>
          <a:p>
            <a:r>
              <a:rPr lang="ro-RO" sz="4000" dirty="0" smtClean="0">
                <a:solidFill>
                  <a:srgbClr val="E60000"/>
                </a:solidFill>
              </a:rPr>
              <a:t>Containers Challanges</a:t>
            </a:r>
            <a:endParaRPr lang="en-US" sz="4000" dirty="0">
              <a:solidFill>
                <a:srgbClr val="E6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55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4000" dirty="0"/>
              <a:t>What is </a:t>
            </a:r>
            <a:r>
              <a:rPr lang="ro-RO" sz="4000" dirty="0" smtClean="0"/>
              <a:t>Docker?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9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59428" y="6416729"/>
            <a:ext cx="6596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Note: any of the colors defined can be used for the table </a:t>
            </a:r>
            <a:endParaRPr lang="en-US" sz="12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 rot="10800000" flipV="1">
            <a:off x="664027" y="2310714"/>
            <a:ext cx="7892144" cy="3052118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600" b="0" dirty="0">
                <a:latin typeface="Calibri" panose="020F0502020204030204" pitchFamily="34" charset="0"/>
                <a:ea typeface="+mn-ea"/>
              </a:rPr>
              <a:t>Docker containers wrap up a piece of software in a complete filesystem that contains everything it needs to run: code, runtime, system tools, system libraries – anything you can install on a server. This guarantees that it will always run the same, regardless of the environment it is running in.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73304" y="755176"/>
            <a:ext cx="3673982" cy="59309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E60000"/>
                </a:solidFill>
              </a:rPr>
              <a:t>What is Docker?</a:t>
            </a:r>
            <a:endParaRPr lang="en-US" sz="4000" dirty="0">
              <a:solidFill>
                <a:srgbClr val="E6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47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developer.ibm.com/bluemix/wp-content/uploads/sites/20/2015/08/cports_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1684337"/>
            <a:ext cx="7246122" cy="391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91995" y="755131"/>
            <a:ext cx="38010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b="1" dirty="0">
                <a:solidFill>
                  <a:srgbClr val="E60000"/>
                </a:solidFill>
                <a:latin typeface="Arial"/>
                <a:ea typeface="+mj-ea"/>
                <a:cs typeface="Arial"/>
              </a:rPr>
              <a:t>What is Docker?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73304" y="742819"/>
            <a:ext cx="4143539" cy="59309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E60000"/>
                </a:solidFill>
              </a:rPr>
              <a:t>Docker</a:t>
            </a:r>
            <a:r>
              <a:rPr lang="en-US" sz="4000" dirty="0">
                <a:solidFill>
                  <a:srgbClr val="E60000"/>
                </a:solidFill>
              </a:rPr>
              <a:t> </a:t>
            </a:r>
            <a:r>
              <a:rPr lang="en-US" sz="4000" dirty="0" smtClean="0">
                <a:solidFill>
                  <a:srgbClr val="E60000"/>
                </a:solidFill>
              </a:rPr>
              <a:t>Integration</a:t>
            </a:r>
            <a:endParaRPr lang="en-US" sz="4000" dirty="0">
              <a:solidFill>
                <a:srgbClr val="E6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53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73304" y="755176"/>
            <a:ext cx="4143539" cy="59309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E60000"/>
                </a:solidFill>
              </a:rPr>
              <a:t>Docker</a:t>
            </a:r>
            <a:r>
              <a:rPr lang="en-US" sz="4000" dirty="0">
                <a:solidFill>
                  <a:srgbClr val="E60000"/>
                </a:solidFill>
              </a:rPr>
              <a:t> </a:t>
            </a:r>
            <a:r>
              <a:rPr lang="en-US" sz="4000" dirty="0" smtClean="0">
                <a:solidFill>
                  <a:srgbClr val="E60000"/>
                </a:solidFill>
              </a:rPr>
              <a:t>Integration</a:t>
            </a:r>
            <a:endParaRPr lang="en-US" sz="4000" dirty="0">
              <a:solidFill>
                <a:srgbClr val="E6000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half" idx="2"/>
          </p:nvPr>
        </p:nvSpPr>
        <p:spPr>
          <a:xfrm>
            <a:off x="737380" y="1701801"/>
            <a:ext cx="7551559" cy="4019378"/>
          </a:xfrm>
        </p:spPr>
        <p:txBody>
          <a:bodyPr>
            <a:normAutofit/>
          </a:bodyPr>
          <a:lstStyle/>
          <a:p>
            <a:r>
              <a:rPr lang="en-US" sz="3600" dirty="0"/>
              <a:t>Docker can be integrated into various infrastructure </a:t>
            </a:r>
            <a:r>
              <a:rPr lang="en-US" sz="3600" dirty="0" smtClean="0"/>
              <a:t>tools</a:t>
            </a:r>
            <a:r>
              <a:rPr lang="en-US" sz="3600" dirty="0"/>
              <a:t> :</a:t>
            </a:r>
            <a:endParaRPr lang="en-US" sz="3600" dirty="0" smtClean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 smtClean="0">
                <a:hlinkClick r:id="rId2" tooltip="Amazon Web Services"/>
              </a:rPr>
              <a:t>Amazon </a:t>
            </a:r>
            <a:r>
              <a:rPr lang="en-US" sz="3600" dirty="0">
                <a:hlinkClick r:id="rId2" tooltip="Amazon Web Services"/>
              </a:rPr>
              <a:t>Web </a:t>
            </a:r>
            <a:r>
              <a:rPr lang="en-US" sz="3600" dirty="0" smtClean="0">
                <a:hlinkClick r:id="rId2" tooltip="Amazon Web Services"/>
              </a:rPr>
              <a:t>Services</a:t>
            </a:r>
            <a:endParaRPr lang="en-US" sz="3600" dirty="0" smtClean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 smtClean="0">
                <a:hlinkClick r:id="rId3" tooltip="Google Cloud Platform"/>
              </a:rPr>
              <a:t>Google </a:t>
            </a:r>
            <a:r>
              <a:rPr lang="en-US" sz="3600" dirty="0">
                <a:hlinkClick r:id="rId3" tooltip="Google Cloud Platform"/>
              </a:rPr>
              <a:t>Cloud </a:t>
            </a:r>
            <a:r>
              <a:rPr lang="en-US" sz="3600" dirty="0" smtClean="0">
                <a:hlinkClick r:id="rId3" tooltip="Google Cloud Platform"/>
              </a:rPr>
              <a:t>Platform</a:t>
            </a:r>
            <a:endParaRPr lang="en-US" sz="3600" dirty="0" smtClean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 smtClean="0">
                <a:hlinkClick r:id="rId4" tooltip="Jenkins (software)"/>
              </a:rPr>
              <a:t>Jenkins</a:t>
            </a:r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 smtClean="0">
                <a:hlinkClick r:id="rId5" tooltip="Microsoft Azure"/>
              </a:rPr>
              <a:t>Microsoft Azure</a:t>
            </a:r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01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How does it work?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4767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1"/>
            <a:ext cx="8165569" cy="4624858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4000" b="1" dirty="0" smtClean="0"/>
              <a:t>What is </a:t>
            </a:r>
            <a:r>
              <a:rPr lang="ro-RO" sz="4000" b="1" dirty="0" smtClean="0"/>
              <a:t>a Virtual Machine?</a:t>
            </a:r>
            <a:endParaRPr lang="en-US" sz="4000" b="1" dirty="0" smtClean="0"/>
          </a:p>
          <a:p>
            <a:pPr marL="742950" indent="-742950">
              <a:buFont typeface="+mj-lt"/>
              <a:buAutoNum type="arabicPeriod"/>
            </a:pPr>
            <a:r>
              <a:rPr lang="ro-RO" sz="4000" b="1" dirty="0" smtClean="0"/>
              <a:t>What is a Container?</a:t>
            </a:r>
          </a:p>
          <a:p>
            <a:pPr marL="742950" indent="-742950">
              <a:buFont typeface="+mj-lt"/>
              <a:buAutoNum type="arabicPeriod"/>
            </a:pPr>
            <a:r>
              <a:rPr lang="ro-RO" sz="4000" b="1" dirty="0" smtClean="0"/>
              <a:t>What is Docker?</a:t>
            </a:r>
            <a:endParaRPr lang="en-US" sz="4000" b="1" dirty="0" smtClean="0"/>
          </a:p>
          <a:p>
            <a:pPr marL="742950" indent="-742950">
              <a:buFont typeface="+mj-lt"/>
              <a:buAutoNum type="arabicPeriod"/>
            </a:pPr>
            <a:r>
              <a:rPr lang="ro-RO" sz="4000" b="1" dirty="0" smtClean="0"/>
              <a:t>How does it work?</a:t>
            </a:r>
            <a:endParaRPr lang="en-US" sz="4000" b="1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06583" y="631766"/>
            <a:ext cx="2028304" cy="964277"/>
          </a:xfrm>
        </p:spPr>
        <p:txBody>
          <a:bodyPr/>
          <a:lstStyle/>
          <a:p>
            <a:pPr algn="ctr"/>
            <a:r>
              <a:rPr lang="en-US" sz="4400" dirty="0" smtClean="0">
                <a:solidFill>
                  <a:srgbClr val="E60000"/>
                </a:solidFill>
              </a:rPr>
              <a:t>Topics</a:t>
            </a:r>
            <a:endParaRPr lang="en-US" sz="4400" dirty="0">
              <a:solidFill>
                <a:srgbClr val="E6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E60000"/>
                </a:solidFill>
              </a:rPr>
              <a:t>How does it work?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301" y="1553707"/>
            <a:ext cx="6058871" cy="414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9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73304" y="755176"/>
            <a:ext cx="4143539" cy="59309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E60000"/>
                </a:solidFill>
              </a:rPr>
              <a:t>How does it work?</a:t>
            </a:r>
            <a:endParaRPr lang="en-US" sz="4000" dirty="0">
              <a:solidFill>
                <a:srgbClr val="E60000"/>
              </a:solidFill>
            </a:endParaRPr>
          </a:p>
        </p:txBody>
      </p:sp>
      <p:pic>
        <p:nvPicPr>
          <p:cNvPr id="12290" name="Picture 2" descr="http://yazpik.github.io/images/docker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04" y="1947741"/>
            <a:ext cx="7541647" cy="371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44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873304" y="1701801"/>
            <a:ext cx="7551559" cy="39306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73304" y="779890"/>
            <a:ext cx="4835518" cy="59309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E60000"/>
                </a:solidFill>
              </a:rPr>
              <a:t>Install Docker Engine</a:t>
            </a:r>
            <a:endParaRPr lang="en-US" sz="4000" dirty="0">
              <a:solidFill>
                <a:srgbClr val="E6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7953" y="2014152"/>
            <a:ext cx="7875280" cy="3225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Calibri" panose="020F0502020204030204" pitchFamily="34" charset="0"/>
              </a:rPr>
              <a:t>Download and install Docker Engine :</a:t>
            </a:r>
          </a:p>
          <a:p>
            <a:r>
              <a:rPr lang="en-US" sz="3600" b="1" u="sng" dirty="0">
                <a:latin typeface="Calibri" panose="020F0502020204030204" pitchFamily="34" charset="0"/>
                <a:hlinkClick r:id="rId2"/>
              </a:rPr>
              <a:t>https://</a:t>
            </a:r>
            <a:r>
              <a:rPr lang="en-US" sz="3600" b="1" u="sng" dirty="0">
                <a:solidFill>
                  <a:srgbClr val="0070C0"/>
                </a:solidFill>
                <a:latin typeface="Calibri" panose="020F0502020204030204" pitchFamily="34" charset="0"/>
                <a:hlinkClick r:id="rId2"/>
              </a:rPr>
              <a:t>www.docker.com/products/docker-toolbox</a:t>
            </a:r>
            <a:r>
              <a:rPr lang="en-US" sz="3600" b="1" dirty="0">
                <a:latin typeface="Calibri" panose="020F0502020204030204" pitchFamily="34" charset="0"/>
              </a:rPr>
              <a:t> </a:t>
            </a:r>
          </a:p>
          <a:p>
            <a:r>
              <a:rPr lang="en-US" sz="3600" dirty="0" smtClean="0">
                <a:latin typeface="Calibri" panose="020F0502020204030204" pitchFamily="34" charset="0"/>
              </a:rPr>
              <a:t>*Check ’’Install </a:t>
            </a:r>
            <a:r>
              <a:rPr lang="en-US" sz="3600" dirty="0" err="1">
                <a:latin typeface="Calibri" panose="020F0502020204030204" pitchFamily="34" charset="0"/>
              </a:rPr>
              <a:t>VirtualBox</a:t>
            </a:r>
            <a:r>
              <a:rPr lang="en-US" sz="3600" dirty="0">
                <a:latin typeface="Calibri" panose="020F0502020204030204" pitchFamily="34" charset="0"/>
              </a:rPr>
              <a:t> with NDIS5 </a:t>
            </a:r>
            <a:r>
              <a:rPr lang="en-US" sz="3600" dirty="0" smtClean="0">
                <a:latin typeface="Calibri" panose="020F0502020204030204" pitchFamily="34" charset="0"/>
              </a:rPr>
              <a:t>Driver’’</a:t>
            </a:r>
            <a:endParaRPr lang="en-US" sz="3600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01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74450" y="1686013"/>
            <a:ext cx="7650413" cy="4056448"/>
          </a:xfrm>
        </p:spPr>
        <p:txBody>
          <a:bodyPr>
            <a:normAutofit fontScale="92500"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+mn-cs"/>
              </a:rPr>
              <a:t>1. 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+mn-cs"/>
              </a:rPr>
              <a:t>Pull Oracle XE Image 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+mn-cs"/>
              </a:rPr>
              <a:t>:</a:t>
            </a:r>
          </a:p>
          <a:p>
            <a:pPr algn="l"/>
            <a:r>
              <a:rPr lang="en-US" sz="3600" b="1" dirty="0" err="1">
                <a:solidFill>
                  <a:srgbClr val="0070C0"/>
                </a:solidFill>
              </a:rPr>
              <a:t>docker</a:t>
            </a:r>
            <a:r>
              <a:rPr lang="en-US" sz="3600" b="1" dirty="0">
                <a:solidFill>
                  <a:srgbClr val="0070C0"/>
                </a:solidFill>
              </a:rPr>
              <a:t> pull </a:t>
            </a:r>
            <a:r>
              <a:rPr lang="en-US" sz="3600" b="1" dirty="0" err="1" smtClean="0">
                <a:solidFill>
                  <a:srgbClr val="0070C0"/>
                </a:solidFill>
              </a:rPr>
              <a:t>wnameless</a:t>
            </a:r>
            <a:r>
              <a:rPr lang="en-US" sz="3600" b="1" dirty="0" smtClean="0">
                <a:solidFill>
                  <a:srgbClr val="0070C0"/>
                </a:solidFill>
              </a:rPr>
              <a:t>/oracle-xe-11g</a:t>
            </a:r>
          </a:p>
          <a:p>
            <a:pPr algn="l"/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+mn-cs"/>
              </a:rPr>
              <a:t>2. Run Oracle XE 11g Container :</a:t>
            </a:r>
          </a:p>
          <a:p>
            <a:pPr algn="l"/>
            <a:r>
              <a:rPr lang="ro-RO" sz="3600" b="1" dirty="0" err="1">
                <a:solidFill>
                  <a:srgbClr val="0070C0"/>
                </a:solidFill>
              </a:rPr>
              <a:t>docker</a:t>
            </a:r>
            <a:r>
              <a:rPr lang="ro-RO" sz="3600" b="1" dirty="0">
                <a:solidFill>
                  <a:srgbClr val="0070C0"/>
                </a:solidFill>
              </a:rPr>
              <a:t> </a:t>
            </a:r>
            <a:r>
              <a:rPr lang="ro-RO" sz="3600" b="1" dirty="0" err="1">
                <a:solidFill>
                  <a:srgbClr val="0070C0"/>
                </a:solidFill>
              </a:rPr>
              <a:t>run</a:t>
            </a:r>
            <a:r>
              <a:rPr lang="ro-RO" sz="3600" b="1" dirty="0">
                <a:solidFill>
                  <a:srgbClr val="0070C0"/>
                </a:solidFill>
              </a:rPr>
              <a:t> </a:t>
            </a:r>
            <a:r>
              <a:rPr lang="en-US" sz="3600" b="1" dirty="0" smtClean="0">
                <a:solidFill>
                  <a:srgbClr val="0070C0"/>
                </a:solidFill>
              </a:rPr>
              <a:t>–</a:t>
            </a:r>
            <a:r>
              <a:rPr lang="en-US" sz="3600" b="1" smtClean="0">
                <a:solidFill>
                  <a:srgbClr val="0070C0"/>
                </a:solidFill>
              </a:rPr>
              <a:t>name oracle-db </a:t>
            </a:r>
            <a:r>
              <a:rPr lang="ro-RO" sz="3600" b="1" smtClean="0">
                <a:solidFill>
                  <a:srgbClr val="0070C0"/>
                </a:solidFill>
              </a:rPr>
              <a:t>-d </a:t>
            </a:r>
            <a:r>
              <a:rPr lang="ro-RO" sz="3600" b="1" dirty="0">
                <a:solidFill>
                  <a:srgbClr val="0070C0"/>
                </a:solidFill>
              </a:rPr>
              <a:t>-p 49160:22 -p 49161:1521 -e ORACLE_ALLOW_REMOTE=</a:t>
            </a:r>
            <a:r>
              <a:rPr lang="ro-RO" sz="3600" b="1" dirty="0" err="1">
                <a:solidFill>
                  <a:srgbClr val="0070C0"/>
                </a:solidFill>
              </a:rPr>
              <a:t>true</a:t>
            </a:r>
            <a:r>
              <a:rPr lang="ro-RO" sz="3600" b="1" dirty="0">
                <a:solidFill>
                  <a:srgbClr val="0070C0"/>
                </a:solidFill>
              </a:rPr>
              <a:t> </a:t>
            </a:r>
            <a:r>
              <a:rPr lang="ro-RO" sz="3600" b="1" dirty="0" err="1" smtClean="0">
                <a:solidFill>
                  <a:srgbClr val="0070C0"/>
                </a:solidFill>
              </a:rPr>
              <a:t>wnameless</a:t>
            </a:r>
            <a:r>
              <a:rPr lang="ro-RO" sz="3600" b="1" dirty="0" smtClean="0">
                <a:solidFill>
                  <a:srgbClr val="0070C0"/>
                </a:solidFill>
              </a:rPr>
              <a:t>/oracle-xe-11g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85661" y="768948"/>
            <a:ext cx="6886739" cy="59309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E60000"/>
                </a:solidFill>
              </a:rPr>
              <a:t>Setup Oracle XE 11g Container</a:t>
            </a:r>
            <a:endParaRPr lang="en-US" sz="4000" dirty="0">
              <a:solidFill>
                <a:srgbClr val="E6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03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304" y="766826"/>
            <a:ext cx="5613993" cy="593092"/>
          </a:xfrm>
        </p:spPr>
        <p:txBody>
          <a:bodyPr/>
          <a:lstStyle/>
          <a:p>
            <a:r>
              <a:rPr lang="en-US" sz="3200" dirty="0">
                <a:solidFill>
                  <a:srgbClr val="E60000"/>
                </a:solidFill>
              </a:rPr>
              <a:t>Setup Docker ZTH Container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99162" y="1686013"/>
            <a:ext cx="7551560" cy="4130588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</a:rPr>
              <a:t>1. Pull 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Tomcat Image 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</a:rPr>
              <a:t>:</a:t>
            </a:r>
          </a:p>
          <a:p>
            <a:pPr algn="l"/>
            <a:r>
              <a:rPr lang="en-US" sz="3600" b="1" dirty="0" err="1" smtClean="0">
                <a:solidFill>
                  <a:srgbClr val="0070C0"/>
                </a:solidFill>
              </a:rPr>
              <a:t>docker</a:t>
            </a:r>
            <a:r>
              <a:rPr lang="en-US" sz="3600" b="1" dirty="0" smtClean="0">
                <a:solidFill>
                  <a:srgbClr val="0070C0"/>
                </a:solidFill>
              </a:rPr>
              <a:t> pull </a:t>
            </a:r>
            <a:r>
              <a:rPr lang="en-US" sz="3600" b="1" dirty="0" err="1" smtClean="0">
                <a:solidFill>
                  <a:srgbClr val="0070C0"/>
                </a:solidFill>
              </a:rPr>
              <a:t>alexbottea</a:t>
            </a:r>
            <a:r>
              <a:rPr lang="en-US" sz="3600" b="1" dirty="0" smtClean="0">
                <a:solidFill>
                  <a:srgbClr val="0070C0"/>
                </a:solidFill>
              </a:rPr>
              <a:t>/z2h-tomcat:latest</a:t>
            </a:r>
          </a:p>
          <a:p>
            <a:pPr algn="l"/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</a:rPr>
              <a:t>2. Run 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Tomcat Container :</a:t>
            </a:r>
            <a:endParaRPr lang="en-US" sz="3600" b="1" dirty="0">
              <a:solidFill>
                <a:srgbClr val="0070C0"/>
              </a:solidFill>
            </a:endParaRPr>
          </a:p>
          <a:p>
            <a:pPr algn="l"/>
            <a:r>
              <a:rPr lang="en-US" sz="4000" b="1" dirty="0" err="1">
                <a:solidFill>
                  <a:srgbClr val="0070C0"/>
                </a:solidFill>
              </a:rPr>
              <a:t>docker</a:t>
            </a:r>
            <a:r>
              <a:rPr lang="en-US" sz="4000" b="1" dirty="0">
                <a:solidFill>
                  <a:srgbClr val="0070C0"/>
                </a:solidFill>
              </a:rPr>
              <a:t> run --name tomcat -p 49100:8080 -p 49200:22 -d </a:t>
            </a:r>
            <a:r>
              <a:rPr lang="en-US" sz="4000" b="1" dirty="0" err="1" smtClean="0">
                <a:solidFill>
                  <a:srgbClr val="0070C0"/>
                </a:solidFill>
              </a:rPr>
              <a:t>alexbottea</a:t>
            </a:r>
            <a:r>
              <a:rPr lang="en-US" sz="4000" b="1" dirty="0" smtClean="0">
                <a:solidFill>
                  <a:srgbClr val="0070C0"/>
                </a:solidFill>
              </a:rPr>
              <a:t>/z2h-tomcat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92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44191" y="1711326"/>
            <a:ext cx="7986489" cy="4291226"/>
          </a:xfrm>
        </p:spPr>
        <p:txBody>
          <a:bodyPr>
            <a:normAutofit/>
          </a:bodyPr>
          <a:lstStyle/>
          <a:p>
            <a:pPr algn="l"/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  <a:cs typeface="+mn-cs"/>
              </a:rPr>
              <a:t>3</a:t>
            </a:r>
            <a:r>
              <a:rPr lang="en-US" sz="3300" dirty="0" smtClean="0">
                <a:solidFill>
                  <a:schemeClr val="tx1"/>
                </a:solidFill>
                <a:latin typeface="Calibri" panose="020F0502020204030204" pitchFamily="34" charset="0"/>
                <a:cs typeface="+mn-cs"/>
              </a:rPr>
              <a:t>. Access Docker Tomcat Container :</a:t>
            </a:r>
            <a:endParaRPr lang="en-US" sz="3300" dirty="0">
              <a:solidFill>
                <a:schemeClr val="tx1"/>
              </a:solidFill>
              <a:latin typeface="Calibri" panose="020F0502020204030204" pitchFamily="34" charset="0"/>
              <a:cs typeface="+mn-cs"/>
            </a:endParaRPr>
          </a:p>
          <a:p>
            <a:pPr algn="l"/>
            <a:r>
              <a:rPr lang="en-US" sz="3300" b="1" dirty="0" err="1">
                <a:solidFill>
                  <a:srgbClr val="0070C0"/>
                </a:solidFill>
              </a:rPr>
              <a:t>docker</a:t>
            </a:r>
            <a:r>
              <a:rPr lang="en-US" sz="3300" b="1" dirty="0">
                <a:solidFill>
                  <a:srgbClr val="0070C0"/>
                </a:solidFill>
              </a:rPr>
              <a:t> exec -it </a:t>
            </a:r>
            <a:r>
              <a:rPr lang="en-US" sz="3300" b="1" dirty="0" smtClean="0">
                <a:solidFill>
                  <a:srgbClr val="0070C0"/>
                </a:solidFill>
              </a:rPr>
              <a:t>tomcat bash</a:t>
            </a:r>
            <a:endParaRPr lang="en-US" sz="3300" b="1" dirty="0">
              <a:solidFill>
                <a:srgbClr val="0070C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85662" y="768948"/>
            <a:ext cx="6355398" cy="59309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E60000"/>
                </a:solidFill>
              </a:rPr>
              <a:t>Setup Docker ZTH Container</a:t>
            </a:r>
            <a:endParaRPr lang="en-US" sz="4000" dirty="0">
              <a:solidFill>
                <a:srgbClr val="E6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61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42552" y="1590590"/>
            <a:ext cx="7782312" cy="4093518"/>
          </a:xfrm>
        </p:spPr>
        <p:txBody>
          <a:bodyPr>
            <a:normAutofit/>
          </a:bodyPr>
          <a:lstStyle/>
          <a:p>
            <a:pPr algn="l"/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  <a:cs typeface="+mn-cs"/>
              </a:rPr>
              <a:t>1.  List </a:t>
            </a:r>
            <a:r>
              <a:rPr lang="en-US" sz="3300" dirty="0" smtClean="0">
                <a:solidFill>
                  <a:schemeClr val="tx1"/>
                </a:solidFill>
                <a:latin typeface="Calibri" panose="020F0502020204030204" pitchFamily="34" charset="0"/>
                <a:cs typeface="+mn-cs"/>
              </a:rPr>
              <a:t>Running </a:t>
            </a:r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  <a:cs typeface="+mn-cs"/>
              </a:rPr>
              <a:t>Containers :</a:t>
            </a:r>
          </a:p>
          <a:p>
            <a:pPr algn="l"/>
            <a:r>
              <a:rPr lang="en-US" sz="3300" b="1" dirty="0" err="1" smtClean="0">
                <a:solidFill>
                  <a:srgbClr val="0070C0"/>
                </a:solidFill>
              </a:rPr>
              <a:t>docker</a:t>
            </a:r>
            <a:r>
              <a:rPr lang="en-US" sz="3300" b="1" dirty="0" smtClean="0">
                <a:solidFill>
                  <a:srgbClr val="0070C0"/>
                </a:solidFill>
              </a:rPr>
              <a:t> </a:t>
            </a:r>
            <a:r>
              <a:rPr lang="en-US" sz="3300" b="1" dirty="0" err="1" smtClean="0">
                <a:solidFill>
                  <a:srgbClr val="0070C0"/>
                </a:solidFill>
              </a:rPr>
              <a:t>ps</a:t>
            </a:r>
            <a:endParaRPr lang="en-US" sz="3300" b="1" dirty="0" smtClean="0">
              <a:solidFill>
                <a:srgbClr val="0070C0"/>
              </a:solidFill>
            </a:endParaRPr>
          </a:p>
          <a:p>
            <a:pPr algn="l"/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</a:rPr>
              <a:t>2</a:t>
            </a:r>
            <a:r>
              <a:rPr lang="en-US" sz="3300" dirty="0" smtClean="0">
                <a:solidFill>
                  <a:schemeClr val="tx1"/>
                </a:solidFill>
                <a:latin typeface="Calibri" panose="020F0502020204030204" pitchFamily="34" charset="0"/>
              </a:rPr>
              <a:t>.  Commit Running Container </a:t>
            </a:r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</a:rPr>
              <a:t>:</a:t>
            </a:r>
          </a:p>
          <a:p>
            <a:pPr algn="l"/>
            <a:r>
              <a:rPr lang="en-US" sz="3300" b="1" dirty="0" err="1">
                <a:solidFill>
                  <a:srgbClr val="0070C0"/>
                </a:solidFill>
              </a:rPr>
              <a:t>d</a:t>
            </a:r>
            <a:r>
              <a:rPr lang="en-US" sz="3300" b="1" dirty="0" err="1" smtClean="0">
                <a:solidFill>
                  <a:srgbClr val="0070C0"/>
                </a:solidFill>
              </a:rPr>
              <a:t>ocker</a:t>
            </a:r>
            <a:r>
              <a:rPr lang="en-US" sz="3300" b="1" dirty="0" smtClean="0">
                <a:solidFill>
                  <a:srgbClr val="0070C0"/>
                </a:solidFill>
              </a:rPr>
              <a:t> commit &lt;</a:t>
            </a:r>
            <a:r>
              <a:rPr lang="en-US" sz="3300" b="1" dirty="0" err="1" smtClean="0">
                <a:solidFill>
                  <a:srgbClr val="0070C0"/>
                </a:solidFill>
              </a:rPr>
              <a:t>container_id</a:t>
            </a:r>
            <a:r>
              <a:rPr lang="en-US" sz="3300" b="1" dirty="0" smtClean="0">
                <a:solidFill>
                  <a:srgbClr val="0070C0"/>
                </a:solidFill>
              </a:rPr>
              <a:t>&gt; &lt;</a:t>
            </a:r>
            <a:r>
              <a:rPr lang="en-US" sz="3300" b="1" dirty="0" err="1" smtClean="0">
                <a:solidFill>
                  <a:srgbClr val="0070C0"/>
                </a:solidFill>
              </a:rPr>
              <a:t>image_name</a:t>
            </a:r>
            <a:r>
              <a:rPr lang="en-US" sz="3300" b="1" dirty="0" smtClean="0">
                <a:solidFill>
                  <a:srgbClr val="0070C0"/>
                </a:solidFill>
              </a:rPr>
              <a:t>&gt;</a:t>
            </a:r>
          </a:p>
          <a:p>
            <a:pPr algn="l"/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</a:rPr>
              <a:t>3. </a:t>
            </a:r>
            <a:r>
              <a:rPr lang="en-US" sz="33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Delete all local Docker </a:t>
            </a:r>
            <a:r>
              <a:rPr lang="en-US" sz="33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Containers:</a:t>
            </a:r>
            <a:endParaRPr lang="en-US" sz="33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/>
            <a:r>
              <a:rPr lang="en-US" sz="3300" b="1" dirty="0" err="1">
                <a:solidFill>
                  <a:srgbClr val="0070C0"/>
                </a:solidFill>
              </a:rPr>
              <a:t>docker</a:t>
            </a:r>
            <a:r>
              <a:rPr lang="en-US" sz="3300" b="1" dirty="0">
                <a:solidFill>
                  <a:srgbClr val="0070C0"/>
                </a:solidFill>
              </a:rPr>
              <a:t> </a:t>
            </a:r>
            <a:r>
              <a:rPr lang="en-US" sz="3300" b="1" dirty="0" err="1">
                <a:solidFill>
                  <a:srgbClr val="0070C0"/>
                </a:solidFill>
              </a:rPr>
              <a:t>rm</a:t>
            </a:r>
            <a:r>
              <a:rPr lang="en-US" sz="3300" b="1" dirty="0">
                <a:solidFill>
                  <a:srgbClr val="0070C0"/>
                </a:solidFill>
              </a:rPr>
              <a:t> $(</a:t>
            </a:r>
            <a:r>
              <a:rPr lang="en-US" sz="3300" b="1" dirty="0" err="1">
                <a:solidFill>
                  <a:srgbClr val="0070C0"/>
                </a:solidFill>
              </a:rPr>
              <a:t>docker</a:t>
            </a:r>
            <a:r>
              <a:rPr lang="en-US" sz="3300" b="1" dirty="0">
                <a:solidFill>
                  <a:srgbClr val="0070C0"/>
                </a:solidFill>
              </a:rPr>
              <a:t> </a:t>
            </a:r>
            <a:r>
              <a:rPr lang="en-US" sz="3300" b="1" dirty="0" err="1">
                <a:solidFill>
                  <a:srgbClr val="0070C0"/>
                </a:solidFill>
              </a:rPr>
              <a:t>ps</a:t>
            </a:r>
            <a:r>
              <a:rPr lang="en-US" sz="3300" b="1" dirty="0">
                <a:solidFill>
                  <a:srgbClr val="0070C0"/>
                </a:solidFill>
              </a:rPr>
              <a:t> -a -q)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85662" y="768948"/>
            <a:ext cx="5873484" cy="59309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E60000"/>
                </a:solidFill>
              </a:rPr>
              <a:t>Useful Docker Commands</a:t>
            </a:r>
            <a:endParaRPr lang="en-US" sz="4000" dirty="0">
              <a:solidFill>
                <a:srgbClr val="E6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2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873303" y="1701801"/>
            <a:ext cx="7551560" cy="3930650"/>
          </a:xfrm>
        </p:spPr>
        <p:txBody>
          <a:bodyPr/>
          <a:lstStyle/>
          <a:p>
            <a:pPr algn="l"/>
            <a:r>
              <a:rPr lang="en-US" sz="3300" dirty="0" smtClean="0">
                <a:solidFill>
                  <a:schemeClr val="tx1"/>
                </a:solidFill>
                <a:latin typeface="Calibri" panose="020F0502020204030204" pitchFamily="34" charset="0"/>
              </a:rPr>
              <a:t>4. </a:t>
            </a:r>
            <a:r>
              <a:rPr lang="en-US" sz="3300" dirty="0">
                <a:solidFill>
                  <a:schemeClr val="tx1"/>
                </a:solidFill>
                <a:latin typeface="Calibri" panose="020F0502020204030204" pitchFamily="34" charset="0"/>
              </a:rPr>
              <a:t>Delete all local Docker </a:t>
            </a:r>
            <a:r>
              <a:rPr lang="en-US" sz="3300" dirty="0" smtClean="0">
                <a:solidFill>
                  <a:schemeClr val="tx1"/>
                </a:solidFill>
                <a:latin typeface="Calibri" panose="020F0502020204030204" pitchFamily="34" charset="0"/>
              </a:rPr>
              <a:t>Images:</a:t>
            </a:r>
            <a:endParaRPr lang="en-US" sz="33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/>
            <a:r>
              <a:rPr lang="en-US" sz="3300" b="1" dirty="0" err="1">
                <a:solidFill>
                  <a:srgbClr val="0070C0"/>
                </a:solidFill>
              </a:rPr>
              <a:t>docker</a:t>
            </a:r>
            <a:r>
              <a:rPr lang="en-US" sz="3300" b="1" dirty="0">
                <a:solidFill>
                  <a:srgbClr val="0070C0"/>
                </a:solidFill>
              </a:rPr>
              <a:t> </a:t>
            </a:r>
            <a:r>
              <a:rPr lang="en-US" sz="3300" b="1" dirty="0" err="1">
                <a:solidFill>
                  <a:srgbClr val="0070C0"/>
                </a:solidFill>
              </a:rPr>
              <a:t>rmi</a:t>
            </a:r>
            <a:r>
              <a:rPr lang="en-US" sz="3300" b="1" dirty="0">
                <a:solidFill>
                  <a:srgbClr val="0070C0"/>
                </a:solidFill>
              </a:rPr>
              <a:t> $(</a:t>
            </a:r>
            <a:r>
              <a:rPr lang="en-US" sz="3300" b="1" dirty="0" err="1">
                <a:solidFill>
                  <a:srgbClr val="0070C0"/>
                </a:solidFill>
              </a:rPr>
              <a:t>docker</a:t>
            </a:r>
            <a:r>
              <a:rPr lang="en-US" sz="3300" b="1" dirty="0">
                <a:solidFill>
                  <a:srgbClr val="0070C0"/>
                </a:solidFill>
              </a:rPr>
              <a:t> images -q) </a:t>
            </a:r>
            <a:endParaRPr lang="en-US" sz="3300" b="1" dirty="0" smtClean="0">
              <a:solidFill>
                <a:srgbClr val="0070C0"/>
              </a:solidFill>
            </a:endParaRPr>
          </a:p>
          <a:p>
            <a:pPr algn="l"/>
            <a:r>
              <a:rPr lang="en-US" sz="3300" dirty="0" smtClean="0"/>
              <a:t>5. Start a container:</a:t>
            </a:r>
          </a:p>
          <a:p>
            <a:pPr algn="l"/>
            <a:r>
              <a:rPr lang="en-US" sz="3300" b="1" dirty="0" err="1">
                <a:solidFill>
                  <a:srgbClr val="0070C0"/>
                </a:solidFill>
              </a:rPr>
              <a:t>d</a:t>
            </a:r>
            <a:r>
              <a:rPr lang="en-US" sz="3300" b="1" dirty="0" err="1" smtClean="0">
                <a:solidFill>
                  <a:srgbClr val="0070C0"/>
                </a:solidFill>
              </a:rPr>
              <a:t>ocker</a:t>
            </a:r>
            <a:r>
              <a:rPr lang="en-US" sz="3300" b="1" dirty="0" smtClean="0">
                <a:solidFill>
                  <a:srgbClr val="0070C0"/>
                </a:solidFill>
              </a:rPr>
              <a:t> start &lt;</a:t>
            </a:r>
            <a:r>
              <a:rPr lang="en-US" sz="3300" b="1" dirty="0" err="1" smtClean="0">
                <a:solidFill>
                  <a:srgbClr val="0070C0"/>
                </a:solidFill>
              </a:rPr>
              <a:t>container_name</a:t>
            </a:r>
            <a:r>
              <a:rPr lang="en-US" sz="3300" b="1" dirty="0" smtClean="0">
                <a:solidFill>
                  <a:srgbClr val="0070C0"/>
                </a:solidFill>
              </a:rPr>
              <a:t>&gt;</a:t>
            </a:r>
            <a:endParaRPr lang="en-US" sz="3300" b="1" dirty="0">
              <a:solidFill>
                <a:srgbClr val="0070C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85662" y="768948"/>
            <a:ext cx="5873484" cy="59309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E60000"/>
                </a:solidFill>
              </a:rPr>
              <a:t>Useful Docker Commands</a:t>
            </a:r>
            <a:endParaRPr lang="en-US" sz="4000" dirty="0">
              <a:solidFill>
                <a:srgbClr val="E6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62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78476" y="1701801"/>
            <a:ext cx="7646387" cy="39306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u="sng" dirty="0">
                <a:hlinkClick r:id="rId2"/>
              </a:rPr>
              <a:t>https://jhipster.github.io/installation</a:t>
            </a:r>
            <a:r>
              <a:rPr lang="en-US" sz="3200" b="1" u="sng" dirty="0" smtClean="0">
                <a:hlinkClick r:id="rId2"/>
              </a:rPr>
              <a:t>/</a:t>
            </a:r>
            <a:endParaRPr lang="en-US" sz="32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hlinkClick r:id="rId3"/>
              </a:rPr>
              <a:t>https://</a:t>
            </a:r>
            <a:r>
              <a:rPr lang="en-US" sz="3200" b="1" dirty="0" smtClean="0">
                <a:hlinkClick r:id="rId3"/>
              </a:rPr>
              <a:t>training.docker.com/instructor-led-training</a:t>
            </a:r>
            <a:r>
              <a:rPr lang="en-US" sz="3200" b="1" dirty="0" smtClean="0"/>
              <a:t> </a:t>
            </a:r>
            <a:endParaRPr lang="en-US" sz="3200" b="1" dirty="0"/>
          </a:p>
          <a:p>
            <a:endParaRPr lang="en-US" sz="3200" dirty="0" smtClean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85662" y="768948"/>
            <a:ext cx="5873484" cy="59309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E60000"/>
                </a:solidFill>
              </a:rPr>
              <a:t>Useful Links</a:t>
            </a:r>
            <a:endParaRPr lang="en-US" sz="4000" dirty="0">
              <a:solidFill>
                <a:srgbClr val="E6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39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30" y="738251"/>
            <a:ext cx="5639485" cy="593092"/>
          </a:xfrm>
        </p:spPr>
        <p:txBody>
          <a:bodyPr/>
          <a:lstStyle/>
          <a:p>
            <a:r>
              <a:rPr lang="en-US" dirty="0" smtClean="0"/>
              <a:t>Workshop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oracle container from the oracle11g image</a:t>
            </a:r>
          </a:p>
          <a:p>
            <a:r>
              <a:rPr lang="en-US" dirty="0" smtClean="0"/>
              <a:t>Run the scripts onto the database to create the tables and insert values, commit the changes</a:t>
            </a:r>
          </a:p>
          <a:p>
            <a:r>
              <a:rPr lang="en-US" dirty="0" smtClean="0"/>
              <a:t>Commit the container into a new image to check if your changes are persistent</a:t>
            </a:r>
            <a:endParaRPr lang="en-US" dirty="0"/>
          </a:p>
          <a:p>
            <a:r>
              <a:rPr lang="en-US" dirty="0" smtClean="0"/>
              <a:t>Create the tomcat container and deploy the sample app. Verify the deployment worked. </a:t>
            </a:r>
          </a:p>
        </p:txBody>
      </p:sp>
    </p:spTree>
    <p:extLst>
      <p:ext uri="{BB962C8B-B14F-4D97-AF65-F5344CB8AC3E}">
        <p14:creationId xmlns:p14="http://schemas.microsoft.com/office/powerpoint/2010/main" val="41007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49" y="1643449"/>
            <a:ext cx="7438767" cy="3825652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7529292" cy="593092"/>
          </a:xfrm>
        </p:spPr>
        <p:txBody>
          <a:bodyPr/>
          <a:lstStyle/>
          <a:p>
            <a:r>
              <a:rPr lang="ro-RO" sz="3600" dirty="0" smtClean="0">
                <a:solidFill>
                  <a:srgbClr val="E60000"/>
                </a:solidFill>
              </a:rPr>
              <a:t>Virtual Machines vs Containers</a:t>
            </a:r>
            <a:endParaRPr lang="en-US" sz="3600" dirty="0">
              <a:solidFill>
                <a:srgbClr val="E6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www.publicdomainpictures.net/pictures/160000/nahled/question-mark-1460071938EH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684" y="1507524"/>
            <a:ext cx="2031571" cy="407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13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4000" dirty="0"/>
              <a:t>What is </a:t>
            </a:r>
            <a:r>
              <a:rPr lang="ro-RO" sz="4000" dirty="0" smtClean="0"/>
              <a:t>a Virtual Machine?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4025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94227" y="1800655"/>
            <a:ext cx="7718281" cy="3930650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</a:rPr>
              <a:t>A virtual machine is a program that acts as a virtual </a:t>
            </a:r>
            <a:r>
              <a:rPr lang="en-US" sz="3600" dirty="0" smtClean="0">
                <a:latin typeface="Calibri" panose="020F0502020204030204" pitchFamily="34" charset="0"/>
              </a:rPr>
              <a:t>computer</a:t>
            </a:r>
            <a:endParaRPr lang="ro-RO" sz="3600" dirty="0" smtClean="0">
              <a:latin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Calibri" panose="020F0502020204030204" pitchFamily="34" charset="0"/>
              </a:rPr>
              <a:t>It </a:t>
            </a:r>
            <a:r>
              <a:rPr lang="en-US" sz="3600" dirty="0">
                <a:latin typeface="Calibri" panose="020F0502020204030204" pitchFamily="34" charset="0"/>
              </a:rPr>
              <a:t>runs </a:t>
            </a:r>
            <a:r>
              <a:rPr lang="en-US" sz="3600" dirty="0" smtClean="0">
                <a:latin typeface="Calibri" panose="020F0502020204030204" pitchFamily="34" charset="0"/>
              </a:rPr>
              <a:t>on</a:t>
            </a:r>
            <a:r>
              <a:rPr lang="ro-RO" sz="3600" dirty="0" smtClean="0">
                <a:latin typeface="Calibri" panose="020F0502020204030204" pitchFamily="34" charset="0"/>
              </a:rPr>
              <a:t> </a:t>
            </a:r>
            <a:r>
              <a:rPr lang="en-US" sz="3600" dirty="0" smtClean="0">
                <a:latin typeface="Calibri" panose="020F0502020204030204" pitchFamily="34" charset="0"/>
              </a:rPr>
              <a:t>the </a:t>
            </a:r>
            <a:r>
              <a:rPr lang="en-US" sz="3600" dirty="0">
                <a:latin typeface="Calibri" panose="020F0502020204030204" pitchFamily="34" charset="0"/>
              </a:rPr>
              <a:t>“host” operating </a:t>
            </a:r>
            <a:r>
              <a:rPr lang="en-US" sz="3600" dirty="0" smtClean="0">
                <a:latin typeface="Calibri" panose="020F0502020204030204" pitchFamily="34" charset="0"/>
              </a:rPr>
              <a:t>system</a:t>
            </a:r>
            <a:r>
              <a:rPr lang="ro-RO" sz="3600" dirty="0" smtClean="0">
                <a:latin typeface="Calibri" panose="020F0502020204030204" pitchFamily="34" charset="0"/>
              </a:rPr>
              <a:t> </a:t>
            </a:r>
            <a:r>
              <a:rPr lang="en-US" sz="3600" dirty="0" smtClean="0">
                <a:latin typeface="Calibri" panose="020F0502020204030204" pitchFamily="34" charset="0"/>
              </a:rPr>
              <a:t>and </a:t>
            </a:r>
            <a:r>
              <a:rPr lang="en-US" sz="3600" dirty="0">
                <a:latin typeface="Calibri" panose="020F0502020204030204" pitchFamily="34" charset="0"/>
              </a:rPr>
              <a:t>provides </a:t>
            </a:r>
            <a:r>
              <a:rPr lang="ro-RO" sz="3600" dirty="0" smtClean="0">
                <a:latin typeface="Calibri" panose="020F0502020204030204" pitchFamily="34" charset="0"/>
              </a:rPr>
              <a:t>isolated hardware</a:t>
            </a:r>
            <a:r>
              <a:rPr lang="en-US" sz="3600" dirty="0" smtClean="0">
                <a:latin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</a:rPr>
              <a:t>to “guest” operating systems.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73303" y="827904"/>
            <a:ext cx="4094113" cy="569118"/>
          </a:xfrm>
        </p:spPr>
        <p:txBody>
          <a:bodyPr/>
          <a:lstStyle/>
          <a:p>
            <a:r>
              <a:rPr lang="ro-RO" sz="4000" dirty="0" smtClean="0">
                <a:solidFill>
                  <a:srgbClr val="E60000"/>
                </a:solidFill>
              </a:rPr>
              <a:t>Virtual Machines</a:t>
            </a:r>
            <a:endParaRPr lang="en-US" sz="4000" dirty="0">
              <a:solidFill>
                <a:srgbClr val="E6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69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4118828" cy="593092"/>
          </a:xfrm>
        </p:spPr>
        <p:txBody>
          <a:bodyPr/>
          <a:lstStyle/>
          <a:p>
            <a:r>
              <a:rPr lang="ro-RO" sz="4000" dirty="0" smtClean="0">
                <a:solidFill>
                  <a:srgbClr val="E60000"/>
                </a:solidFill>
              </a:rPr>
              <a:t>Virtual Machines</a:t>
            </a:r>
            <a:endParaRPr lang="en-US" sz="4000" dirty="0">
              <a:solidFill>
                <a:srgbClr val="E6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873302" y="1701800"/>
            <a:ext cx="7788783" cy="447657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</a:rPr>
              <a:t>Virtual machines provide their own virtual hardware, including a virtual CPU, memory, hard drive, network interface, and other </a:t>
            </a:r>
            <a:r>
              <a:rPr lang="en-US" sz="3600" dirty="0" smtClean="0">
                <a:latin typeface="Calibri" panose="020F0502020204030204" pitchFamily="34" charset="0"/>
              </a:rPr>
              <a:t>devices</a:t>
            </a:r>
            <a:endParaRPr lang="ro-RO" sz="36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</a:rPr>
              <a:t>The virtual hardware devices provided by the virtual machine are mapped to real hardware on your physical machine.</a:t>
            </a:r>
            <a:endParaRPr lang="ro-RO" sz="3600" dirty="0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9535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4118828" cy="593092"/>
          </a:xfrm>
        </p:spPr>
        <p:txBody>
          <a:bodyPr/>
          <a:lstStyle/>
          <a:p>
            <a:r>
              <a:rPr lang="ro-RO" sz="4000" dirty="0" smtClean="0">
                <a:solidFill>
                  <a:srgbClr val="E60000"/>
                </a:solidFill>
              </a:rPr>
              <a:t>Virtual Machines</a:t>
            </a:r>
            <a:endParaRPr lang="en-US" sz="4000" dirty="0">
              <a:solidFill>
                <a:srgbClr val="E60000"/>
              </a:solidFill>
            </a:endParaRPr>
          </a:p>
        </p:txBody>
      </p:sp>
      <p:pic>
        <p:nvPicPr>
          <p:cNvPr id="2056" name="Picture 8" descr="http://cdn2.hubspot.net/hub/51762/hubfs/Fred1.jpg?t=1464273863311&amp;width=4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531" y="1594022"/>
            <a:ext cx="6697362" cy="394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79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4000" dirty="0" smtClean="0"/>
              <a:t>What is a Container?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7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6582" y="1701801"/>
            <a:ext cx="7718281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</a:rPr>
              <a:t>Containers provide a way to </a:t>
            </a:r>
            <a:r>
              <a:rPr lang="en-US" sz="3600" dirty="0" smtClean="0">
                <a:latin typeface="Calibri" panose="020F0502020204030204" pitchFamily="34" charset="0"/>
              </a:rPr>
              <a:t>run </a:t>
            </a:r>
            <a:r>
              <a:rPr lang="en-US" sz="3600" dirty="0">
                <a:latin typeface="Calibri" panose="020F0502020204030204" pitchFamily="34" charset="0"/>
              </a:rPr>
              <a:t>isolated systems on a single </a:t>
            </a:r>
            <a:r>
              <a:rPr lang="en-US" sz="3600" dirty="0" smtClean="0">
                <a:latin typeface="Calibri" panose="020F0502020204030204" pitchFamily="34" charset="0"/>
              </a:rPr>
              <a:t>host O</a:t>
            </a:r>
            <a:r>
              <a:rPr lang="ro-RO" sz="3600" dirty="0" smtClean="0">
                <a:latin typeface="Calibri" panose="020F0502020204030204" pitchFamily="34" charset="0"/>
              </a:rPr>
              <a:t>perating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</a:rPr>
              <a:t>Each container shares the host OS kernel and, usually, the binaries and libraries, too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73303" y="755176"/>
            <a:ext cx="2883151" cy="593092"/>
          </a:xfrm>
        </p:spPr>
        <p:txBody>
          <a:bodyPr/>
          <a:lstStyle/>
          <a:p>
            <a:r>
              <a:rPr lang="ro-RO" sz="4000" dirty="0" smtClean="0">
                <a:solidFill>
                  <a:srgbClr val="E60000"/>
                </a:solidFill>
              </a:rPr>
              <a:t>Containers</a:t>
            </a:r>
            <a:endParaRPr lang="en-US" sz="4000" dirty="0">
              <a:solidFill>
                <a:srgbClr val="E6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9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8">
      <a:dk1>
        <a:srgbClr val="565A5C"/>
      </a:dk1>
      <a:lt1>
        <a:sysClr val="window" lastClr="FFFFFF"/>
      </a:lt1>
      <a:dk2>
        <a:srgbClr val="E60000"/>
      </a:dk2>
      <a:lt2>
        <a:srgbClr val="FFFFFF"/>
      </a:lt2>
      <a:accent1>
        <a:srgbClr val="E83424"/>
      </a:accent1>
      <a:accent2>
        <a:srgbClr val="98C000"/>
      </a:accent2>
      <a:accent3>
        <a:srgbClr val="00A3CA"/>
      </a:accent3>
      <a:accent4>
        <a:srgbClr val="FBC100"/>
      </a:accent4>
      <a:accent5>
        <a:srgbClr val="F18E00"/>
      </a:accent5>
      <a:accent6>
        <a:srgbClr val="6A1485"/>
      </a:accent6>
      <a:hlink>
        <a:srgbClr val="00A3CA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8156C7593CEB40904968982BE1DF96" ma:contentTypeVersion="0" ma:contentTypeDescription="Create a new document." ma:contentTypeScope="" ma:versionID="1b721923f904434fe25a6592b812f46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E8851E-A513-4DE1-BFEA-60B7444A35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424CC9-255C-4972-B5F2-6F19B32F3DEA}">
  <ds:schemaRefs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4231788-4844-40BA-9AE9-C45D5EA4B8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3717</TotalTime>
  <Words>703</Words>
  <Application>Microsoft Office PowerPoint</Application>
  <PresentationFormat>On-screen Show (4:3)</PresentationFormat>
  <Paragraphs>98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Wingdings</vt:lpstr>
      <vt:lpstr>Office Theme</vt:lpstr>
      <vt:lpstr>Using Docker Containers</vt:lpstr>
      <vt:lpstr>Topics</vt:lpstr>
      <vt:lpstr>Virtual Machines vs Containers</vt:lpstr>
      <vt:lpstr>What is a Virtual Machine?</vt:lpstr>
      <vt:lpstr>Virtual Machines</vt:lpstr>
      <vt:lpstr>Virtual Machines</vt:lpstr>
      <vt:lpstr>Virtual Machines</vt:lpstr>
      <vt:lpstr>What is a Container?</vt:lpstr>
      <vt:lpstr>Containers</vt:lpstr>
      <vt:lpstr>Containers</vt:lpstr>
      <vt:lpstr>Containers Benefits</vt:lpstr>
      <vt:lpstr>Containers Benefits</vt:lpstr>
      <vt:lpstr>Containers Challanges</vt:lpstr>
      <vt:lpstr>Containers Challanges</vt:lpstr>
      <vt:lpstr>What is Docker?</vt:lpstr>
      <vt:lpstr>What is Docker?</vt:lpstr>
      <vt:lpstr>Docker Integration</vt:lpstr>
      <vt:lpstr>Docker Integration</vt:lpstr>
      <vt:lpstr>How does it work?</vt:lpstr>
      <vt:lpstr>How does it work?</vt:lpstr>
      <vt:lpstr>How does it work?</vt:lpstr>
      <vt:lpstr>Install Docker Engine</vt:lpstr>
      <vt:lpstr>Setup Oracle XE 11g Container</vt:lpstr>
      <vt:lpstr>Setup Docker ZTH Container</vt:lpstr>
      <vt:lpstr>Setup Docker ZTH Container</vt:lpstr>
      <vt:lpstr>Useful Docker Commands</vt:lpstr>
      <vt:lpstr>Useful Docker Commands</vt:lpstr>
      <vt:lpstr>Useful Links</vt:lpstr>
      <vt:lpstr>Workshop</vt:lpstr>
      <vt:lpstr>PowerPoint Presentation</vt:lpstr>
    </vt:vector>
  </TitlesOfParts>
  <Company>Brandtailors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Părpălea</dc:creator>
  <cp:lastModifiedBy>Alexandru Bottea</cp:lastModifiedBy>
  <cp:revision>191</cp:revision>
  <dcterms:created xsi:type="dcterms:W3CDTF">2013-12-09T08:38:16Z</dcterms:created>
  <dcterms:modified xsi:type="dcterms:W3CDTF">2017-07-18T09:20:55Z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0x010100A98156C7593CEB40904968982BE1DF96</vt:lpwstr>
  </property>
</Properties>
</file>