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409" r:id="rId3"/>
    <p:sldId id="410" r:id="rId4"/>
    <p:sldId id="412" r:id="rId5"/>
    <p:sldId id="414" r:id="rId6"/>
    <p:sldId id="413" r:id="rId7"/>
    <p:sldId id="416" r:id="rId8"/>
    <p:sldId id="417" r:id="rId9"/>
    <p:sldId id="418" r:id="rId10"/>
    <p:sldId id="420" r:id="rId11"/>
    <p:sldId id="419" r:id="rId12"/>
    <p:sldId id="486" r:id="rId13"/>
    <p:sldId id="422" r:id="rId14"/>
    <p:sldId id="423" r:id="rId15"/>
    <p:sldId id="424" r:id="rId16"/>
    <p:sldId id="425" r:id="rId17"/>
    <p:sldId id="487" r:id="rId18"/>
    <p:sldId id="427" r:id="rId19"/>
    <p:sldId id="428" r:id="rId20"/>
    <p:sldId id="429" r:id="rId21"/>
    <p:sldId id="430" r:id="rId22"/>
    <p:sldId id="432" r:id="rId23"/>
    <p:sldId id="433" r:id="rId24"/>
    <p:sldId id="434" r:id="rId25"/>
    <p:sldId id="435" r:id="rId26"/>
    <p:sldId id="437" r:id="rId27"/>
    <p:sldId id="438" r:id="rId28"/>
    <p:sldId id="440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544" r:id="rId37"/>
    <p:sldId id="545" r:id="rId38"/>
    <p:sldId id="453" r:id="rId39"/>
    <p:sldId id="454" r:id="rId40"/>
    <p:sldId id="456" r:id="rId41"/>
    <p:sldId id="457" r:id="rId42"/>
    <p:sldId id="460" r:id="rId43"/>
    <p:sldId id="458" r:id="rId44"/>
    <p:sldId id="459" r:id="rId45"/>
    <p:sldId id="463" r:id="rId46"/>
    <p:sldId id="464" r:id="rId47"/>
    <p:sldId id="465" r:id="rId48"/>
    <p:sldId id="466" r:id="rId49"/>
    <p:sldId id="467" r:id="rId50"/>
    <p:sldId id="546" r:id="rId51"/>
    <p:sldId id="468" r:id="rId52"/>
    <p:sldId id="469" r:id="rId53"/>
    <p:sldId id="470" r:id="rId54"/>
    <p:sldId id="471" r:id="rId55"/>
    <p:sldId id="472" r:id="rId56"/>
    <p:sldId id="473" r:id="rId57"/>
    <p:sldId id="547" r:id="rId58"/>
    <p:sldId id="548" r:id="rId59"/>
    <p:sldId id="475" r:id="rId60"/>
    <p:sldId id="476" r:id="rId61"/>
    <p:sldId id="477" r:id="rId62"/>
    <p:sldId id="478" r:id="rId63"/>
    <p:sldId id="479" r:id="rId64"/>
    <p:sldId id="576" r:id="rId65"/>
    <p:sldId id="481" r:id="rId66"/>
    <p:sldId id="482" r:id="rId67"/>
    <p:sldId id="577" r:id="rId68"/>
    <p:sldId id="578" r:id="rId69"/>
    <p:sldId id="579" r:id="rId70"/>
    <p:sldId id="581" r:id="rId71"/>
    <p:sldId id="582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commentAuthors" Target="commentAuthors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Bootstrap </a:t>
            </a:r>
            <a:r>
              <a:rPr lang="zh-CN" altLang="en-US"/>
              <a:t>基础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2. </a:t>
            </a:r>
            <a:r>
              <a:rPr sz="2800"/>
              <a:t>栅格系统通过一系列的行（row）与列（column）的组合来创建页面布局，页面的内容就可以放入这些创建好的布局中。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800"/>
              <a:t>3. </a:t>
            </a:r>
            <a:r>
              <a:rPr sz="2800">
                <a:sym typeface="+mn-ea"/>
              </a:rPr>
              <a:t>栅格系统原理</a:t>
            </a:r>
            <a:endParaRPr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sz="2800"/>
              <a:t>“行”必须包含在“container”样式类 （固定宽度）或“container-fluid”样式类 （100% 宽度）中。</a:t>
            </a:r>
            <a:endParaRPr sz="2800"/>
          </a:p>
          <a:p>
            <a:pPr marL="0" indent="0">
              <a:buNone/>
            </a:pPr>
            <a:r>
              <a:rPr lang="en-US" altLang="zh-CN" sz="2800"/>
              <a:t>	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sz="2800"/>
              <a:t>通过“行”在水平方向创建一组“列”，并且页面的内容应当放置于“列”内，只有“列”可以作为“行”的直接子元素。</a:t>
            </a:r>
            <a:endParaRPr sz="2800"/>
          </a:p>
          <a:p>
            <a:pPr marL="0" indent="0">
              <a:buNone/>
            </a:pP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36470" y="2345690"/>
            <a:ext cx="6123305" cy="716280"/>
          </a:xfrm>
        </p:spPr>
        <p:txBody>
          <a:bodyPr wrap="square">
            <a:normAutofit fontScale="90000"/>
          </a:bodyPr>
          <a:p>
            <a:r>
              <a:rPr lang="zh-CN" altLang="en-US" spc="-200" dirty="0"/>
              <a:t>例</a:t>
            </a:r>
            <a:r>
              <a:rPr lang="en-US" altLang="zh-CN" spc="-200" dirty="0"/>
              <a:t>10-2  </a:t>
            </a:r>
            <a:r>
              <a:rPr lang="zh-CN" altLang="en-US" spc="-200" dirty="0"/>
              <a:t>基本的栅格系统</a:t>
            </a:r>
            <a:endParaRPr lang="zh-CN" altLang="en-US" spc="-200" dirty="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栅格布局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创建栅格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63670" y="2205990"/>
            <a:ext cx="406717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10-3  </a:t>
            </a:r>
            <a:r>
              <a:rPr lang="zh-CN" altLang="en-US" b="0" spc="-200" dirty="0">
                <a:solidFill>
                  <a:srgbClr val="FF0000"/>
                </a:solidFill>
              </a:rPr>
              <a:t>列偏移</a:t>
            </a:r>
            <a:endParaRPr lang="zh-CN" altLang="en-US" b="0" spc="-2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800"/>
              <a:t>1. </a:t>
            </a:r>
            <a:r>
              <a:rPr sz="2800"/>
              <a:t>列偏移</a:t>
            </a:r>
            <a:endParaRPr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sz="2800"/>
              <a:t>列是自左向右排列的。那如果想改变一下列排列的形式，有以下两种办法：</a:t>
            </a:r>
            <a:endParaRPr sz="2800"/>
          </a:p>
          <a:p>
            <a:pPr marL="0" indent="0">
              <a:buNone/>
            </a:pPr>
            <a:r>
              <a:rPr sz="2800"/>
              <a:t>（1）在class属性中再加入“col-md-offset-n”样式类，这个类可以让列向右偏移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800"/>
              <a:t>1. </a:t>
            </a:r>
            <a:r>
              <a:rPr sz="2800"/>
              <a:t>列偏移</a:t>
            </a:r>
            <a:endParaRPr sz="2800"/>
          </a:p>
          <a:p>
            <a:pPr marL="0" indent="0">
              <a:buNone/>
            </a:pPr>
            <a:r>
              <a:rPr sz="2800"/>
              <a:t>   （2）改变列的排列顺序第二个方法是为列添加“col-md-push-”或“col-md-pull-”的样式类，可以实现类似左浮动或右浮动的效果。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10-3   </a:t>
            </a:r>
            <a:r>
              <a:rPr sz="2800" spc="-200" dirty="0">
                <a:sym typeface="+mn-ea"/>
              </a:rPr>
              <a:t>偏移的综合实例</a:t>
            </a:r>
            <a:endParaRPr sz="2800" spc="-2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列偏移的方法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列偏移的使用场合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06015" y="2205990"/>
            <a:ext cx="4665980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10-4  </a:t>
            </a:r>
            <a:r>
              <a:rPr lang="zh-CN" altLang="en-US" b="0" spc="-200" dirty="0"/>
              <a:t>列嵌套</a:t>
            </a:r>
            <a:endParaRPr lang="zh-CN" altLang="en-US" b="0" spc="-200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88110" y="2205990"/>
            <a:ext cx="972756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10-1  </a:t>
            </a:r>
            <a:r>
              <a:rPr lang="zh-CN" altLang="en-US" spc="-200" dirty="0"/>
              <a:t>使用Bootstrap 的基本HTML模板</a:t>
            </a:r>
            <a:endParaRPr lang="zh-CN" altLang="en-US" spc="-200" dirty="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6216650"/>
          </a:xfrm>
        </p:spPr>
        <p:txBody>
          <a:bodyPr>
            <a:noAutofit/>
          </a:bodyPr>
          <a:p>
            <a:r>
              <a:rPr lang="en-US" altLang="zh-CN" sz="2700"/>
              <a:t>1. </a:t>
            </a:r>
            <a:r>
              <a:rPr sz="2700">
                <a:sym typeface="+mn-ea"/>
              </a:rPr>
              <a:t>列嵌套</a:t>
            </a:r>
            <a:endParaRPr sz="2700">
              <a:sym typeface="+mn-ea"/>
            </a:endParaRPr>
          </a:p>
          <a:p>
            <a:r>
              <a:rPr sz="2700"/>
              <a:t>Bootstrap的栅格系统支持嵌套，即能够在定义已有列中嵌套新的一行</a:t>
            </a:r>
            <a:endParaRPr sz="2700"/>
          </a:p>
          <a:p>
            <a:endParaRPr sz="2700"/>
          </a:p>
          <a:p>
            <a:r>
              <a:rPr sz="2700"/>
              <a:t>而且嵌套进去一行所占的宽度将会是其父列的宽度。</a:t>
            </a:r>
            <a:endParaRPr sz="2700"/>
          </a:p>
          <a:p>
            <a:endParaRPr sz="2700"/>
          </a:p>
          <a:p>
            <a:r>
              <a:rPr sz="2700"/>
              <a:t>被嵌套的行可以再进行列的定义，所包含列的个数不能超过12，但也没有要求必须占满12列。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97000" y="947420"/>
            <a:ext cx="85877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10-4   </a:t>
            </a:r>
            <a:r>
              <a:rPr lang="zh-CN" altLang="en-US" sz="2800" spc="-200" dirty="0">
                <a:sym typeface="+mn-ea"/>
              </a:rPr>
              <a:t>先把</a:t>
            </a:r>
            <a:r>
              <a:rPr lang="zh-CN" altLang="en-US" sz="2800" b="1" spc="-200" dirty="0">
                <a:solidFill>
                  <a:srgbClr val="FF0000"/>
                </a:solidFill>
                <a:sym typeface="+mn-ea"/>
              </a:rPr>
              <a:t>一行</a:t>
            </a:r>
            <a:r>
              <a:rPr lang="zh-CN" altLang="en-US" sz="2800" spc="-200" dirty="0">
                <a:sym typeface="+mn-ea"/>
              </a:rPr>
              <a:t>分成</a:t>
            </a:r>
            <a:r>
              <a:rPr lang="zh-CN" altLang="en-US" sz="2800" b="1" spc="-200" dirty="0">
                <a:solidFill>
                  <a:srgbClr val="FF0000"/>
                </a:solidFill>
                <a:sym typeface="+mn-ea"/>
              </a:rPr>
              <a:t>两列</a:t>
            </a:r>
            <a:r>
              <a:rPr lang="zh-CN" altLang="en-US" sz="2800" spc="-200" dirty="0">
                <a:sym typeface="+mn-ea"/>
              </a:rPr>
              <a:t>，各占6个栅格，然后再把</a:t>
            </a:r>
            <a:r>
              <a:rPr lang="zh-CN" altLang="en-US" sz="2800" b="1" spc="-200" dirty="0">
                <a:solidFill>
                  <a:srgbClr val="FF0000"/>
                </a:solidFill>
                <a:sym typeface="+mn-ea"/>
              </a:rPr>
              <a:t>第2列嵌套一行</a:t>
            </a:r>
            <a:r>
              <a:rPr lang="zh-CN" altLang="en-US" sz="2800" spc="-200" dirty="0">
                <a:sym typeface="+mn-ea"/>
              </a:rPr>
              <a:t>，把该行</a:t>
            </a:r>
            <a:r>
              <a:rPr lang="zh-CN" altLang="en-US" sz="2800" b="1" spc="-200" dirty="0">
                <a:solidFill>
                  <a:srgbClr val="FF0000"/>
                </a:solidFill>
                <a:sym typeface="+mn-ea"/>
              </a:rPr>
              <a:t>再分成两列</a:t>
            </a:r>
            <a:r>
              <a:rPr lang="zh-CN" altLang="en-US" sz="2800" spc="-200" dirty="0">
                <a:sym typeface="+mn-ea"/>
              </a:rPr>
              <a:t>，每列占6个栅格</a:t>
            </a:r>
            <a:endParaRPr lang="zh-CN" altLang="en-US" sz="2800" spc="-2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列嵌套方法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06015" y="2205990"/>
            <a:ext cx="560387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10-5  </a:t>
            </a:r>
            <a:r>
              <a:rPr lang="zh-CN" altLang="en-US" b="0" spc="-200" dirty="0"/>
              <a:t>响应式布局</a:t>
            </a:r>
            <a:endParaRPr lang="zh-CN" altLang="en-US" b="0" spc="-200" dirty="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6216650"/>
          </a:xfrm>
        </p:spPr>
        <p:txBody>
          <a:bodyPr>
            <a:noAutofit/>
          </a:bodyPr>
          <a:p>
            <a:pPr marL="0" indent="0">
              <a:buNone/>
            </a:pPr>
            <a:r>
              <a:rPr sz="2700">
                <a:sym typeface="+mn-ea"/>
              </a:rPr>
              <a:t>在同一个元素上应用不同类型的样式，以适配不同尺寸的屏幕。</a:t>
            </a:r>
            <a:endParaRPr sz="2700">
              <a:sym typeface="+mn-ea"/>
            </a:endParaRPr>
          </a:p>
          <a:p>
            <a:pPr marL="0" indent="0">
              <a:buNone/>
            </a:pPr>
            <a:r>
              <a:rPr sz="2700">
                <a:sym typeface="+mn-ea"/>
              </a:rPr>
              <a:t>例10-5使用Bootstrap布局的响应页面（登录表单界面），针对的是手机超小屏幕（iphone5s）和PC屏幕（&gt;=1200px)。</a:t>
            </a:r>
            <a:endParaRPr sz="2700">
              <a:sym typeface="+mn-ea"/>
            </a:endParaRPr>
          </a:p>
          <a:p>
            <a:pPr marL="0" indent="0">
              <a:buNone/>
            </a:pPr>
            <a:r>
              <a:rPr sz="2700">
                <a:sym typeface="+mn-ea"/>
              </a:rPr>
              <a:t>其中使用“col-xs-12”样式类设置小屏幕占12列大小，使用“col-lg-5”样式类设置大屏幕占5列大小，并用“col-lg-offset-3”样式类让大屏幕缩进3列大小。</a:t>
            </a:r>
            <a:endParaRPr sz="2700">
              <a:sym typeface="+mn-ea"/>
            </a:endParaRPr>
          </a:p>
          <a:p>
            <a:pPr marL="0" indent="0">
              <a:buNone/>
            </a:pPr>
            <a:r>
              <a:rPr sz="2700">
                <a:sym typeface="+mn-ea"/>
              </a:rPr>
              <a:t>这是一个比较简单的实例，想要适应其他屏幕例如平板，可添加“col-md-*”样式类，如果是大屏手机，可添加“col-sm-*”样式类。</a:t>
            </a:r>
            <a:endParaRPr sz="27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10-5   </a:t>
            </a:r>
            <a:r>
              <a:rPr lang="en-US" altLang="zh-CN" sz="2800" spc="-200" dirty="0">
                <a:sym typeface="+mn-ea"/>
              </a:rPr>
              <a:t> </a:t>
            </a:r>
            <a:r>
              <a:rPr lang="zh-CN" altLang="en-US" sz="2800" spc="-200" dirty="0">
                <a:sym typeface="+mn-ea"/>
              </a:rPr>
              <a:t>响应式布局</a:t>
            </a:r>
            <a:endParaRPr lang="zh-CN" altLang="en-US" sz="2800" b="1" spc="-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en-US" altLang="zh-CN" sz="2800" spc="-200" dirty="0">
                <a:sym typeface="+mn-ea"/>
              </a:rPr>
              <a:t> </a:t>
            </a:r>
            <a:r>
              <a:rPr lang="zh-CN" altLang="en-US" sz="2800" spc="-200" dirty="0">
                <a:sym typeface="+mn-ea"/>
              </a:rPr>
              <a:t>响应式布局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各个参数含义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06015" y="2205990"/>
            <a:ext cx="560387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10-6  </a:t>
            </a:r>
            <a:r>
              <a:rPr lang="zh-CN" altLang="en-US" b="0" spc="-200" dirty="0"/>
              <a:t>栅格系统实例</a:t>
            </a:r>
            <a:endParaRPr lang="zh-CN" altLang="en-US" b="0" spc="-200" dirty="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86965" y="2205990"/>
            <a:ext cx="6192520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10-7  Bootstrap标题实例</a:t>
            </a:r>
            <a:endParaRPr lang="en-US" altLang="zh-CN" spc="-200" dirty="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6216650"/>
          </a:xfrm>
        </p:spPr>
        <p:txBody>
          <a:bodyPr>
            <a:noAutofit/>
          </a:bodyPr>
          <a:p>
            <a:r>
              <a:rPr lang="en-US" altLang="zh-CN" sz="2700"/>
              <a:t> 1.Bootstrap和HTML一样，定义标题也是使用标记&lt;h1&gt;到&lt;h6&gt;，</a:t>
            </a:r>
            <a:endParaRPr lang="en-US" altLang="zh-CN" sz="2700"/>
          </a:p>
          <a:p>
            <a:r>
              <a:rPr lang="en-US" altLang="zh-CN" sz="2700"/>
              <a:t>只不过Bootstrap包含其默认的样式，并且在所有浏览器下显示的效果都一样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</a:t>
            </a:r>
            <a:r>
              <a:rPr sz="2800"/>
              <a:t>.  什么是</a:t>
            </a:r>
            <a:r>
              <a:rPr sz="2800" b="1">
                <a:solidFill>
                  <a:srgbClr val="FF0000"/>
                </a:solidFill>
              </a:rPr>
              <a:t>Bootstrap</a:t>
            </a:r>
            <a:endParaRPr sz="2800"/>
          </a:p>
          <a:p>
            <a:r>
              <a:rPr sz="2800"/>
              <a:t>Bootstrap是由Mark Otto和Jacob Thornton两位设计师合作开发的一款</a:t>
            </a:r>
            <a:r>
              <a:rPr sz="2800" b="1">
                <a:solidFill>
                  <a:srgbClr val="FF0000"/>
                </a:solidFill>
              </a:rPr>
              <a:t>基于</a:t>
            </a:r>
            <a:r>
              <a:rPr sz="2800"/>
              <a:t> </a:t>
            </a:r>
            <a:r>
              <a:rPr sz="2800" b="1">
                <a:solidFill>
                  <a:srgbClr val="FF0000"/>
                </a:solidFill>
              </a:rPr>
              <a:t>HTML</a:t>
            </a:r>
            <a:r>
              <a:rPr sz="2800"/>
              <a:t>、</a:t>
            </a:r>
            <a:r>
              <a:rPr sz="2800" b="1">
                <a:solidFill>
                  <a:srgbClr val="FF0000"/>
                </a:solidFill>
              </a:rPr>
              <a:t>CSS</a:t>
            </a:r>
            <a:r>
              <a:rPr sz="2800"/>
              <a:t>、</a:t>
            </a:r>
            <a:r>
              <a:rPr sz="2800" b="1">
                <a:solidFill>
                  <a:srgbClr val="FF0000"/>
                </a:solidFill>
              </a:rPr>
              <a:t>JavaScript </a:t>
            </a:r>
            <a:r>
              <a:rPr sz="2800"/>
              <a:t>的</a:t>
            </a:r>
            <a:r>
              <a:rPr sz="2800" b="1">
                <a:solidFill>
                  <a:srgbClr val="FF0000"/>
                </a:solidFill>
              </a:rPr>
              <a:t>前端开源框架</a:t>
            </a:r>
            <a:r>
              <a:rPr sz="2800"/>
              <a:t>，使用</a:t>
            </a:r>
            <a:r>
              <a:rPr sz="2800" b="1">
                <a:solidFill>
                  <a:srgbClr val="FF0000"/>
                </a:solidFill>
              </a:rPr>
              <a:t>简洁灵活</a:t>
            </a:r>
            <a:r>
              <a:rPr sz="2800"/>
              <a:t>，让Web开发更加</a:t>
            </a:r>
            <a:r>
              <a:rPr sz="2800" b="1">
                <a:solidFill>
                  <a:srgbClr val="FF0000"/>
                </a:solidFill>
              </a:rPr>
              <a:t>快速、简单</a:t>
            </a:r>
            <a:r>
              <a:rPr sz="2800"/>
              <a:t>。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952500"/>
            <a:ext cx="10852150" cy="6216650"/>
          </a:xfrm>
        </p:spPr>
        <p:txBody>
          <a:bodyPr>
            <a:noAutofit/>
          </a:bodyPr>
          <a:p>
            <a:r>
              <a:rPr lang="en-US" altLang="zh-CN" sz="2700"/>
              <a:t> </a:t>
            </a:r>
            <a:r>
              <a:rPr lang="en-US" altLang="zh-CN" sz="2700">
                <a:sym typeface="+mn-ea"/>
              </a:rPr>
              <a:t>2</a:t>
            </a:r>
            <a:r>
              <a:rPr sz="2700">
                <a:sym typeface="+mn-ea"/>
              </a:rPr>
              <a:t>. 在Web的制作中，常常会碰到在一个标题后面紧跟着一行小的副标题，在Bootstrap使用&lt;small&gt;标记来制作副标题</a:t>
            </a:r>
            <a:endParaRPr sz="27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ym typeface="+mn-ea"/>
              </a:rPr>
              <a:t>例</a:t>
            </a:r>
            <a:r>
              <a:rPr lang="en-US" altLang="zh-CN" sz="2800" spc="-200" dirty="0">
                <a:sym typeface="+mn-ea"/>
              </a:rPr>
              <a:t>10-7  Bootstrap标题实例</a:t>
            </a:r>
            <a:endParaRPr lang="zh-CN" altLang="en-US" sz="2800" spc="-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标题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副标题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37740" y="2315845"/>
            <a:ext cx="560387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10-8  </a:t>
            </a:r>
            <a:r>
              <a:rPr lang="zh-CN" altLang="en-US" b="0" spc="-200" dirty="0"/>
              <a:t>文本</a:t>
            </a:r>
            <a:r>
              <a:rPr lang="zh-CN" altLang="en-US" sz="4445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强调</a:t>
            </a:r>
            <a:endParaRPr lang="zh-CN" altLang="en-US" sz="4445" b="0" spc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Bootstrap 将全局 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font-size</a:t>
            </a:r>
            <a:r>
              <a:rPr lang="en-US" altLang="zh-CN" sz="2700"/>
              <a:t> 设置为 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14px</a:t>
            </a:r>
            <a:r>
              <a:rPr lang="en-US" altLang="zh-CN" sz="2700"/>
              <a:t>、l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ine-height</a:t>
            </a:r>
            <a:r>
              <a:rPr lang="en-US" altLang="zh-CN" sz="2700"/>
              <a:t> 设置为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20px</a:t>
            </a:r>
            <a:r>
              <a:rPr lang="en-US" altLang="zh-CN" sz="2700"/>
              <a:t>，这些属性直接赋予 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&lt;body&gt;元素</a:t>
            </a:r>
            <a:r>
              <a:rPr lang="en-US" altLang="zh-CN" sz="2700"/>
              <a:t>和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所有段落元素</a:t>
            </a:r>
            <a:r>
              <a:rPr lang="en-US" altLang="zh-CN" sz="2700"/>
              <a:t>。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2. 对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段落文本</a:t>
            </a:r>
            <a:r>
              <a:rPr lang="en-US" altLang="zh-CN" sz="2700"/>
              <a:t>进行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强调</a:t>
            </a:r>
            <a:r>
              <a:rPr lang="en-US" altLang="zh-CN" sz="2700"/>
              <a:t>，可以在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&lt;p&gt;</a:t>
            </a:r>
            <a:r>
              <a:rPr lang="en-US" altLang="zh-CN" sz="2700"/>
              <a:t>元素中添加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class="lead"</a:t>
            </a:r>
            <a:r>
              <a:rPr lang="en-US" altLang="zh-CN" sz="2700"/>
              <a:t>，使得被强调的文本更加醒目，使用的示例代码如下所示：</a:t>
            </a:r>
            <a:endParaRPr lang="en-US" altLang="zh-CN" sz="2700"/>
          </a:p>
          <a:p>
            <a:r>
              <a:rPr lang="en-US" altLang="zh-CN" sz="2700"/>
              <a:t>&lt;p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 class="lead"</a:t>
            </a:r>
            <a:r>
              <a:rPr lang="en-US" altLang="zh-CN" sz="2700"/>
              <a:t>&gt;被强调的文本&lt;/p&gt;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3. Bootstrap 还提供了一些表示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强调</a:t>
            </a:r>
            <a:r>
              <a:rPr lang="en-US" altLang="zh-CN" sz="2700"/>
              <a:t>的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工具样式类</a:t>
            </a:r>
            <a:r>
              <a:rPr lang="en-US" altLang="zh-CN" sz="2700"/>
              <a:t>，这些工具样式类通过给文本设置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特殊</a:t>
            </a:r>
            <a:r>
              <a:rPr lang="en-US" altLang="zh-CN" sz="2700"/>
              <a:t>的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颜色</a:t>
            </a:r>
            <a:r>
              <a:rPr lang="en-US" altLang="zh-CN" sz="2700"/>
              <a:t>来表示强调，具体说明如下：</a:t>
            </a:r>
            <a:endParaRPr lang="en-US" altLang="zh-CN" sz="2700"/>
          </a:p>
          <a:p>
            <a:pPr marL="0" indent="0">
              <a:buNone/>
            </a:pP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text-muted</a:t>
            </a:r>
            <a:r>
              <a:rPr lang="en-US" altLang="zh-CN" sz="2700"/>
              <a:t>：提示，浅灰色</a:t>
            </a:r>
            <a:endParaRPr lang="en-US" altLang="zh-CN" sz="2700"/>
          </a:p>
          <a:p>
            <a:pPr marL="0" indent="0">
              <a:buNone/>
            </a:pP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text-warning</a:t>
            </a:r>
            <a:r>
              <a:rPr lang="en-US" altLang="zh-CN" sz="2700"/>
              <a:t>：警告，黄色</a:t>
            </a:r>
            <a:endParaRPr lang="en-US" altLang="zh-CN" sz="2700"/>
          </a:p>
          <a:p>
            <a:pPr marL="0" indent="0">
              <a:buNone/>
            </a:pP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t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ext-error</a:t>
            </a:r>
            <a:r>
              <a:rPr lang="en-US" altLang="zh-CN" sz="2700"/>
              <a:t>：错误，红色</a:t>
            </a:r>
            <a:endParaRPr lang="en-US" altLang="zh-CN" sz="2700"/>
          </a:p>
          <a:p>
            <a:pPr marL="0" indent="0">
              <a:buNone/>
            </a:pP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text-</a:t>
            </a: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info</a:t>
            </a:r>
            <a:r>
              <a:rPr lang="en-US" altLang="zh-CN" sz="2700"/>
              <a:t>：通知信息，浅蓝色</a:t>
            </a:r>
            <a:endParaRPr lang="en-US" altLang="zh-CN" sz="2700"/>
          </a:p>
          <a:p>
            <a:pPr marL="0" indent="0">
              <a:buNone/>
            </a:pPr>
            <a:r>
              <a:rPr sz="2800" b="1" spc="0">
                <a:solidFill>
                  <a:srgbClr val="FF0000"/>
                </a:solidFill>
                <a:latin typeface="+mn-lt"/>
                <a:ea typeface="+mn-ea"/>
              </a:rPr>
              <a:t>text-success</a:t>
            </a:r>
            <a:r>
              <a:rPr lang="en-US" altLang="zh-CN" sz="2700"/>
              <a:t>：成功，浅绿色text-danger：危险，褐色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10-8   </a:t>
            </a:r>
            <a:r>
              <a:rPr sz="2800" b="1">
                <a:solidFill>
                  <a:srgbClr val="FF0000"/>
                </a:solidFill>
                <a:sym typeface="+mn-ea"/>
              </a:rPr>
              <a:t>强调</a:t>
            </a:r>
            <a:r>
              <a:rPr sz="2800">
                <a:sym typeface="+mn-ea"/>
              </a:rPr>
              <a:t>的综合实例</a:t>
            </a:r>
            <a:endParaRPr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强调</a:t>
            </a:r>
            <a:r>
              <a:rPr lang="zh-CN" altLang="en-US" sz="2800" b="1">
                <a:solidFill>
                  <a:srgbClr val="FF0000"/>
                </a:solidFill>
              </a:rPr>
              <a:t>用法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强调</a:t>
            </a:r>
            <a:r>
              <a:rPr lang="zh-CN" altLang="en-US" sz="2800" b="1">
                <a:solidFill>
                  <a:srgbClr val="FF0000"/>
                </a:solidFill>
              </a:rPr>
              <a:t>样式类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37740" y="2315845"/>
            <a:ext cx="741997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10-9  </a:t>
            </a:r>
            <a:r>
              <a:rPr lang="zh-CN" altLang="en-US" spc="-200" dirty="0">
                <a:solidFill>
                  <a:srgbClr val="FF0000"/>
                </a:solidFill>
              </a:rPr>
              <a:t>地址</a:t>
            </a:r>
            <a:r>
              <a:rPr lang="zh-CN" altLang="en-US" spc="-200" dirty="0"/>
              <a:t>与</a:t>
            </a:r>
            <a:r>
              <a:rPr lang="zh-CN" altLang="en-US" spc="-200" dirty="0">
                <a:solidFill>
                  <a:srgbClr val="FF0000"/>
                </a:solidFill>
              </a:rPr>
              <a:t>缩略语</a:t>
            </a:r>
            <a:endParaRPr lang="zh-CN" altLang="en-US" spc="-2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/>
              <a:t>2</a:t>
            </a:r>
            <a:r>
              <a:rPr sz="2800" b="1">
                <a:solidFill>
                  <a:srgbClr val="FF0000"/>
                </a:solidFill>
              </a:rPr>
              <a:t>. </a:t>
            </a:r>
            <a:r>
              <a:rPr sz="2800"/>
              <a:t>Bootstrap框架的好处主要有</a:t>
            </a:r>
            <a:endParaRPr sz="2800"/>
          </a:p>
          <a:p>
            <a:pPr marL="0" indent="0">
              <a:buNone/>
            </a:pPr>
            <a:r>
              <a:rPr sz="2800"/>
              <a:t>（1）预处理脚本。</a:t>
            </a:r>
            <a:endParaRPr sz="2800"/>
          </a:p>
          <a:p>
            <a:pPr marL="0" indent="0">
              <a:buNone/>
            </a:pPr>
            <a:r>
              <a:rPr sz="2800"/>
              <a:t>（2）一个框架，多种设备。</a:t>
            </a:r>
            <a:endParaRPr sz="2800"/>
          </a:p>
          <a:p>
            <a:pPr marL="0" indent="0">
              <a:buNone/>
            </a:pPr>
            <a:r>
              <a:rPr sz="2800"/>
              <a:t>（３）特效齐全。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</a:t>
            </a:r>
            <a:r>
              <a:rPr sz="2700"/>
              <a:t>缩略语</a:t>
            </a:r>
            <a:endParaRPr sz="2700"/>
          </a:p>
          <a:p>
            <a:r>
              <a:rPr lang="en-US" altLang="zh-CN" sz="2700"/>
              <a:t>    缩略语元素带有</a:t>
            </a:r>
            <a:r>
              <a:rPr lang="en-US" altLang="zh-CN" sz="2700" b="1">
                <a:solidFill>
                  <a:srgbClr val="FF0000"/>
                </a:solidFill>
              </a:rPr>
              <a:t>title属性</a:t>
            </a:r>
            <a:r>
              <a:rPr lang="en-US" altLang="zh-CN" sz="2700"/>
              <a:t>，外观表现为带有较浅的虚线框，鼠标移至上面时会变成带有“问号”的指针。</a:t>
            </a:r>
            <a:endParaRPr lang="en-US" altLang="zh-CN" sz="2700"/>
          </a:p>
          <a:p>
            <a:r>
              <a:rPr lang="en-US" altLang="zh-CN" sz="2700"/>
              <a:t>如想看完整的内容可把鼠标悬停在</a:t>
            </a:r>
            <a:r>
              <a:rPr lang="en-US" altLang="zh-CN" sz="2700" b="1">
                <a:solidFill>
                  <a:srgbClr val="FF0000"/>
                </a:solidFill>
              </a:rPr>
              <a:t>缩略语</a:t>
            </a:r>
            <a:r>
              <a:rPr lang="en-US" altLang="zh-CN" sz="2700"/>
              <a:t>上, 但需要</a:t>
            </a:r>
            <a:r>
              <a:rPr lang="en-US" altLang="zh-CN" sz="2700" b="1">
                <a:solidFill>
                  <a:srgbClr val="FF0000"/>
                </a:solidFill>
              </a:rPr>
              <a:t>包含title属性</a:t>
            </a:r>
            <a:r>
              <a:rPr lang="en-US" altLang="zh-CN" sz="2700"/>
              <a:t>。</a:t>
            </a:r>
            <a:endParaRPr lang="en-US" altLang="zh-CN" sz="2700"/>
          </a:p>
          <a:p>
            <a:r>
              <a:rPr lang="en-US" altLang="zh-CN" sz="2700"/>
              <a:t>为缩略语添加“</a:t>
            </a:r>
            <a:r>
              <a:rPr lang="en-US" altLang="zh-CN" sz="2700" b="1">
                <a:solidFill>
                  <a:srgbClr val="FF0000"/>
                </a:solidFill>
              </a:rPr>
              <a:t>initialism”样式类</a:t>
            </a:r>
            <a:r>
              <a:rPr lang="en-US" altLang="zh-CN" sz="2700"/>
              <a:t>，让font-size变得稍微</a:t>
            </a:r>
            <a:r>
              <a:rPr lang="en-US" altLang="zh-CN" sz="2700" b="1">
                <a:solidFill>
                  <a:srgbClr val="FF0000"/>
                </a:solidFill>
              </a:rPr>
              <a:t>小</a:t>
            </a:r>
            <a:r>
              <a:rPr lang="en-US" altLang="zh-CN" sz="2700"/>
              <a:t>些，同时英语字母全部</a:t>
            </a:r>
            <a:r>
              <a:rPr lang="en-US" altLang="zh-CN" sz="2700" b="1">
                <a:solidFill>
                  <a:srgbClr val="FF0000"/>
                </a:solidFill>
              </a:rPr>
              <a:t>大写</a:t>
            </a:r>
            <a:r>
              <a:rPr lang="en-US" altLang="zh-CN" sz="2700"/>
              <a:t>，其使用方法示意如下所示：</a:t>
            </a:r>
            <a:endParaRPr lang="en-US" altLang="zh-CN" sz="2700"/>
          </a:p>
          <a:p>
            <a:r>
              <a:rPr lang="en-US" altLang="zh-CN" sz="2700"/>
              <a:t>&lt;abbr </a:t>
            </a:r>
            <a:r>
              <a:rPr lang="en-US" altLang="zh-CN" sz="2700" b="1">
                <a:solidFill>
                  <a:srgbClr val="FF0000"/>
                </a:solidFill>
              </a:rPr>
              <a:t>title</a:t>
            </a:r>
            <a:r>
              <a:rPr lang="en-US" altLang="zh-CN" sz="2700"/>
              <a:t>="武汉轻工大学" </a:t>
            </a:r>
            <a:r>
              <a:rPr lang="en-US" altLang="zh-CN" sz="2700" b="1">
                <a:solidFill>
                  <a:srgbClr val="FF0000"/>
                </a:solidFill>
              </a:rPr>
              <a:t>class</a:t>
            </a:r>
            <a:r>
              <a:rPr lang="en-US" altLang="zh-CN" sz="2700"/>
              <a:t>="</a:t>
            </a:r>
            <a:r>
              <a:rPr lang="en-US" altLang="zh-CN" sz="2700" b="1">
                <a:solidFill>
                  <a:srgbClr val="FF0000"/>
                </a:solidFill>
              </a:rPr>
              <a:t>initialism</a:t>
            </a:r>
            <a:r>
              <a:rPr lang="en-US" altLang="zh-CN" sz="2700"/>
              <a:t>"&gt;轻工大&lt;/abbr&gt;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2. </a:t>
            </a:r>
            <a:r>
              <a:rPr sz="2700"/>
              <a:t> 地址</a:t>
            </a:r>
            <a:endParaRPr sz="2700"/>
          </a:p>
          <a:p>
            <a:r>
              <a:rPr lang="en-US" altLang="zh-CN" sz="2700"/>
              <a:t>    使用&lt;</a:t>
            </a:r>
            <a:r>
              <a:rPr lang="en-US" altLang="zh-CN" sz="2700" b="1">
                <a:solidFill>
                  <a:srgbClr val="FF0000"/>
                </a:solidFill>
              </a:rPr>
              <a:t>address</a:t>
            </a:r>
            <a:r>
              <a:rPr lang="en-US" altLang="zh-CN" sz="2700"/>
              <a:t>&gt;标签可以让联系信息以最接近日常使用的格式呈现。在每行结尾添加&lt;</a:t>
            </a:r>
            <a:r>
              <a:rPr lang="en-US" altLang="zh-CN" sz="2700" b="1">
                <a:solidFill>
                  <a:srgbClr val="FF0000"/>
                </a:solidFill>
              </a:rPr>
              <a:t>br</a:t>
            </a:r>
            <a:r>
              <a:rPr lang="en-US" altLang="zh-CN" sz="2700"/>
              <a:t>&gt;可以保留需要的样式。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10-9   </a:t>
            </a:r>
            <a:r>
              <a:rPr lang="zh-CN" altLang="en-US" sz="2800" spc="-200" dirty="0">
                <a:solidFill>
                  <a:srgbClr val="FF0000"/>
                </a:solidFill>
                <a:sym typeface="+mn-ea"/>
              </a:rPr>
              <a:t>地址</a:t>
            </a:r>
            <a:r>
              <a:rPr lang="zh-CN" altLang="en-US" sz="2800" spc="-200" dirty="0">
                <a:sym typeface="+mn-ea"/>
              </a:rPr>
              <a:t>与</a:t>
            </a:r>
            <a:r>
              <a:rPr lang="zh-CN" altLang="en-US" sz="2800" spc="-200" dirty="0">
                <a:solidFill>
                  <a:srgbClr val="FF0000"/>
                </a:solidFill>
                <a:sym typeface="+mn-ea"/>
              </a:rPr>
              <a:t>缩略语</a:t>
            </a:r>
            <a:endParaRPr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地址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缩略语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16250" y="2315845"/>
            <a:ext cx="4843780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10-10  </a:t>
            </a:r>
            <a:r>
              <a:rPr spc="-200" dirty="0"/>
              <a:t>列表组</a:t>
            </a:r>
            <a:endParaRPr spc="-200" dirty="0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</a:t>
            </a:r>
            <a:r>
              <a:rPr sz="2700"/>
              <a:t>基础列表组</a:t>
            </a:r>
            <a:endParaRPr sz="2700"/>
          </a:p>
          <a:p>
            <a:r>
              <a:rPr lang="en-US" altLang="zh-CN" sz="2700"/>
              <a:t>   </a:t>
            </a:r>
            <a:r>
              <a:rPr sz="2700"/>
              <a:t>在&lt;ul&gt;上添加“list-group”样式类，然后在&lt;li&gt;上添加“list-group-item”样式类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</a:t>
            </a:r>
            <a:r>
              <a:rPr sz="2700"/>
              <a:t>（2）徽章列表组</a:t>
            </a:r>
            <a:endParaRPr sz="2700"/>
          </a:p>
          <a:p>
            <a:r>
              <a:rPr sz="2700"/>
              <a:t>在基础列表组的&lt;li&gt;元素中添加带“badge”样式类的&lt;span&gt;标记实现徽章列表组，其代码示例如下所示：</a:t>
            </a:r>
            <a:endParaRPr sz="2700"/>
          </a:p>
          <a:p>
            <a:r>
              <a:rPr sz="2700"/>
              <a:t>&lt;ul class="list-group"&gt;</a:t>
            </a:r>
            <a:endParaRPr sz="2700"/>
          </a:p>
          <a:p>
            <a:r>
              <a:rPr sz="2700"/>
              <a:t>   &lt;li class="list-group-item"&gt;</a:t>
            </a:r>
            <a:endParaRPr sz="2700"/>
          </a:p>
          <a:p>
            <a:r>
              <a:rPr sz="2700"/>
              <a:t>      &lt;span class="badge"&gt;13&lt;/span&gt;列表1</a:t>
            </a:r>
            <a:endParaRPr sz="2700"/>
          </a:p>
          <a:p>
            <a:r>
              <a:rPr sz="2700"/>
              <a:t>  &lt;/li&gt;</a:t>
            </a:r>
            <a:endParaRPr sz="2700"/>
          </a:p>
          <a:p>
            <a:r>
              <a:rPr sz="2700"/>
              <a:t>&lt;/ul&gt;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952500"/>
            <a:ext cx="10852150" cy="57378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700"/>
              <a:t>3. </a:t>
            </a:r>
            <a:r>
              <a:rPr sz="2700"/>
              <a:t>带链接列表组</a:t>
            </a:r>
            <a:endParaRPr sz="2700"/>
          </a:p>
          <a:p>
            <a:pPr marL="0" indent="0">
              <a:buNone/>
            </a:pPr>
            <a:r>
              <a:rPr sz="2700"/>
              <a:t>在基础列表组的&lt;li&gt;元素中添加超级链接，其代码示例如下所示：</a:t>
            </a:r>
            <a:endParaRPr sz="2700"/>
          </a:p>
          <a:p>
            <a:pPr marL="0" indent="0">
              <a:buNone/>
            </a:pPr>
            <a:r>
              <a:rPr sz="2700"/>
              <a:t>&lt;ul class="list-group"&gt;</a:t>
            </a:r>
            <a:endParaRPr sz="2700"/>
          </a:p>
          <a:p>
            <a:pPr marL="0" indent="0">
              <a:buNone/>
            </a:pPr>
            <a:r>
              <a:rPr sz="2700"/>
              <a:t>   &lt;li class="list-group-item"&gt;</a:t>
            </a:r>
            <a:endParaRPr sz="2700"/>
          </a:p>
          <a:p>
            <a:pPr marL="0" indent="0">
              <a:buNone/>
            </a:pPr>
            <a:r>
              <a:rPr sz="2700"/>
              <a:t>&lt;span class="badge"&gt;13&lt;/span&gt;</a:t>
            </a:r>
            <a:endParaRPr sz="2700"/>
          </a:p>
          <a:p>
            <a:pPr marL="0" indent="0">
              <a:buNone/>
            </a:pPr>
            <a:r>
              <a:rPr sz="2700"/>
              <a:t>&lt;a href="##"&gt;选项1&lt;/a&gt;</a:t>
            </a:r>
            <a:endParaRPr sz="2700"/>
          </a:p>
          <a:p>
            <a:pPr marL="0" indent="0">
              <a:buNone/>
            </a:pPr>
            <a:r>
              <a:rPr sz="2700"/>
              <a:t>  &lt;/li&gt;</a:t>
            </a:r>
            <a:endParaRPr sz="2700"/>
          </a:p>
          <a:p>
            <a:pPr marL="0" indent="0">
              <a:buNone/>
            </a:pPr>
            <a:r>
              <a:rPr sz="2700"/>
              <a:t>&lt;/ul&gt;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4. 自定义列表组</a:t>
            </a:r>
            <a:endParaRPr lang="en-US" altLang="zh-CN" sz="2700"/>
          </a:p>
          <a:p>
            <a:r>
              <a:rPr lang="en-US" altLang="zh-CN" sz="2700"/>
              <a:t>通过“list-group-item-heading”样式类定义列表项头部样式，通过“list-group-item-text”样式类来定义列表项文本内容</a:t>
            </a:r>
            <a:endParaRPr lang="en-US" altLang="zh-CN" sz="2700"/>
          </a:p>
          <a:p>
            <a:r>
              <a:rPr lang="en-US" altLang="zh-CN" sz="2700"/>
              <a:t>&lt;div class="list-group"&gt;</a:t>
            </a:r>
            <a:endParaRPr lang="en-US" altLang="zh-CN" sz="2700"/>
          </a:p>
          <a:p>
            <a:r>
              <a:rPr lang="en-US" altLang="zh-CN" sz="2700"/>
              <a:t>&lt;a href="##" class="list-group-item"&gt;</a:t>
            </a:r>
            <a:endParaRPr lang="en-US" altLang="zh-CN" sz="2700"/>
          </a:p>
          <a:p>
            <a:r>
              <a:rPr lang="en-US" altLang="zh-CN" sz="2700"/>
              <a:t>&lt;h4 class="list-group-item-heading"&gt;标题&lt;/h4&gt;</a:t>
            </a:r>
            <a:endParaRPr lang="en-US" altLang="zh-CN" sz="2700"/>
          </a:p>
          <a:p>
            <a:r>
              <a:rPr lang="en-US" altLang="zh-CN" sz="2700"/>
              <a:t>&lt;p class="list-group-item-text"&gt;文本内容...&lt;/p&gt;</a:t>
            </a:r>
            <a:endParaRPr lang="en-US" altLang="zh-CN" sz="2700"/>
          </a:p>
          <a:p>
            <a:r>
              <a:rPr lang="en-US" altLang="zh-CN" sz="2700"/>
              <a:t>&lt;/a&gt;</a:t>
            </a:r>
            <a:endParaRPr lang="en-US" altLang="zh-CN" sz="2700"/>
          </a:p>
          <a:p>
            <a:r>
              <a:rPr lang="en-US" altLang="zh-CN" sz="2700"/>
              <a:t>&lt;/div&gt;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5. 列表组状态设置</a:t>
            </a:r>
            <a:endParaRPr lang="en-US" altLang="zh-CN" sz="2700"/>
          </a:p>
          <a:p>
            <a:r>
              <a:rPr lang="en-US" altLang="zh-CN" sz="2700"/>
              <a:t>通过“active”类表示当前激活状态（直接将此类名添加至选项中），通过“disabled”表示禁用状态。</a:t>
            </a:r>
            <a:endParaRPr lang="en-US" altLang="zh-CN"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3. </a:t>
            </a:r>
            <a:r>
              <a:rPr sz="2800"/>
              <a:t>使用</a:t>
            </a:r>
            <a:r>
              <a:rPr sz="2800" b="1">
                <a:solidFill>
                  <a:srgbClr val="FF0000"/>
                </a:solidFill>
              </a:rPr>
              <a:t>Bootstrap</a:t>
            </a:r>
            <a:endParaRPr sz="2800"/>
          </a:p>
          <a:p>
            <a:pPr marL="0" indent="0">
              <a:buNone/>
            </a:pPr>
            <a:r>
              <a:rPr sz="2800"/>
              <a:t>需要在页面中</a:t>
            </a:r>
            <a:r>
              <a:rPr sz="2800" b="1">
                <a:solidFill>
                  <a:srgbClr val="FF0000"/>
                </a:solidFill>
              </a:rPr>
              <a:t>引用CSS</a:t>
            </a:r>
            <a:r>
              <a:rPr sz="2800"/>
              <a:t>样式</a:t>
            </a:r>
            <a:r>
              <a:rPr sz="2800" b="1">
                <a:solidFill>
                  <a:srgbClr val="FF0000"/>
                </a:solidFill>
              </a:rPr>
              <a:t>文件</a:t>
            </a:r>
            <a:r>
              <a:rPr sz="2800"/>
              <a:t>和</a:t>
            </a:r>
            <a:r>
              <a:rPr sz="2800" b="1">
                <a:solidFill>
                  <a:srgbClr val="FF0000"/>
                </a:solidFill>
              </a:rPr>
              <a:t>JS文件</a:t>
            </a:r>
            <a:r>
              <a:rPr sz="2800"/>
              <a:t>。</a:t>
            </a:r>
            <a:endParaRPr sz="2800"/>
          </a:p>
          <a:p>
            <a:pPr marL="0" indent="0">
              <a:buNone/>
            </a:pPr>
            <a:r>
              <a:rPr sz="2800"/>
              <a:t>由于Bootstrap的所有JavaScript插件都</a:t>
            </a:r>
            <a:r>
              <a:rPr sz="2800" b="1">
                <a:solidFill>
                  <a:srgbClr val="FF0000"/>
                </a:solidFill>
              </a:rPr>
              <a:t>依赖于</a:t>
            </a:r>
            <a:r>
              <a:rPr sz="2800"/>
              <a:t>jQuery，因此必须在</a:t>
            </a:r>
            <a:r>
              <a:rPr sz="2800" b="1">
                <a:solidFill>
                  <a:srgbClr val="FF0000"/>
                </a:solidFill>
              </a:rPr>
              <a:t>Bootstrap之前引入jQuery.js</a:t>
            </a:r>
            <a:r>
              <a:rPr sz="2800"/>
              <a:t>。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10-10  </a:t>
            </a:r>
            <a:r>
              <a:rPr sz="2800">
                <a:sym typeface="+mn-ea"/>
              </a:rPr>
              <a:t>列表组的综合实例</a:t>
            </a:r>
            <a:endParaRPr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77110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列表组种类</a:t>
            </a:r>
            <a:endParaRPr lang="zh-CN" altLang="en-US" sz="2800"/>
          </a:p>
          <a:p>
            <a:endParaRPr lang="en-US" altLang="zh-CN" sz="2800"/>
          </a:p>
          <a:p>
            <a:r>
              <a:rPr lang="en-US" altLang="zh-CN" sz="2800"/>
              <a:t>2. </a:t>
            </a:r>
            <a:r>
              <a:rPr lang="zh-CN" altLang="en-US" sz="2800"/>
              <a:t>各列表组适用场合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96490" y="1905635"/>
            <a:ext cx="6680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-200" dirty="0">
                <a:sym typeface="+mn-ea"/>
              </a:rPr>
              <a:t>例</a:t>
            </a:r>
            <a:r>
              <a:rPr lang="en-US" altLang="zh-CN" sz="3200" spc="-200" dirty="0">
                <a:sym typeface="+mn-ea"/>
              </a:rPr>
              <a:t>10-11  </a:t>
            </a:r>
            <a:r>
              <a:rPr lang="en-US" sz="3200" spc="-200" dirty="0">
                <a:sym typeface="+mn-ea"/>
              </a:rPr>
              <a:t>Bootstrap</a:t>
            </a:r>
            <a:r>
              <a:rPr lang="zh-CN" altLang="en-US" sz="3200" spc="-200" dirty="0">
                <a:sym typeface="+mn-ea"/>
              </a:rPr>
              <a:t>表格实例</a:t>
            </a:r>
            <a:endParaRPr lang="zh-CN" altLang="en-US" sz="3200" spc="-2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</a:t>
            </a:r>
            <a:r>
              <a:rPr sz="2700"/>
              <a:t>通过给&lt;table&gt;元素应用table样式类可定义基本表格样式，表现为增加内边距和水平方向的分隔线</a:t>
            </a:r>
            <a:endParaRPr sz="2700"/>
          </a:p>
          <a:p>
            <a:pPr marL="0" indent="0">
              <a:buNone/>
            </a:pPr>
            <a:r>
              <a:rPr sz="2700"/>
              <a:t>&lt;table </a:t>
            </a:r>
            <a:r>
              <a:rPr sz="2700" b="1">
                <a:solidFill>
                  <a:srgbClr val="FF0000"/>
                </a:solidFill>
              </a:rPr>
              <a:t>class="table"</a:t>
            </a:r>
            <a:r>
              <a:rPr sz="2700"/>
              <a:t>&gt;</a:t>
            </a:r>
            <a:endParaRPr sz="2700"/>
          </a:p>
          <a:p>
            <a:pPr marL="0" indent="0">
              <a:buNone/>
            </a:pPr>
            <a:r>
              <a:rPr lang="en-US" altLang="zh-CN" sz="2700"/>
              <a:t>	</a:t>
            </a:r>
            <a:r>
              <a:rPr sz="2700"/>
              <a:t>……</a:t>
            </a:r>
            <a:endParaRPr sz="2700"/>
          </a:p>
          <a:p>
            <a:pPr marL="0" indent="0">
              <a:buNone/>
            </a:pPr>
            <a:r>
              <a:rPr sz="2700"/>
              <a:t>&lt;/table&gt;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2.</a:t>
            </a:r>
            <a:r>
              <a:rPr sz="2700"/>
              <a:t>通过添加“table-striped”样式类可以在 &lt;tbody&gt;内的每一行上增加斑马线条纹，其使用方式如下所示：</a:t>
            </a:r>
            <a:endParaRPr sz="2700"/>
          </a:p>
          <a:p>
            <a:r>
              <a:rPr sz="2700"/>
              <a:t>&lt;table class="table table-striped"&gt;</a:t>
            </a:r>
            <a:endParaRPr sz="2700"/>
          </a:p>
          <a:p>
            <a:r>
              <a:rPr sz="2700"/>
              <a:t>…</a:t>
            </a:r>
            <a:endParaRPr sz="2700"/>
          </a:p>
          <a:p>
            <a:r>
              <a:rPr sz="2700"/>
              <a:t>&lt;/table&gt;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952500"/>
            <a:ext cx="10852150" cy="57378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700"/>
              <a:t>3. </a:t>
            </a:r>
            <a:r>
              <a:rPr sz="2700"/>
              <a:t>通过添加“table-bordered”样式类可以为表格和每个单元格增加边框，其使用方式如下所示：</a:t>
            </a:r>
            <a:endParaRPr sz="2700"/>
          </a:p>
          <a:p>
            <a:pPr marL="0" indent="0">
              <a:buNone/>
            </a:pPr>
            <a:r>
              <a:rPr sz="2700"/>
              <a:t>&lt;table class="table table-bordered"&gt;</a:t>
            </a:r>
            <a:endParaRPr sz="2700"/>
          </a:p>
          <a:p>
            <a:pPr marL="0" indent="0">
              <a:buNone/>
            </a:pPr>
            <a:r>
              <a:rPr sz="2700"/>
              <a:t>…</a:t>
            </a:r>
            <a:endParaRPr sz="2700"/>
          </a:p>
          <a:p>
            <a:pPr marL="0" indent="0">
              <a:buNone/>
            </a:pPr>
            <a:r>
              <a:rPr sz="2700"/>
              <a:t>&lt;/table&gt;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952500"/>
            <a:ext cx="10852150" cy="57378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700"/>
              <a:t>4. </a:t>
            </a:r>
            <a:r>
              <a:rPr sz="2700"/>
              <a:t>通过添加“table-hover”样式类，当指针悬停在表格的某一行上时会出现浅灰色背景，即对悬停状态给出响应，其使用方式如下所示：</a:t>
            </a:r>
            <a:endParaRPr sz="2700"/>
          </a:p>
          <a:p>
            <a:pPr marL="0" indent="0">
              <a:buNone/>
            </a:pPr>
            <a:r>
              <a:rPr sz="2700"/>
              <a:t>&lt;table class="table table-hover "&gt;</a:t>
            </a:r>
            <a:endParaRPr sz="2700"/>
          </a:p>
          <a:p>
            <a:pPr marL="0" indent="0">
              <a:buNone/>
            </a:pPr>
            <a:r>
              <a:rPr sz="2700"/>
              <a:t>…</a:t>
            </a:r>
            <a:endParaRPr sz="2700"/>
          </a:p>
          <a:p>
            <a:pPr marL="0" indent="0">
              <a:buNone/>
            </a:pPr>
            <a:r>
              <a:rPr sz="2700"/>
              <a:t>&lt;/table&gt;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952500"/>
            <a:ext cx="10852150" cy="57378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700"/>
              <a:t>5. </a:t>
            </a:r>
            <a:r>
              <a:rPr sz="2700"/>
              <a:t>通过把任意含有“table”样式类的&lt;table&gt;元素包含在含有“table-responsive”样式类的&lt;div&gt;元素容器内，可以让表格水平滚动以适应小型设备，当在大于768px宽的大型设备上查看时水平滚动条将自动消失。其使用方式如下所示：</a:t>
            </a:r>
            <a:endParaRPr sz="2700"/>
          </a:p>
          <a:p>
            <a:pPr marL="0" indent="0">
              <a:buNone/>
            </a:pPr>
            <a:r>
              <a:rPr sz="2700"/>
              <a:t>&lt;div class="table-responsive"&gt;</a:t>
            </a:r>
            <a:endParaRPr sz="2700"/>
          </a:p>
          <a:p>
            <a:pPr marL="0" indent="0">
              <a:buNone/>
            </a:pPr>
            <a:r>
              <a:rPr sz="2700"/>
              <a:t>  &lt;table class="table"&gt;</a:t>
            </a:r>
            <a:endParaRPr sz="2700"/>
          </a:p>
          <a:p>
            <a:pPr marL="0" indent="0">
              <a:buNone/>
            </a:pPr>
            <a:r>
              <a:rPr sz="2700"/>
              <a:t>…</a:t>
            </a:r>
            <a:endParaRPr sz="2700"/>
          </a:p>
          <a:p>
            <a:pPr marL="0" indent="0">
              <a:buNone/>
            </a:pPr>
            <a:r>
              <a:rPr sz="2700"/>
              <a:t>&lt;/table&gt;</a:t>
            </a:r>
            <a:endParaRPr sz="2700"/>
          </a:p>
          <a:p>
            <a:pPr marL="0" indent="0">
              <a:buNone/>
            </a:pPr>
            <a:r>
              <a:rPr sz="2700"/>
              <a:t>&lt;/div&gt;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10-11  </a:t>
            </a:r>
            <a:r>
              <a:rPr sz="2800">
                <a:sym typeface="+mn-ea"/>
              </a:rPr>
              <a:t>表格实例</a:t>
            </a:r>
            <a:endParaRPr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77110" y="2466975"/>
            <a:ext cx="74580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Bootstrap</a:t>
            </a:r>
            <a:r>
              <a:rPr sz="2800">
                <a:sym typeface="+mn-ea"/>
              </a:rPr>
              <a:t>表格</a:t>
            </a:r>
            <a:r>
              <a:rPr lang="zh-CN" sz="2800">
                <a:sym typeface="+mn-ea"/>
              </a:rPr>
              <a:t>中的样式类</a:t>
            </a:r>
            <a:endParaRPr lang="en-US" altLang="zh-CN" sz="2800"/>
          </a:p>
          <a:p>
            <a:endParaRPr lang="zh-CN" sz="28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88110" y="2205990"/>
            <a:ext cx="9727565" cy="716280"/>
          </a:xfrm>
        </p:spPr>
        <p:txBody>
          <a:bodyPr wrap="square">
            <a:normAutofit fontScale="90000"/>
          </a:bodyPr>
          <a:p>
            <a:r>
              <a:rPr lang="zh-CN" altLang="en-US" spc="-200" dirty="0"/>
              <a:t>例</a:t>
            </a:r>
            <a:r>
              <a:rPr lang="en-US" altLang="zh-CN" spc="-200" dirty="0"/>
              <a:t>10-1  </a:t>
            </a:r>
            <a:r>
              <a:rPr lang="zh-CN" altLang="en-US" spc="-200" dirty="0"/>
              <a:t>使用Bootstrap 的基本HTML模板</a:t>
            </a:r>
            <a:endParaRPr lang="zh-CN" altLang="en-US" spc="-200" dirty="0"/>
          </a:p>
        </p:txBody>
      </p:sp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96490" y="1905635"/>
            <a:ext cx="6680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-200" dirty="0">
                <a:sym typeface="+mn-ea"/>
              </a:rPr>
              <a:t>例</a:t>
            </a:r>
            <a:r>
              <a:rPr lang="en-US" altLang="zh-CN" sz="3200" spc="-200" dirty="0">
                <a:sym typeface="+mn-ea"/>
              </a:rPr>
              <a:t>10-12  </a:t>
            </a:r>
            <a:r>
              <a:rPr sz="3200" spc="-200" dirty="0">
                <a:sym typeface="+mn-ea"/>
              </a:rPr>
              <a:t>按钮实例</a:t>
            </a:r>
            <a:endParaRPr sz="3200" spc="-2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</a:t>
            </a:r>
            <a:r>
              <a:rPr sz="2700" spc="-200">
                <a:sym typeface="+mn-ea"/>
              </a:rPr>
              <a:t>Bootstrap为按钮提供了一个“btn”样式类，所有按钮元素都可以使用。</a:t>
            </a:r>
            <a:endParaRPr sz="2700" spc="-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2. </a:t>
            </a:r>
            <a:r>
              <a:rPr sz="2700"/>
              <a:t>按钮样式类</a:t>
            </a:r>
            <a:endParaRPr lang="en-US" altLang="zh-CN" sz="2700"/>
          </a:p>
          <a:p>
            <a:r>
              <a:rPr sz="2700"/>
              <a:t>btn-default：默认/标准按钮</a:t>
            </a:r>
            <a:endParaRPr sz="2700"/>
          </a:p>
          <a:p>
            <a:r>
              <a:rPr sz="2700"/>
              <a:t>btn-primary：原始按钮样式</a:t>
            </a:r>
            <a:endParaRPr sz="2700"/>
          </a:p>
          <a:p>
            <a:r>
              <a:rPr sz="2700"/>
              <a:t>btn-success：表示成功的动作</a:t>
            </a:r>
            <a:endParaRPr sz="2700"/>
          </a:p>
          <a:p>
            <a:r>
              <a:rPr sz="2700"/>
              <a:t>btn-info：该样式可用于要弹出信息的按钮</a:t>
            </a:r>
            <a:endParaRPr sz="2700"/>
          </a:p>
          <a:p>
            <a:r>
              <a:rPr sz="2700"/>
              <a:t>btn-warning：表示需要谨慎操作的按钮</a:t>
            </a:r>
            <a:endParaRPr sz="2700"/>
          </a:p>
          <a:p>
            <a:r>
              <a:rPr sz="2700"/>
              <a:t>btn-danger：表示一个危险动作的按钮操作</a:t>
            </a:r>
            <a:endParaRPr sz="2700"/>
          </a:p>
          <a:p>
            <a:r>
              <a:rPr sz="2700"/>
              <a:t>btn-link：让按钮看起来像个链接 (仍然保留按钮行为)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2. </a:t>
            </a:r>
            <a:r>
              <a:rPr sz="2700"/>
              <a:t>按钮样式类</a:t>
            </a:r>
            <a:endParaRPr lang="en-US" altLang="zh-CN" sz="2700"/>
          </a:p>
          <a:p>
            <a:r>
              <a:rPr sz="2700"/>
              <a:t>btn-sm：制作小按钮</a:t>
            </a:r>
            <a:endParaRPr sz="2700"/>
          </a:p>
          <a:p>
            <a:r>
              <a:rPr sz="2700"/>
              <a:t>btn-xs：制作超小按钮</a:t>
            </a:r>
            <a:endParaRPr sz="2700"/>
          </a:p>
          <a:p>
            <a:r>
              <a:rPr sz="2700"/>
              <a:t>btn-block：块级按钮(拉伸至父元素100%的宽度)</a:t>
            </a:r>
            <a:endParaRPr sz="2700"/>
          </a:p>
          <a:p>
            <a:r>
              <a:rPr sz="2700"/>
              <a:t>active：按钮激活状态。按钮在激活状态时将呈现为被按压的外观（深色的背景、深色的边框、阴影）	 </a:t>
            </a:r>
            <a:endParaRPr sz="2700"/>
          </a:p>
          <a:p>
            <a:r>
              <a:rPr sz="2700"/>
              <a:t>disabled：按钮禁用状态。当按钮处于禁用状态时，颜色会变淡 50%，失去按钮行为。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10-12   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表格实例</a:t>
            </a:r>
            <a:endParaRPr lang="zh-CN" altLang="en-US" sz="2800" spc="-200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77110" y="2466975"/>
            <a:ext cx="74580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Bootstrap</a:t>
            </a:r>
            <a:r>
              <a:rPr lang="zh-CN" altLang="zh-CN" sz="2800"/>
              <a:t>按钮样式类</a:t>
            </a:r>
            <a:endParaRPr lang="en-US" altLang="zh-CN" sz="2800"/>
          </a:p>
          <a:p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96490" y="1905635"/>
            <a:ext cx="6680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-200" dirty="0">
                <a:sym typeface="+mn-ea"/>
              </a:rPr>
              <a:t>例</a:t>
            </a:r>
            <a:r>
              <a:rPr lang="en-US" altLang="zh-CN" sz="3200" spc="-200" dirty="0">
                <a:sym typeface="+mn-ea"/>
              </a:rPr>
              <a:t>10-13  </a:t>
            </a:r>
            <a:r>
              <a:rPr sz="3200" spc="-200" dirty="0">
                <a:sym typeface="+mn-ea"/>
              </a:rPr>
              <a:t>图片</a:t>
            </a:r>
            <a:endParaRPr sz="3200" spc="-2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r>
              <a:rPr lang="en-US" altLang="zh-CN" sz="2700"/>
              <a:t> 1. </a:t>
            </a:r>
            <a:r>
              <a:rPr sz="2700" spc="-200">
                <a:sym typeface="+mn-ea"/>
              </a:rPr>
              <a:t>Bootstrap为图像定义3种特殊风格的样式类，分别用来设计圆角图片、圆形图片和镶边图片。</a:t>
            </a:r>
            <a:endParaRPr sz="2700" spc="-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952500"/>
            <a:ext cx="10852150" cy="5737860"/>
          </a:xfrm>
        </p:spPr>
        <p:txBody>
          <a:bodyPr>
            <a:noAutofit/>
          </a:bodyPr>
          <a:p>
            <a:pPr marL="0" indent="0">
              <a:buNone/>
            </a:pPr>
            <a:r>
              <a:rPr sz="2700"/>
              <a:t>img-rounded：添加 border-radius:6px 来获得图片圆角。</a:t>
            </a:r>
            <a:endParaRPr sz="2700"/>
          </a:p>
          <a:p>
            <a:pPr marL="0" indent="0">
              <a:buNone/>
            </a:pPr>
            <a:r>
              <a:rPr sz="2700"/>
              <a:t>img-circle：添加 border-radius:50% 来让整个图片变成圆形。</a:t>
            </a:r>
            <a:endParaRPr sz="2700"/>
          </a:p>
          <a:p>
            <a:pPr marL="0" indent="0">
              <a:buNone/>
            </a:pPr>
            <a:r>
              <a:rPr sz="2700"/>
              <a:t>img-thumbnail：添加一些内边距和一个灰色的边框。</a:t>
            </a:r>
            <a:endParaRPr sz="2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6595" y="2165350"/>
            <a:ext cx="801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 spc="-200" dirty="0">
                <a:solidFill>
                  <a:schemeClr val="tx1"/>
                </a:solidFill>
                <a:sym typeface="+mn-ea"/>
              </a:rPr>
              <a:t>10-13   </a:t>
            </a:r>
            <a:r>
              <a:rPr lang="zh-CN" altLang="zh-CN" sz="2800" spc="-200" dirty="0">
                <a:solidFill>
                  <a:schemeClr val="tx1"/>
                </a:solidFill>
                <a:sym typeface="+mn-ea"/>
              </a:rPr>
              <a:t>图片</a:t>
            </a:r>
            <a:r>
              <a:rPr lang="zh-CN" altLang="en-US" sz="2800" spc="-200" dirty="0">
                <a:solidFill>
                  <a:schemeClr val="tx1"/>
                </a:solidFill>
                <a:sym typeface="+mn-ea"/>
              </a:rPr>
              <a:t>实例</a:t>
            </a:r>
            <a:endParaRPr lang="zh-CN" altLang="en-US" sz="2800" spc="-200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635" y="2466975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Bootstrap</a:t>
            </a:r>
            <a:r>
              <a:rPr lang="zh-CN" altLang="en-US" sz="2800"/>
              <a:t>基本框架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en-US" altLang="zh-CN" sz="2800">
                <a:sym typeface="+mn-ea"/>
              </a:rPr>
              <a:t>Bootstrap</a:t>
            </a:r>
            <a:r>
              <a:rPr lang="zh-CN" altLang="en-US" sz="2800">
                <a:sym typeface="+mn-ea"/>
              </a:rPr>
              <a:t>引用方法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87636" y="754902"/>
            <a:ext cx="5940722" cy="133663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63670" y="2205990"/>
            <a:ext cx="6123305" cy="716280"/>
          </a:xfrm>
        </p:spPr>
        <p:txBody>
          <a:bodyPr wrap="square">
            <a:normAutofit fontScale="90000"/>
          </a:bodyPr>
          <a:lstStyle/>
          <a:p>
            <a:r>
              <a:rPr lang="zh-CN" altLang="en-US" spc="-200" dirty="0"/>
              <a:t>例</a:t>
            </a:r>
            <a:r>
              <a:rPr lang="en-US" altLang="zh-CN" spc="-200" dirty="0"/>
              <a:t>10-2  </a:t>
            </a:r>
            <a:r>
              <a:rPr lang="zh-CN" altLang="en-US" spc="-200" dirty="0"/>
              <a:t>基本的栅格系统</a:t>
            </a:r>
            <a:endParaRPr lang="zh-CN" altLang="en-US" spc="-200" dirty="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110"/>
              <a:t>知识点</a:t>
            </a:r>
            <a:endParaRPr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800"/>
              <a:t>1. </a:t>
            </a:r>
            <a:r>
              <a:rPr sz="2800">
                <a:sym typeface="+mn-ea"/>
              </a:rPr>
              <a:t>栅格系统原理</a:t>
            </a:r>
            <a:endParaRPr sz="2800"/>
          </a:p>
          <a:p>
            <a:pPr marL="0" indent="0">
              <a:buNone/>
            </a:pPr>
            <a:r>
              <a:rPr sz="2800"/>
              <a:t>     Bootstrap 提供了一套响应式、移动设备优先的流式栅格系统，随着屏幕或视口（viewport）尺寸的增加，系统会自动分为最多12列。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48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53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55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57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62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64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66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71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73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5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77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79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81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83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85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87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192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194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98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202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05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207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</p:tagLst>
</file>

<file path=ppt/tags/tag209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15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217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218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24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226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227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31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233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234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237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239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4345</Words>
  <Application>WPS 演示</Application>
  <PresentationFormat>宽屏</PresentationFormat>
  <Paragraphs>331</Paragraphs>
  <Slides>70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0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Arial Unicode MS</vt:lpstr>
      <vt:lpstr>Mongolian Baiti</vt:lpstr>
      <vt:lpstr>1_Office 主题​​</vt:lpstr>
      <vt:lpstr>Bootstrap 基础</vt:lpstr>
      <vt:lpstr>例10-1  使用Bootstrap 的基本HTML模板</vt:lpstr>
      <vt:lpstr>知识点</vt:lpstr>
      <vt:lpstr>知识点</vt:lpstr>
      <vt:lpstr>知识点</vt:lpstr>
      <vt:lpstr>例10-1  使用Bootstrap 的基本HTML模板</vt:lpstr>
      <vt:lpstr>总结</vt:lpstr>
      <vt:lpstr>例10-2  基本的栅格系统</vt:lpstr>
      <vt:lpstr>知识点</vt:lpstr>
      <vt:lpstr>知识点</vt:lpstr>
      <vt:lpstr>知识点</vt:lpstr>
      <vt:lpstr>例10-2  基本的栅格系统</vt:lpstr>
      <vt:lpstr>总结</vt:lpstr>
      <vt:lpstr>例10-3  列偏移</vt:lpstr>
      <vt:lpstr>知识点</vt:lpstr>
      <vt:lpstr>知识点</vt:lpstr>
      <vt:lpstr>PowerPoint 演示文稿</vt:lpstr>
      <vt:lpstr>总结</vt:lpstr>
      <vt:lpstr>例10-4  列嵌套</vt:lpstr>
      <vt:lpstr>知识点</vt:lpstr>
      <vt:lpstr>PowerPoint 演示文稿</vt:lpstr>
      <vt:lpstr>总结</vt:lpstr>
      <vt:lpstr>例10-5  响应式布局</vt:lpstr>
      <vt:lpstr>知识点</vt:lpstr>
      <vt:lpstr>PowerPoint 演示文稿</vt:lpstr>
      <vt:lpstr>总结</vt:lpstr>
      <vt:lpstr>例10-6  栅格系统实例</vt:lpstr>
      <vt:lpstr>例10-7  Bootstrap标题实例</vt:lpstr>
      <vt:lpstr>知识点</vt:lpstr>
      <vt:lpstr>知识点</vt:lpstr>
      <vt:lpstr>PowerPoint 演示文稿</vt:lpstr>
      <vt:lpstr>总结</vt:lpstr>
      <vt:lpstr>例10-8  文本强调</vt:lpstr>
      <vt:lpstr>知识点</vt:lpstr>
      <vt:lpstr>知识点</vt:lpstr>
      <vt:lpstr>知识点</vt:lpstr>
      <vt:lpstr>PowerPoint 演示文稿</vt:lpstr>
      <vt:lpstr>总结</vt:lpstr>
      <vt:lpstr>例10-9  地址与缩略语</vt:lpstr>
      <vt:lpstr>知识点</vt:lpstr>
      <vt:lpstr>知识点</vt:lpstr>
      <vt:lpstr>PowerPoint 演示文稿</vt:lpstr>
      <vt:lpstr>总结</vt:lpstr>
      <vt:lpstr>例10-10  列表组</vt:lpstr>
      <vt:lpstr>知识点</vt:lpstr>
      <vt:lpstr>知识点</vt:lpstr>
      <vt:lpstr>知识点</vt:lpstr>
      <vt:lpstr>知识点</vt:lpstr>
      <vt:lpstr>知识点</vt:lpstr>
      <vt:lpstr>PowerPoint 演示文稿</vt:lpstr>
      <vt:lpstr>总结</vt:lpstr>
      <vt:lpstr>PowerPoint 演示文稿</vt:lpstr>
      <vt:lpstr>知识点</vt:lpstr>
      <vt:lpstr>知识点</vt:lpstr>
      <vt:lpstr>知识点</vt:lpstr>
      <vt:lpstr>知识点</vt:lpstr>
      <vt:lpstr>知识点</vt:lpstr>
      <vt:lpstr>PowerPoint 演示文稿</vt:lpstr>
      <vt:lpstr>总结</vt:lpstr>
      <vt:lpstr>PowerPoint 演示文稿</vt:lpstr>
      <vt:lpstr>知识点</vt:lpstr>
      <vt:lpstr>知识点</vt:lpstr>
      <vt:lpstr>知识点</vt:lpstr>
      <vt:lpstr>PowerPoint 演示文稿</vt:lpstr>
      <vt:lpstr>总结</vt:lpstr>
      <vt:lpstr>PowerPoint 演示文稿</vt:lpstr>
      <vt:lpstr>知识点</vt:lpstr>
      <vt:lpstr>知识点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167</cp:revision>
  <dcterms:created xsi:type="dcterms:W3CDTF">2019-06-19T02:08:00Z</dcterms:created>
  <dcterms:modified xsi:type="dcterms:W3CDTF">2020-05-03T06:37:40Z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