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409" r:id="rId3"/>
    <p:sldId id="410" r:id="rId4"/>
    <p:sldId id="412" r:id="rId5"/>
    <p:sldId id="414" r:id="rId6"/>
    <p:sldId id="413" r:id="rId7"/>
    <p:sldId id="416" r:id="rId8"/>
    <p:sldId id="417" r:id="rId9"/>
    <p:sldId id="418" r:id="rId10"/>
    <p:sldId id="420" r:id="rId11"/>
    <p:sldId id="419" r:id="rId12"/>
    <p:sldId id="422" r:id="rId13"/>
    <p:sldId id="423" r:id="rId14"/>
    <p:sldId id="424" r:id="rId15"/>
    <p:sldId id="425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9" r:id="rId26"/>
    <p:sldId id="437" r:id="rId27"/>
    <p:sldId id="438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3" r:id="rId41"/>
    <p:sldId id="454" r:id="rId42"/>
    <p:sldId id="456" r:id="rId43"/>
    <p:sldId id="457" r:id="rId44"/>
    <p:sldId id="460" r:id="rId45"/>
    <p:sldId id="461" r:id="rId46"/>
    <p:sldId id="462" r:id="rId47"/>
    <p:sldId id="458" r:id="rId48"/>
    <p:sldId id="459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5" r:id="rId61"/>
    <p:sldId id="476" r:id="rId62"/>
    <p:sldId id="477" r:id="rId63"/>
    <p:sldId id="478" r:id="rId64"/>
    <p:sldId id="479" r:id="rId65"/>
    <p:sldId id="480" r:id="rId66"/>
    <p:sldId id="483" r:id="rId67"/>
    <p:sldId id="481" r:id="rId68"/>
    <p:sldId id="482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5.xml"/><Relationship Id="rId2" Type="http://schemas.openxmlformats.org/officeDocument/2006/relationships/image" Target="../media/image18.png"/><Relationship Id="rId1" Type="http://schemas.openxmlformats.org/officeDocument/2006/relationships/tags" Target="../tags/tag2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Vue</a:t>
            </a:r>
            <a:r>
              <a:rPr lang="zh-CN" altLang="en-US"/>
              <a:t>组件</a:t>
            </a:r>
            <a:r>
              <a:rPr lang="zh-CN" altLang="en-US"/>
              <a:t>与过渡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2. </a:t>
            </a:r>
            <a:r>
              <a:rPr sz="2800"/>
              <a:t>在创建组件时，使用模板</a:t>
            </a:r>
            <a:endParaRPr lang="en-US" altLang="zh-CN" sz="2800"/>
          </a:p>
          <a:p>
            <a:r>
              <a:rPr sz="2800"/>
              <a:t>例如</a:t>
            </a:r>
            <a:endParaRPr sz="2800"/>
          </a:p>
          <a:p>
            <a:r>
              <a:rPr sz="2800"/>
              <a:t>Vue.component("mycom",{</a:t>
            </a:r>
            <a:endParaRPr sz="2800"/>
          </a:p>
          <a:p>
            <a:r>
              <a:rPr sz="2800"/>
              <a:t>　template : '</a:t>
            </a:r>
            <a:r>
              <a:rPr sz="3200" b="1">
                <a:solidFill>
                  <a:srgbClr val="FFC000"/>
                </a:solidFill>
              </a:rPr>
              <a:t>#</a:t>
            </a:r>
            <a:r>
              <a:rPr sz="2800" b="1">
                <a:solidFill>
                  <a:srgbClr val="FF0000"/>
                </a:solidFill>
              </a:rPr>
              <a:t>temp</a:t>
            </a:r>
            <a:r>
              <a:rPr sz="2800"/>
              <a:t>' </a:t>
            </a:r>
            <a:endParaRPr sz="2800"/>
          </a:p>
          <a:p>
            <a:r>
              <a:rPr sz="2800"/>
              <a:t>})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14-2   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利用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模板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在浏览器中显示一段文字</a:t>
            </a:r>
            <a:endParaRPr lang="zh-CN" altLang="en-US" sz="2800" spc="-200" dirty="0">
              <a:solidFill>
                <a:schemeClr val="tx1"/>
              </a:solidFill>
            </a:endParaRPr>
          </a:p>
          <a:p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创建</a:t>
            </a:r>
            <a:r>
              <a:rPr lang="zh-CN" altLang="en-US" sz="2800">
                <a:solidFill>
                  <a:srgbClr val="FF0000"/>
                </a:solidFill>
              </a:rPr>
              <a:t>模板</a:t>
            </a:r>
            <a:r>
              <a:rPr lang="zh-CN" altLang="en-US" sz="2800"/>
              <a:t>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创建组件</a:t>
            </a:r>
            <a:r>
              <a:rPr lang="zh-CN" altLang="en-US" sz="2800"/>
              <a:t>的过程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3670" y="2205990"/>
            <a:ext cx="612330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14-3  </a:t>
            </a:r>
            <a:r>
              <a:rPr lang="zh-CN" altLang="en-US" b="0" spc="-200" dirty="0">
                <a:solidFill>
                  <a:srgbClr val="FF0000"/>
                </a:solidFill>
              </a:rPr>
              <a:t>私有组件</a:t>
            </a:r>
            <a:endParaRPr lang="zh-CN" altLang="en-US" b="0" spc="-2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1. </a:t>
            </a:r>
            <a:r>
              <a:rPr sz="2800" b="1">
                <a:solidFill>
                  <a:srgbClr val="FF0000"/>
                </a:solidFill>
              </a:rPr>
              <a:t>定义</a:t>
            </a:r>
            <a:r>
              <a:rPr sz="2800"/>
              <a:t>私有组件</a:t>
            </a:r>
            <a:endParaRPr sz="2800"/>
          </a:p>
          <a:p>
            <a:r>
              <a:rPr sz="2800"/>
              <a:t>var vm = new Vue({</a:t>
            </a:r>
            <a:endParaRPr sz="2800"/>
          </a:p>
          <a:p>
            <a:pPr marL="457200" lvl="1" indent="0">
              <a:buNone/>
            </a:pPr>
            <a:r>
              <a:rPr sz="2800"/>
              <a:t>el: '#app',</a:t>
            </a:r>
            <a:endParaRPr sz="2800"/>
          </a:p>
          <a:p>
            <a:pPr marL="457200" lvl="1" indent="0">
              <a:buNone/>
            </a:pPr>
            <a:r>
              <a:rPr sz="2800" b="1">
                <a:solidFill>
                  <a:srgbClr val="FF0000"/>
                </a:solidFill>
              </a:rPr>
              <a:t>components: {</a:t>
            </a:r>
            <a:endParaRPr sz="28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sz="2800" b="1">
                <a:solidFill>
                  <a:srgbClr val="FF0000"/>
                </a:solidFill>
              </a:rPr>
              <a:t>      mycom1: {</a:t>
            </a:r>
            <a:endParaRPr sz="28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</a:t>
            </a:r>
            <a:r>
              <a:rPr sz="2800" b="1">
                <a:solidFill>
                  <a:srgbClr val="FF0000"/>
                </a:solidFill>
              </a:rPr>
              <a:t>template: '#temp',</a:t>
            </a:r>
            <a:endParaRPr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sz="2800" b="1">
                <a:solidFill>
                  <a:srgbClr val="FF0000"/>
                </a:solidFill>
              </a:rPr>
              <a:t>　　    }</a:t>
            </a:r>
            <a:endParaRPr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sz="2800"/>
              <a:t>　}</a:t>
            </a:r>
            <a:endParaRPr sz="2800"/>
          </a:p>
          <a:p>
            <a:pPr marL="0" indent="0">
              <a:buNone/>
            </a:pPr>
            <a:r>
              <a:rPr sz="2800"/>
              <a:t>});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14-3   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定义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私有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在浏览器中显示一段文字</a:t>
            </a:r>
            <a:endParaRPr lang="zh-CN" altLang="en-US" sz="2800" spc="-200" dirty="0">
              <a:solidFill>
                <a:schemeClr val="tx1"/>
              </a:solidFill>
            </a:endParaRPr>
          </a:p>
          <a:p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 b="1">
                <a:solidFill>
                  <a:srgbClr val="FF0000"/>
                </a:solidFill>
              </a:rPr>
              <a:t>创建</a:t>
            </a:r>
            <a:r>
              <a:rPr lang="zh-CN" altLang="en-US" sz="2800"/>
              <a:t>私有组件的</a:t>
            </a:r>
            <a:r>
              <a:rPr lang="zh-CN" altLang="en-US" sz="2800" b="1">
                <a:solidFill>
                  <a:srgbClr val="FF0000"/>
                </a:solidFill>
              </a:rPr>
              <a:t>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如何</a:t>
            </a:r>
            <a:r>
              <a:rPr lang="zh-CN" altLang="en-US" sz="2800" b="1">
                <a:solidFill>
                  <a:srgbClr val="FF0000"/>
                </a:solidFill>
              </a:rPr>
              <a:t>调用私有组件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768096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14-4  </a:t>
            </a:r>
            <a:r>
              <a:rPr lang="zh-CN" altLang="en-US" b="0" spc="-200" dirty="0">
                <a:solidFill>
                  <a:srgbClr val="FF0000"/>
                </a:solidFill>
              </a:rPr>
              <a:t>组件</a:t>
            </a:r>
            <a:r>
              <a:rPr lang="zh-CN" altLang="en-US" spc="-200" dirty="0"/>
              <a:t>中的</a:t>
            </a:r>
            <a:r>
              <a:rPr lang="zh-CN" altLang="en-US" b="0" spc="-200" dirty="0">
                <a:solidFill>
                  <a:srgbClr val="FF0000"/>
                </a:solidFill>
              </a:rPr>
              <a:t>data</a:t>
            </a:r>
            <a:r>
              <a:rPr lang="zh-CN" altLang="en-US" spc="-200" dirty="0"/>
              <a:t>与</a:t>
            </a:r>
            <a:r>
              <a:rPr lang="zh-CN" altLang="en-US" b="0" spc="-200" dirty="0">
                <a:solidFill>
                  <a:srgbClr val="FF0000"/>
                </a:solidFill>
              </a:rPr>
              <a:t>methods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1. </a:t>
            </a:r>
            <a:r>
              <a:rPr sz="2700">
                <a:sym typeface="+mn-ea"/>
              </a:rPr>
              <a:t>定义data数据</a:t>
            </a:r>
            <a:endParaRPr sz="2700"/>
          </a:p>
          <a:p>
            <a:r>
              <a:rPr sz="2700"/>
              <a:t>组件定义</a:t>
            </a:r>
            <a:r>
              <a:rPr lang="en-US" altLang="zh-CN" sz="2700"/>
              <a:t>data</a:t>
            </a:r>
            <a:r>
              <a:rPr sz="2700"/>
              <a:t>是定义成一个函数，其定义的示例语句如下所示：</a:t>
            </a:r>
            <a:endParaRPr sz="2700"/>
          </a:p>
          <a:p>
            <a:pPr>
              <a:spcAft>
                <a:spcPts val="0"/>
              </a:spcAft>
            </a:pPr>
            <a:r>
              <a:rPr sz="2700"/>
              <a:t>Vue.component('mycom',{</a:t>
            </a:r>
            <a:endParaRPr sz="2700"/>
          </a:p>
          <a:p>
            <a:pPr lvl="1">
              <a:spcAft>
                <a:spcPts val="0"/>
              </a:spcAft>
            </a:pPr>
            <a:r>
              <a:rPr sz="2700"/>
              <a:t>template : "#temp",</a:t>
            </a:r>
            <a:endParaRPr sz="2700"/>
          </a:p>
          <a:p>
            <a:pPr lvl="1">
              <a:spcAft>
                <a:spcPts val="0"/>
              </a:spcAft>
            </a:pPr>
            <a:r>
              <a:rPr sz="2700"/>
              <a:t>data(){</a:t>
            </a:r>
            <a:endParaRPr sz="2700"/>
          </a:p>
          <a:p>
            <a:pPr lvl="2">
              <a:spcAft>
                <a:spcPts val="0"/>
              </a:spcAft>
            </a:pPr>
            <a:r>
              <a:rPr sz="2700"/>
              <a:t>return{</a:t>
            </a:r>
            <a:endParaRPr sz="2700"/>
          </a:p>
          <a:p>
            <a:pPr lvl="2">
              <a:spcAft>
                <a:spcPts val="0"/>
              </a:spcAft>
            </a:pPr>
            <a:r>
              <a:rPr sz="2700"/>
              <a:t>  msg:’组件中的data数据定义’</a:t>
            </a:r>
            <a:endParaRPr sz="2700"/>
          </a:p>
          <a:p>
            <a:pPr lvl="2">
              <a:spcAft>
                <a:spcPts val="0"/>
              </a:spcAft>
            </a:pPr>
            <a:r>
              <a:rPr sz="2700"/>
              <a:t>}</a:t>
            </a:r>
            <a:endParaRPr sz="2700"/>
          </a:p>
          <a:p>
            <a:pPr lvl="1">
              <a:spcAft>
                <a:spcPts val="0"/>
              </a:spcAft>
            </a:pPr>
            <a:r>
              <a:rPr sz="2700"/>
              <a:t>}   </a:t>
            </a:r>
            <a:endParaRPr sz="2700"/>
          </a:p>
          <a:p>
            <a:pPr>
              <a:spcAft>
                <a:spcPts val="0"/>
              </a:spcAft>
            </a:pPr>
            <a:r>
              <a:rPr sz="2700"/>
              <a:t>})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42068"/>
            <a:ext cx="10852237" cy="5388907"/>
          </a:xfrm>
        </p:spPr>
        <p:txBody>
          <a:bodyPr/>
          <a:p>
            <a:r>
              <a:rPr lang="en-US" altLang="zh-CN" sz="2800"/>
              <a:t>2. data</a:t>
            </a:r>
            <a:r>
              <a:rPr sz="2800"/>
              <a:t>定义成</a:t>
            </a:r>
            <a:r>
              <a:rPr sz="2800">
                <a:solidFill>
                  <a:srgbClr val="FF0000"/>
                </a:solidFill>
              </a:rPr>
              <a:t>函数</a:t>
            </a:r>
            <a:r>
              <a:rPr sz="2800"/>
              <a:t>的</a:t>
            </a:r>
            <a:r>
              <a:rPr sz="2800">
                <a:solidFill>
                  <a:srgbClr val="FF0000"/>
                </a:solidFill>
              </a:rPr>
              <a:t>好处</a:t>
            </a:r>
            <a:endParaRPr sz="2800">
              <a:solidFill>
                <a:srgbClr val="FF0000"/>
              </a:solidFill>
            </a:endParaRPr>
          </a:p>
          <a:p>
            <a:r>
              <a:rPr sz="2800">
                <a:solidFill>
                  <a:schemeClr val="tx1"/>
                </a:solidFill>
              </a:rPr>
              <a:t>使用一个</a:t>
            </a:r>
            <a:r>
              <a:rPr sz="2800">
                <a:solidFill>
                  <a:srgbClr val="FF0000"/>
                </a:solidFill>
              </a:rPr>
              <a:t>返回对象的函数</a:t>
            </a:r>
            <a:r>
              <a:rPr sz="2800">
                <a:solidFill>
                  <a:schemeClr val="tx1"/>
                </a:solidFill>
              </a:rPr>
              <a:t>，每次使用组件都会创建一个新的对象，这样就</a:t>
            </a:r>
            <a:r>
              <a:rPr sz="2800">
                <a:solidFill>
                  <a:srgbClr val="FF0000"/>
                </a:solidFill>
              </a:rPr>
              <a:t>不会出现共享数据</a:t>
            </a:r>
            <a:r>
              <a:rPr sz="2800">
                <a:solidFill>
                  <a:schemeClr val="tx1"/>
                </a:solidFill>
              </a:rPr>
              <a:t>的问题。</a:t>
            </a:r>
            <a:endParaRPr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3670" y="2205990"/>
            <a:ext cx="468630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14-1  </a:t>
            </a:r>
            <a:r>
              <a:rPr lang="zh-CN" altLang="en-US" spc="-200" dirty="0"/>
              <a:t>组件的创建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14-4   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组件</a:t>
            </a:r>
            <a:r>
              <a:rPr lang="zh-CN" altLang="en-US" sz="2800" spc="-200" dirty="0">
                <a:sym typeface="+mn-ea"/>
              </a:rPr>
              <a:t>中的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data</a:t>
            </a:r>
            <a:r>
              <a:rPr lang="zh-CN" altLang="en-US" sz="2800" spc="-200" dirty="0">
                <a:sym typeface="+mn-ea"/>
              </a:rPr>
              <a:t>与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methods</a:t>
            </a:r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组件中数据定义方法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创建组件</a:t>
            </a:r>
            <a:r>
              <a:rPr lang="zh-CN" altLang="en-US" sz="2800"/>
              <a:t>的过程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14-5  </a:t>
            </a:r>
            <a:r>
              <a:rPr lang="zh-CN" altLang="en-US" b="0" spc="-200" dirty="0"/>
              <a:t>组件</a:t>
            </a:r>
            <a:r>
              <a:rPr lang="zh-CN" altLang="en-US" b="0" spc="-200" dirty="0">
                <a:solidFill>
                  <a:srgbClr val="FF0000"/>
                </a:solidFill>
              </a:rPr>
              <a:t>切换</a:t>
            </a:r>
            <a:endParaRPr lang="zh-CN" altLang="en-US" b="0" spc="-2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sz="2700" b="1">
                <a:solidFill>
                  <a:srgbClr val="FF0000"/>
                </a:solidFill>
                <a:sym typeface="+mn-ea"/>
              </a:rPr>
              <a:t>不同组件</a:t>
            </a:r>
            <a:r>
              <a:rPr sz="2700">
                <a:sym typeface="+mn-ea"/>
              </a:rPr>
              <a:t>之间进行</a:t>
            </a:r>
            <a:r>
              <a:rPr sz="2700" b="1">
                <a:solidFill>
                  <a:srgbClr val="FF0000"/>
                </a:solidFill>
                <a:sym typeface="+mn-ea"/>
              </a:rPr>
              <a:t>动态切换</a:t>
            </a:r>
            <a:r>
              <a:rPr sz="2700">
                <a:sym typeface="+mn-ea"/>
              </a:rPr>
              <a:t>：</a:t>
            </a:r>
            <a:endParaRPr sz="2700"/>
          </a:p>
          <a:p>
            <a:r>
              <a:rPr sz="2700"/>
              <a:t>     （1）使用</a:t>
            </a:r>
            <a:r>
              <a:rPr sz="2700" b="1">
                <a:solidFill>
                  <a:srgbClr val="FF0000"/>
                </a:solidFill>
              </a:rPr>
              <a:t>v-if </a:t>
            </a:r>
            <a:r>
              <a:rPr sz="2700"/>
              <a:t>或者</a:t>
            </a:r>
            <a:r>
              <a:rPr sz="2700" b="1">
                <a:solidFill>
                  <a:srgbClr val="FF0000"/>
                </a:solidFill>
              </a:rPr>
              <a:t>v-show</a:t>
            </a:r>
            <a:r>
              <a:rPr sz="2700"/>
              <a:t>来控制组件之间的显示切换</a:t>
            </a:r>
            <a:endParaRPr sz="2700"/>
          </a:p>
          <a:p>
            <a:pPr marL="457200" lvl="1" indent="0">
              <a:buNone/>
            </a:pPr>
            <a:r>
              <a:rPr sz="2700"/>
              <a:t>   </a:t>
            </a:r>
            <a:r>
              <a:rPr lang="en-US" altLang="zh-CN" sz="2700"/>
              <a:t>	</a:t>
            </a:r>
            <a:r>
              <a:rPr sz="2700"/>
              <a:t>&lt;my-com1 </a:t>
            </a:r>
            <a:r>
              <a:rPr sz="2700" b="1">
                <a:solidFill>
                  <a:srgbClr val="FF0000"/>
                </a:solidFill>
              </a:rPr>
              <a:t>v-if="flag"</a:t>
            </a:r>
            <a:r>
              <a:rPr sz="2700"/>
              <a:t>&gt;&lt;/my-com1&gt;</a:t>
            </a:r>
            <a:endParaRPr sz="2700"/>
          </a:p>
          <a:p>
            <a:pPr marL="457200" lvl="1" indent="0">
              <a:buNone/>
            </a:pPr>
            <a:r>
              <a:rPr sz="2700"/>
              <a:t>	&lt;my-com2 </a:t>
            </a:r>
            <a:r>
              <a:rPr sz="2700" b="1">
                <a:solidFill>
                  <a:srgbClr val="FF0000"/>
                </a:solidFill>
              </a:rPr>
              <a:t>v-else="flag"</a:t>
            </a:r>
            <a:r>
              <a:rPr sz="2700"/>
              <a:t>&gt;&lt;/my-com2&gt;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sz="2700" b="1">
                <a:solidFill>
                  <a:srgbClr val="FF0000"/>
                </a:solidFill>
                <a:sym typeface="+mn-ea"/>
              </a:rPr>
              <a:t>不同组件</a:t>
            </a:r>
            <a:r>
              <a:rPr sz="2700">
                <a:sym typeface="+mn-ea"/>
              </a:rPr>
              <a:t>之间进行</a:t>
            </a:r>
            <a:r>
              <a:rPr sz="2700" b="1">
                <a:solidFill>
                  <a:srgbClr val="FF0000"/>
                </a:solidFill>
                <a:sym typeface="+mn-ea"/>
              </a:rPr>
              <a:t>动态切换</a:t>
            </a:r>
            <a:r>
              <a:rPr sz="2700">
                <a:sym typeface="+mn-ea"/>
              </a:rPr>
              <a:t>：</a:t>
            </a:r>
            <a:endParaRPr sz="2700"/>
          </a:p>
          <a:p>
            <a:r>
              <a:rPr sz="2700"/>
              <a:t>        （2）Vue提供</a:t>
            </a:r>
            <a:r>
              <a:rPr sz="2700">
                <a:solidFill>
                  <a:srgbClr val="FF0000"/>
                </a:solidFill>
              </a:rPr>
              <a:t>&lt;component&gt;组件</a:t>
            </a:r>
            <a:r>
              <a:rPr sz="2700"/>
              <a:t>，在该组件中使用</a:t>
            </a:r>
            <a:r>
              <a:rPr sz="2700">
                <a:solidFill>
                  <a:srgbClr val="FF0000"/>
                </a:solidFill>
              </a:rPr>
              <a:t>v-bind 搭配is属性</a:t>
            </a:r>
            <a:r>
              <a:rPr sz="2700"/>
              <a:t>来展示对应名称的组件，即component是一个占位符，“:is”属性可以用来指定要展示组件的名称，其切换代码如下所示：</a:t>
            </a:r>
            <a:endParaRPr sz="2700"/>
          </a:p>
          <a:p>
            <a:r>
              <a:rPr sz="2700"/>
              <a:t>&lt;component </a:t>
            </a:r>
            <a:r>
              <a:rPr sz="2700" b="1">
                <a:solidFill>
                  <a:srgbClr val="FF0000"/>
                </a:solidFill>
              </a:rPr>
              <a:t>v-bind:is</a:t>
            </a:r>
            <a:r>
              <a:rPr sz="2700"/>
              <a:t>="切换组件的名称"&gt;&lt;/component&gt;</a:t>
            </a:r>
            <a:endParaRPr sz="2700"/>
          </a:p>
          <a:p>
            <a:r>
              <a:rPr sz="2700"/>
              <a:t>简写形式如下：</a:t>
            </a:r>
            <a:endParaRPr sz="2700"/>
          </a:p>
          <a:p>
            <a:r>
              <a:rPr sz="2700"/>
              <a:t>&lt;component :is="切换组件的名称"&gt;&lt;/component&gt;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14-5   </a:t>
            </a:r>
            <a:r>
              <a:rPr lang="zh-CN" altLang="en-US" sz="2800" spc="-200" dirty="0">
                <a:sym typeface="+mn-ea"/>
              </a:rPr>
              <a:t>组件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切换</a:t>
            </a:r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 b="1">
                <a:solidFill>
                  <a:srgbClr val="FF0000"/>
                </a:solidFill>
              </a:rPr>
              <a:t>组件切换</a:t>
            </a:r>
            <a:r>
              <a:rPr lang="zh-CN" altLang="en-US" sz="2800"/>
              <a:t>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:is</a:t>
            </a:r>
            <a:r>
              <a:rPr lang="zh-CN" altLang="en-US" sz="2800"/>
              <a:t>的用法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14-6  </a:t>
            </a:r>
            <a:r>
              <a:rPr lang="zh-CN" altLang="en-US" b="0" spc="-200" dirty="0"/>
              <a:t>组件之间传值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1.Vue的</a:t>
            </a:r>
            <a:r>
              <a:rPr lang="en-US" altLang="zh-CN" sz="2700">
                <a:solidFill>
                  <a:srgbClr val="FF0000"/>
                </a:solidFill>
              </a:rPr>
              <a:t>组件传值</a:t>
            </a:r>
            <a:r>
              <a:rPr lang="en-US" altLang="zh-CN" sz="2700"/>
              <a:t>分为</a:t>
            </a:r>
            <a:r>
              <a:rPr lang="en-US" altLang="zh-CN" sz="2700">
                <a:solidFill>
                  <a:srgbClr val="FF0000"/>
                </a:solidFill>
              </a:rPr>
              <a:t>２种方式</a:t>
            </a:r>
            <a:endParaRPr lang="en-US" altLang="zh-CN" sz="2700"/>
          </a:p>
          <a:p>
            <a:r>
              <a:rPr sz="2700"/>
              <a:t>（</a:t>
            </a:r>
            <a:r>
              <a:rPr lang="en-US" altLang="zh-CN" sz="2700"/>
              <a:t>1</a:t>
            </a:r>
            <a:r>
              <a:rPr sz="2700"/>
              <a:t>）</a:t>
            </a:r>
            <a:r>
              <a:rPr sz="2700" b="1">
                <a:solidFill>
                  <a:srgbClr val="FF0000"/>
                </a:solidFill>
              </a:rPr>
              <a:t>父</a:t>
            </a:r>
            <a:r>
              <a:rPr lang="en-US" altLang="zh-CN" sz="2700"/>
              <a:t>组件</a:t>
            </a:r>
            <a:r>
              <a:rPr lang="en-US" altLang="zh-CN" sz="2700" b="1">
                <a:solidFill>
                  <a:srgbClr val="FF0000"/>
                </a:solidFill>
              </a:rPr>
              <a:t>传数据</a:t>
            </a:r>
            <a:r>
              <a:rPr lang="en-US" altLang="zh-CN" sz="2700"/>
              <a:t>给</a:t>
            </a:r>
            <a:r>
              <a:rPr lang="en-US" altLang="zh-CN" sz="2700" b="1">
                <a:solidFill>
                  <a:srgbClr val="FF0000"/>
                </a:solidFill>
              </a:rPr>
              <a:t>子</a:t>
            </a:r>
            <a:r>
              <a:rPr lang="en-US" altLang="zh-CN" sz="2700"/>
              <a:t>组件</a:t>
            </a:r>
            <a:r>
              <a:rPr altLang="zh-CN" sz="2700"/>
              <a:t>。</a:t>
            </a:r>
            <a:r>
              <a:rPr lang="en-US" altLang="zh-CN" sz="2700">
                <a:sym typeface="+mn-ea"/>
              </a:rPr>
              <a:t>一般父组件通过</a:t>
            </a:r>
            <a:r>
              <a:rPr lang="en-US" altLang="zh-CN" sz="2700" b="1">
                <a:solidFill>
                  <a:srgbClr val="FF0000"/>
                </a:solidFill>
                <a:sym typeface="+mn-ea"/>
              </a:rPr>
              <a:t>props属性</a:t>
            </a:r>
            <a:r>
              <a:rPr lang="en-US" altLang="zh-CN" sz="2700">
                <a:sym typeface="+mn-ea"/>
              </a:rPr>
              <a:t>给子组件下发数据</a:t>
            </a:r>
            <a:endParaRPr lang="en-US" altLang="zh-CN" sz="2700"/>
          </a:p>
          <a:p>
            <a:endParaRPr lang="en-US" altLang="zh-CN" sz="2700"/>
          </a:p>
          <a:p>
            <a:r>
              <a:rPr sz="2700"/>
              <a:t>（</a:t>
            </a:r>
            <a:r>
              <a:rPr lang="en-US" altLang="zh-CN" sz="2700"/>
              <a:t>2</a:t>
            </a:r>
            <a:r>
              <a:rPr sz="2700"/>
              <a:t>）</a:t>
            </a:r>
            <a:r>
              <a:rPr lang="en-US" altLang="zh-CN" sz="2700" b="1">
                <a:solidFill>
                  <a:srgbClr val="FF0000"/>
                </a:solidFill>
              </a:rPr>
              <a:t>子</a:t>
            </a:r>
            <a:r>
              <a:rPr lang="en-US" altLang="zh-CN" sz="2700"/>
              <a:t>组件</a:t>
            </a:r>
            <a:r>
              <a:rPr lang="en-US" altLang="zh-CN" sz="2700" b="1">
                <a:solidFill>
                  <a:srgbClr val="FF0000"/>
                </a:solidFill>
              </a:rPr>
              <a:t>传数据</a:t>
            </a:r>
            <a:r>
              <a:rPr lang="en-US" altLang="zh-CN" sz="2700"/>
              <a:t>给</a:t>
            </a:r>
            <a:r>
              <a:rPr lang="en-US" altLang="zh-CN" sz="2700" b="1">
                <a:solidFill>
                  <a:srgbClr val="FF0000"/>
                </a:solidFill>
              </a:rPr>
              <a:t>父</a:t>
            </a:r>
            <a:r>
              <a:rPr lang="en-US" altLang="zh-CN" sz="2700"/>
              <a:t>组件。子组件通过</a:t>
            </a:r>
            <a:r>
              <a:rPr lang="en-US" altLang="zh-CN" sz="2700" b="1">
                <a:solidFill>
                  <a:srgbClr val="FF0000"/>
                </a:solidFill>
              </a:rPr>
              <a:t>事件</a:t>
            </a:r>
            <a:r>
              <a:rPr lang="en-US" altLang="zh-CN" sz="2700"/>
              <a:t>给父组件发送消息。</a:t>
            </a:r>
            <a:endParaRPr lang="en-US" altLang="zh-CN" sz="2700"/>
          </a:p>
          <a:p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lang="en-US" altLang="zh-CN" sz="2700">
                <a:sym typeface="+mn-ea"/>
              </a:rPr>
              <a:t>2</a:t>
            </a:r>
            <a:r>
              <a:rPr sz="2700">
                <a:sym typeface="+mn-ea"/>
              </a:rPr>
              <a:t>. 父组件传数据给子组件</a:t>
            </a:r>
            <a:endParaRPr sz="2700">
              <a:sym typeface="+mn-ea"/>
            </a:endParaRPr>
          </a:p>
          <a:p>
            <a:r>
              <a:rPr sz="2700">
                <a:sym typeface="+mn-ea"/>
              </a:rPr>
              <a:t>（</a:t>
            </a:r>
            <a:r>
              <a:rPr lang="en-US" altLang="zh-CN" sz="2700">
                <a:sym typeface="+mn-ea"/>
              </a:rPr>
              <a:t>1</a:t>
            </a:r>
            <a:r>
              <a:rPr sz="2700">
                <a:sym typeface="+mn-ea"/>
              </a:rPr>
              <a:t>）当子组件在父组件中当做标签使用的时候，给</a:t>
            </a:r>
            <a:r>
              <a:rPr sz="2700" b="1">
                <a:solidFill>
                  <a:srgbClr val="FF0000"/>
                </a:solidFill>
                <a:sym typeface="+mn-ea"/>
              </a:rPr>
              <a:t>子组件定义</a:t>
            </a:r>
            <a:r>
              <a:rPr sz="2700">
                <a:sym typeface="+mn-ea"/>
              </a:rPr>
              <a:t>一个自定义</a:t>
            </a:r>
            <a:r>
              <a:rPr sz="2700" b="1">
                <a:solidFill>
                  <a:srgbClr val="FF0000"/>
                </a:solidFill>
                <a:sym typeface="+mn-ea"/>
              </a:rPr>
              <a:t>属性</a:t>
            </a:r>
            <a:r>
              <a:rPr sz="2700">
                <a:sym typeface="+mn-ea"/>
              </a:rPr>
              <a:t>，</a:t>
            </a:r>
            <a:r>
              <a:rPr sz="2700" b="1">
                <a:solidFill>
                  <a:srgbClr val="FF0000"/>
                </a:solidFill>
                <a:sym typeface="+mn-ea"/>
              </a:rPr>
              <a:t>值为</a:t>
            </a:r>
            <a:r>
              <a:rPr sz="2700">
                <a:sym typeface="+mn-ea"/>
              </a:rPr>
              <a:t>想要</a:t>
            </a:r>
            <a:r>
              <a:rPr sz="2700" b="1">
                <a:solidFill>
                  <a:srgbClr val="FF0000"/>
                </a:solidFill>
                <a:sym typeface="+mn-ea"/>
              </a:rPr>
              <a:t>传递</a:t>
            </a:r>
            <a:r>
              <a:rPr sz="2700">
                <a:sym typeface="+mn-ea"/>
              </a:rPr>
              <a:t>的</a:t>
            </a:r>
            <a:r>
              <a:rPr sz="2700" b="1">
                <a:solidFill>
                  <a:srgbClr val="FF0000"/>
                </a:solidFill>
                <a:sym typeface="+mn-ea"/>
              </a:rPr>
              <a:t>数据</a:t>
            </a:r>
            <a:r>
              <a:rPr sz="2700">
                <a:sym typeface="+mn-ea"/>
              </a:rPr>
              <a:t>。</a:t>
            </a:r>
            <a:endParaRPr sz="2700">
              <a:sym typeface="+mn-ea"/>
            </a:endParaRPr>
          </a:p>
          <a:p>
            <a:r>
              <a:rPr sz="2700">
                <a:sym typeface="+mn-ea"/>
              </a:rPr>
              <a:t>（</a:t>
            </a:r>
            <a:r>
              <a:rPr lang="en-US" altLang="zh-CN" sz="2700">
                <a:sym typeface="+mn-ea"/>
              </a:rPr>
              <a:t>2</a:t>
            </a:r>
            <a:r>
              <a:rPr sz="2700">
                <a:sym typeface="+mn-ea"/>
              </a:rPr>
              <a:t>）在子组件中通过</a:t>
            </a:r>
            <a:r>
              <a:rPr sz="2700" b="1">
                <a:solidFill>
                  <a:srgbClr val="FF0000"/>
                </a:solidFill>
                <a:sym typeface="+mn-ea"/>
              </a:rPr>
              <a:t>props属性</a:t>
            </a:r>
            <a:r>
              <a:rPr sz="2700">
                <a:sym typeface="+mn-ea"/>
              </a:rPr>
              <a:t>进行接收，特别强调的是props是专门用来接收外边数据的，</a:t>
            </a:r>
            <a:r>
              <a:rPr sz="2700" b="1">
                <a:solidFill>
                  <a:srgbClr val="FF0000"/>
                </a:solidFill>
                <a:sym typeface="+mn-ea"/>
              </a:rPr>
              <a:t>该属性</a:t>
            </a:r>
            <a:r>
              <a:rPr sz="2700">
                <a:sym typeface="+mn-ea"/>
              </a:rPr>
              <a:t>有</a:t>
            </a:r>
            <a:r>
              <a:rPr sz="2700" b="1">
                <a:solidFill>
                  <a:srgbClr val="FF0000"/>
                </a:solidFill>
                <a:sym typeface="+mn-ea"/>
              </a:rPr>
              <a:t>两种接收方式</a:t>
            </a:r>
            <a:r>
              <a:rPr sz="2700">
                <a:sym typeface="+mn-ea"/>
              </a:rPr>
              <a:t>，分别是</a:t>
            </a:r>
            <a:r>
              <a:rPr sz="2700" b="1">
                <a:solidFill>
                  <a:srgbClr val="FF0000"/>
                </a:solidFill>
                <a:sym typeface="+mn-ea"/>
              </a:rPr>
              <a:t>数组</a:t>
            </a:r>
            <a:r>
              <a:rPr sz="2700">
                <a:sym typeface="+mn-ea"/>
              </a:rPr>
              <a:t>和</a:t>
            </a:r>
            <a:r>
              <a:rPr sz="2700" b="1">
                <a:solidFill>
                  <a:srgbClr val="FF0000"/>
                </a:solidFill>
                <a:sym typeface="+mn-ea"/>
              </a:rPr>
              <a:t>对象</a:t>
            </a:r>
            <a:r>
              <a:rPr sz="2700">
                <a:sym typeface="+mn-ea"/>
              </a:rPr>
              <a:t>，其中对象可以限制数据的类型。</a:t>
            </a:r>
            <a:endParaRPr sz="27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</a:t>
            </a:r>
            <a:r>
              <a:rPr lang="zh-CN" altLang="en-US" sz="2800"/>
              <a:t>使用Vue.extend创建子类</a:t>
            </a:r>
            <a:endParaRPr lang="zh-CN" altLang="en-US" sz="2800"/>
          </a:p>
          <a:p>
            <a:r>
              <a:rPr lang="zh-CN" altLang="en-US" sz="2800"/>
              <a:t>通过</a:t>
            </a:r>
            <a:r>
              <a:rPr lang="zh-CN" altLang="en-US" sz="2800">
                <a:solidFill>
                  <a:srgbClr val="FF0000"/>
                </a:solidFill>
              </a:rPr>
              <a:t>extend()方法</a:t>
            </a:r>
            <a:r>
              <a:rPr lang="zh-CN" altLang="en-US" sz="2800"/>
              <a:t>使用基础Vue构造器</a:t>
            </a:r>
            <a:r>
              <a:rPr lang="zh-CN" altLang="en-US" sz="2800">
                <a:solidFill>
                  <a:srgbClr val="FF0000"/>
                </a:solidFill>
              </a:rPr>
              <a:t>创建</a:t>
            </a:r>
            <a:r>
              <a:rPr lang="zh-CN" altLang="en-US" sz="2800"/>
              <a:t>一个“</a:t>
            </a:r>
            <a:r>
              <a:rPr lang="zh-CN" altLang="en-US" sz="2800">
                <a:solidFill>
                  <a:srgbClr val="FF0000"/>
                </a:solidFill>
              </a:rPr>
              <a:t>子类</a:t>
            </a:r>
            <a:r>
              <a:rPr lang="zh-CN" altLang="en-US" sz="2800"/>
              <a:t>”，并且在子类中的参数是一个</a:t>
            </a:r>
            <a:r>
              <a:rPr lang="zh-CN" altLang="en-US" sz="2800">
                <a:solidFill>
                  <a:srgbClr val="FF0000"/>
                </a:solidFill>
              </a:rPr>
              <a:t>包含模板</a:t>
            </a:r>
            <a:r>
              <a:rPr lang="zh-CN" altLang="en-US" sz="2800"/>
              <a:t>的对象，该方法定义的语法格式如下所示：</a:t>
            </a:r>
            <a:endParaRPr lang="zh-CN" altLang="en-US" sz="2800"/>
          </a:p>
          <a:p>
            <a:r>
              <a:rPr lang="zh-CN" altLang="en-US" sz="2800"/>
              <a:t>var </a:t>
            </a:r>
            <a:r>
              <a:rPr lang="zh-CN" altLang="en-US" sz="2800">
                <a:solidFill>
                  <a:srgbClr val="FFC000"/>
                </a:solidFill>
              </a:rPr>
              <a:t>com1</a:t>
            </a:r>
            <a:r>
              <a:rPr lang="zh-CN" altLang="en-US" sz="2800"/>
              <a:t> = </a:t>
            </a:r>
            <a:r>
              <a:rPr lang="zh-CN" altLang="en-US" sz="2800" b="1">
                <a:solidFill>
                  <a:srgbClr val="FF0000"/>
                </a:solidFill>
              </a:rPr>
              <a:t>Vue.extend</a:t>
            </a:r>
            <a:r>
              <a:rPr lang="zh-CN" altLang="en-US" sz="2800"/>
              <a:t>({</a:t>
            </a:r>
            <a:endParaRPr lang="zh-CN" altLang="en-US" sz="2800"/>
          </a:p>
          <a:p>
            <a:r>
              <a:rPr lang="zh-CN" altLang="en-US" sz="2800"/>
              <a:t>   </a:t>
            </a:r>
            <a:r>
              <a:rPr lang="zh-CN" altLang="en-US" sz="2800" b="1">
                <a:solidFill>
                  <a:srgbClr val="FF0000"/>
                </a:solidFill>
              </a:rPr>
              <a:t>template</a:t>
            </a:r>
            <a:r>
              <a:rPr lang="zh-CN" altLang="en-US" sz="2800"/>
              <a:t> : "&lt;h3&gt;使用vue.extend创建的组件&lt;/h3&gt;"   </a:t>
            </a:r>
            <a:endParaRPr lang="zh-CN" altLang="en-US" sz="2800"/>
          </a:p>
          <a:p>
            <a:r>
              <a:rPr lang="zh-CN" altLang="en-US" sz="2800"/>
              <a:t>})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14-6   </a:t>
            </a:r>
            <a:r>
              <a:rPr sz="2800" b="1">
                <a:solidFill>
                  <a:srgbClr val="FF0000"/>
                </a:solidFill>
                <a:sym typeface="+mn-ea"/>
              </a:rPr>
              <a:t>父</a:t>
            </a:r>
            <a:r>
              <a:rPr lang="en-US" altLang="zh-CN" sz="2800">
                <a:sym typeface="+mn-ea"/>
              </a:rPr>
              <a:t>组件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传数据</a:t>
            </a:r>
            <a:r>
              <a:rPr lang="en-US" altLang="zh-CN" sz="2800">
                <a:sym typeface="+mn-ea"/>
              </a:rPr>
              <a:t>给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子</a:t>
            </a:r>
            <a:r>
              <a:rPr lang="en-US" altLang="zh-CN" sz="2800">
                <a:sym typeface="+mn-ea"/>
              </a:rPr>
              <a:t>组件</a:t>
            </a:r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sz="2800" b="1">
                <a:solidFill>
                  <a:srgbClr val="FF0000"/>
                </a:solidFill>
                <a:sym typeface="+mn-ea"/>
              </a:rPr>
              <a:t>父</a:t>
            </a:r>
            <a:r>
              <a:rPr lang="en-US" altLang="zh-CN" sz="2800">
                <a:sym typeface="+mn-ea"/>
              </a:rPr>
              <a:t>组件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传数据</a:t>
            </a:r>
            <a:r>
              <a:rPr lang="en-US" altLang="zh-CN" sz="2800">
                <a:sym typeface="+mn-ea"/>
              </a:rPr>
              <a:t>给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子</a:t>
            </a:r>
            <a:r>
              <a:rPr lang="en-US" altLang="zh-CN" sz="2800">
                <a:sym typeface="+mn-ea"/>
              </a:rPr>
              <a:t>组件</a:t>
            </a:r>
            <a:r>
              <a:rPr lang="zh-CN" altLang="en-US" sz="2800">
                <a:sym typeface="+mn-ea"/>
              </a:rPr>
              <a:t>的方法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sz="2800" b="1">
                <a:solidFill>
                  <a:srgbClr val="FF0000"/>
                </a:solidFill>
                <a:sym typeface="+mn-ea"/>
              </a:rPr>
              <a:t>props</a:t>
            </a:r>
            <a:r>
              <a:rPr sz="2800" b="1">
                <a:solidFill>
                  <a:schemeClr val="tx1"/>
                </a:solidFill>
                <a:sym typeface="+mn-ea"/>
              </a:rPr>
              <a:t>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6965" y="2205990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14-7  </a:t>
            </a:r>
            <a:r>
              <a:rPr lang="zh-CN" altLang="en-US" b="0" spc="-200" dirty="0"/>
              <a:t>组件之间传值（子组件传递给父组件）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1.Vue的</a:t>
            </a:r>
            <a:r>
              <a:rPr lang="en-US" altLang="zh-CN" sz="2700">
                <a:solidFill>
                  <a:srgbClr val="FF0000"/>
                </a:solidFill>
              </a:rPr>
              <a:t>组件传值</a:t>
            </a:r>
            <a:r>
              <a:rPr lang="en-US" altLang="zh-CN" sz="2700"/>
              <a:t>分为</a:t>
            </a:r>
            <a:r>
              <a:rPr lang="en-US" altLang="zh-CN" sz="2700">
                <a:solidFill>
                  <a:srgbClr val="FF0000"/>
                </a:solidFill>
              </a:rPr>
              <a:t>２种方式</a:t>
            </a:r>
            <a:endParaRPr lang="en-US" altLang="zh-CN" sz="2700"/>
          </a:p>
          <a:p>
            <a:r>
              <a:rPr sz="2700"/>
              <a:t>（</a:t>
            </a:r>
            <a:r>
              <a:rPr lang="en-US" altLang="zh-CN" sz="2700"/>
              <a:t>1</a:t>
            </a:r>
            <a:r>
              <a:rPr sz="2700"/>
              <a:t>）</a:t>
            </a:r>
            <a:r>
              <a:rPr sz="2700" b="1">
                <a:solidFill>
                  <a:srgbClr val="FF0000"/>
                </a:solidFill>
              </a:rPr>
              <a:t>父</a:t>
            </a:r>
            <a:r>
              <a:rPr lang="en-US" altLang="zh-CN" sz="2700"/>
              <a:t>组件</a:t>
            </a:r>
            <a:r>
              <a:rPr lang="en-US" altLang="zh-CN" sz="2700" b="1">
                <a:solidFill>
                  <a:srgbClr val="FF0000"/>
                </a:solidFill>
              </a:rPr>
              <a:t>传数据</a:t>
            </a:r>
            <a:r>
              <a:rPr lang="en-US" altLang="zh-CN" sz="2700"/>
              <a:t>给</a:t>
            </a:r>
            <a:r>
              <a:rPr lang="en-US" altLang="zh-CN" sz="2700" b="1">
                <a:solidFill>
                  <a:srgbClr val="FF0000"/>
                </a:solidFill>
              </a:rPr>
              <a:t>子</a:t>
            </a:r>
            <a:r>
              <a:rPr lang="en-US" altLang="zh-CN" sz="2700"/>
              <a:t>组件</a:t>
            </a:r>
            <a:r>
              <a:rPr altLang="zh-CN" sz="2700"/>
              <a:t>。</a:t>
            </a:r>
            <a:r>
              <a:rPr lang="en-US" altLang="zh-CN" sz="2700">
                <a:sym typeface="+mn-ea"/>
              </a:rPr>
              <a:t>一般父组件通过</a:t>
            </a:r>
            <a:r>
              <a:rPr lang="en-US" altLang="zh-CN" sz="2700" b="1">
                <a:solidFill>
                  <a:srgbClr val="FF0000"/>
                </a:solidFill>
                <a:sym typeface="+mn-ea"/>
              </a:rPr>
              <a:t>props属性</a:t>
            </a:r>
            <a:r>
              <a:rPr lang="en-US" altLang="zh-CN" sz="2700">
                <a:sym typeface="+mn-ea"/>
              </a:rPr>
              <a:t>给子组件下发数据</a:t>
            </a:r>
            <a:endParaRPr lang="en-US" altLang="zh-CN" sz="2700"/>
          </a:p>
          <a:p>
            <a:endParaRPr lang="en-US" altLang="zh-CN" sz="2700"/>
          </a:p>
          <a:p>
            <a:r>
              <a:rPr sz="2700"/>
              <a:t>（</a:t>
            </a:r>
            <a:r>
              <a:rPr lang="en-US" altLang="zh-CN" sz="2700"/>
              <a:t>2</a:t>
            </a:r>
            <a:r>
              <a:rPr sz="2700"/>
              <a:t>）</a:t>
            </a:r>
            <a:r>
              <a:rPr lang="en-US" altLang="zh-CN" sz="2700" b="1">
                <a:solidFill>
                  <a:srgbClr val="FF0000"/>
                </a:solidFill>
              </a:rPr>
              <a:t>子</a:t>
            </a:r>
            <a:r>
              <a:rPr lang="en-US" altLang="zh-CN" sz="2700"/>
              <a:t>组件</a:t>
            </a:r>
            <a:r>
              <a:rPr lang="en-US" altLang="zh-CN" sz="2700" b="1">
                <a:solidFill>
                  <a:srgbClr val="FF0000"/>
                </a:solidFill>
              </a:rPr>
              <a:t>传数据</a:t>
            </a:r>
            <a:r>
              <a:rPr lang="en-US" altLang="zh-CN" sz="2700"/>
              <a:t>给</a:t>
            </a:r>
            <a:r>
              <a:rPr lang="en-US" altLang="zh-CN" sz="2700" b="1">
                <a:solidFill>
                  <a:srgbClr val="FF0000"/>
                </a:solidFill>
              </a:rPr>
              <a:t>父</a:t>
            </a:r>
            <a:r>
              <a:rPr lang="en-US" altLang="zh-CN" sz="2700"/>
              <a:t>组件。子组件通过</a:t>
            </a:r>
            <a:r>
              <a:rPr lang="en-US" altLang="zh-CN" sz="2700" b="1">
                <a:solidFill>
                  <a:srgbClr val="FF0000"/>
                </a:solidFill>
              </a:rPr>
              <a:t>事件</a:t>
            </a:r>
            <a:r>
              <a:rPr lang="en-US" altLang="zh-CN" sz="2700"/>
              <a:t>给父组件发送消息。</a:t>
            </a:r>
            <a:endParaRPr lang="en-US" altLang="zh-CN" sz="2700"/>
          </a:p>
          <a:p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lang="en-US" altLang="zh-CN" sz="2700">
                <a:sym typeface="+mn-ea"/>
              </a:rPr>
              <a:t>2</a:t>
            </a:r>
            <a:r>
              <a:rPr sz="2700">
                <a:sym typeface="+mn-ea"/>
              </a:rPr>
              <a:t>. </a:t>
            </a:r>
            <a:r>
              <a:rPr sz="2700">
                <a:sym typeface="+mn-ea"/>
              </a:rPr>
              <a:t>子</a:t>
            </a:r>
            <a:r>
              <a:rPr sz="2700">
                <a:sym typeface="+mn-ea"/>
              </a:rPr>
              <a:t>组件传数据给</a:t>
            </a:r>
            <a:r>
              <a:rPr sz="2700">
                <a:sym typeface="+mn-ea"/>
              </a:rPr>
              <a:t>父</a:t>
            </a:r>
            <a:r>
              <a:rPr sz="2700">
                <a:sym typeface="+mn-ea"/>
              </a:rPr>
              <a:t>组件</a:t>
            </a:r>
            <a:endParaRPr sz="2700">
              <a:sym typeface="+mn-ea"/>
            </a:endParaRPr>
          </a:p>
          <a:p>
            <a:r>
              <a:rPr sz="2700">
                <a:sym typeface="+mn-ea"/>
              </a:rPr>
              <a:t>在</a:t>
            </a:r>
            <a:r>
              <a:rPr sz="2700" b="1">
                <a:solidFill>
                  <a:srgbClr val="FF0000"/>
                </a:solidFill>
                <a:sym typeface="+mn-ea"/>
              </a:rPr>
              <a:t>子</a:t>
            </a:r>
            <a:r>
              <a:rPr sz="2700">
                <a:sym typeface="+mn-ea"/>
              </a:rPr>
              <a:t>组件中定义一个</a:t>
            </a:r>
            <a:r>
              <a:rPr sz="2700" b="1">
                <a:solidFill>
                  <a:srgbClr val="FF0000"/>
                </a:solidFill>
                <a:sym typeface="+mn-ea"/>
              </a:rPr>
              <a:t>自定义的事件</a:t>
            </a:r>
            <a:r>
              <a:rPr sz="2700">
                <a:sym typeface="+mn-ea"/>
              </a:rPr>
              <a:t>，事件名称</a:t>
            </a:r>
            <a:r>
              <a:rPr sz="2700" b="1">
                <a:solidFill>
                  <a:srgbClr val="FF0000"/>
                </a:solidFill>
                <a:sym typeface="+mn-ea"/>
              </a:rPr>
              <a:t>不</a:t>
            </a:r>
            <a:r>
              <a:rPr sz="2700">
                <a:sym typeface="+mn-ea"/>
              </a:rPr>
              <a:t>需要</a:t>
            </a:r>
            <a:r>
              <a:rPr sz="2700" b="1">
                <a:solidFill>
                  <a:srgbClr val="FF0000"/>
                </a:solidFill>
                <a:sym typeface="+mn-ea"/>
              </a:rPr>
              <a:t>加括号</a:t>
            </a:r>
            <a:r>
              <a:rPr sz="2700">
                <a:sym typeface="+mn-ea"/>
              </a:rPr>
              <a:t>。在子组件中通过</a:t>
            </a:r>
            <a:r>
              <a:rPr sz="2700" b="1">
                <a:solidFill>
                  <a:srgbClr val="FF0000"/>
                </a:solidFill>
                <a:sym typeface="+mn-ea"/>
              </a:rPr>
              <a:t>this.$emit触发</a:t>
            </a:r>
            <a:r>
              <a:rPr sz="2700">
                <a:sym typeface="+mn-ea"/>
              </a:rPr>
              <a:t>自定义</a:t>
            </a:r>
            <a:r>
              <a:rPr sz="2700" b="1">
                <a:solidFill>
                  <a:srgbClr val="FF0000"/>
                </a:solidFill>
                <a:sym typeface="+mn-ea"/>
              </a:rPr>
              <a:t>事件</a:t>
            </a:r>
            <a:r>
              <a:rPr sz="2700">
                <a:sym typeface="+mn-ea"/>
              </a:rPr>
              <a:t>，将需要</a:t>
            </a:r>
            <a:r>
              <a:rPr sz="2700" b="1">
                <a:solidFill>
                  <a:srgbClr val="FF0000"/>
                </a:solidFill>
                <a:sym typeface="+mn-ea"/>
              </a:rPr>
              <a:t>传递的参数通过</a:t>
            </a:r>
            <a:r>
              <a:rPr sz="2700">
                <a:sym typeface="+mn-ea"/>
              </a:rPr>
              <a:t>emit的</a:t>
            </a:r>
            <a:r>
              <a:rPr sz="2700" b="1">
                <a:solidFill>
                  <a:srgbClr val="FF0000"/>
                </a:solidFill>
                <a:sym typeface="+mn-ea"/>
              </a:rPr>
              <a:t>第二个参数</a:t>
            </a:r>
            <a:r>
              <a:rPr sz="2700">
                <a:sym typeface="+mn-ea"/>
              </a:rPr>
              <a:t>进行</a:t>
            </a:r>
            <a:r>
              <a:rPr sz="2700" b="1">
                <a:solidFill>
                  <a:srgbClr val="FF0000"/>
                </a:solidFill>
                <a:sym typeface="+mn-ea"/>
              </a:rPr>
              <a:t>传递</a:t>
            </a:r>
            <a:r>
              <a:rPr sz="2700">
                <a:sym typeface="+mn-ea"/>
              </a:rPr>
              <a:t>。</a:t>
            </a:r>
            <a:endParaRPr sz="27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14-7  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子</a:t>
            </a:r>
            <a:r>
              <a:rPr lang="en-US" altLang="zh-CN" sz="2800">
                <a:sym typeface="+mn-ea"/>
              </a:rPr>
              <a:t>组件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传数据</a:t>
            </a:r>
            <a:r>
              <a:rPr lang="en-US" altLang="zh-CN" sz="2800">
                <a:sym typeface="+mn-ea"/>
              </a:rPr>
              <a:t>给</a:t>
            </a:r>
            <a:r>
              <a:rPr sz="2800" b="1">
                <a:solidFill>
                  <a:srgbClr val="FF0000"/>
                </a:solidFill>
                <a:sym typeface="+mn-ea"/>
              </a:rPr>
              <a:t>父</a:t>
            </a:r>
            <a:r>
              <a:rPr lang="en-US" altLang="zh-CN" sz="2800">
                <a:sym typeface="+mn-ea"/>
              </a:rPr>
              <a:t>组件</a:t>
            </a:r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子</a:t>
            </a:r>
            <a:r>
              <a:rPr lang="en-US" altLang="zh-CN" sz="2800">
                <a:sym typeface="+mn-ea"/>
              </a:rPr>
              <a:t>组件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传数据</a:t>
            </a:r>
            <a:r>
              <a:rPr lang="en-US" altLang="zh-CN" sz="2800">
                <a:sym typeface="+mn-ea"/>
              </a:rPr>
              <a:t>给</a:t>
            </a:r>
            <a:r>
              <a:rPr sz="2800" b="1">
                <a:solidFill>
                  <a:srgbClr val="FF0000"/>
                </a:solidFill>
                <a:sym typeface="+mn-ea"/>
              </a:rPr>
              <a:t>父</a:t>
            </a:r>
            <a:r>
              <a:rPr lang="en-US" altLang="zh-CN" sz="2800">
                <a:sym typeface="+mn-ea"/>
              </a:rPr>
              <a:t>组件</a:t>
            </a:r>
            <a:r>
              <a:rPr lang="zh-CN" altLang="en-US" sz="2800">
                <a:sym typeface="+mn-ea"/>
              </a:rPr>
              <a:t>的方法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sz="2800" b="1">
                <a:solidFill>
                  <a:srgbClr val="FF0000"/>
                </a:solidFill>
                <a:sym typeface="+mn-ea"/>
              </a:rPr>
              <a:t>this.$emit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事件</a:t>
            </a:r>
            <a:endParaRPr lang="zh-CN" sz="2800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7740" y="2315845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14-8  </a:t>
            </a:r>
            <a:r>
              <a:rPr lang="zh-CN" altLang="en-US" b="0" spc="-200" dirty="0"/>
              <a:t>自定义指令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lang="en-US" altLang="zh-CN" sz="2700" b="1">
                <a:solidFill>
                  <a:srgbClr val="FF0000"/>
                </a:solidFill>
              </a:rPr>
              <a:t>全局自定义</a:t>
            </a:r>
            <a:r>
              <a:rPr lang="en-US" altLang="zh-CN" sz="2700"/>
              <a:t>指令</a:t>
            </a:r>
            <a:endParaRPr lang="en-US" altLang="zh-CN" sz="2700"/>
          </a:p>
          <a:p>
            <a:r>
              <a:rPr lang="en-US" altLang="zh-CN" sz="2700"/>
              <a:t>      对于全局自定义指令的创建需要使用</a:t>
            </a:r>
            <a:r>
              <a:rPr lang="en-US" altLang="zh-CN" sz="2700">
                <a:solidFill>
                  <a:srgbClr val="FF0000"/>
                </a:solidFill>
              </a:rPr>
              <a:t>Vue.directive命令</a:t>
            </a:r>
            <a:r>
              <a:rPr lang="en-US" altLang="zh-CN" sz="2700"/>
              <a:t>，其语法格式如下：</a:t>
            </a:r>
            <a:endParaRPr lang="en-US" altLang="zh-CN" sz="2700"/>
          </a:p>
          <a:p>
            <a:r>
              <a:rPr lang="en-US" altLang="zh-CN" sz="2700"/>
              <a:t>     Vue.directive('</a:t>
            </a:r>
            <a:r>
              <a:rPr lang="en-US" altLang="zh-CN" sz="2700">
                <a:solidFill>
                  <a:srgbClr val="FF0000"/>
                </a:solidFill>
              </a:rPr>
              <a:t>自定义指令名</a:t>
            </a:r>
            <a:r>
              <a:rPr lang="en-US" altLang="zh-CN" sz="2700"/>
              <a:t>', { })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14-8   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利用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自定义指令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指定</a:t>
            </a:r>
            <a:r>
              <a:rPr sz="2800">
                <a:sym typeface="+mn-ea"/>
              </a:rPr>
              <a:t>某个特定的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文本框获得焦点</a:t>
            </a:r>
            <a:endParaRPr lang="zh-CN" altLang="en-US" sz="2800" b="1" spc="-200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2. </a:t>
            </a:r>
            <a:r>
              <a:rPr sz="2800"/>
              <a:t>使用Vue.component()创建组件</a:t>
            </a:r>
            <a:endParaRPr sz="2800"/>
          </a:p>
          <a:p>
            <a:r>
              <a:rPr sz="2800"/>
              <a:t>其语法格式如下所示：</a:t>
            </a:r>
            <a:endParaRPr sz="2800"/>
          </a:p>
          <a:p>
            <a:r>
              <a:rPr sz="2800"/>
              <a:t>Vue.component('组件名称',创建出来的组件模板对象)</a:t>
            </a:r>
            <a:endParaRPr sz="2800"/>
          </a:p>
          <a:p>
            <a:r>
              <a:rPr sz="2800"/>
              <a:t>例如：</a:t>
            </a:r>
            <a:endParaRPr sz="2800"/>
          </a:p>
          <a:p>
            <a:r>
              <a:rPr sz="2800"/>
              <a:t>   </a:t>
            </a:r>
            <a:r>
              <a:rPr lang="en-US" altLang="zh-CN" sz="2800"/>
              <a:t>Vue.</a:t>
            </a:r>
            <a:r>
              <a:rPr sz="2800">
                <a:sym typeface="+mn-ea"/>
              </a:rPr>
              <a:t>component('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mycom</a:t>
            </a:r>
            <a:r>
              <a:rPr sz="2800">
                <a:sym typeface="+mn-ea"/>
              </a:rPr>
              <a:t>',</a:t>
            </a:r>
            <a:r>
              <a:rPr lang="en-US" altLang="zh-CN" sz="2800">
                <a:solidFill>
                  <a:srgbClr val="FFC000"/>
                </a:solidFill>
                <a:sym typeface="+mn-ea"/>
              </a:rPr>
              <a:t>com1</a:t>
            </a:r>
            <a:r>
              <a:rPr sz="2800">
                <a:sym typeface="+mn-ea"/>
              </a:rPr>
              <a:t>)</a:t>
            </a:r>
            <a:endParaRPr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自定义指令的</a:t>
            </a:r>
            <a:r>
              <a:rPr lang="zh-CN" altLang="en-US" sz="2800" b="1">
                <a:solidFill>
                  <a:srgbClr val="FF0000"/>
                </a:solidFill>
              </a:rPr>
              <a:t>定义</a:t>
            </a:r>
            <a:r>
              <a:rPr lang="zh-CN" altLang="en-US" sz="2800">
                <a:sym typeface="+mn-ea"/>
              </a:rPr>
              <a:t>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所带</a:t>
            </a:r>
            <a:r>
              <a:rPr lang="zh-CN" altLang="en-US" sz="2800" b="1">
                <a:solidFill>
                  <a:srgbClr val="FF0000"/>
                </a:solidFill>
              </a:rPr>
              <a:t>参数含义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7740" y="2315845"/>
            <a:ext cx="74199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14-9  </a:t>
            </a:r>
            <a:r>
              <a:rPr lang="zh-CN" altLang="en-US" spc="-200" dirty="0">
                <a:solidFill>
                  <a:srgbClr val="FF0000"/>
                </a:solidFill>
              </a:rPr>
              <a:t>自定义</a:t>
            </a:r>
            <a:r>
              <a:rPr lang="zh-CN" altLang="en-US" spc="-200" dirty="0"/>
              <a:t>指令的</a:t>
            </a:r>
            <a:r>
              <a:rPr lang="zh-CN" altLang="en-US" b="0" spc="-200" dirty="0">
                <a:solidFill>
                  <a:srgbClr val="FF0000"/>
                </a:solidFill>
              </a:rPr>
              <a:t>钩子</a:t>
            </a:r>
            <a:r>
              <a:rPr lang="zh-CN" altLang="en-US" b="0" spc="-200" dirty="0"/>
              <a:t>函数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>
                <a:solidFill>
                  <a:srgbClr val="FF0000"/>
                </a:solidFill>
              </a:rPr>
              <a:t>钩子</a:t>
            </a:r>
            <a:r>
              <a:rPr sz="2700"/>
              <a:t>函数</a:t>
            </a:r>
            <a:endParaRPr lang="en-US" altLang="zh-CN" sz="2700"/>
          </a:p>
          <a:p>
            <a:r>
              <a:rPr lang="en-US" altLang="zh-CN" sz="2700"/>
              <a:t>    从Vue实例创建、运行、到销毁期间，总是伴随着各种各样的</a:t>
            </a:r>
            <a:r>
              <a:rPr lang="en-US" altLang="zh-CN" sz="2700">
                <a:solidFill>
                  <a:srgbClr val="FF0000"/>
                </a:solidFill>
              </a:rPr>
              <a:t>事件</a:t>
            </a:r>
            <a:r>
              <a:rPr lang="en-US" altLang="zh-CN" sz="2700"/>
              <a:t>，这些事件统称为</a:t>
            </a:r>
            <a:r>
              <a:rPr lang="en-US" altLang="zh-CN" sz="2700">
                <a:solidFill>
                  <a:srgbClr val="FF0000"/>
                </a:solidFill>
              </a:rPr>
              <a:t>生命周期</a:t>
            </a:r>
            <a:r>
              <a:rPr lang="en-US" altLang="zh-CN" sz="2700"/>
              <a:t>，</a:t>
            </a:r>
            <a:endParaRPr lang="en-US" altLang="zh-CN" sz="2700"/>
          </a:p>
          <a:p>
            <a:r>
              <a:rPr lang="en-US" altLang="zh-CN" sz="2700"/>
              <a:t>生命周期</a:t>
            </a:r>
            <a:r>
              <a:rPr lang="en-US" altLang="zh-CN" sz="2700">
                <a:solidFill>
                  <a:srgbClr val="FF0000"/>
                </a:solidFill>
              </a:rPr>
              <a:t>钩子</a:t>
            </a:r>
            <a:r>
              <a:rPr lang="en-US" altLang="zh-CN" sz="2700"/>
              <a:t>是生命周期事件的</a:t>
            </a:r>
            <a:r>
              <a:rPr lang="en-US" altLang="zh-CN" sz="2700">
                <a:solidFill>
                  <a:srgbClr val="FF0000"/>
                </a:solidFill>
              </a:rPr>
              <a:t>别名</a:t>
            </a:r>
            <a:r>
              <a:rPr lang="en-US" altLang="zh-CN" sz="2700"/>
              <a:t>，</a:t>
            </a:r>
            <a:r>
              <a:rPr lang="en-US" altLang="zh-CN" sz="2700">
                <a:solidFill>
                  <a:srgbClr val="FF0000"/>
                </a:solidFill>
              </a:rPr>
              <a:t>钩子函数</a:t>
            </a:r>
            <a:r>
              <a:rPr lang="en-US" altLang="zh-CN" sz="2700"/>
              <a:t>也就是</a:t>
            </a:r>
            <a:r>
              <a:rPr lang="en-US" altLang="zh-CN" sz="2700">
                <a:solidFill>
                  <a:srgbClr val="FF0000"/>
                </a:solidFill>
              </a:rPr>
              <a:t>生命周期函数</a:t>
            </a:r>
            <a:r>
              <a:rPr lang="en-US" altLang="zh-CN" sz="2700"/>
              <a:t>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>
                <a:solidFill>
                  <a:srgbClr val="FF0000"/>
                </a:solidFill>
              </a:rPr>
              <a:t>钩子</a:t>
            </a:r>
            <a:r>
              <a:rPr sz="2700"/>
              <a:t>函数</a:t>
            </a:r>
            <a:endParaRPr lang="en-US" altLang="zh-CN" sz="2700"/>
          </a:p>
          <a:p>
            <a:r>
              <a:rPr lang="en-US" altLang="zh-CN" sz="2700"/>
              <a:t>    从Vue实例创建、运行、到销毁期间，总是伴随着各种各样的</a:t>
            </a:r>
            <a:r>
              <a:rPr lang="en-US" altLang="zh-CN" sz="2700">
                <a:solidFill>
                  <a:srgbClr val="FF0000"/>
                </a:solidFill>
              </a:rPr>
              <a:t>事件</a:t>
            </a:r>
            <a:r>
              <a:rPr lang="en-US" altLang="zh-CN" sz="2700"/>
              <a:t>，这些事件统称为</a:t>
            </a:r>
            <a:r>
              <a:rPr lang="en-US" altLang="zh-CN" sz="2700">
                <a:solidFill>
                  <a:srgbClr val="FF0000"/>
                </a:solidFill>
              </a:rPr>
              <a:t>生命周期</a:t>
            </a:r>
            <a:r>
              <a:rPr lang="en-US" altLang="zh-CN" sz="2700"/>
              <a:t>，</a:t>
            </a:r>
            <a:endParaRPr lang="en-US" altLang="zh-CN" sz="2700"/>
          </a:p>
          <a:p>
            <a:r>
              <a:rPr lang="en-US" altLang="zh-CN" sz="2700"/>
              <a:t>生命周期</a:t>
            </a:r>
            <a:r>
              <a:rPr lang="en-US" altLang="zh-CN" sz="2700">
                <a:solidFill>
                  <a:srgbClr val="FF0000"/>
                </a:solidFill>
              </a:rPr>
              <a:t>钩子</a:t>
            </a:r>
            <a:r>
              <a:rPr lang="en-US" altLang="zh-CN" sz="2700"/>
              <a:t>是生命周期事件的</a:t>
            </a:r>
            <a:r>
              <a:rPr lang="en-US" altLang="zh-CN" sz="2700">
                <a:solidFill>
                  <a:srgbClr val="FF0000"/>
                </a:solidFill>
              </a:rPr>
              <a:t>别名</a:t>
            </a:r>
            <a:r>
              <a:rPr lang="en-US" altLang="zh-CN" sz="2700"/>
              <a:t>，</a:t>
            </a:r>
            <a:r>
              <a:rPr lang="en-US" altLang="zh-CN" sz="2700">
                <a:solidFill>
                  <a:srgbClr val="FF0000"/>
                </a:solidFill>
              </a:rPr>
              <a:t>钩子函数</a:t>
            </a:r>
            <a:r>
              <a:rPr lang="en-US" altLang="zh-CN" sz="2700"/>
              <a:t>也就是</a:t>
            </a:r>
            <a:r>
              <a:rPr lang="en-US" altLang="zh-CN" sz="2700">
                <a:solidFill>
                  <a:srgbClr val="FF0000"/>
                </a:solidFill>
              </a:rPr>
              <a:t>生命周期函数</a:t>
            </a:r>
            <a:r>
              <a:rPr lang="en-US" altLang="zh-CN" sz="2700"/>
              <a:t>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自定义指令可以提供以下几个钩子函数：</a:t>
            </a:r>
            <a:endParaRPr lang="en-US" altLang="zh-CN" sz="2700"/>
          </a:p>
          <a:p>
            <a:r>
              <a:rPr lang="en-US" altLang="zh-CN" sz="2700"/>
              <a:t>（1）bind：只</a:t>
            </a:r>
            <a:r>
              <a:rPr lang="en-US" altLang="zh-CN" sz="2700">
                <a:solidFill>
                  <a:srgbClr val="FF0000"/>
                </a:solidFill>
              </a:rPr>
              <a:t>调用一次</a:t>
            </a:r>
            <a:r>
              <a:rPr lang="en-US" altLang="zh-CN" sz="2700"/>
              <a:t>，指令</a:t>
            </a:r>
            <a:r>
              <a:rPr lang="en-US" altLang="zh-CN" sz="2700">
                <a:solidFill>
                  <a:srgbClr val="FF0000"/>
                </a:solidFill>
              </a:rPr>
              <a:t>第一次绑定到元素时</a:t>
            </a:r>
            <a:r>
              <a:rPr lang="en-US" altLang="zh-CN" sz="2700"/>
              <a:t>调用。在这里可以进行一次性的初始化设置。</a:t>
            </a:r>
            <a:endParaRPr lang="en-US" altLang="zh-CN" sz="2700"/>
          </a:p>
          <a:p>
            <a:r>
              <a:rPr lang="en-US" altLang="zh-CN" sz="2700"/>
              <a:t>（2）inserted：</a:t>
            </a:r>
            <a:r>
              <a:rPr lang="en-US" altLang="zh-CN" sz="2700">
                <a:solidFill>
                  <a:srgbClr val="FF0000"/>
                </a:solidFill>
              </a:rPr>
              <a:t>被绑定元素</a:t>
            </a:r>
            <a:r>
              <a:rPr lang="en-US" altLang="zh-CN" sz="2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插入</a:t>
            </a:r>
            <a:r>
              <a:rPr lang="en-US" altLang="zh-CN" sz="2700">
                <a:solidFill>
                  <a:srgbClr val="FF0000"/>
                </a:solidFill>
              </a:rPr>
              <a:t>父节点</a:t>
            </a:r>
            <a:r>
              <a:rPr lang="en-US" altLang="zh-CN" sz="2700"/>
              <a:t>时</a:t>
            </a:r>
            <a:r>
              <a:rPr lang="en-US" altLang="zh-CN" sz="2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调用</a:t>
            </a:r>
            <a:r>
              <a:rPr lang="en-US" altLang="zh-CN" sz="2700"/>
              <a:t>。</a:t>
            </a:r>
            <a:endParaRPr lang="en-US" altLang="zh-CN" sz="2700"/>
          </a:p>
          <a:p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2. 自定义指令可以提供以下几个钩子函数：</a:t>
            </a:r>
            <a:endParaRPr lang="en-US" altLang="zh-CN" sz="2700"/>
          </a:p>
          <a:p>
            <a:r>
              <a:rPr lang="en-US" altLang="zh-CN" sz="2700"/>
              <a:t>（3）update：所在组件 </a:t>
            </a:r>
            <a:r>
              <a:rPr lang="en-US" altLang="zh-CN" sz="2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VNode更新时调用</a:t>
            </a:r>
            <a:endParaRPr lang="en-US" altLang="zh-CN" sz="2700"/>
          </a:p>
          <a:p>
            <a:r>
              <a:rPr lang="en-US" altLang="zh-CN" sz="2700"/>
              <a:t>（4）componentUpdated：指令所在组件的VNode及其子VNode</a:t>
            </a:r>
            <a:r>
              <a:rPr lang="en-US" altLang="zh-CN" sz="2700">
                <a:solidFill>
                  <a:srgbClr val="FF0000"/>
                </a:solidFill>
              </a:rPr>
              <a:t>全部更新后调用</a:t>
            </a:r>
            <a:r>
              <a:rPr lang="en-US" altLang="zh-CN" sz="2700"/>
              <a:t>。</a:t>
            </a:r>
            <a:endParaRPr lang="en-US" altLang="zh-CN" sz="2700"/>
          </a:p>
          <a:p>
            <a:r>
              <a:rPr lang="en-US" altLang="zh-CN" sz="2700"/>
              <a:t>（5）unbind：只调用一次，指令与元素</a:t>
            </a:r>
            <a:r>
              <a:rPr lang="en-US" altLang="zh-CN" sz="2700">
                <a:solidFill>
                  <a:srgbClr val="FF0000"/>
                </a:solidFill>
              </a:rPr>
              <a:t>解绑时调用</a:t>
            </a:r>
            <a:r>
              <a:rPr lang="en-US" altLang="zh-CN" sz="2700"/>
              <a:t>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14-9   </a:t>
            </a:r>
            <a:r>
              <a:rPr sz="2800">
                <a:sym typeface="+mn-ea"/>
              </a:rPr>
              <a:t>钩子函数</a:t>
            </a:r>
            <a:r>
              <a:rPr sz="2800" b="1">
                <a:solidFill>
                  <a:srgbClr val="FF0000"/>
                </a:solidFill>
                <a:sym typeface="+mn-ea"/>
              </a:rPr>
              <a:t>bind</a:t>
            </a:r>
            <a:r>
              <a:rPr sz="2800">
                <a:sym typeface="+mn-ea"/>
              </a:rPr>
              <a:t>的引用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自定义指令的</a:t>
            </a:r>
            <a:r>
              <a:rPr lang="zh-CN" altLang="en-US" sz="2800">
                <a:solidFill>
                  <a:srgbClr val="FF0000"/>
                </a:solidFill>
              </a:rPr>
              <a:t>钩子函数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钩子函数</a:t>
            </a:r>
            <a:r>
              <a:rPr lang="en-US" altLang="zh-CN" sz="2800">
                <a:solidFill>
                  <a:srgbClr val="FF0000"/>
                </a:solidFill>
              </a:rPr>
              <a:t>bind</a:t>
            </a:r>
            <a:r>
              <a:rPr lang="zh-CN" altLang="zh-CN" sz="2800">
                <a:solidFill>
                  <a:srgbClr val="FF0000"/>
                </a:solidFill>
              </a:rPr>
              <a:t>的属性</a:t>
            </a:r>
            <a:endParaRPr lang="zh-CN" altLang="zh-CN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16250" y="2315845"/>
            <a:ext cx="484378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14-10  CSS</a:t>
            </a:r>
            <a:r>
              <a:rPr lang="zh-CN" altLang="en-US" spc="-200" dirty="0"/>
              <a:t>过渡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/>
              <a:t>过渡的定义</a:t>
            </a:r>
            <a:endParaRPr lang="en-US" altLang="zh-CN" sz="2700"/>
          </a:p>
          <a:p>
            <a:r>
              <a:rPr lang="en-US" altLang="zh-CN" sz="2700"/>
              <a:t>    在需要有过渡效果的</a:t>
            </a:r>
            <a:r>
              <a:rPr sz="2700">
                <a:solidFill>
                  <a:srgbClr val="FF0000"/>
                </a:solidFill>
              </a:rPr>
              <a:t>标签</a:t>
            </a:r>
            <a:r>
              <a:rPr lang="en-US" altLang="zh-CN" sz="2700"/>
              <a:t>外面</a:t>
            </a:r>
            <a:r>
              <a:rPr sz="2700">
                <a:solidFill>
                  <a:srgbClr val="FF0000"/>
                </a:solidFill>
              </a:rPr>
              <a:t>添加</a:t>
            </a:r>
            <a:r>
              <a:rPr lang="en-US" altLang="zh-CN" sz="2700"/>
              <a:t>Vue.js提供的</a:t>
            </a:r>
            <a:r>
              <a:rPr sz="2700">
                <a:solidFill>
                  <a:srgbClr val="FF0000"/>
                </a:solidFill>
              </a:rPr>
              <a:t>&lt;transition&gt;</a:t>
            </a:r>
            <a:r>
              <a:rPr lang="en-US" altLang="zh-CN" sz="2700"/>
              <a:t>标签，也就是说vue中被&lt;transition&gt;&lt;/transition&gt;包裹的</a:t>
            </a:r>
            <a:r>
              <a:rPr sz="2700">
                <a:solidFill>
                  <a:srgbClr val="FF0000"/>
                </a:solidFill>
              </a:rPr>
              <a:t>元素</a:t>
            </a:r>
            <a:r>
              <a:rPr lang="en-US" altLang="zh-CN" sz="2700"/>
              <a:t>才能</a:t>
            </a:r>
            <a:r>
              <a:rPr sz="2700">
                <a:solidFill>
                  <a:srgbClr val="FF0000"/>
                </a:solidFill>
              </a:rPr>
              <a:t>实现过渡</a:t>
            </a:r>
            <a:r>
              <a:rPr lang="en-US" altLang="zh-CN" sz="2700"/>
              <a:t>效果，其语法格式如下所示：</a:t>
            </a:r>
            <a:endParaRPr lang="en-US" altLang="zh-CN" sz="2700"/>
          </a:p>
          <a:p>
            <a:r>
              <a:rPr lang="en-US" altLang="zh-CN" sz="2700"/>
              <a:t>&lt;transition  name="mytran"&gt;</a:t>
            </a:r>
            <a:endParaRPr lang="en-US" altLang="zh-CN" sz="2700"/>
          </a:p>
          <a:p>
            <a:r>
              <a:rPr lang="en-US" altLang="zh-CN" sz="2700"/>
              <a:t>　&lt;!-- 实现过渡效果的标记元素，例如&lt;div&gt;、&lt;li&gt;等 --&gt;</a:t>
            </a:r>
            <a:endParaRPr lang="en-US" altLang="zh-CN" sz="2700"/>
          </a:p>
          <a:p>
            <a:r>
              <a:rPr lang="en-US" altLang="zh-CN" sz="2700"/>
              <a:t>&lt;/transition&gt;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3. </a:t>
            </a:r>
            <a:r>
              <a:rPr sz="2800"/>
              <a:t>使用组件</a:t>
            </a:r>
            <a:endParaRPr sz="2800"/>
          </a:p>
          <a:p>
            <a:r>
              <a:rPr sz="2800"/>
              <a:t>直接把组件的名称以HTML标签的形式引入到页面中，例如：</a:t>
            </a:r>
            <a:endParaRPr sz="2800"/>
          </a:p>
          <a:p>
            <a:r>
              <a:rPr sz="2800"/>
              <a:t>&lt;div id="app"&gt;</a:t>
            </a:r>
            <a:endParaRPr sz="2800"/>
          </a:p>
          <a:p>
            <a:r>
              <a:rPr sz="2800"/>
              <a:t>　&lt;</a:t>
            </a:r>
            <a:r>
              <a:rPr sz="2800">
                <a:solidFill>
                  <a:srgbClr val="FF0000"/>
                </a:solidFill>
              </a:rPr>
              <a:t>mycom</a:t>
            </a:r>
            <a:r>
              <a:rPr sz="2800"/>
              <a:t>&gt;&lt;/</a:t>
            </a:r>
            <a:r>
              <a:rPr sz="2800">
                <a:solidFill>
                  <a:srgbClr val="FF0000"/>
                </a:solidFill>
              </a:rPr>
              <a:t>mycom</a:t>
            </a:r>
            <a:r>
              <a:rPr sz="2800"/>
              <a:t>&gt;</a:t>
            </a:r>
            <a:endParaRPr sz="2800"/>
          </a:p>
          <a:p>
            <a:r>
              <a:rPr sz="2800"/>
              <a:t>&lt;/div&gt;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</a:t>
            </a:r>
            <a:r>
              <a:rPr sz="2700"/>
              <a:t>Vue对加了&lt;transition&gt;标签的元素提供了三个进入过渡的样式类和三个离开过渡的样式类</a:t>
            </a:r>
            <a:endParaRPr sz="2700"/>
          </a:p>
        </p:txBody>
      </p:sp>
      <p:pic>
        <p:nvPicPr>
          <p:cNvPr id="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5530" y="2383155"/>
            <a:ext cx="9836150" cy="32899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/>
              <a:t>过渡的</a:t>
            </a:r>
            <a:r>
              <a:rPr sz="2700"/>
              <a:t>三种状态</a:t>
            </a:r>
            <a:r>
              <a:rPr lang="en-US" altLang="zh-CN" sz="2700"/>
              <a:t> 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（</a:t>
            </a:r>
            <a:r>
              <a:rPr lang="en-US" altLang="zh-CN" sz="2700"/>
              <a:t>1</a:t>
            </a:r>
            <a:r>
              <a:rPr sz="2700"/>
              <a:t>）</a:t>
            </a:r>
            <a:r>
              <a:rPr lang="en-US" altLang="zh-CN" sz="2700" b="1">
                <a:solidFill>
                  <a:srgbClr val="FF0000"/>
                </a:solidFill>
              </a:rPr>
              <a:t>v-enter</a:t>
            </a:r>
            <a:r>
              <a:rPr lang="en-US" altLang="zh-CN" sz="2700"/>
              <a:t>：定义进入</a:t>
            </a:r>
            <a:r>
              <a:rPr lang="en-US" altLang="zh-CN" sz="2700" b="1">
                <a:solidFill>
                  <a:srgbClr val="FF0000"/>
                </a:solidFill>
              </a:rPr>
              <a:t>过渡</a:t>
            </a:r>
            <a:r>
              <a:rPr lang="en-US" altLang="zh-CN" sz="2700"/>
              <a:t>的</a:t>
            </a:r>
            <a:r>
              <a:rPr lang="en-US" altLang="zh-CN" sz="2700" b="1">
                <a:solidFill>
                  <a:srgbClr val="FF0000"/>
                </a:solidFill>
              </a:rPr>
              <a:t>开始</a:t>
            </a:r>
            <a:r>
              <a:rPr lang="en-US" altLang="zh-CN" sz="2700"/>
              <a:t>状态。在元素被插入之前生效，在元素被插入之后的下一帧移除。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（</a:t>
            </a:r>
            <a:r>
              <a:rPr lang="en-US" altLang="zh-CN" sz="2700"/>
              <a:t>2</a:t>
            </a:r>
            <a:r>
              <a:rPr sz="2700"/>
              <a:t>）</a:t>
            </a:r>
            <a:r>
              <a:rPr lang="en-US" altLang="zh-CN" sz="2700" b="1">
                <a:solidFill>
                  <a:srgbClr val="FF0000"/>
                </a:solidFill>
              </a:rPr>
              <a:t>v-enter-active</a:t>
            </a:r>
            <a:r>
              <a:rPr lang="en-US" altLang="zh-CN" sz="2700"/>
              <a:t>：定义进入</a:t>
            </a:r>
            <a:r>
              <a:rPr lang="en-US" altLang="zh-CN" sz="2700" b="1">
                <a:solidFill>
                  <a:srgbClr val="FF0000"/>
                </a:solidFill>
              </a:rPr>
              <a:t>过渡生效时</a:t>
            </a:r>
            <a:r>
              <a:rPr lang="en-US" altLang="zh-CN" sz="2700"/>
              <a:t>的</a:t>
            </a:r>
            <a:r>
              <a:rPr lang="en-US" altLang="zh-CN" sz="2700" b="1">
                <a:solidFill>
                  <a:srgbClr val="FF0000"/>
                </a:solidFill>
              </a:rPr>
              <a:t>状态</a:t>
            </a:r>
            <a:r>
              <a:rPr lang="en-US" altLang="zh-CN" sz="2700"/>
              <a:t>。在整个进入过渡的阶段中应用，在元素被插入之前生效，在过渡/动画完成之后移除。这个类可以被用来</a:t>
            </a:r>
            <a:r>
              <a:rPr lang="en-US" altLang="zh-CN" sz="2700" b="1">
                <a:solidFill>
                  <a:srgbClr val="FF0000"/>
                </a:solidFill>
              </a:rPr>
              <a:t>定义</a:t>
            </a:r>
            <a:r>
              <a:rPr lang="en-US" altLang="zh-CN" sz="2700"/>
              <a:t>进入过渡的</a:t>
            </a:r>
            <a:r>
              <a:rPr lang="en-US" altLang="zh-CN" sz="2700" b="1">
                <a:solidFill>
                  <a:srgbClr val="FF0000"/>
                </a:solidFill>
              </a:rPr>
              <a:t>过程时间</a:t>
            </a:r>
            <a:r>
              <a:rPr lang="en-US" altLang="zh-CN" sz="2700"/>
              <a:t>，</a:t>
            </a:r>
            <a:r>
              <a:rPr lang="en-US" altLang="zh-CN" sz="2700" b="1">
                <a:solidFill>
                  <a:srgbClr val="FF0000"/>
                </a:solidFill>
              </a:rPr>
              <a:t>延迟</a:t>
            </a:r>
            <a:r>
              <a:rPr lang="en-US" altLang="zh-CN" sz="2700"/>
              <a:t>和</a:t>
            </a:r>
            <a:r>
              <a:rPr lang="en-US" altLang="zh-CN" sz="2700" b="1">
                <a:solidFill>
                  <a:srgbClr val="FF0000"/>
                </a:solidFill>
              </a:rPr>
              <a:t>曲线函数</a:t>
            </a:r>
            <a:r>
              <a:rPr lang="en-US" altLang="zh-CN" sz="2700"/>
              <a:t>。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（</a:t>
            </a:r>
            <a:r>
              <a:rPr lang="en-US" altLang="zh-CN" sz="2700"/>
              <a:t>3</a:t>
            </a:r>
            <a:r>
              <a:rPr sz="2700"/>
              <a:t>）</a:t>
            </a:r>
            <a:r>
              <a:rPr lang="en-US" altLang="zh-CN" sz="2700" b="1">
                <a:solidFill>
                  <a:srgbClr val="FF0000"/>
                </a:solidFill>
              </a:rPr>
              <a:t>v-enter-to</a:t>
            </a:r>
            <a:r>
              <a:rPr lang="en-US" altLang="zh-CN" sz="2700"/>
              <a:t>：定义进入</a:t>
            </a:r>
            <a:r>
              <a:rPr lang="en-US" altLang="zh-CN" sz="2700" b="1">
                <a:solidFill>
                  <a:srgbClr val="FF0000"/>
                </a:solidFill>
              </a:rPr>
              <a:t>过渡</a:t>
            </a:r>
            <a:r>
              <a:rPr lang="en-US" altLang="zh-CN" sz="2700"/>
              <a:t>的</a:t>
            </a:r>
            <a:r>
              <a:rPr lang="en-US" altLang="zh-CN" sz="2700" b="1">
                <a:solidFill>
                  <a:srgbClr val="FF0000"/>
                </a:solidFill>
              </a:rPr>
              <a:t>结束</a:t>
            </a:r>
            <a:r>
              <a:rPr lang="en-US" altLang="zh-CN" sz="2700"/>
              <a:t>状态。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2. 自定义指令可以提供以下几个钩子函数：</a:t>
            </a:r>
            <a:endParaRPr lang="en-US" altLang="zh-CN" sz="2700"/>
          </a:p>
          <a:p>
            <a:r>
              <a:rPr lang="en-US" altLang="zh-CN" sz="2700"/>
              <a:t>（3）update：所在组件 </a:t>
            </a:r>
            <a:r>
              <a:rPr lang="en-US" altLang="zh-CN" sz="2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VNode更新时调用</a:t>
            </a:r>
            <a:endParaRPr lang="en-US" altLang="zh-CN" sz="2700"/>
          </a:p>
          <a:p>
            <a:r>
              <a:rPr lang="en-US" altLang="zh-CN" sz="2700"/>
              <a:t>（4）componentUpdated：指令所在组件的VNode及其子VNode</a:t>
            </a:r>
            <a:r>
              <a:rPr lang="en-US" altLang="zh-CN" sz="2700">
                <a:solidFill>
                  <a:srgbClr val="FF0000"/>
                </a:solidFill>
              </a:rPr>
              <a:t>全部更新后调用</a:t>
            </a:r>
            <a:r>
              <a:rPr lang="en-US" altLang="zh-CN" sz="2700"/>
              <a:t>。</a:t>
            </a:r>
            <a:endParaRPr lang="en-US" altLang="zh-CN" sz="2700"/>
          </a:p>
          <a:p>
            <a:r>
              <a:rPr lang="en-US" altLang="zh-CN" sz="2700"/>
              <a:t>（5）unbind：只调用一次，指令与元素</a:t>
            </a:r>
            <a:r>
              <a:rPr lang="en-US" altLang="zh-CN" sz="2700">
                <a:solidFill>
                  <a:srgbClr val="FF0000"/>
                </a:solidFill>
              </a:rPr>
              <a:t>解绑时调用</a:t>
            </a:r>
            <a:r>
              <a:rPr lang="en-US" altLang="zh-CN" sz="2700"/>
              <a:t>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14-10  </a:t>
            </a:r>
            <a:r>
              <a:rPr sz="2800">
                <a:sym typeface="+mn-ea"/>
              </a:rPr>
              <a:t>使用CSS</a:t>
            </a:r>
            <a:r>
              <a:rPr sz="2800" b="1">
                <a:solidFill>
                  <a:srgbClr val="FF0000"/>
                </a:solidFill>
                <a:sym typeface="+mn-ea"/>
              </a:rPr>
              <a:t>过渡</a:t>
            </a:r>
            <a:r>
              <a:rPr sz="2800">
                <a:sym typeface="+mn-ea"/>
              </a:rPr>
              <a:t>方法对网页中的字符串“Hello Vue World!”进行显示与隐藏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过渡的三个状态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过渡的定义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6490" y="1905635"/>
            <a:ext cx="66802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-200" dirty="0">
                <a:sym typeface="+mn-ea"/>
              </a:rPr>
              <a:t>例</a:t>
            </a:r>
            <a:r>
              <a:rPr lang="en-US" altLang="zh-CN" sz="3200" spc="-200" dirty="0">
                <a:sym typeface="+mn-ea"/>
              </a:rPr>
              <a:t>14-11  </a:t>
            </a:r>
            <a:r>
              <a:rPr sz="3200" spc="-200" dirty="0">
                <a:sym typeface="+mn-ea"/>
              </a:rPr>
              <a:t>利用</a:t>
            </a:r>
            <a:r>
              <a:rPr sz="3200" b="1" spc="-200" dirty="0">
                <a:solidFill>
                  <a:srgbClr val="FF0000"/>
                </a:solidFill>
                <a:sym typeface="+mn-ea"/>
              </a:rPr>
              <a:t>第三方样式类库</a:t>
            </a:r>
            <a:r>
              <a:rPr sz="3200" spc="-200" dirty="0">
                <a:sym typeface="+mn-ea"/>
              </a:rPr>
              <a:t>实现</a:t>
            </a:r>
            <a:r>
              <a:rPr sz="3200" b="1" spc="-200" dirty="0">
                <a:solidFill>
                  <a:srgbClr val="FF0000"/>
                </a:solidFill>
                <a:sym typeface="+mn-ea"/>
              </a:rPr>
              <a:t>弹性</a:t>
            </a:r>
            <a:endParaRPr sz="3200" b="1" spc="-200" dirty="0">
              <a:solidFill>
                <a:srgbClr val="FF0000"/>
              </a:solidFill>
              <a:sym typeface="+mn-ea"/>
            </a:endParaRPr>
          </a:p>
          <a:p>
            <a:endParaRPr sz="3200" b="1" spc="-200" dirty="0">
              <a:solidFill>
                <a:srgbClr val="FF0000"/>
              </a:solidFill>
              <a:sym typeface="+mn-ea"/>
            </a:endParaRPr>
          </a:p>
          <a:p>
            <a:r>
              <a:rPr sz="3200" b="1" spc="-200" dirty="0">
                <a:solidFill>
                  <a:srgbClr val="FF0000"/>
                </a:solidFill>
                <a:sym typeface="+mn-ea"/>
              </a:rPr>
              <a:t>缓冲</a:t>
            </a:r>
            <a:r>
              <a:rPr sz="3200" b="1" spc="-200" dirty="0">
                <a:solidFill>
                  <a:srgbClr val="FFC000"/>
                </a:solidFill>
                <a:sym typeface="+mn-ea"/>
              </a:rPr>
              <a:t>进入</a:t>
            </a:r>
            <a:r>
              <a:rPr sz="3200" spc="-200" dirty="0">
                <a:sym typeface="+mn-ea"/>
              </a:rPr>
              <a:t>和</a:t>
            </a:r>
            <a:r>
              <a:rPr sz="3200" b="1" spc="-200" dirty="0">
                <a:solidFill>
                  <a:srgbClr val="FFC000"/>
                </a:solidFill>
                <a:sym typeface="+mn-ea"/>
              </a:rPr>
              <a:t>离开</a:t>
            </a:r>
            <a:endParaRPr sz="3200" spc="-200" dirty="0"/>
          </a:p>
          <a:p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/>
              <a:t>第三方类库</a:t>
            </a:r>
            <a:r>
              <a:rPr sz="2700" b="1">
                <a:solidFill>
                  <a:srgbClr val="FF0000"/>
                </a:solidFill>
                <a:sym typeface="+mn-ea"/>
              </a:rPr>
              <a:t>animate.min.css</a:t>
            </a:r>
            <a:r>
              <a:rPr sz="2700"/>
              <a:t>实现过渡动画</a:t>
            </a:r>
            <a:endParaRPr sz="2700"/>
          </a:p>
          <a:p>
            <a:r>
              <a:rPr lang="en-US" altLang="zh-CN" sz="2700"/>
              <a:t>   </a:t>
            </a:r>
            <a:r>
              <a:rPr sz="2700"/>
              <a:t>可以在“https://daneden.github.io/animate.css/”上进行查看可以使用的样式类库和应用效果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</a:t>
            </a:r>
            <a:r>
              <a:rPr sz="2700"/>
              <a:t>使用第三方样式类库animate.min.css实现动画的步骤如下：</a:t>
            </a:r>
            <a:endParaRPr sz="2700"/>
          </a:p>
          <a:p>
            <a:r>
              <a:rPr sz="2700"/>
              <a:t>（1）首先</a:t>
            </a:r>
            <a:r>
              <a:rPr sz="27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引入</a:t>
            </a:r>
            <a:r>
              <a:rPr sz="2700" b="1">
                <a:solidFill>
                  <a:srgbClr val="FF0000"/>
                </a:solidFill>
              </a:rPr>
              <a:t>animate.min.css</a:t>
            </a:r>
            <a:r>
              <a:rPr sz="2700"/>
              <a:t>文件，其使用语句如下：</a:t>
            </a:r>
            <a:endParaRPr sz="2700"/>
          </a:p>
          <a:p>
            <a:r>
              <a:rPr sz="2700"/>
              <a:t>&lt;link rel="stylesheet" </a:t>
            </a:r>
            <a:r>
              <a:rPr sz="27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href=</a:t>
            </a:r>
            <a:r>
              <a:rPr sz="2700"/>
              <a:t>"css/animate.min.css"&gt;</a:t>
            </a:r>
            <a:endParaRPr sz="2700"/>
          </a:p>
          <a:p>
            <a:r>
              <a:rPr sz="2700"/>
              <a:t>（2）</a:t>
            </a:r>
            <a:r>
              <a:rPr sz="2700" b="1">
                <a:solidFill>
                  <a:srgbClr val="FF0000"/>
                </a:solidFill>
              </a:rPr>
              <a:t>设置类名</a:t>
            </a:r>
            <a:r>
              <a:rPr sz="2700"/>
              <a:t>，在&lt;transition&gt;标签中添加需要使用样式类库中的效果类名，需要强调指出的是&lt;transition&gt;标签中必须添加animated</a:t>
            </a:r>
            <a:r>
              <a:rPr sz="27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基础通用类</a:t>
            </a:r>
            <a:r>
              <a:rPr sz="2700"/>
              <a:t>才可以让动画过渡效果呈现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>
                <a:sym typeface="+mn-ea"/>
              </a:rPr>
              <a:t>使用第三方样式类库</a:t>
            </a:r>
            <a:r>
              <a:rPr sz="27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语句实现</a:t>
            </a:r>
            <a:r>
              <a:rPr lang="en-US" altLang="zh-CN" sz="2700"/>
              <a:t> 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&lt;</a:t>
            </a:r>
            <a:r>
              <a:rPr sz="2700" b="1">
                <a:solidFill>
                  <a:srgbClr val="FF0000"/>
                </a:solidFill>
              </a:rPr>
              <a:t>transition</a:t>
            </a:r>
            <a:r>
              <a:rPr sz="2700"/>
              <a:t> </a:t>
            </a:r>
            <a:endParaRPr sz="2700"/>
          </a:p>
          <a:p>
            <a:pPr marL="457200" lvl="1" indent="0">
              <a:buNone/>
            </a:pPr>
            <a:r>
              <a:rPr sz="2700"/>
              <a:t>enter-active-class="animated bounceIn" </a:t>
            </a:r>
            <a:endParaRPr sz="2700"/>
          </a:p>
          <a:p>
            <a:pPr marL="457200" lvl="1" indent="0">
              <a:buNone/>
            </a:pPr>
            <a:r>
              <a:rPr sz="2700"/>
              <a:t>leave-active-class="animated bounceOut"</a:t>
            </a:r>
            <a:endParaRPr sz="2700"/>
          </a:p>
          <a:p>
            <a:pPr marL="457200" lvl="1" indent="0">
              <a:buNone/>
            </a:pPr>
            <a:r>
              <a:rPr sz="2700"/>
              <a:t>:duration={enter:200,leave:200}&gt;</a:t>
            </a:r>
            <a:endParaRPr sz="2700"/>
          </a:p>
          <a:p>
            <a:pPr marL="0" indent="0">
              <a:buNone/>
            </a:pPr>
            <a:r>
              <a:rPr sz="2700"/>
              <a:t>			&lt;!--需要过渡的元素--&gt;</a:t>
            </a:r>
            <a:endParaRPr sz="2700"/>
          </a:p>
          <a:p>
            <a:pPr marL="0" indent="0">
              <a:buNone/>
            </a:pPr>
            <a:r>
              <a:rPr sz="2700"/>
              <a:t>&lt;/</a:t>
            </a:r>
            <a:r>
              <a:rPr sz="2700" b="1">
                <a:solidFill>
                  <a:srgbClr val="FF0000"/>
                </a:solidFill>
              </a:rPr>
              <a:t>transition</a:t>
            </a:r>
            <a:r>
              <a:rPr sz="2700"/>
              <a:t>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14-11  </a:t>
            </a:r>
            <a:r>
              <a:rPr sz="2800">
                <a:sym typeface="+mn-ea"/>
              </a:rPr>
              <a:t>第三方类库</a:t>
            </a:r>
            <a:r>
              <a:rPr sz="2800" b="1">
                <a:solidFill>
                  <a:srgbClr val="FF0000"/>
                </a:solidFill>
                <a:sym typeface="+mn-ea"/>
              </a:rPr>
              <a:t>animate.min.css</a:t>
            </a:r>
            <a:r>
              <a:rPr sz="2800">
                <a:sym typeface="+mn-ea"/>
              </a:rPr>
              <a:t>实现过渡动画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5150" y="2165350"/>
            <a:ext cx="6550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14-1  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在浏览器中显示一段文字</a:t>
            </a:r>
            <a:endParaRPr lang="zh-CN" altLang="en-US" sz="2800" spc="-200" dirty="0">
              <a:solidFill>
                <a:schemeClr val="tx1"/>
              </a:solidFill>
            </a:endParaRPr>
          </a:p>
          <a:p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7110" y="2466975"/>
            <a:ext cx="7458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sz="2800">
                <a:sym typeface="+mn-ea"/>
              </a:rPr>
              <a:t>第三方类库</a:t>
            </a:r>
            <a:r>
              <a:rPr lang="zh-CN" sz="2800">
                <a:sym typeface="+mn-ea"/>
              </a:rPr>
              <a:t>有哪些</a:t>
            </a:r>
            <a:endParaRPr lang="zh-CN" sz="2800">
              <a:sym typeface="+mn-ea"/>
            </a:endParaRPr>
          </a:p>
          <a:p>
            <a:endParaRPr lang="en-US" altLang="zh-CN" sz="2800"/>
          </a:p>
          <a:p>
            <a:r>
              <a:rPr lang="en-US" altLang="zh-CN" sz="2800"/>
              <a:t>2. </a:t>
            </a:r>
            <a:r>
              <a:rPr sz="2800" b="1">
                <a:solidFill>
                  <a:srgbClr val="FF0000"/>
                </a:solidFill>
                <a:sym typeface="+mn-ea"/>
              </a:rPr>
              <a:t>animate.min.css</a:t>
            </a:r>
            <a:r>
              <a:rPr sz="2800">
                <a:sym typeface="+mn-ea"/>
              </a:rPr>
              <a:t>实现过渡动画</a:t>
            </a:r>
            <a:r>
              <a:rPr lang="zh-CN" sz="2800">
                <a:sym typeface="+mn-ea"/>
              </a:rPr>
              <a:t>的方法</a:t>
            </a:r>
            <a:endParaRPr lang="zh-CN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6490" y="1905635"/>
            <a:ext cx="668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-200" dirty="0">
                <a:sym typeface="+mn-ea"/>
              </a:rPr>
              <a:t>例</a:t>
            </a:r>
            <a:r>
              <a:rPr lang="en-US" altLang="zh-CN" sz="3200" spc="-200" dirty="0">
                <a:sym typeface="+mn-ea"/>
              </a:rPr>
              <a:t>14-12  利用</a:t>
            </a:r>
            <a:r>
              <a:rPr sz="3200" b="1" spc="-200" dirty="0">
                <a:solidFill>
                  <a:srgbClr val="FF0000"/>
                </a:solidFill>
                <a:sym typeface="+mn-ea"/>
              </a:rPr>
              <a:t>钩子函数</a:t>
            </a:r>
            <a:r>
              <a:rPr lang="en-US" altLang="zh-CN" sz="3200" spc="-200" dirty="0">
                <a:sym typeface="+mn-ea"/>
              </a:rPr>
              <a:t>实现</a:t>
            </a:r>
            <a:r>
              <a:rPr sz="3200" b="1" spc="-200" dirty="0">
                <a:solidFill>
                  <a:srgbClr val="FF0000"/>
                </a:solidFill>
                <a:sym typeface="+mn-ea"/>
              </a:rPr>
              <a:t>半场动画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lang="en-US" altLang="zh-CN" sz="2700" spc="-200">
                <a:sym typeface="+mn-ea"/>
              </a:rPr>
              <a:t>利用</a:t>
            </a:r>
            <a:r>
              <a:rPr sz="2700" b="1" spc="-200">
                <a:solidFill>
                  <a:srgbClr val="FF0000"/>
                </a:solidFill>
                <a:sym typeface="+mn-ea"/>
              </a:rPr>
              <a:t>钩子函数</a:t>
            </a:r>
            <a:r>
              <a:rPr lang="en-US" altLang="zh-CN" sz="2700" spc="-200">
                <a:sym typeface="+mn-ea"/>
              </a:rPr>
              <a:t>实现</a:t>
            </a:r>
            <a:r>
              <a:rPr sz="2700" b="1" spc="-200">
                <a:solidFill>
                  <a:srgbClr val="FF0000"/>
                </a:solidFill>
                <a:sym typeface="+mn-ea"/>
              </a:rPr>
              <a:t>半场动画</a:t>
            </a:r>
            <a:endParaRPr sz="2700"/>
          </a:p>
          <a:p>
            <a:r>
              <a:rPr lang="en-US" altLang="zh-CN" sz="2700"/>
              <a:t>   </a:t>
            </a:r>
            <a:r>
              <a:rPr lang="en-US" altLang="zh-CN" sz="2700" spc="-200">
                <a:sym typeface="+mn-ea"/>
              </a:rPr>
              <a:t>利用</a:t>
            </a:r>
            <a:r>
              <a:rPr sz="2700" b="1" spc="-200">
                <a:solidFill>
                  <a:srgbClr val="FF0000"/>
                </a:solidFill>
                <a:sym typeface="+mn-ea"/>
              </a:rPr>
              <a:t>钩子函数</a:t>
            </a:r>
            <a:r>
              <a:rPr lang="en-US" altLang="zh-CN" sz="2700" spc="-200">
                <a:sym typeface="+mn-ea"/>
              </a:rPr>
              <a:t>实现</a:t>
            </a:r>
            <a:r>
              <a:rPr sz="2700" b="1" spc="-200">
                <a:solidFill>
                  <a:srgbClr val="FF0000"/>
                </a:solidFill>
                <a:sym typeface="+mn-ea"/>
              </a:rPr>
              <a:t>半场动画分成两大类，一类是入场的，另一类是离场的。其中入场的钩子函数有以下4个：</a:t>
            </a:r>
            <a:endParaRPr sz="2700" b="1" spc="-200">
              <a:solidFill>
                <a:srgbClr val="FF0000"/>
              </a:solidFill>
              <a:sym typeface="+mn-ea"/>
            </a:endParaRPr>
          </a:p>
          <a:p>
            <a:r>
              <a:rPr sz="2700"/>
              <a:t>(1)  @before-enter＝"beforeEnter"：表示动画入场之前，此时动画还未开始，可以在其中设置元素开始动画之前的起始样式。</a:t>
            </a:r>
            <a:endParaRPr sz="2700"/>
          </a:p>
          <a:p>
            <a:r>
              <a:rPr sz="2700"/>
              <a:t>(2)  @enter＝"enter"：表示动画开始之后的样式，可以设置完成动画的结束状态。</a:t>
            </a:r>
            <a:endParaRPr sz="2700"/>
          </a:p>
          <a:p>
            <a:r>
              <a:rPr sz="2700"/>
              <a:t>(3)  @after-enter＝"afterEnter"：表示动画完成之后的状态。</a:t>
            </a:r>
            <a:endParaRPr sz="2700"/>
          </a:p>
          <a:p>
            <a:r>
              <a:rPr sz="2700"/>
              <a:t>(4)  @enter-cancelled＝"enterCancelled"：用于取消开始动画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</a:t>
            </a:r>
            <a:r>
              <a:rPr sz="2700"/>
              <a:t>入场相对应的离场钩子函数也有4个，分别是：</a:t>
            </a:r>
            <a:endParaRPr sz="2700"/>
          </a:p>
          <a:p>
            <a:r>
              <a:rPr sz="2700"/>
              <a:t>(1)  @before-leave＝"beforeLeave"：表示动画离场之前，此时动画还未开始离场，可以在其中设置元素离场动画之前的起始样式。</a:t>
            </a:r>
            <a:endParaRPr sz="2700"/>
          </a:p>
          <a:p>
            <a:r>
              <a:rPr sz="2700"/>
              <a:t>(2)  @leave＝"leave"：表示动画离开，可以设置完成动画的结束状态。</a:t>
            </a:r>
            <a:endParaRPr sz="2700"/>
          </a:p>
          <a:p>
            <a:r>
              <a:rPr sz="2700"/>
              <a:t>(3)  @after-leave＝"afterLeave"：表示动画完成之后的状态。</a:t>
            </a:r>
            <a:endParaRPr sz="2700"/>
          </a:p>
          <a:p>
            <a:r>
              <a:rPr sz="2700"/>
              <a:t>(4)  @leave-cancelled＝"leaveCancelled"：用于取消离开动画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>
                <a:sym typeface="+mn-ea"/>
              </a:rPr>
              <a:t>使用钩子函数实现入场动画的步骤如下所示</a:t>
            </a:r>
            <a:r>
              <a:rPr lang="en-US" altLang="zh-CN" sz="2700"/>
              <a:t> 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（1）需要将动画作用的那个元素使用&lt;transition&gt;元素包裹起来，然后给&lt;transition&gt;绑定三个事件，分别是before-enter事件、enter事件和after-enter事件。示例代码如下所示：</a:t>
            </a:r>
            <a:endParaRPr sz="2700"/>
          </a:p>
          <a:p>
            <a:pPr marL="0" indent="0">
              <a:buNone/>
            </a:pPr>
            <a:r>
              <a:rPr sz="2700"/>
              <a:t>&lt;transition @before-enter="beforeEnter" @enter="enter" @after-enter="afterEnter"&gt;</a:t>
            </a:r>
            <a:endParaRPr sz="2700"/>
          </a:p>
          <a:p>
            <a:pPr marL="0" indent="0">
              <a:buNone/>
            </a:pPr>
            <a:r>
              <a:rPr sz="2700"/>
              <a:t>　&lt;div class="ball" v-show="flag"&gt;&lt;/div&gt;</a:t>
            </a:r>
            <a:endParaRPr sz="2700"/>
          </a:p>
          <a:p>
            <a:pPr marL="0" indent="0">
              <a:buNone/>
            </a:pPr>
            <a:r>
              <a:rPr sz="2700"/>
              <a:t>&lt;/transition&gt;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>
                <a:sym typeface="+mn-ea"/>
              </a:rPr>
              <a:t>使用钩子函数实现入场动画的步骤如下所示</a:t>
            </a:r>
            <a:r>
              <a:rPr lang="en-US" altLang="zh-CN" sz="2700"/>
              <a:t> </a:t>
            </a:r>
            <a:endParaRPr lang="en-US" altLang="zh-CN" sz="2700"/>
          </a:p>
          <a:p>
            <a:pPr marL="0" indent="0">
              <a:buNone/>
            </a:pPr>
            <a:r>
              <a:rPr sz="2700"/>
              <a:t>     在Vue实例中的methods中定义三个相应的事件处理函数beforeEnter()、enter()、afterEnter()函数。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14-12   </a:t>
            </a:r>
            <a:r>
              <a:rPr sz="2800">
                <a:sym typeface="+mn-ea"/>
              </a:rPr>
              <a:t>利用</a:t>
            </a:r>
            <a:r>
              <a:rPr sz="2800" b="1">
                <a:solidFill>
                  <a:srgbClr val="FF0000"/>
                </a:solidFill>
                <a:sym typeface="+mn-ea"/>
              </a:rPr>
              <a:t>钩子函数实现半场动画</a:t>
            </a:r>
            <a:r>
              <a:rPr sz="2800">
                <a:sym typeface="+mn-ea"/>
              </a:rPr>
              <a:t>，展示</a:t>
            </a:r>
            <a:r>
              <a:rPr sz="2800" b="1">
                <a:solidFill>
                  <a:srgbClr val="FF0000"/>
                </a:solidFill>
                <a:sym typeface="+mn-ea"/>
              </a:rPr>
              <a:t>加入购物车</a:t>
            </a:r>
            <a:r>
              <a:rPr sz="2800">
                <a:sym typeface="+mn-ea"/>
              </a:rPr>
              <a:t>效果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7110" y="2466975"/>
            <a:ext cx="7458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钩子函数实现半场动画</a:t>
            </a:r>
            <a:endParaRPr lang="zh-CN" sz="2800">
              <a:sym typeface="+mn-ea"/>
            </a:endParaRPr>
          </a:p>
          <a:p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入场和离场的钩子函数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 b="1">
                <a:solidFill>
                  <a:srgbClr val="FF0000"/>
                </a:solidFill>
              </a:rPr>
              <a:t>组件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作用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创建组件</a:t>
            </a:r>
            <a:r>
              <a:rPr lang="zh-CN" altLang="en-US" sz="2800"/>
              <a:t>的过程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3670" y="2205990"/>
            <a:ext cx="612330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14-2  </a:t>
            </a:r>
            <a:r>
              <a:rPr lang="zh-CN" altLang="en-US" spc="-200" dirty="0"/>
              <a:t>利用</a:t>
            </a:r>
            <a:r>
              <a:rPr lang="zh-CN" altLang="en-US" b="0" spc="-200" dirty="0">
                <a:solidFill>
                  <a:srgbClr val="FF0000"/>
                </a:solidFill>
              </a:rPr>
              <a:t>模板</a:t>
            </a:r>
            <a:r>
              <a:rPr lang="zh-CN" altLang="en-US" spc="-200" dirty="0">
                <a:solidFill>
                  <a:srgbClr val="FF0000"/>
                </a:solidFill>
              </a:rPr>
              <a:t>创建</a:t>
            </a:r>
            <a:r>
              <a:rPr lang="zh-CN" altLang="en-US" spc="-200" dirty="0"/>
              <a:t>组件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1. </a:t>
            </a:r>
            <a:r>
              <a:rPr sz="2800"/>
              <a:t>定义组件模板</a:t>
            </a:r>
            <a:endParaRPr sz="2800"/>
          </a:p>
          <a:p>
            <a:r>
              <a:rPr sz="2800"/>
              <a:t>在</a:t>
            </a:r>
            <a:r>
              <a:rPr sz="2800" b="1">
                <a:solidFill>
                  <a:srgbClr val="FF0000"/>
                </a:solidFill>
              </a:rPr>
              <a:t>Vue</a:t>
            </a:r>
            <a:r>
              <a:rPr sz="2800"/>
              <a:t>控制</a:t>
            </a:r>
            <a:r>
              <a:rPr sz="2800" b="1">
                <a:solidFill>
                  <a:srgbClr val="FF0000"/>
                </a:solidFill>
              </a:rPr>
              <a:t>区域外</a:t>
            </a:r>
            <a:r>
              <a:rPr sz="2800"/>
              <a:t>使用t</a:t>
            </a:r>
            <a:r>
              <a:rPr sz="2800" b="1">
                <a:solidFill>
                  <a:srgbClr val="FF0000"/>
                </a:solidFill>
              </a:rPr>
              <a:t>emplate</a:t>
            </a:r>
            <a:r>
              <a:rPr sz="2800"/>
              <a:t>元素</a:t>
            </a:r>
            <a:r>
              <a:rPr sz="2800" b="1">
                <a:solidFill>
                  <a:srgbClr val="FF0000"/>
                </a:solidFill>
              </a:rPr>
              <a:t>定义组件</a:t>
            </a:r>
            <a:r>
              <a:rPr sz="2800"/>
              <a:t>的</a:t>
            </a:r>
            <a:r>
              <a:rPr sz="2800" b="1">
                <a:solidFill>
                  <a:srgbClr val="FF0000"/>
                </a:solidFill>
              </a:rPr>
              <a:t>模板</a:t>
            </a:r>
            <a:r>
              <a:rPr sz="2800"/>
              <a:t>HTML结构，而上面定义组件中的“temp”就是在Vue控制区域外面定义模板的id属性值，模板定义的示例代码如下所示：</a:t>
            </a:r>
            <a:endParaRPr sz="2800"/>
          </a:p>
          <a:p>
            <a:r>
              <a:rPr sz="2800"/>
              <a:t>&lt;template id="</a:t>
            </a:r>
            <a:r>
              <a:rPr sz="2800" b="1">
                <a:solidFill>
                  <a:srgbClr val="FF0000"/>
                </a:solidFill>
              </a:rPr>
              <a:t>temp</a:t>
            </a:r>
            <a:r>
              <a:rPr sz="2800"/>
              <a:t>"&gt;</a:t>
            </a:r>
            <a:endParaRPr sz="2800"/>
          </a:p>
          <a:p>
            <a:r>
              <a:rPr sz="2800"/>
              <a:t>　&lt;div&gt;</a:t>
            </a:r>
            <a:endParaRPr sz="2800"/>
          </a:p>
          <a:p>
            <a:r>
              <a:rPr sz="2800"/>
              <a:t>　　&lt;h3&gt;利用模板定义组件&lt;/h3&gt;</a:t>
            </a:r>
            <a:endParaRPr sz="2800"/>
          </a:p>
          <a:p>
            <a:r>
              <a:rPr sz="2800"/>
              <a:t>　&lt;/div&gt;</a:t>
            </a:r>
            <a:endParaRPr sz="2800"/>
          </a:p>
          <a:p>
            <a:r>
              <a:rPr sz="2800"/>
              <a:t>&lt;/template&gt;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4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54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56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61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6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67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6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74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76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81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8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6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88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95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9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01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20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21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4.xml><?xml version="1.0" encoding="utf-8"?>
<p:tagLst xmlns:p="http://schemas.openxmlformats.org/presentationml/2006/main">
  <p:tag name="REFSHAPE" val="651042788"/>
  <p:tag name="KSO_WM_UNIT_PLACING_PICTURE_USER_VIEWPORT" val="{&quot;height&quot;:1786,&quot;width&quot;:5340}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21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27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2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35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4828</Words>
  <Application>WPS 演示</Application>
  <PresentationFormat>宽屏</PresentationFormat>
  <Paragraphs>354</Paragraphs>
  <Slides>67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Mongolian Baiti</vt:lpstr>
      <vt:lpstr>Times New Roman</vt:lpstr>
      <vt:lpstr>Courier New</vt:lpstr>
      <vt:lpstr>1_Office 主题​​</vt:lpstr>
      <vt:lpstr>Vue基础与过渡</vt:lpstr>
      <vt:lpstr>例14-1  组件的创建</vt:lpstr>
      <vt:lpstr>知识点</vt:lpstr>
      <vt:lpstr>知识点</vt:lpstr>
      <vt:lpstr>知识点</vt:lpstr>
      <vt:lpstr>PowerPoint 演示文稿</vt:lpstr>
      <vt:lpstr>总结</vt:lpstr>
      <vt:lpstr>例14-2  利用模板创建组件</vt:lpstr>
      <vt:lpstr>知识点</vt:lpstr>
      <vt:lpstr>知识点</vt:lpstr>
      <vt:lpstr>PowerPoint 演示文稿</vt:lpstr>
      <vt:lpstr>总结</vt:lpstr>
      <vt:lpstr>例14-3  私有组件</vt:lpstr>
      <vt:lpstr>知识点</vt:lpstr>
      <vt:lpstr>PowerPoint 演示文稿</vt:lpstr>
      <vt:lpstr>总结</vt:lpstr>
      <vt:lpstr>例14-4  组件中的data与methods</vt:lpstr>
      <vt:lpstr>知识点</vt:lpstr>
      <vt:lpstr>知识点</vt:lpstr>
      <vt:lpstr>PowerPoint 演示文稿</vt:lpstr>
      <vt:lpstr>总结</vt:lpstr>
      <vt:lpstr>例14-5  组件切换</vt:lpstr>
      <vt:lpstr>知识点</vt:lpstr>
      <vt:lpstr>知识点</vt:lpstr>
      <vt:lpstr>PowerPoint 演示文稿</vt:lpstr>
      <vt:lpstr>总结</vt:lpstr>
      <vt:lpstr>例14-6  组件之间传值</vt:lpstr>
      <vt:lpstr>知识点</vt:lpstr>
      <vt:lpstr>知识点</vt:lpstr>
      <vt:lpstr>PowerPoint 演示文稿</vt:lpstr>
      <vt:lpstr>总结</vt:lpstr>
      <vt:lpstr>例14-7  组件之间传值（子组件传递给父组件）</vt:lpstr>
      <vt:lpstr>知识点</vt:lpstr>
      <vt:lpstr>知识点</vt:lpstr>
      <vt:lpstr>PowerPoint 演示文稿</vt:lpstr>
      <vt:lpstr>总结</vt:lpstr>
      <vt:lpstr>例14-8  自定义指令</vt:lpstr>
      <vt:lpstr>知识点</vt:lpstr>
      <vt:lpstr>PowerPoint 演示文稿</vt:lpstr>
      <vt:lpstr>总结</vt:lpstr>
      <vt:lpstr>例14-8  自定义指令</vt:lpstr>
      <vt:lpstr>知识点</vt:lpstr>
      <vt:lpstr>知识点</vt:lpstr>
      <vt:lpstr>知识点</vt:lpstr>
      <vt:lpstr>知识点</vt:lpstr>
      <vt:lpstr>PowerPoint 演示文稿</vt:lpstr>
      <vt:lpstr>总结</vt:lpstr>
      <vt:lpstr>例14-9  自定义指令的钩子函数</vt:lpstr>
      <vt:lpstr>知识点</vt:lpstr>
      <vt:lpstr>知识点</vt:lpstr>
      <vt:lpstr>知识点</vt:lpstr>
      <vt:lpstr>知识点</vt:lpstr>
      <vt:lpstr>PowerPoint 演示文稿</vt:lpstr>
      <vt:lpstr>总结</vt:lpstr>
      <vt:lpstr>例14-10  CSS过渡</vt:lpstr>
      <vt:lpstr>知识点</vt:lpstr>
      <vt:lpstr>知识点</vt:lpstr>
      <vt:lpstr>知识点</vt:lpstr>
      <vt:lpstr>PowerPoint 演示文稿</vt:lpstr>
      <vt:lpstr>总结</vt:lpstr>
      <vt:lpstr>PowerPoint 演示文稿</vt:lpstr>
      <vt:lpstr>知识点</vt:lpstr>
      <vt:lpstr>知识点</vt:lpstr>
      <vt:lpstr>知识点</vt:lpstr>
      <vt:lpstr>知识点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王者</cp:lastModifiedBy>
  <cp:revision>158</cp:revision>
  <dcterms:created xsi:type="dcterms:W3CDTF">2019-06-19T02:08:00Z</dcterms:created>
  <dcterms:modified xsi:type="dcterms:W3CDTF">2020-04-21T02:16:23Z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