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83" r:id="rId6"/>
    <p:sldId id="285" r:id="rId7"/>
    <p:sldId id="289" r:id="rId8"/>
    <p:sldId id="287" r:id="rId9"/>
    <p:sldId id="261" r:id="rId10"/>
    <p:sldId id="290" r:id="rId11"/>
    <p:sldId id="291" r:id="rId12"/>
    <p:sldId id="292" r:id="rId13"/>
    <p:sldId id="263" r:id="rId14"/>
    <p:sldId id="293" r:id="rId15"/>
    <p:sldId id="294" r:id="rId16"/>
    <p:sldId id="295" r:id="rId17"/>
    <p:sldId id="264" r:id="rId18"/>
    <p:sldId id="265" r:id="rId19"/>
    <p:sldId id="314" r:id="rId20"/>
    <p:sldId id="315" r:id="rId21"/>
    <p:sldId id="316" r:id="rId22"/>
    <p:sldId id="266" r:id="rId23"/>
    <p:sldId id="330" r:id="rId24"/>
    <p:sldId id="333" r:id="rId25"/>
    <p:sldId id="332" r:id="rId26"/>
    <p:sldId id="268" r:id="rId27"/>
    <p:sldId id="334" r:id="rId28"/>
    <p:sldId id="337" r:id="rId29"/>
    <p:sldId id="336" r:id="rId30"/>
    <p:sldId id="270" r:id="rId31"/>
    <p:sldId id="350" r:id="rId32"/>
    <p:sldId id="353" r:id="rId33"/>
    <p:sldId id="351" r:id="rId34"/>
    <p:sldId id="352" r:id="rId35"/>
    <p:sldId id="271" r:id="rId36"/>
    <p:sldId id="354" r:id="rId37"/>
    <p:sldId id="358" r:id="rId38"/>
    <p:sldId id="357" r:id="rId39"/>
    <p:sldId id="272" r:id="rId40"/>
    <p:sldId id="273" r:id="rId41"/>
    <p:sldId id="274" r:id="rId42"/>
    <p:sldId id="359" r:id="rId43"/>
    <p:sldId id="362" r:id="rId44"/>
    <p:sldId id="361" r:id="rId45"/>
    <p:sldId id="275" r:id="rId46"/>
    <p:sldId id="276" r:id="rId47"/>
    <p:sldId id="363" r:id="rId48"/>
    <p:sldId id="366" r:id="rId49"/>
    <p:sldId id="365" r:id="rId50"/>
    <p:sldId id="279" r:id="rId51"/>
    <p:sldId id="277" r:id="rId52"/>
    <p:sldId id="278" r:id="rId53"/>
    <p:sldId id="378" r:id="rId54"/>
    <p:sldId id="381" r:id="rId55"/>
    <p:sldId id="380" r:id="rId56"/>
    <p:sldId id="280" r:id="rId57"/>
    <p:sldId id="367" r:id="rId58"/>
    <p:sldId id="370" r:id="rId59"/>
    <p:sldId id="369" r:id="rId60"/>
  </p:sldIdLst>
  <p:sldSz cx="12192000" cy="6858000"/>
  <p:notesSz cx="7103745" cy="10234295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772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6.xml"/><Relationship Id="rId2" Type="http://schemas.openxmlformats.org/officeDocument/2006/relationships/tags" Target="../tags/tag635.xml"/><Relationship Id="rId1" Type="http://schemas.openxmlformats.org/officeDocument/2006/relationships/tags" Target="../tags/tag63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" Type="http://schemas.openxmlformats.org/officeDocument/2006/relationships/tags" Target="../tags/tag64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5.xml"/><Relationship Id="rId2" Type="http://schemas.openxmlformats.org/officeDocument/2006/relationships/tags" Target="../tags/tag644.xml"/><Relationship Id="rId1" Type="http://schemas.openxmlformats.org/officeDocument/2006/relationships/tags" Target="../tags/tag64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8.xml"/><Relationship Id="rId2" Type="http://schemas.openxmlformats.org/officeDocument/2006/relationships/tags" Target="../tags/tag647.xml"/><Relationship Id="rId1" Type="http://schemas.openxmlformats.org/officeDocument/2006/relationships/tags" Target="../tags/tag64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" Type="http://schemas.openxmlformats.org/officeDocument/2006/relationships/tags" Target="../tags/tag64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4.xml"/><Relationship Id="rId2" Type="http://schemas.openxmlformats.org/officeDocument/2006/relationships/tags" Target="../tags/tag653.xml"/><Relationship Id="rId1" Type="http://schemas.openxmlformats.org/officeDocument/2006/relationships/tags" Target="../tags/tag65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" Type="http://schemas.openxmlformats.org/officeDocument/2006/relationships/tags" Target="../tags/tag65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" Type="http://schemas.openxmlformats.org/officeDocument/2006/relationships/tags" Target="../tags/tag65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3.xml"/><Relationship Id="rId2" Type="http://schemas.openxmlformats.org/officeDocument/2006/relationships/tags" Target="../tags/tag662.xml"/><Relationship Id="rId1" Type="http://schemas.openxmlformats.org/officeDocument/2006/relationships/tags" Target="../tags/tag66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" Type="http://schemas.openxmlformats.org/officeDocument/2006/relationships/tags" Target="../tags/tag66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9.xml"/><Relationship Id="rId2" Type="http://schemas.openxmlformats.org/officeDocument/2006/relationships/tags" Target="../tags/tag668.xml"/><Relationship Id="rId1" Type="http://schemas.openxmlformats.org/officeDocument/2006/relationships/tags" Target="../tags/tag66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" Type="http://schemas.openxmlformats.org/officeDocument/2006/relationships/tags" Target="../tags/tag67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1.xml"/><Relationship Id="rId2" Type="http://schemas.openxmlformats.org/officeDocument/2006/relationships/tags" Target="../tags/tag680.xml"/><Relationship Id="rId1" Type="http://schemas.openxmlformats.org/officeDocument/2006/relationships/tags" Target="../tags/tag679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tags" Target="../tags/tag68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0.xml"/><Relationship Id="rId2" Type="http://schemas.openxmlformats.org/officeDocument/2006/relationships/tags" Target="../tags/tag689.xml"/><Relationship Id="rId1" Type="http://schemas.openxmlformats.org/officeDocument/2006/relationships/tags" Target="../tags/tag688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" Type="http://schemas.openxmlformats.org/officeDocument/2006/relationships/tags" Target="../tags/tag69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6.xml"/><Relationship Id="rId2" Type="http://schemas.openxmlformats.org/officeDocument/2006/relationships/tags" Target="../tags/tag695.xml"/><Relationship Id="rId1" Type="http://schemas.openxmlformats.org/officeDocument/2006/relationships/tags" Target="../tags/tag69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9.xml"/><Relationship Id="rId2" Type="http://schemas.openxmlformats.org/officeDocument/2006/relationships/tags" Target="../tags/tag698.xml"/><Relationship Id="rId1" Type="http://schemas.openxmlformats.org/officeDocument/2006/relationships/tags" Target="../tags/tag69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" Type="http://schemas.openxmlformats.org/officeDocument/2006/relationships/tags" Target="../tags/tag700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8.xml"/><Relationship Id="rId2" Type="http://schemas.openxmlformats.org/officeDocument/2006/relationships/tags" Target="../tags/tag707.xml"/><Relationship Id="rId1" Type="http://schemas.openxmlformats.org/officeDocument/2006/relationships/tags" Target="../tags/tag706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tags" Target="../tags/tag709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4.xml"/><Relationship Id="rId3" Type="http://schemas.openxmlformats.org/officeDocument/2006/relationships/image" Target="../media/image1.png"/><Relationship Id="rId2" Type="http://schemas.openxmlformats.org/officeDocument/2006/relationships/tags" Target="../tags/tag713.xml"/><Relationship Id="rId1" Type="http://schemas.openxmlformats.org/officeDocument/2006/relationships/tags" Target="../tags/tag71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7.xml"/><Relationship Id="rId2" Type="http://schemas.openxmlformats.org/officeDocument/2006/relationships/tags" Target="../tags/tag716.xml"/><Relationship Id="rId1" Type="http://schemas.openxmlformats.org/officeDocument/2006/relationships/tags" Target="../tags/tag71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12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" Type="http://schemas.openxmlformats.org/officeDocument/2006/relationships/tags" Target="../tags/tag718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" Type="http://schemas.openxmlformats.org/officeDocument/2006/relationships/tags" Target="../tags/tag72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" Type="http://schemas.openxmlformats.org/officeDocument/2006/relationships/tags" Target="../tags/tag72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9.xml"/><Relationship Id="rId2" Type="http://schemas.openxmlformats.org/officeDocument/2006/relationships/tags" Target="../tags/tag728.xml"/><Relationship Id="rId1" Type="http://schemas.openxmlformats.org/officeDocument/2006/relationships/tags" Target="../tags/tag727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2.xml"/><Relationship Id="rId2" Type="http://schemas.openxmlformats.org/officeDocument/2006/relationships/tags" Target="../tags/tag731.xml"/><Relationship Id="rId1" Type="http://schemas.openxmlformats.org/officeDocument/2006/relationships/tags" Target="../tags/tag730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5.xml"/><Relationship Id="rId2" Type="http://schemas.openxmlformats.org/officeDocument/2006/relationships/tags" Target="../tags/tag734.xml"/><Relationship Id="rId1" Type="http://schemas.openxmlformats.org/officeDocument/2006/relationships/tags" Target="../tags/tag733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8.xml"/><Relationship Id="rId2" Type="http://schemas.openxmlformats.org/officeDocument/2006/relationships/tags" Target="../tags/tag737.xml"/><Relationship Id="rId1" Type="http://schemas.openxmlformats.org/officeDocument/2006/relationships/tags" Target="../tags/tag736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1.xml"/><Relationship Id="rId2" Type="http://schemas.openxmlformats.org/officeDocument/2006/relationships/tags" Target="../tags/tag740.xml"/><Relationship Id="rId1" Type="http://schemas.openxmlformats.org/officeDocument/2006/relationships/tags" Target="../tags/tag739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44.xml"/><Relationship Id="rId3" Type="http://schemas.openxmlformats.org/officeDocument/2006/relationships/image" Target="../media/image2.png"/><Relationship Id="rId2" Type="http://schemas.openxmlformats.org/officeDocument/2006/relationships/tags" Target="../tags/tag743.xml"/><Relationship Id="rId1" Type="http://schemas.openxmlformats.org/officeDocument/2006/relationships/tags" Target="../tags/tag74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47.xml"/><Relationship Id="rId3" Type="http://schemas.openxmlformats.org/officeDocument/2006/relationships/image" Target="../media/image3.png"/><Relationship Id="rId2" Type="http://schemas.openxmlformats.org/officeDocument/2006/relationships/tags" Target="../tags/tag746.xml"/><Relationship Id="rId1" Type="http://schemas.openxmlformats.org/officeDocument/2006/relationships/tags" Target="../tags/tag74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tags" Target="../tags/tag613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0.xml"/><Relationship Id="rId2" Type="http://schemas.openxmlformats.org/officeDocument/2006/relationships/tags" Target="../tags/tag749.xml"/><Relationship Id="rId1" Type="http://schemas.openxmlformats.org/officeDocument/2006/relationships/tags" Target="../tags/tag748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" Type="http://schemas.openxmlformats.org/officeDocument/2006/relationships/tags" Target="../tags/tag751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6.xml"/><Relationship Id="rId2" Type="http://schemas.openxmlformats.org/officeDocument/2006/relationships/tags" Target="../tags/tag755.xml"/><Relationship Id="rId1" Type="http://schemas.openxmlformats.org/officeDocument/2006/relationships/tags" Target="../tags/tag754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9.xml"/><Relationship Id="rId2" Type="http://schemas.openxmlformats.org/officeDocument/2006/relationships/tags" Target="../tags/tag758.xml"/><Relationship Id="rId1" Type="http://schemas.openxmlformats.org/officeDocument/2006/relationships/tags" Target="../tags/tag757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2.xml"/><Relationship Id="rId2" Type="http://schemas.openxmlformats.org/officeDocument/2006/relationships/tags" Target="../tags/tag761.xml"/><Relationship Id="rId1" Type="http://schemas.openxmlformats.org/officeDocument/2006/relationships/tags" Target="../tags/tag760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5.xml"/><Relationship Id="rId2" Type="http://schemas.openxmlformats.org/officeDocument/2006/relationships/tags" Target="../tags/tag764.xml"/><Relationship Id="rId1" Type="http://schemas.openxmlformats.org/officeDocument/2006/relationships/tags" Target="../tags/tag763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8.xml"/><Relationship Id="rId2" Type="http://schemas.openxmlformats.org/officeDocument/2006/relationships/tags" Target="../tags/tag767.xml"/><Relationship Id="rId1" Type="http://schemas.openxmlformats.org/officeDocument/2006/relationships/tags" Target="../tags/tag766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1.xml"/><Relationship Id="rId2" Type="http://schemas.openxmlformats.org/officeDocument/2006/relationships/tags" Target="../tags/tag770.xml"/><Relationship Id="rId1" Type="http://schemas.openxmlformats.org/officeDocument/2006/relationships/tags" Target="../tags/tag7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8.xml"/><Relationship Id="rId2" Type="http://schemas.openxmlformats.org/officeDocument/2006/relationships/tags" Target="../tags/tag617.xml"/><Relationship Id="rId1" Type="http://schemas.openxmlformats.org/officeDocument/2006/relationships/tags" Target="../tags/tag61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" Type="http://schemas.openxmlformats.org/officeDocument/2006/relationships/tags" Target="../tags/tag62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smtClean="0"/>
              <a:t>第4章  CSS页面布局</a:t>
            </a:r>
            <a:endParaRPr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67155" y="1911350"/>
            <a:ext cx="854329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lang="zh-CN" sz="2800" dirty="0">
                <a:solidFill>
                  <a:srgbClr val="FF0000"/>
                </a:solidFill>
              </a:rPr>
              <a:t>行内元素</a:t>
            </a:r>
            <a:r>
              <a:rPr lang="zh-CN" sz="2800" dirty="0"/>
              <a:t>与</a:t>
            </a:r>
            <a:r>
              <a:rPr lang="zh-CN" sz="2800" dirty="0">
                <a:solidFill>
                  <a:srgbClr val="FF0000"/>
                </a:solidFill>
              </a:rPr>
              <a:t>块元素</a:t>
            </a:r>
            <a:r>
              <a:rPr lang="zh-CN" sz="2800" dirty="0"/>
              <a:t>可以通过</a:t>
            </a:r>
            <a:r>
              <a:rPr lang="en-US" altLang="zh-CN" sz="2800" dirty="0">
                <a:solidFill>
                  <a:srgbClr val="FF0000"/>
                </a:solidFill>
              </a:rPr>
              <a:t>display</a:t>
            </a:r>
            <a:r>
              <a:rPr lang="zh-CN" altLang="en-US" sz="2800" dirty="0">
                <a:solidFill>
                  <a:srgbClr val="FF0000"/>
                </a:solidFill>
              </a:rPr>
              <a:t>属性</a:t>
            </a:r>
            <a:r>
              <a:rPr lang="zh-CN" altLang="en-US" sz="2800" dirty="0"/>
              <a:t>进行</a:t>
            </a:r>
            <a:r>
              <a:rPr lang="zh-CN" altLang="en-US" sz="2800" dirty="0">
                <a:solidFill>
                  <a:srgbClr val="FF0000"/>
                </a:solidFill>
              </a:rPr>
              <a:t>相互交换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1005" y="2070735"/>
            <a:ext cx="8810625" cy="1836420"/>
          </a:xfrm>
        </p:spPr>
        <p:txBody>
          <a:bodyPr>
            <a:normAutofit/>
          </a:bodyPr>
          <a:lstStyle/>
          <a:p>
            <a:pPr lvl="0"/>
            <a:r>
              <a:rPr sz="2800" dirty="0">
                <a:sym typeface="+mn-ea"/>
              </a:rPr>
              <a:t>静态定位</a:t>
            </a:r>
            <a:endParaRPr sz="2800" dirty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3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9655175" cy="462597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sz="2800" b="1" dirty="0">
                <a:solidFill>
                  <a:srgbClr val="FF0000"/>
                </a:solidFill>
              </a:rPr>
              <a:t>静态定位</a:t>
            </a:r>
            <a:r>
              <a:rPr sz="2800" b="1" dirty="0"/>
              <a:t>是元素</a:t>
            </a:r>
            <a:r>
              <a:rPr sz="2800" b="1" dirty="0">
                <a:solidFill>
                  <a:srgbClr val="FF0000"/>
                </a:solidFill>
              </a:rPr>
              <a:t>默认的</a:t>
            </a:r>
            <a:r>
              <a:rPr sz="2800" b="1" dirty="0"/>
              <a:t>定位方式，是各个元素在HTML</a:t>
            </a:r>
            <a:r>
              <a:rPr sz="2800" b="1" dirty="0">
                <a:solidFill>
                  <a:srgbClr val="FF0000"/>
                </a:solidFill>
              </a:rPr>
              <a:t>文档流</a:t>
            </a:r>
            <a:r>
              <a:rPr sz="2800" b="1" dirty="0"/>
              <a:t>中</a:t>
            </a:r>
            <a:r>
              <a:rPr sz="2800" b="1" dirty="0">
                <a:solidFill>
                  <a:srgbClr val="FF0000"/>
                </a:solidFill>
              </a:rPr>
              <a:t>默认的位置</a:t>
            </a:r>
            <a:r>
              <a:rPr sz="2800" b="1" dirty="0"/>
              <a:t>。</a:t>
            </a:r>
            <a:endParaRPr sz="2800" b="1" dirty="0"/>
          </a:p>
          <a:p>
            <a:pPr lvl="0"/>
            <a:r>
              <a:rPr lang="zh-CN" sz="2800" b="1" dirty="0"/>
              <a:t>　　</a:t>
            </a:r>
            <a:r>
              <a:rPr sz="2800" b="1" dirty="0">
                <a:solidFill>
                  <a:srgbClr val="FF0000"/>
                </a:solidFill>
              </a:rPr>
              <a:t>块级元素</a:t>
            </a:r>
            <a:r>
              <a:rPr sz="2800" b="1" dirty="0"/>
              <a:t>生成一个</a:t>
            </a:r>
            <a:r>
              <a:rPr sz="2800" b="1" dirty="0">
                <a:solidFill>
                  <a:srgbClr val="FF0000"/>
                </a:solidFill>
              </a:rPr>
              <a:t>矩形框</a:t>
            </a:r>
            <a:r>
              <a:rPr sz="2800" b="1" dirty="0"/>
              <a:t>，作为</a:t>
            </a:r>
            <a:r>
              <a:rPr sz="2800" b="1" dirty="0">
                <a:solidFill>
                  <a:srgbClr val="FF0000"/>
                </a:solidFill>
              </a:rPr>
              <a:t>文档流的一部分</a:t>
            </a:r>
            <a:r>
              <a:rPr sz="2800" b="1" dirty="0"/>
              <a:t>，</a:t>
            </a:r>
            <a:r>
              <a:rPr sz="2800" b="1" dirty="0">
                <a:solidFill>
                  <a:srgbClr val="FF0000"/>
                </a:solidFill>
              </a:rPr>
              <a:t>行内元素</a:t>
            </a:r>
            <a:r>
              <a:rPr sz="2800" b="1" dirty="0"/>
              <a:t>则会</a:t>
            </a:r>
            <a:r>
              <a:rPr sz="2800" b="1" dirty="0">
                <a:solidFill>
                  <a:srgbClr val="FF0000"/>
                </a:solidFill>
              </a:rPr>
              <a:t>创建</a:t>
            </a:r>
            <a:r>
              <a:rPr sz="2800" b="1" dirty="0"/>
              <a:t>一个或多个</a:t>
            </a:r>
            <a:r>
              <a:rPr sz="2800" b="1" dirty="0">
                <a:solidFill>
                  <a:srgbClr val="FF0000"/>
                </a:solidFill>
              </a:rPr>
              <a:t>行框</a:t>
            </a:r>
            <a:r>
              <a:rPr sz="2800" b="1" dirty="0"/>
              <a:t>，置于其</a:t>
            </a:r>
            <a:r>
              <a:rPr sz="2800" b="1" dirty="0">
                <a:solidFill>
                  <a:srgbClr val="FF0000"/>
                </a:solidFill>
              </a:rPr>
              <a:t>父元素中</a:t>
            </a:r>
            <a:r>
              <a:rPr sz="2800" b="1" dirty="0"/>
              <a:t>。</a:t>
            </a:r>
            <a:endParaRPr sz="2800" b="1" dirty="0"/>
          </a:p>
          <a:p>
            <a:pPr lvl="0"/>
            <a:r>
              <a:rPr lang="zh-CN" sz="2800" b="1" dirty="0"/>
              <a:t>　　</a:t>
            </a:r>
            <a:r>
              <a:rPr sz="2800" b="1" dirty="0"/>
              <a:t>在静态定位方式中，无法通过位置</a:t>
            </a:r>
            <a:r>
              <a:rPr sz="2800" b="1" dirty="0">
                <a:solidFill>
                  <a:srgbClr val="FF0000"/>
                </a:solidFill>
              </a:rPr>
              <a:t>偏移属性</a:t>
            </a:r>
            <a:r>
              <a:rPr sz="2800" b="1" dirty="0"/>
              <a:t>（</a:t>
            </a:r>
            <a:r>
              <a:rPr sz="2800" b="1" dirty="0">
                <a:solidFill>
                  <a:srgbClr val="FF0000"/>
                </a:solidFill>
              </a:rPr>
              <a:t>top、bottom、left或right</a:t>
            </a:r>
            <a:r>
              <a:rPr sz="2800" b="1" dirty="0"/>
              <a:t>）来</a:t>
            </a:r>
            <a:r>
              <a:rPr sz="2800" b="1" dirty="0">
                <a:solidFill>
                  <a:srgbClr val="FF0000"/>
                </a:solidFill>
              </a:rPr>
              <a:t>改变元素的位置</a:t>
            </a:r>
            <a:r>
              <a:rPr sz="2800" b="1" dirty="0"/>
              <a:t>。</a:t>
            </a:r>
            <a:endParaRPr sz="28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1005" y="2070735"/>
            <a:ext cx="8810625" cy="1836420"/>
          </a:xfrm>
        </p:spPr>
        <p:txBody>
          <a:bodyPr>
            <a:normAutofit/>
          </a:bodyPr>
          <a:lstStyle/>
          <a:p>
            <a:pPr lvl="0"/>
            <a:r>
              <a:rPr sz="2800" dirty="0">
                <a:sym typeface="+mn-ea"/>
              </a:rPr>
              <a:t>静态定位</a:t>
            </a:r>
            <a:r>
              <a:rPr lang="zh-CN" sz="2800" dirty="0">
                <a:sym typeface="+mn-ea"/>
              </a:rPr>
              <a:t>，</a:t>
            </a:r>
            <a:r>
              <a:rPr lang="zh-CN" sz="2800" dirty="0">
                <a:solidFill>
                  <a:srgbClr val="FF0000"/>
                </a:solidFill>
                <a:sym typeface="+mn-ea"/>
              </a:rPr>
              <a:t>实例演示</a:t>
            </a:r>
            <a:endParaRPr lang="zh-CN" sz="2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3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67155" y="1911350"/>
            <a:ext cx="854329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lang="zh-CN" sz="2800" dirty="0">
                <a:solidFill>
                  <a:srgbClr val="FF0000"/>
                </a:solidFill>
              </a:rPr>
              <a:t>静态定位</a:t>
            </a:r>
            <a:r>
              <a:rPr lang="zh-CN" sz="2800" dirty="0"/>
              <a:t>是</a:t>
            </a:r>
            <a:r>
              <a:rPr lang="en-US" altLang="zh-CN" sz="2800" dirty="0"/>
              <a:t>CSS</a:t>
            </a:r>
            <a:r>
              <a:rPr lang="zh-CN" sz="2800" dirty="0"/>
              <a:t>中</a:t>
            </a:r>
            <a:r>
              <a:rPr lang="zh-CN" sz="2800" dirty="0">
                <a:solidFill>
                  <a:srgbClr val="FF0000"/>
                </a:solidFill>
              </a:rPr>
              <a:t>四种定位</a:t>
            </a:r>
            <a:r>
              <a:rPr lang="zh-CN" sz="2800" dirty="0"/>
              <a:t>的一种，是</a:t>
            </a:r>
            <a:r>
              <a:rPr lang="zh-CN" sz="2800" dirty="0">
                <a:solidFill>
                  <a:srgbClr val="FF0000"/>
                </a:solidFill>
              </a:rPr>
              <a:t>默认的定位方式</a:t>
            </a:r>
            <a:r>
              <a:rPr lang="zh-CN" sz="2800" dirty="0"/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023745" y="2591435"/>
            <a:ext cx="9201785" cy="190817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相对定位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4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922780" y="2099310"/>
            <a:ext cx="9475470" cy="183578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绝对定位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615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绝对定位是</a:t>
            </a:r>
            <a:r>
              <a:rPr sz="3200" b="1" dirty="0">
                <a:solidFill>
                  <a:srgbClr val="FF0000"/>
                </a:solidFill>
              </a:rPr>
              <a:t>脱离文档流的</a:t>
            </a:r>
            <a:r>
              <a:rPr sz="2800" dirty="0"/>
              <a:t>，</a:t>
            </a:r>
            <a:r>
              <a:rPr sz="3200" b="1" dirty="0">
                <a:solidFill>
                  <a:srgbClr val="FF0000"/>
                </a:solidFill>
              </a:rPr>
              <a:t>不占</a:t>
            </a:r>
            <a:r>
              <a:rPr sz="2800" dirty="0"/>
              <a:t>据其</a:t>
            </a:r>
            <a:r>
              <a:rPr sz="3200" b="1" dirty="0">
                <a:solidFill>
                  <a:srgbClr val="FF0000"/>
                </a:solidFill>
              </a:rPr>
              <a:t>原来</a:t>
            </a:r>
            <a:r>
              <a:rPr sz="2800" dirty="0"/>
              <a:t>未移动时的</a:t>
            </a:r>
            <a:r>
              <a:rPr sz="3200" b="1" dirty="0">
                <a:solidFill>
                  <a:srgbClr val="FF0000"/>
                </a:solidFill>
              </a:rPr>
              <a:t>位置</a:t>
            </a:r>
            <a:endParaRPr sz="2800" dirty="0"/>
          </a:p>
          <a:p>
            <a:pPr lvl="0"/>
            <a:r>
              <a:rPr sz="2800" dirty="0"/>
              <a:t>是</a:t>
            </a:r>
            <a:r>
              <a:rPr sz="3200" b="1" dirty="0">
                <a:solidFill>
                  <a:srgbClr val="FF0000"/>
                </a:solidFill>
              </a:rPr>
              <a:t>相对</a:t>
            </a:r>
            <a:r>
              <a:rPr sz="2800" dirty="0"/>
              <a:t>于</a:t>
            </a:r>
            <a:r>
              <a:rPr sz="3200" b="1" dirty="0">
                <a:solidFill>
                  <a:srgbClr val="FF0000"/>
                </a:solidFill>
              </a:rPr>
              <a:t>父级元素</a:t>
            </a:r>
            <a:r>
              <a:rPr sz="2800" dirty="0"/>
              <a:t>或更高的</a:t>
            </a:r>
            <a:r>
              <a:rPr sz="3200" b="1" dirty="0">
                <a:solidFill>
                  <a:srgbClr val="FF0000"/>
                </a:solidFill>
              </a:rPr>
              <a:t>祖先级</a:t>
            </a:r>
            <a:r>
              <a:rPr sz="2800" dirty="0"/>
              <a:t>中</a:t>
            </a:r>
            <a:r>
              <a:rPr sz="3200" b="1" dirty="0">
                <a:solidFill>
                  <a:srgbClr val="FF0000"/>
                </a:solidFill>
              </a:rPr>
              <a:t>有</a:t>
            </a:r>
            <a:r>
              <a:rPr sz="2800" dirty="0"/>
              <a:t>relative</a:t>
            </a:r>
            <a:r>
              <a:rPr sz="3200" b="1" dirty="0">
                <a:solidFill>
                  <a:srgbClr val="FF0000"/>
                </a:solidFill>
              </a:rPr>
              <a:t>（</a:t>
            </a:r>
            <a:r>
              <a:rPr sz="3200" b="1" dirty="0">
                <a:solidFill>
                  <a:srgbClr val="FF0000"/>
                </a:solidFill>
              </a:rPr>
              <a:t>相对）定位</a:t>
            </a:r>
            <a:endParaRPr sz="2800" dirty="0"/>
          </a:p>
          <a:p>
            <a:pPr lvl="0"/>
            <a:r>
              <a:rPr sz="2800" dirty="0"/>
              <a:t>并且</a:t>
            </a:r>
            <a:r>
              <a:rPr sz="3200" b="1" dirty="0">
                <a:solidFill>
                  <a:srgbClr val="FF0000"/>
                </a:solidFill>
              </a:rPr>
              <a:t>离本元素</a:t>
            </a:r>
            <a:r>
              <a:rPr sz="2800" dirty="0"/>
              <a:t>层级关系上</a:t>
            </a:r>
            <a:r>
              <a:rPr sz="3200" b="1" dirty="0">
                <a:solidFill>
                  <a:srgbClr val="FF0000"/>
                </a:solidFill>
              </a:rPr>
              <a:t>最近元素</a:t>
            </a:r>
            <a:r>
              <a:rPr sz="2800" dirty="0"/>
              <a:t>的</a:t>
            </a:r>
            <a:r>
              <a:rPr sz="3200" b="1" dirty="0">
                <a:solidFill>
                  <a:srgbClr val="FF0000"/>
                </a:solidFill>
              </a:rPr>
              <a:t>左上角</a:t>
            </a:r>
            <a:r>
              <a:rPr sz="2800" dirty="0"/>
              <a:t>进行定位</a:t>
            </a:r>
            <a:endParaRPr sz="2800" dirty="0"/>
          </a:p>
          <a:p>
            <a:pPr lvl="0"/>
            <a:r>
              <a:rPr sz="2800" dirty="0"/>
              <a:t>如果在祖先元素中</a:t>
            </a:r>
            <a:r>
              <a:rPr sz="3200" b="1" dirty="0">
                <a:solidFill>
                  <a:srgbClr val="FF0000"/>
                </a:solidFill>
              </a:rPr>
              <a:t>没有</a:t>
            </a:r>
            <a:r>
              <a:rPr sz="2800" dirty="0"/>
              <a:t>relative定位的，就</a:t>
            </a:r>
            <a:r>
              <a:rPr sz="3200" b="1" dirty="0">
                <a:solidFill>
                  <a:srgbClr val="FF0000"/>
                </a:solidFill>
              </a:rPr>
              <a:t>默认</a:t>
            </a:r>
            <a:r>
              <a:rPr sz="2800" dirty="0"/>
              <a:t>相对于</a:t>
            </a:r>
            <a:r>
              <a:rPr sz="3200" b="1" dirty="0">
                <a:solidFill>
                  <a:srgbClr val="FF0000"/>
                </a:solidFill>
              </a:rPr>
              <a:t>body</a:t>
            </a:r>
            <a:r>
              <a:rPr sz="2800" dirty="0"/>
              <a:t>进行定位。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1005" y="2070735"/>
            <a:ext cx="8810625" cy="1836420"/>
          </a:xfrm>
        </p:spPr>
        <p:txBody>
          <a:bodyPr>
            <a:normAutofit/>
          </a:bodyPr>
          <a:lstStyle/>
          <a:p>
            <a:pPr lvl="0"/>
            <a:r>
              <a:rPr lang="zh-CN" sz="2800" dirty="0">
                <a:sym typeface="+mn-ea"/>
              </a:rPr>
              <a:t>绝对</a:t>
            </a:r>
            <a:r>
              <a:rPr sz="2800" dirty="0">
                <a:sym typeface="+mn-ea"/>
              </a:rPr>
              <a:t>定位</a:t>
            </a:r>
            <a:r>
              <a:rPr lang="zh-CN" sz="2800" dirty="0">
                <a:sym typeface="+mn-ea"/>
              </a:rPr>
              <a:t>，</a:t>
            </a:r>
            <a:r>
              <a:rPr lang="zh-CN" sz="2800" dirty="0">
                <a:solidFill>
                  <a:srgbClr val="FF0000"/>
                </a:solidFill>
                <a:sym typeface="+mn-ea"/>
              </a:rPr>
              <a:t>实例演示</a:t>
            </a:r>
            <a:endParaRPr lang="zh-CN" sz="2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－５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67155" y="1911350"/>
            <a:ext cx="854329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绝对</a:t>
            </a:r>
            <a:r>
              <a:rPr lang="zh-CN" sz="2800" dirty="0">
                <a:solidFill>
                  <a:srgbClr val="FF0000"/>
                </a:solidFill>
              </a:rPr>
              <a:t>定位</a:t>
            </a:r>
            <a:r>
              <a:rPr lang="zh-CN" sz="2800" dirty="0"/>
              <a:t>是</a:t>
            </a:r>
            <a:r>
              <a:rPr lang="en-US" altLang="zh-CN" sz="2800" dirty="0"/>
              <a:t>CSS</a:t>
            </a:r>
            <a:r>
              <a:rPr lang="zh-CN" sz="2800" dirty="0"/>
              <a:t>中</a:t>
            </a:r>
            <a:r>
              <a:rPr lang="zh-CN" sz="2800" dirty="0">
                <a:solidFill>
                  <a:srgbClr val="FF0000"/>
                </a:solidFill>
              </a:rPr>
              <a:t>四种定位</a:t>
            </a:r>
            <a:r>
              <a:rPr lang="zh-CN" sz="2800" dirty="0"/>
              <a:t>的一种。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</a:rPr>
              <a:t>块元素</a:t>
            </a:r>
            <a:r>
              <a:rPr sz="2800" dirty="0"/>
              <a:t>与</a:t>
            </a:r>
            <a:r>
              <a:rPr sz="2800" dirty="0">
                <a:solidFill>
                  <a:srgbClr val="FF0000"/>
                </a:solidFill>
              </a:rPr>
              <a:t>行内元素</a:t>
            </a:r>
            <a:r>
              <a:rPr sz="2800" dirty="0"/>
              <a:t>区别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3065" y="2402840"/>
            <a:ext cx="9720580" cy="1113790"/>
          </a:xfrm>
        </p:spPr>
        <p:txBody>
          <a:bodyPr>
            <a:normAutofit lnSpcReduction="10000"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层叠次序</a:t>
            </a:r>
            <a:r>
              <a:rPr sz="2800" dirty="0"/>
              <a:t>定位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z-index属性</a:t>
            </a:r>
            <a:r>
              <a:rPr sz="3200" dirty="0"/>
              <a:t>设置一个定位元素</a:t>
            </a:r>
            <a:r>
              <a:rPr sz="3200" b="1" dirty="0">
                <a:solidFill>
                  <a:srgbClr val="FF0000"/>
                </a:solidFill>
              </a:rPr>
              <a:t>沿 z 轴的位置</a:t>
            </a:r>
            <a:endParaRPr sz="3200" dirty="0"/>
          </a:p>
          <a:p>
            <a:pPr lvl="0"/>
            <a:r>
              <a:rPr sz="3200" b="1" dirty="0">
                <a:solidFill>
                  <a:srgbClr val="FF0000"/>
                </a:solidFill>
              </a:rPr>
              <a:t>z 轴</a:t>
            </a:r>
            <a:r>
              <a:rPr sz="3200" dirty="0"/>
              <a:t>定义为</a:t>
            </a:r>
            <a:r>
              <a:rPr sz="3200" b="1" dirty="0">
                <a:solidFill>
                  <a:srgbClr val="FF0000"/>
                </a:solidFill>
              </a:rPr>
              <a:t>垂直</a:t>
            </a:r>
            <a:r>
              <a:rPr sz="3200" dirty="0"/>
              <a:t>延伸到显示区的</a:t>
            </a:r>
            <a:r>
              <a:rPr sz="3200" b="1" dirty="0">
                <a:solidFill>
                  <a:srgbClr val="FF0000"/>
                </a:solidFill>
              </a:rPr>
              <a:t>轴</a:t>
            </a:r>
            <a:r>
              <a:rPr sz="3200" dirty="0"/>
              <a:t>。如果为</a:t>
            </a:r>
            <a:r>
              <a:rPr sz="3200" b="1" dirty="0">
                <a:solidFill>
                  <a:srgbClr val="FF0000"/>
                </a:solidFill>
              </a:rPr>
              <a:t>正数</a:t>
            </a:r>
            <a:r>
              <a:rPr sz="3200" dirty="0"/>
              <a:t>，则离用户更</a:t>
            </a:r>
            <a:r>
              <a:rPr sz="3200" b="1" dirty="0">
                <a:solidFill>
                  <a:srgbClr val="FF0000"/>
                </a:solidFill>
              </a:rPr>
              <a:t>近</a:t>
            </a:r>
            <a:r>
              <a:rPr sz="3200" dirty="0"/>
              <a:t>，为</a:t>
            </a:r>
            <a:r>
              <a:rPr sz="3200" b="1" dirty="0">
                <a:solidFill>
                  <a:srgbClr val="FF0000"/>
                </a:solidFill>
              </a:rPr>
              <a:t>负数</a:t>
            </a:r>
            <a:r>
              <a:rPr sz="3200" dirty="0"/>
              <a:t>则表示离用户更</a:t>
            </a:r>
            <a:r>
              <a:rPr sz="3200" b="1" dirty="0">
                <a:solidFill>
                  <a:srgbClr val="FF0000"/>
                </a:solidFill>
              </a:rPr>
              <a:t>远</a:t>
            </a:r>
            <a:r>
              <a:rPr sz="3200" dirty="0"/>
              <a:t>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3065" y="2402840"/>
            <a:ext cx="9720580" cy="1113790"/>
          </a:xfrm>
        </p:spPr>
        <p:txBody>
          <a:bodyPr>
            <a:normAutofit lnSpcReduction="10000"/>
          </a:bodyPr>
          <a:lstStyle/>
          <a:p>
            <a:pPr lvl="0"/>
            <a:r>
              <a:rPr sz="2800" dirty="0"/>
              <a:t>层叠次序定位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67155" y="191135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元素可拥有</a:t>
            </a:r>
            <a:r>
              <a:rPr sz="3200" b="1" dirty="0">
                <a:solidFill>
                  <a:srgbClr val="FF0000"/>
                </a:solidFill>
              </a:rPr>
              <a:t>负的</a:t>
            </a:r>
            <a:r>
              <a:rPr sz="2800" dirty="0"/>
              <a:t> z-index 属性值</a:t>
            </a:r>
            <a:endParaRPr sz="2800" dirty="0"/>
          </a:p>
          <a:p>
            <a:pPr lvl="0"/>
            <a:r>
              <a:rPr sz="2800" dirty="0"/>
              <a:t>z-index 仅能在</a:t>
            </a:r>
            <a:r>
              <a:rPr sz="3200" b="1" dirty="0">
                <a:solidFill>
                  <a:srgbClr val="FF0000"/>
                </a:solidFill>
              </a:rPr>
              <a:t>绝对定位</a:t>
            </a:r>
            <a:r>
              <a:rPr sz="2800" dirty="0"/>
              <a:t>元素（例如 position:absolute;）上</a:t>
            </a:r>
            <a:r>
              <a:rPr sz="3200" b="1" dirty="0">
                <a:solidFill>
                  <a:srgbClr val="FF0000"/>
                </a:solidFill>
              </a:rPr>
              <a:t>起作用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CSS浮动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7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3200" dirty="0"/>
              <a:t>浮动脱离</a:t>
            </a:r>
            <a:r>
              <a:rPr sz="3200" b="1" dirty="0">
                <a:solidFill>
                  <a:srgbClr val="FF0000"/>
                </a:solidFill>
              </a:rPr>
              <a:t>文</a:t>
            </a:r>
            <a:r>
              <a:rPr sz="3200" b="1" dirty="0">
                <a:solidFill>
                  <a:srgbClr val="FF0000"/>
                </a:solidFill>
              </a:rPr>
              <a:t>档流</a:t>
            </a:r>
            <a:endParaRPr sz="3200" dirty="0"/>
          </a:p>
          <a:p>
            <a:pPr lvl="0" algn="l">
              <a:buClrTx/>
              <a:buSzTx/>
            </a:pPr>
            <a:r>
              <a:rPr sz="3200" dirty="0"/>
              <a:t>浮动可以</a:t>
            </a:r>
            <a:r>
              <a:rPr sz="3200" b="1" dirty="0">
                <a:solidFill>
                  <a:srgbClr val="FF0000"/>
                </a:solidFill>
              </a:rPr>
              <a:t>左</a:t>
            </a:r>
            <a:r>
              <a:rPr sz="3200" dirty="0"/>
              <a:t>浮动、</a:t>
            </a:r>
            <a:r>
              <a:rPr sz="3200" b="1" dirty="0">
                <a:solidFill>
                  <a:srgbClr val="FF0000"/>
                </a:solidFill>
              </a:rPr>
              <a:t>右</a:t>
            </a:r>
            <a:r>
              <a:rPr sz="3200" dirty="0"/>
              <a:t>浮动</a:t>
            </a:r>
            <a:endParaRPr sz="3200" dirty="0"/>
          </a:p>
          <a:p>
            <a:pPr lvl="0" algn="l">
              <a:buClrTx/>
              <a:buSzTx/>
            </a:pPr>
            <a:r>
              <a:rPr sz="3200" dirty="0"/>
              <a:t>浮动使用</a:t>
            </a:r>
            <a:r>
              <a:rPr sz="3200" b="1" dirty="0">
                <a:solidFill>
                  <a:srgbClr val="FF0000"/>
                </a:solidFill>
              </a:rPr>
              <a:t>float</a:t>
            </a:r>
            <a:r>
              <a:rPr sz="3200" dirty="0"/>
              <a:t>属性</a:t>
            </a:r>
            <a:endParaRPr sz="3200" dirty="0"/>
          </a:p>
          <a:p>
            <a:pPr lvl="0"/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CSS浮动在网页中的综合使用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7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根据程序进行总结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111375" y="2185670"/>
            <a:ext cx="9128760" cy="1172210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CSS溢出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3200" dirty="0"/>
              <a:t>在盒子模型中的代表块元素的矩形对象，可以通过CSS样式来定义内容区域的</a:t>
            </a:r>
            <a:r>
              <a:rPr sz="3200" b="1" dirty="0">
                <a:solidFill>
                  <a:srgbClr val="FF0000"/>
                </a:solidFill>
              </a:rPr>
              <a:t>高度</a:t>
            </a:r>
            <a:r>
              <a:rPr sz="3200" dirty="0"/>
              <a:t>与</a:t>
            </a:r>
            <a:r>
              <a:rPr sz="3200" b="1" dirty="0">
                <a:solidFill>
                  <a:srgbClr val="FF0000"/>
                </a:solidFill>
              </a:rPr>
              <a:t>宽度</a:t>
            </a:r>
            <a:r>
              <a:rPr sz="3200" dirty="0"/>
              <a:t>，当这个内容</a:t>
            </a:r>
            <a:r>
              <a:rPr sz="3200" b="1" dirty="0">
                <a:solidFill>
                  <a:srgbClr val="FF0000"/>
                </a:solidFill>
              </a:rPr>
              <a:t>无法容纳</a:t>
            </a:r>
            <a:r>
              <a:rPr sz="3200" dirty="0"/>
              <a:t>子矩形对象时，对于这些子矩形对象必须决定怎么</a:t>
            </a:r>
            <a:r>
              <a:rPr sz="3200" b="1" dirty="0">
                <a:solidFill>
                  <a:srgbClr val="FF0000"/>
                </a:solidFill>
              </a:rPr>
              <a:t>显示</a:t>
            </a:r>
            <a:r>
              <a:rPr sz="3200" dirty="0"/>
              <a:t>，显示什么，这样的处理规则就称为</a:t>
            </a:r>
            <a:r>
              <a:rPr sz="3200" b="1" dirty="0">
                <a:solidFill>
                  <a:srgbClr val="FF0000"/>
                </a:solidFill>
              </a:rPr>
              <a:t>溢出处理</a:t>
            </a:r>
            <a:r>
              <a:rPr sz="3200" dirty="0"/>
              <a:t>。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67155" y="1911350"/>
            <a:ext cx="854329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sz="2800" dirty="0">
                <a:solidFill>
                  <a:srgbClr val="FF0000"/>
                </a:solidFill>
              </a:rPr>
              <a:t>块元素</a:t>
            </a:r>
            <a:r>
              <a:rPr sz="2800" dirty="0"/>
              <a:t>在页面中以</a:t>
            </a:r>
            <a:r>
              <a:rPr sz="2800" dirty="0">
                <a:solidFill>
                  <a:srgbClr val="FF0000"/>
                </a:solidFill>
              </a:rPr>
              <a:t>区域块的形式出现</a:t>
            </a:r>
            <a:r>
              <a:rPr sz="2800" dirty="0"/>
              <a:t>，其</a:t>
            </a:r>
            <a:r>
              <a:rPr sz="2800" dirty="0">
                <a:solidFill>
                  <a:srgbClr val="FF0000"/>
                </a:solidFill>
              </a:rPr>
              <a:t>特点</a:t>
            </a:r>
            <a:r>
              <a:rPr sz="2800" dirty="0"/>
              <a:t>是，每个</a:t>
            </a:r>
            <a:r>
              <a:rPr sz="2800" dirty="0">
                <a:solidFill>
                  <a:srgbClr val="FF0000"/>
                </a:solidFill>
              </a:rPr>
              <a:t>块元素</a:t>
            </a:r>
            <a:r>
              <a:rPr sz="2800" dirty="0"/>
              <a:t>通常都会独自</a:t>
            </a:r>
            <a:r>
              <a:rPr sz="2800" dirty="0">
                <a:solidFill>
                  <a:srgbClr val="FF0000"/>
                </a:solidFill>
              </a:rPr>
              <a:t>占据一整行或多整行</a:t>
            </a:r>
            <a:r>
              <a:rPr sz="2800" dirty="0"/>
              <a:t>，可以对其设置</a:t>
            </a:r>
            <a:r>
              <a:rPr sz="2800" dirty="0">
                <a:solidFill>
                  <a:srgbClr val="FF0000"/>
                </a:solidFill>
              </a:rPr>
              <a:t>宽度、高度、对齐等属性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zh-CN" sz="3200" dirty="0"/>
              <a:t>ＣＳＳ</a:t>
            </a:r>
            <a:r>
              <a:rPr sz="3200" dirty="0"/>
              <a:t>溢出</a:t>
            </a:r>
            <a:r>
              <a:rPr lang="zh-CN" sz="3200" dirty="0"/>
              <a:t>定义方法：</a:t>
            </a:r>
            <a:endParaRPr lang="zh-CN" sz="3200" dirty="0"/>
          </a:p>
          <a:p>
            <a:pPr lvl="0" algn="l">
              <a:buClrTx/>
              <a:buSzTx/>
            </a:pPr>
            <a:r>
              <a:rPr lang="zh-CN" sz="3200" dirty="0"/>
              <a:t>　　</a:t>
            </a:r>
            <a:r>
              <a:rPr sz="3200" b="1" dirty="0">
                <a:solidFill>
                  <a:srgbClr val="FF0000"/>
                </a:solidFill>
              </a:rPr>
              <a:t>overflow</a:t>
            </a:r>
            <a:r>
              <a:rPr lang="zh-CN" sz="3200" dirty="0"/>
              <a:t>：</a:t>
            </a:r>
            <a:r>
              <a:rPr sz="3200" b="1" dirty="0">
                <a:solidFill>
                  <a:srgbClr val="FF0000"/>
                </a:solidFill>
              </a:rPr>
              <a:t>visible</a:t>
            </a:r>
            <a:r>
              <a:rPr lang="zh-CN" sz="3200" dirty="0"/>
              <a:t>｜</a:t>
            </a:r>
            <a:r>
              <a:rPr sz="3200" b="1" dirty="0">
                <a:solidFill>
                  <a:srgbClr val="FF0000"/>
                </a:solidFill>
              </a:rPr>
              <a:t>hidden</a:t>
            </a:r>
            <a:r>
              <a:rPr lang="zh-CN" sz="3200" dirty="0"/>
              <a:t>｜</a:t>
            </a:r>
            <a:r>
              <a:rPr sz="3200" b="1" dirty="0">
                <a:solidFill>
                  <a:srgbClr val="FF0000"/>
                </a:solidFill>
              </a:rPr>
              <a:t>scroll</a:t>
            </a:r>
            <a:r>
              <a:rPr lang="zh-CN" sz="3200" dirty="0"/>
              <a:t>｜</a:t>
            </a:r>
            <a:r>
              <a:rPr sz="3200" b="1" dirty="0">
                <a:solidFill>
                  <a:srgbClr val="FF0000"/>
                </a:solidFill>
              </a:rPr>
              <a:t>auto</a:t>
            </a:r>
            <a:endParaRPr 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CSS</a:t>
            </a:r>
            <a:r>
              <a:rPr sz="2800" dirty="0">
                <a:sym typeface="+mn-ea"/>
              </a:rPr>
              <a:t>溢出</a:t>
            </a:r>
            <a:endParaRPr sz="2800" dirty="0"/>
          </a:p>
          <a:p>
            <a:pPr lvl="0"/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8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根据程序进行总结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3200" b="1" dirty="0">
                <a:solidFill>
                  <a:srgbClr val="FF0000"/>
                </a:solidFill>
              </a:rPr>
              <a:t>visibility属性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3200" dirty="0"/>
              <a:t>在CSS中可以使用 </a:t>
            </a:r>
            <a:r>
              <a:rPr sz="3200" b="1" dirty="0">
                <a:solidFill>
                  <a:srgbClr val="FF0000"/>
                </a:solidFill>
              </a:rPr>
              <a:t>visibility</a:t>
            </a:r>
            <a:r>
              <a:rPr sz="3200" dirty="0"/>
              <a:t>（可见性）来设置对象是否</a:t>
            </a:r>
            <a:r>
              <a:rPr sz="3200" b="1" dirty="0">
                <a:solidFill>
                  <a:srgbClr val="FF0000"/>
                </a:solidFill>
              </a:rPr>
              <a:t>可见</a:t>
            </a:r>
            <a:r>
              <a:rPr sz="3200" dirty="0"/>
              <a:t>，该属性的语法格式如下所示：</a:t>
            </a:r>
            <a:endParaRPr sz="3200" dirty="0"/>
          </a:p>
          <a:p>
            <a:pPr lvl="0" algn="l">
              <a:buClrTx/>
              <a:buSzTx/>
            </a:pPr>
            <a:r>
              <a:rPr lang="zh-CN" sz="3200" dirty="0"/>
              <a:t>　　　</a:t>
            </a:r>
            <a:r>
              <a:rPr sz="3200" b="1" dirty="0">
                <a:solidFill>
                  <a:srgbClr val="FF0000"/>
                </a:solidFill>
              </a:rPr>
              <a:t>visibility</a:t>
            </a:r>
            <a:r>
              <a:rPr sz="3200" dirty="0"/>
              <a:t>: </a:t>
            </a:r>
            <a:r>
              <a:rPr sz="3200" b="1" dirty="0">
                <a:solidFill>
                  <a:srgbClr val="FF0000"/>
                </a:solidFill>
              </a:rPr>
              <a:t>visible</a:t>
            </a:r>
            <a:r>
              <a:rPr sz="3200" dirty="0"/>
              <a:t> | </a:t>
            </a:r>
            <a:r>
              <a:rPr sz="3200" b="1" dirty="0">
                <a:solidFill>
                  <a:srgbClr val="FF0000"/>
                </a:solidFill>
              </a:rPr>
              <a:t>hidden</a:t>
            </a:r>
            <a:r>
              <a:rPr sz="3200" dirty="0"/>
              <a:t>  ;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通过</a:t>
            </a:r>
            <a:r>
              <a:rPr sz="3200" b="1" dirty="0">
                <a:solidFill>
                  <a:srgbClr val="FF0000"/>
                </a:solidFill>
              </a:rPr>
              <a:t>visibility属性</a:t>
            </a:r>
            <a:r>
              <a:rPr sz="2800" dirty="0"/>
              <a:t>设置横向菜单的某一个对象隐藏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  <a:sym typeface="+mn-ea"/>
              </a:rPr>
              <a:t>visibility属性</a:t>
            </a:r>
            <a:r>
              <a:rPr lang="zh-CN" sz="2800" dirty="0">
                <a:sym typeface="+mn-ea"/>
              </a:rPr>
              <a:t>设置隐藏，但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隐藏后</a:t>
            </a:r>
            <a:r>
              <a:rPr lang="zh-CN" sz="2800" dirty="0">
                <a:sym typeface="+mn-ea"/>
              </a:rPr>
              <a:t>其原来位置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仍</a:t>
            </a:r>
            <a:r>
              <a:rPr lang="zh-CN" sz="2800" dirty="0">
                <a:sym typeface="+mn-ea"/>
              </a:rPr>
              <a:t>然被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占用</a:t>
            </a:r>
            <a:r>
              <a:rPr lang="zh-CN" sz="2800" dirty="0">
                <a:sym typeface="+mn-ea"/>
              </a:rPr>
              <a:t>。</a:t>
            </a:r>
            <a:endParaRPr lang="zh-CN" sz="2800" dirty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15845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>
                <a:sym typeface="+mn-ea"/>
              </a:rPr>
              <a:t>双飞翼</a:t>
            </a:r>
            <a:r>
              <a:rPr sz="2800" dirty="0"/>
              <a:t>布局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402715" y="2142490"/>
            <a:ext cx="8855075" cy="115760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DIV水平垂直居中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11 </a:t>
            </a:r>
            <a:endParaRPr lang="en-US" altLang="zh-CN" sz="3600" dirty="0"/>
          </a:p>
        </p:txBody>
      </p:sp>
      <p:pic>
        <p:nvPicPr>
          <p:cNvPr id="24" name="图片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00625" y="1078865"/>
            <a:ext cx="5537835" cy="427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3200" b="1" dirty="0">
                <a:solidFill>
                  <a:srgbClr val="FF0000"/>
                </a:solidFill>
              </a:rPr>
              <a:t>CSS边框属性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36675" y="1617345"/>
            <a:ext cx="854329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sz="2800" dirty="0"/>
              <a:t>一个</a:t>
            </a:r>
            <a:r>
              <a:rPr sz="2800" dirty="0">
                <a:solidFill>
                  <a:srgbClr val="FF0000"/>
                </a:solidFill>
              </a:rPr>
              <a:t>行内元素</a:t>
            </a:r>
            <a:r>
              <a:rPr sz="2800" dirty="0"/>
              <a:t>通常会和其前后的其他行内元素显示在同一行中，</a:t>
            </a:r>
            <a:r>
              <a:rPr sz="2800" dirty="0">
                <a:solidFill>
                  <a:srgbClr val="FF0000"/>
                </a:solidFill>
              </a:rPr>
              <a:t>不占有独立的区域</a:t>
            </a:r>
            <a:r>
              <a:rPr sz="2800" dirty="0"/>
              <a:t>，仅仅靠</a:t>
            </a:r>
            <a:r>
              <a:rPr sz="2800" dirty="0">
                <a:solidFill>
                  <a:srgbClr val="FF0000"/>
                </a:solidFill>
              </a:rPr>
              <a:t>自身的字体大小和图像尺寸来支撑结构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8393" y="78508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36675" y="3323590"/>
            <a:ext cx="8543290" cy="1706245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sz="2800" dirty="0"/>
              <a:t>　　</a:t>
            </a:r>
            <a:r>
              <a:rPr sz="2800" dirty="0"/>
              <a:t>一般</a:t>
            </a:r>
            <a:r>
              <a:rPr sz="2800" dirty="0">
                <a:solidFill>
                  <a:srgbClr val="FF0000"/>
                </a:solidFill>
              </a:rPr>
              <a:t>不可以设置高度、对齐等属性</a:t>
            </a:r>
            <a:r>
              <a:rPr sz="2800" dirty="0"/>
              <a:t>，常用于</a:t>
            </a:r>
            <a:r>
              <a:rPr sz="2800" dirty="0">
                <a:solidFill>
                  <a:srgbClr val="FF0000"/>
                </a:solidFill>
              </a:rPr>
              <a:t>控制页面中文本</a:t>
            </a:r>
            <a:r>
              <a:rPr sz="2800" dirty="0"/>
              <a:t>的样式。</a:t>
            </a:r>
            <a:endParaRPr sz="2800" dirty="0"/>
          </a:p>
        </p:txBody>
      </p:sp>
    </p:spTree>
    <p:custDataLst>
      <p:tags r:id="rId4"/>
    </p:custData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10420985" cy="462597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</a:pPr>
            <a:r>
              <a:rPr sz="3200" dirty="0"/>
              <a:t>元素的</a:t>
            </a:r>
            <a:r>
              <a:rPr sz="3200" b="1" dirty="0">
                <a:solidFill>
                  <a:srgbClr val="FF0000"/>
                </a:solidFill>
              </a:rPr>
              <a:t>边框</a:t>
            </a:r>
            <a:r>
              <a:rPr sz="3200" dirty="0"/>
              <a:t>（border）是</a:t>
            </a:r>
            <a:r>
              <a:rPr sz="3200" b="1" dirty="0">
                <a:solidFill>
                  <a:srgbClr val="FF0000"/>
                </a:solidFill>
              </a:rPr>
              <a:t>围绕</a:t>
            </a:r>
            <a:r>
              <a:rPr sz="3200" dirty="0"/>
              <a:t>元素内容和内边距的</a:t>
            </a:r>
            <a:r>
              <a:rPr sz="3200" b="1" dirty="0">
                <a:solidFill>
                  <a:srgbClr val="FF0000"/>
                </a:solidFill>
              </a:rPr>
              <a:t>一条</a:t>
            </a:r>
            <a:r>
              <a:rPr sz="3200" dirty="0"/>
              <a:t>或</a:t>
            </a:r>
            <a:r>
              <a:rPr sz="3200" b="1" dirty="0">
                <a:solidFill>
                  <a:srgbClr val="FF0000"/>
                </a:solidFill>
              </a:rPr>
              <a:t>多条线</a:t>
            </a:r>
            <a:r>
              <a:rPr sz="3200" dirty="0"/>
              <a:t>。CSS中使用</a:t>
            </a:r>
            <a:r>
              <a:rPr sz="3200" b="1" dirty="0">
                <a:solidFill>
                  <a:srgbClr val="FF0000"/>
                </a:solidFill>
              </a:rPr>
              <a:t>border属性</a:t>
            </a:r>
            <a:r>
              <a:rPr sz="3200" dirty="0"/>
              <a:t>设置元素边框的</a:t>
            </a:r>
            <a:r>
              <a:rPr sz="3200" b="1" dirty="0">
                <a:solidFill>
                  <a:srgbClr val="FF0000"/>
                </a:solidFill>
              </a:rPr>
              <a:t>样式</a:t>
            </a:r>
            <a:r>
              <a:rPr sz="3200" dirty="0"/>
              <a:t>、</a:t>
            </a:r>
            <a:r>
              <a:rPr sz="3200" b="1" dirty="0">
                <a:solidFill>
                  <a:srgbClr val="FF0000"/>
                </a:solidFill>
              </a:rPr>
              <a:t>宽度</a:t>
            </a:r>
            <a:r>
              <a:rPr sz="3200" dirty="0"/>
              <a:t>和</a:t>
            </a:r>
            <a:r>
              <a:rPr sz="3200" b="1" dirty="0">
                <a:solidFill>
                  <a:srgbClr val="FF0000"/>
                </a:solidFill>
              </a:rPr>
              <a:t>颜色</a:t>
            </a:r>
            <a:r>
              <a:rPr sz="3200" dirty="0"/>
              <a:t>。</a:t>
            </a:r>
            <a:endParaRPr sz="3200" dirty="0"/>
          </a:p>
          <a:p>
            <a:pPr lvl="0" algn="l">
              <a:buClrTx/>
              <a:buSzTx/>
            </a:pPr>
            <a:r>
              <a:rPr sz="3200" dirty="0">
                <a:sym typeface="+mn-ea"/>
              </a:rPr>
              <a:t>边框</a:t>
            </a:r>
            <a:r>
              <a:rPr lang="zh-CN" sz="3200" dirty="0">
                <a:sym typeface="+mn-ea"/>
              </a:rPr>
              <a:t>线</a:t>
            </a:r>
            <a:r>
              <a:rPr sz="3200" dirty="0"/>
              <a:t>定义方式如下：</a:t>
            </a:r>
            <a:endParaRPr sz="3200" dirty="0"/>
          </a:p>
          <a:p>
            <a:pPr lvl="0" algn="l">
              <a:buClrTx/>
              <a:buSzTx/>
            </a:pPr>
            <a:r>
              <a:rPr sz="3200" b="1" dirty="0">
                <a:solidFill>
                  <a:srgbClr val="FF0000"/>
                </a:solidFill>
              </a:rPr>
              <a:t>border</a:t>
            </a:r>
            <a:r>
              <a:rPr sz="3200" dirty="0"/>
              <a:t> </a:t>
            </a:r>
            <a:r>
              <a:rPr sz="3200" b="1" dirty="0">
                <a:solidFill>
                  <a:srgbClr val="FF0000"/>
                </a:solidFill>
              </a:rPr>
              <a:t>:  宽度、样式，颜色;</a:t>
            </a:r>
            <a:endParaRPr sz="3200" b="1" dirty="0">
              <a:solidFill>
                <a:srgbClr val="FF0000"/>
              </a:solidFill>
            </a:endParaRPr>
          </a:p>
          <a:p>
            <a:pPr lvl="0" algn="l">
              <a:buClrTx/>
              <a:buSzTx/>
            </a:pPr>
            <a:r>
              <a:rPr lang="en-US" altLang="zh-CN" sz="3200" dirty="0"/>
              <a:t>border-width</a:t>
            </a:r>
            <a:r>
              <a:rPr lang="zh-CN" altLang="zh-CN" sz="3200" dirty="0"/>
              <a:t>，</a:t>
            </a:r>
            <a:r>
              <a:rPr lang="en-US" altLang="zh-CN" sz="3200" dirty="0"/>
              <a:t>border-color</a:t>
            </a:r>
            <a:endParaRPr lang="en-US" altLang="zh-CN" sz="3200" dirty="0"/>
          </a:p>
          <a:p>
            <a:pPr lvl="0" algn="l">
              <a:buClrTx/>
              <a:buSzTx/>
            </a:pPr>
            <a:r>
              <a:rPr lang="zh-CN" altLang="en-US" sz="3200" dirty="0"/>
              <a:t>b</a:t>
            </a:r>
            <a:r>
              <a:rPr lang="en-US" altLang="zh-CN" sz="3200" dirty="0"/>
              <a:t>order-top....</a:t>
            </a:r>
            <a:endParaRPr lang="en-US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CSS边框属性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lang="zh-CN" sz="2800" dirty="0">
                <a:sym typeface="+mn-ea"/>
              </a:rPr>
              <a:t>根据程序进行总结</a:t>
            </a:r>
            <a:endParaRPr lang="zh-CN" sz="2800" dirty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 fontScale="90000" lnSpcReduction="10000"/>
          </a:bodyPr>
          <a:lstStyle/>
          <a:p>
            <a:pPr lvl="0"/>
            <a:r>
              <a:rPr sz="2800" dirty="0"/>
              <a:t>利用边框线的样式制作正方形、矩形、梯形、平行四边形、三角形、空心圆等图形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CSS</a:t>
            </a:r>
            <a:r>
              <a:rPr sz="3200" b="1" dirty="0">
                <a:solidFill>
                  <a:srgbClr val="FF0000"/>
                </a:solidFill>
              </a:rPr>
              <a:t>内边距</a:t>
            </a:r>
            <a:r>
              <a:rPr sz="2800" dirty="0"/>
              <a:t>属性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5190" y="1494155"/>
            <a:ext cx="10420985" cy="4625975"/>
          </a:xfrm>
        </p:spPr>
        <p:txBody>
          <a:bodyPr>
            <a:normAutofit lnSpcReduction="10000"/>
          </a:bodyPr>
          <a:lstStyle/>
          <a:p>
            <a:pPr lvl="0" algn="l">
              <a:buClrTx/>
              <a:buSzTx/>
            </a:pPr>
            <a:r>
              <a:rPr sz="3200" dirty="0"/>
              <a:t>内边距是指</a:t>
            </a:r>
            <a:r>
              <a:rPr sz="3200" b="1" dirty="0">
                <a:solidFill>
                  <a:srgbClr val="FF0000"/>
                </a:solidFill>
              </a:rPr>
              <a:t>盒子模型</a:t>
            </a:r>
            <a:r>
              <a:rPr sz="3200" dirty="0"/>
              <a:t>的</a:t>
            </a:r>
            <a:r>
              <a:rPr sz="3200" b="1" dirty="0">
                <a:solidFill>
                  <a:srgbClr val="FF0000"/>
                </a:solidFill>
              </a:rPr>
              <a:t>边框</a:t>
            </a:r>
            <a:r>
              <a:rPr sz="3200" dirty="0"/>
              <a:t>与显示</a:t>
            </a:r>
            <a:r>
              <a:rPr sz="3200" b="1" dirty="0">
                <a:solidFill>
                  <a:srgbClr val="FF0000"/>
                </a:solidFill>
              </a:rPr>
              <a:t>内容</a:t>
            </a:r>
            <a:r>
              <a:rPr sz="3200" dirty="0"/>
              <a:t>之间的</a:t>
            </a:r>
            <a:r>
              <a:rPr sz="3200" b="1" dirty="0">
                <a:solidFill>
                  <a:srgbClr val="FF0000"/>
                </a:solidFill>
              </a:rPr>
              <a:t>距离</a:t>
            </a:r>
            <a:r>
              <a:rPr sz="3200" dirty="0"/>
              <a:t>，使用</a:t>
            </a:r>
            <a:r>
              <a:rPr sz="3200" b="1" dirty="0">
                <a:solidFill>
                  <a:srgbClr val="FF0000"/>
                </a:solidFill>
              </a:rPr>
              <a:t>padding</a:t>
            </a:r>
            <a:r>
              <a:rPr sz="3200" dirty="0"/>
              <a:t>属性进行定义</a:t>
            </a:r>
            <a:r>
              <a:rPr lang="zh-CN" sz="3200" dirty="0"/>
              <a:t>。</a:t>
            </a:r>
            <a:endParaRPr lang="zh-CN" sz="3200" dirty="0"/>
          </a:p>
          <a:p>
            <a:pPr lvl="0" algn="l">
              <a:buClrTx/>
              <a:buSzTx/>
            </a:pPr>
            <a:r>
              <a:rPr lang="zh-CN" sz="3200" dirty="0"/>
              <a:t>语法格式如下：</a:t>
            </a:r>
            <a:endParaRPr lang="zh-CN" sz="3200" dirty="0"/>
          </a:p>
          <a:p>
            <a:pPr lvl="0" algn="l">
              <a:buClrTx/>
              <a:buSzTx/>
            </a:pPr>
            <a:r>
              <a:rPr lang="zh-CN" sz="3200" dirty="0"/>
              <a:t>　　</a:t>
            </a:r>
            <a:r>
              <a:rPr sz="3200" b="1" dirty="0">
                <a:solidFill>
                  <a:srgbClr val="FF0000"/>
                </a:solidFill>
              </a:rPr>
              <a:t>padding：像素值； </a:t>
            </a:r>
            <a:endParaRPr sz="3200" b="1" dirty="0">
              <a:solidFill>
                <a:srgbClr val="FF0000"/>
              </a:solidFill>
            </a:endParaRPr>
          </a:p>
          <a:p>
            <a:pPr lvl="0" algn="l">
              <a:buClrTx/>
              <a:buSzTx/>
            </a:pPr>
            <a:r>
              <a:rPr sz="3200" b="1" dirty="0">
                <a:solidFill>
                  <a:srgbClr val="FF0000"/>
                </a:solidFill>
                <a:sym typeface="+mn-ea"/>
              </a:rPr>
              <a:t>　　padding</a:t>
            </a:r>
            <a:r>
              <a:rPr lang="zh-CN" altLang="zh-CN" sz="3200" dirty="0">
                <a:sym typeface="+mn-ea"/>
              </a:rPr>
              <a:t>：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像素值，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像素值</a:t>
            </a:r>
            <a:endParaRPr lang="zh-CN" altLang="zh-CN"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dirty="0">
                <a:sym typeface="+mn-ea"/>
              </a:rPr>
              <a:t>　　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padding</a:t>
            </a:r>
            <a:r>
              <a:rPr lang="zh-CN" altLang="zh-CN" sz="3200" dirty="0">
                <a:sym typeface="+mn-ea"/>
              </a:rPr>
              <a:t>：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像素值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，像素值，像素值</a:t>
            </a:r>
            <a:endParaRPr lang="zh-CN" altLang="zh-CN" sz="3200" dirty="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3200" dirty="0">
                <a:sym typeface="+mn-ea"/>
              </a:rPr>
              <a:t>　　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padding</a:t>
            </a:r>
            <a:r>
              <a:rPr lang="zh-CN" altLang="zh-CN" sz="3200" dirty="0">
                <a:sym typeface="+mn-ea"/>
              </a:rPr>
              <a:t>：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像素值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，像素值，像素值，像素值</a:t>
            </a:r>
            <a:endParaRPr lang="en-US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CSS</a:t>
            </a:r>
            <a:r>
              <a:rPr sz="3200" b="1" dirty="0">
                <a:solidFill>
                  <a:srgbClr val="FF0000"/>
                </a:solidFill>
              </a:rPr>
              <a:t>内边距</a:t>
            </a:r>
            <a:r>
              <a:rPr sz="2800" dirty="0"/>
              <a:t>属性在网页中的使用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lang="zh-CN" sz="2800" dirty="0">
                <a:sym typeface="+mn-ea"/>
              </a:rPr>
              <a:t>根据程序进行总结</a:t>
            </a:r>
            <a:endParaRPr lang="zh-CN" sz="2800" dirty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设置两栏布局网页结构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15</a:t>
            </a:r>
            <a:endParaRPr lang="en-US" altLang="zh-CN" sz="3600" dirty="0"/>
          </a:p>
        </p:txBody>
      </p:sp>
      <p:pic>
        <p:nvPicPr>
          <p:cNvPr id="28" name="图片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97585" y="723900"/>
            <a:ext cx="8811895" cy="479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03020" y="2056130"/>
            <a:ext cx="8954770" cy="1243965"/>
          </a:xfrm>
        </p:spPr>
        <p:txBody>
          <a:bodyPr>
            <a:normAutofit fontScale="90000"/>
          </a:bodyPr>
          <a:lstStyle/>
          <a:p>
            <a:pPr lvl="0"/>
            <a:r>
              <a:rPr sz="2800" dirty="0"/>
              <a:t>首先把网页分成三行，分别是头部，内容和页脚；再把内容部分又分成左中右三列；最后再把内容部分的中间一列分成两行。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16 </a:t>
            </a:r>
            <a:endParaRPr lang="en-US" altLang="zh-CN" sz="3600" dirty="0"/>
          </a:p>
        </p:txBody>
      </p:sp>
      <p:pic>
        <p:nvPicPr>
          <p:cNvPr id="29" name="图片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97585" y="851535"/>
            <a:ext cx="9260205" cy="557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</a:rPr>
              <a:t>块元素</a:t>
            </a:r>
            <a:r>
              <a:rPr sz="2800" dirty="0"/>
              <a:t>与</a:t>
            </a:r>
            <a:r>
              <a:rPr sz="2800" dirty="0">
                <a:solidFill>
                  <a:srgbClr val="FF0000"/>
                </a:solidFill>
              </a:rPr>
              <a:t>行内元素</a:t>
            </a:r>
            <a:r>
              <a:rPr sz="2800" dirty="0"/>
              <a:t>区别</a:t>
            </a:r>
            <a:r>
              <a:rPr lang="zh-CN" sz="2800" dirty="0"/>
              <a:t>，实例实现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87780" y="2070735"/>
            <a:ext cx="9373235" cy="1676400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en-US" sz="2800" dirty="0"/>
              <a:t>      </a:t>
            </a:r>
            <a:r>
              <a:rPr sz="3200" b="1" dirty="0">
                <a:solidFill>
                  <a:srgbClr val="FF0000"/>
                </a:solidFill>
              </a:rPr>
              <a:t> 过渡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8505" y="1494155"/>
            <a:ext cx="10715625" cy="462597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2800" dirty="0"/>
              <a:t>在CSS 3中，过渡通过以下几个属性进行实现：</a:t>
            </a:r>
            <a:endParaRPr sz="2800" dirty="0"/>
          </a:p>
          <a:p>
            <a:pPr lvl="0" algn="l">
              <a:buClrTx/>
              <a:buSzTx/>
            </a:pPr>
            <a:r>
              <a:rPr sz="2800" dirty="0"/>
              <a:t>transition-property属性：规定设置过渡效果的 CSS 属性的名称。</a:t>
            </a:r>
            <a:endParaRPr sz="2800" dirty="0"/>
          </a:p>
          <a:p>
            <a:pPr lvl="0" algn="l">
              <a:buClrTx/>
              <a:buSzTx/>
            </a:pPr>
            <a:r>
              <a:rPr sz="2800" dirty="0"/>
              <a:t>transition-duration属性：规定完成过渡效果需要多少秒或毫秒。</a:t>
            </a:r>
            <a:endParaRPr sz="2800" dirty="0"/>
          </a:p>
          <a:p>
            <a:pPr lvl="0" algn="l">
              <a:buClrTx/>
              <a:buSzTx/>
            </a:pPr>
            <a:r>
              <a:rPr sz="2800" dirty="0"/>
              <a:t>transition-timing-function：规定速度效果的速度曲线。</a:t>
            </a:r>
            <a:endParaRPr sz="2800" dirty="0"/>
          </a:p>
          <a:p>
            <a:pPr lvl="0" algn="l">
              <a:buClrTx/>
              <a:buSzTx/>
            </a:pPr>
            <a:r>
              <a:rPr sz="2800" dirty="0"/>
              <a:t>transition-delay：定义过渡效果何时开始。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28725" y="1911350"/>
            <a:ext cx="9373235" cy="346075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       </a:t>
            </a:r>
            <a:r>
              <a:rPr sz="2800" dirty="0"/>
              <a:t>定义一个</a:t>
            </a:r>
            <a:r>
              <a:rPr sz="3200" b="1" dirty="0">
                <a:solidFill>
                  <a:srgbClr val="FF0000"/>
                </a:solidFill>
              </a:rPr>
              <a:t>正方形</a:t>
            </a:r>
            <a:r>
              <a:rPr sz="2800" dirty="0"/>
              <a:t>DIV块，当鼠标指针</a:t>
            </a:r>
            <a:r>
              <a:rPr sz="3200" b="1" dirty="0">
                <a:solidFill>
                  <a:srgbClr val="FF0000"/>
                </a:solidFill>
              </a:rPr>
              <a:t>移入</a:t>
            </a:r>
            <a:r>
              <a:rPr sz="2800" dirty="0"/>
              <a:t>到该DIV块上时，这个</a:t>
            </a:r>
            <a:r>
              <a:rPr sz="3200" b="1" dirty="0">
                <a:solidFill>
                  <a:srgbClr val="FF0000"/>
                </a:solidFill>
              </a:rPr>
              <a:t>正</a:t>
            </a:r>
            <a:r>
              <a:rPr sz="2800" dirty="0"/>
              <a:t>方形会慢慢</a:t>
            </a:r>
            <a:r>
              <a:rPr sz="3200" b="1" dirty="0">
                <a:solidFill>
                  <a:srgbClr val="FF0000"/>
                </a:solidFill>
              </a:rPr>
              <a:t>过渡</a:t>
            </a:r>
            <a:r>
              <a:rPr sz="2800" dirty="0"/>
              <a:t>到</a:t>
            </a:r>
            <a:r>
              <a:rPr sz="3200" b="1" dirty="0">
                <a:solidFill>
                  <a:srgbClr val="FF0000"/>
                </a:solidFill>
              </a:rPr>
              <a:t>长</a:t>
            </a:r>
            <a:r>
              <a:rPr sz="2800" dirty="0"/>
              <a:t>矩形，并且颜色由</a:t>
            </a:r>
            <a:r>
              <a:rPr sz="3200" b="1" dirty="0">
                <a:solidFill>
                  <a:srgbClr val="FF0000"/>
                </a:solidFill>
              </a:rPr>
              <a:t>红色</a:t>
            </a:r>
            <a:r>
              <a:rPr sz="2800" dirty="0"/>
              <a:t>慢慢</a:t>
            </a:r>
            <a:r>
              <a:rPr sz="3200" b="1" dirty="0">
                <a:solidFill>
                  <a:srgbClr val="FF0000"/>
                </a:solidFill>
              </a:rPr>
              <a:t>过渡</a:t>
            </a:r>
            <a:r>
              <a:rPr sz="2800" dirty="0"/>
              <a:t>到</a:t>
            </a:r>
            <a:r>
              <a:rPr sz="3200" b="1" dirty="0">
                <a:solidFill>
                  <a:srgbClr val="FF0000"/>
                </a:solidFill>
              </a:rPr>
              <a:t>蓝色</a:t>
            </a:r>
            <a:r>
              <a:rPr sz="2800" dirty="0"/>
              <a:t>，当鼠标指针从该DIV块</a:t>
            </a:r>
            <a:r>
              <a:rPr sz="3200" b="1" dirty="0">
                <a:solidFill>
                  <a:srgbClr val="FF0000"/>
                </a:solidFill>
              </a:rPr>
              <a:t>移出</a:t>
            </a:r>
            <a:r>
              <a:rPr sz="2800" dirty="0"/>
              <a:t>时又重新过渡到</a:t>
            </a:r>
            <a:r>
              <a:rPr sz="3200" b="1" dirty="0">
                <a:solidFill>
                  <a:srgbClr val="FF0000"/>
                </a:solidFill>
              </a:rPr>
              <a:t>正方形和红色</a:t>
            </a:r>
            <a:r>
              <a:rPr sz="2800" dirty="0"/>
              <a:t>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lang="zh-CN" sz="2800" dirty="0">
                <a:sym typeface="+mn-ea"/>
              </a:rPr>
              <a:t>根据程序进行总结</a:t>
            </a:r>
            <a:endParaRPr lang="zh-CN" sz="2800" dirty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44420"/>
            <a:ext cx="10066655" cy="166306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sz="3200" b="1" dirty="0">
                <a:solidFill>
                  <a:srgbClr val="FF0000"/>
                </a:solidFill>
              </a:rPr>
              <a:t>变</a:t>
            </a:r>
            <a:r>
              <a:rPr sz="3200" b="1" dirty="0">
                <a:solidFill>
                  <a:srgbClr val="FF0000"/>
                </a:solidFill>
              </a:rPr>
              <a:t>形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5190" y="1494155"/>
            <a:ext cx="10420985" cy="4625975"/>
          </a:xfrm>
        </p:spPr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sz="3200" b="1" dirty="0">
                <a:solidFill>
                  <a:srgbClr val="FF0000"/>
                </a:solidFill>
              </a:rPr>
              <a:t>CSS 3变形</a:t>
            </a:r>
            <a:r>
              <a:rPr sz="3200" dirty="0"/>
              <a:t>是一系列效果的集合，如</a:t>
            </a:r>
            <a:r>
              <a:rPr sz="3200" b="1" dirty="0">
                <a:solidFill>
                  <a:srgbClr val="FF0000"/>
                </a:solidFill>
              </a:rPr>
              <a:t>平移</a:t>
            </a:r>
            <a:r>
              <a:rPr sz="3200" dirty="0"/>
              <a:t>、</a:t>
            </a:r>
            <a:r>
              <a:rPr sz="3200" b="1" dirty="0">
                <a:solidFill>
                  <a:srgbClr val="FF0000"/>
                </a:solidFill>
              </a:rPr>
              <a:t>旋转</a:t>
            </a:r>
            <a:r>
              <a:rPr sz="3200" dirty="0"/>
              <a:t>、</a:t>
            </a:r>
            <a:r>
              <a:rPr sz="3200" b="1" dirty="0">
                <a:solidFill>
                  <a:srgbClr val="FF0000"/>
                </a:solidFill>
              </a:rPr>
              <a:t>缩放</a:t>
            </a:r>
            <a:r>
              <a:rPr sz="3200" dirty="0"/>
              <a:t>和</a:t>
            </a:r>
            <a:r>
              <a:rPr sz="3200" b="1" dirty="0">
                <a:solidFill>
                  <a:srgbClr val="FF0000"/>
                </a:solidFill>
              </a:rPr>
              <a:t>倾斜</a:t>
            </a:r>
            <a:r>
              <a:rPr sz="3200" dirty="0"/>
              <a:t>，每个效果都被称作为</a:t>
            </a:r>
            <a:r>
              <a:rPr sz="3200" b="1" dirty="0">
                <a:solidFill>
                  <a:srgbClr val="FF0000"/>
                </a:solidFill>
              </a:rPr>
              <a:t>变形函数</a:t>
            </a:r>
            <a:r>
              <a:rPr lang="zh-CN" sz="3200" b="1" dirty="0">
                <a:solidFill>
                  <a:srgbClr val="FF0000"/>
                </a:solidFill>
              </a:rPr>
              <a:t>。</a:t>
            </a:r>
            <a:endParaRPr lang="zh-CN" sz="3200" b="1" dirty="0">
              <a:solidFill>
                <a:srgbClr val="FF0000"/>
              </a:solidFill>
            </a:endParaRPr>
          </a:p>
          <a:p>
            <a:pPr lvl="0" algn="l">
              <a:buClrTx/>
              <a:buSzTx/>
            </a:pPr>
            <a:r>
              <a:rPr sz="3200" dirty="0"/>
              <a:t>定义语法：  </a:t>
            </a:r>
            <a:r>
              <a:rPr sz="3200" b="1" dirty="0">
                <a:solidFill>
                  <a:srgbClr val="FF0000"/>
                </a:solidFill>
              </a:rPr>
              <a:t> transform:</a:t>
            </a:r>
            <a:r>
              <a:rPr sz="3200" dirty="0"/>
              <a:t> </a:t>
            </a:r>
            <a:r>
              <a:rPr sz="3200" b="1" dirty="0">
                <a:solidFill>
                  <a:srgbClr val="FF0000"/>
                </a:solidFill>
              </a:rPr>
              <a:t>none</a:t>
            </a:r>
            <a:r>
              <a:rPr sz="3200" dirty="0"/>
              <a:t>｜ </a:t>
            </a:r>
            <a:r>
              <a:rPr sz="2800" b="1" dirty="0">
                <a:solidFill>
                  <a:srgbClr val="FF0000"/>
                </a:solidFill>
              </a:rPr>
              <a:t>transform-functions;</a:t>
            </a:r>
            <a:endParaRPr sz="2800" b="1" dirty="0">
              <a:solidFill>
                <a:srgbClr val="FF0000"/>
              </a:solidFill>
            </a:endParaRPr>
          </a:p>
          <a:p>
            <a:pPr lvl="0" algn="l">
              <a:buClrTx/>
              <a:buSzTx/>
            </a:pP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44420"/>
            <a:ext cx="10066655" cy="166306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定义4个正方形DIV块，并对这4个正方形进行相应的变形。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3530" y="2072640"/>
            <a:ext cx="9737725" cy="3446145"/>
          </a:xfrm>
        </p:spPr>
        <p:txBody>
          <a:bodyPr>
            <a:normAutofit/>
          </a:bodyPr>
          <a:lstStyle/>
          <a:p>
            <a:pPr lvl="0"/>
            <a:r>
              <a:rPr lang="zh-CN" sz="2800" dirty="0">
                <a:sym typeface="+mn-ea"/>
              </a:rPr>
              <a:t>根据程序进行总结</a:t>
            </a:r>
            <a:endParaRPr lang="zh-CN" sz="2800" dirty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67155" y="1911350"/>
            <a:ext cx="8543290" cy="1706245"/>
          </a:xfrm>
        </p:spPr>
        <p:txBody>
          <a:bodyPr>
            <a:normAutofit/>
          </a:bodyPr>
          <a:lstStyle/>
          <a:p>
            <a:pPr lvl="0"/>
            <a:r>
              <a:rPr lang="zh-CN" sz="2800" dirty="0"/>
              <a:t>　　</a:t>
            </a:r>
            <a:r>
              <a:rPr lang="zh-CN" sz="2800" dirty="0">
                <a:solidFill>
                  <a:srgbClr val="FF0000"/>
                </a:solidFill>
              </a:rPr>
              <a:t>行内元素</a:t>
            </a:r>
            <a:r>
              <a:rPr lang="zh-CN" sz="2800" dirty="0"/>
              <a:t>与</a:t>
            </a:r>
            <a:r>
              <a:rPr lang="zh-CN" sz="2800" dirty="0">
                <a:solidFill>
                  <a:srgbClr val="FF0000"/>
                </a:solidFill>
              </a:rPr>
              <a:t>块元素</a:t>
            </a:r>
            <a:r>
              <a:rPr lang="zh-CN" sz="2800" dirty="0"/>
              <a:t>可以通过</a:t>
            </a:r>
            <a:r>
              <a:rPr lang="en-US" altLang="zh-CN" sz="2800" dirty="0">
                <a:solidFill>
                  <a:srgbClr val="FF0000"/>
                </a:solidFill>
              </a:rPr>
              <a:t>display</a:t>
            </a:r>
            <a:r>
              <a:rPr lang="zh-CN" altLang="en-US" sz="2800" dirty="0">
                <a:solidFill>
                  <a:srgbClr val="FF0000"/>
                </a:solidFill>
              </a:rPr>
              <a:t>属性</a:t>
            </a:r>
            <a:r>
              <a:rPr lang="zh-CN" altLang="en-US" sz="2800" dirty="0"/>
              <a:t>进行</a:t>
            </a:r>
            <a:r>
              <a:rPr lang="zh-CN" altLang="en-US" sz="2800" dirty="0">
                <a:solidFill>
                  <a:srgbClr val="FF0000"/>
                </a:solidFill>
              </a:rPr>
              <a:t>相互交换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7585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    </a:t>
            </a:r>
            <a:r>
              <a:rPr sz="2800" dirty="0">
                <a:solidFill>
                  <a:srgbClr val="FF0000"/>
                </a:solidFill>
              </a:rPr>
              <a:t>块元素</a:t>
            </a:r>
            <a:r>
              <a:rPr sz="2800" dirty="0"/>
              <a:t>与</a:t>
            </a:r>
            <a:r>
              <a:rPr sz="2800" dirty="0">
                <a:solidFill>
                  <a:srgbClr val="FF0000"/>
                </a:solidFill>
              </a:rPr>
              <a:t>行内元素</a:t>
            </a:r>
            <a:r>
              <a:rPr sz="2800" dirty="0"/>
              <a:t>通过</a:t>
            </a:r>
            <a:r>
              <a:rPr sz="2800" dirty="0">
                <a:solidFill>
                  <a:srgbClr val="FF0000"/>
                </a:solidFill>
              </a:rPr>
              <a:t>display属性</a:t>
            </a:r>
            <a:r>
              <a:rPr sz="2800" dirty="0"/>
              <a:t>进行</a:t>
            </a:r>
            <a:r>
              <a:rPr sz="2800" dirty="0">
                <a:solidFill>
                  <a:srgbClr val="FF0000"/>
                </a:solidFill>
              </a:rPr>
              <a:t>转换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2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89635" y="1494155"/>
            <a:ext cx="9655175" cy="4625975"/>
          </a:xfrm>
        </p:spPr>
        <p:txBody>
          <a:bodyPr>
            <a:normAutofit fontScale="70000"/>
          </a:bodyPr>
          <a:lstStyle/>
          <a:p>
            <a:pPr lvl="0"/>
            <a:r>
              <a:rPr lang="zh-CN" sz="2800" dirty="0"/>
              <a:t>　　</a:t>
            </a:r>
            <a:r>
              <a:rPr sz="3200" b="1" dirty="0">
                <a:solidFill>
                  <a:srgbClr val="FF0000"/>
                </a:solidFill>
              </a:rPr>
              <a:t>display属性</a:t>
            </a:r>
            <a:r>
              <a:rPr sz="3200" b="1" dirty="0"/>
              <a:t>常用的属性值及</a:t>
            </a:r>
            <a:r>
              <a:rPr sz="3200" b="1" dirty="0">
                <a:solidFill>
                  <a:srgbClr val="FF0000"/>
                </a:solidFill>
              </a:rPr>
              <a:t>含义</a:t>
            </a:r>
            <a:r>
              <a:rPr sz="3200" b="1" dirty="0"/>
              <a:t>如下：</a:t>
            </a:r>
            <a:endParaRPr sz="3200" b="1" dirty="0"/>
          </a:p>
          <a:p>
            <a:pPr lvl="0"/>
            <a:r>
              <a:rPr sz="3200" b="1" dirty="0"/>
              <a:t>（1）</a:t>
            </a:r>
            <a:r>
              <a:rPr sz="3200" b="1" dirty="0">
                <a:solidFill>
                  <a:srgbClr val="FF0000"/>
                </a:solidFill>
              </a:rPr>
              <a:t>inline</a:t>
            </a:r>
            <a:r>
              <a:rPr sz="3200" b="1" dirty="0"/>
              <a:t>：此元素将显示为行内元素（行内元素默认的 display属性值）</a:t>
            </a:r>
            <a:endParaRPr sz="3200" b="1" dirty="0"/>
          </a:p>
          <a:p>
            <a:pPr lvl="0"/>
            <a:r>
              <a:rPr sz="3200" b="1" dirty="0"/>
              <a:t>（2）</a:t>
            </a:r>
            <a:r>
              <a:rPr sz="3200" b="1" dirty="0">
                <a:solidFill>
                  <a:srgbClr val="FF0000"/>
                </a:solidFill>
              </a:rPr>
              <a:t>block</a:t>
            </a:r>
            <a:r>
              <a:rPr sz="3200" b="1" dirty="0"/>
              <a:t>：此元素将显示为块元素（块元素默认的 display属性值）。</a:t>
            </a:r>
            <a:endParaRPr sz="3200" b="1" dirty="0"/>
          </a:p>
          <a:p>
            <a:pPr lvl="0"/>
            <a:r>
              <a:rPr sz="3200" b="1" dirty="0"/>
              <a:t>（3）</a:t>
            </a:r>
            <a:r>
              <a:rPr sz="3200" b="1" dirty="0">
                <a:solidFill>
                  <a:srgbClr val="FF0000"/>
                </a:solidFill>
              </a:rPr>
              <a:t>inline- block</a:t>
            </a:r>
            <a:r>
              <a:rPr sz="3200" b="1" dirty="0"/>
              <a:t>：此元素将显示为行内块元素，可以对其设置宽度、高度和对齐等属性，但是该元素不会独占一行。</a:t>
            </a:r>
            <a:endParaRPr sz="3200" b="1" dirty="0"/>
          </a:p>
          <a:p>
            <a:pPr lvl="0"/>
            <a:r>
              <a:rPr sz="3200" b="1" dirty="0"/>
              <a:t>（4）</a:t>
            </a:r>
            <a:r>
              <a:rPr sz="3200" b="1" dirty="0">
                <a:solidFill>
                  <a:srgbClr val="FF0000"/>
                </a:solidFill>
              </a:rPr>
              <a:t>none</a:t>
            </a:r>
            <a:r>
              <a:rPr sz="3200" b="1" dirty="0"/>
              <a:t>：此元素将被隐藏，不显示，也不占用页面空间，相当于该元素不存在。</a:t>
            </a:r>
            <a:endParaRPr sz="32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9328" y="661897"/>
            <a:ext cx="5419185" cy="832642"/>
          </a:xfrm>
        </p:spPr>
        <p:txBody>
          <a:bodyPr/>
          <a:lstStyle/>
          <a:p>
            <a:r>
              <a:rPr lang="zh-CN" altLang="zh-CN" sz="3600" dirty="0"/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7585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    </a:t>
            </a:r>
            <a:r>
              <a:rPr sz="2800" dirty="0"/>
              <a:t>块元素与行内元素通过display属性进行转换</a:t>
            </a:r>
            <a:r>
              <a:rPr lang="zh-CN" sz="2800" dirty="0"/>
              <a:t>，</a:t>
            </a:r>
            <a:r>
              <a:rPr lang="zh-CN" sz="2800" b="1" dirty="0">
                <a:solidFill>
                  <a:srgbClr val="FF0000"/>
                </a:solidFill>
              </a:rPr>
              <a:t>实例演示</a:t>
            </a:r>
            <a:endParaRPr 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－</a:t>
            </a:r>
            <a:r>
              <a:rPr lang="en-US" altLang="zh-CN" sz="3600" dirty="0"/>
              <a:t>2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2.xml><?xml version="1.0" encoding="utf-8"?>
<p:tagLst xmlns:p="http://schemas.openxmlformats.org/presentationml/2006/main">
  <p:tag name="KSO_WM_DOC_GUID" val="{dba18e4f-c5f1-424b-a328-3697ae47d0b0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</Words>
  <Application>WPS 演示</Application>
  <PresentationFormat>宽屏</PresentationFormat>
  <Paragraphs>260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第4章  CSS页面布局</vt:lpstr>
      <vt:lpstr>例4－1 </vt:lpstr>
      <vt:lpstr>知识点 </vt:lpstr>
      <vt:lpstr>知识点 </vt:lpstr>
      <vt:lpstr>例4－1 </vt:lpstr>
      <vt:lpstr>总结 </vt:lpstr>
      <vt:lpstr>例4－2 </vt:lpstr>
      <vt:lpstr>知识点 </vt:lpstr>
      <vt:lpstr>例4－2 </vt:lpstr>
      <vt:lpstr>总结 </vt:lpstr>
      <vt:lpstr>例4－3 </vt:lpstr>
      <vt:lpstr>知识点 </vt:lpstr>
      <vt:lpstr>例4－3 </vt:lpstr>
      <vt:lpstr>总结 </vt:lpstr>
      <vt:lpstr>例4－4 </vt:lpstr>
      <vt:lpstr>例4－5 </vt:lpstr>
      <vt:lpstr>知识点 </vt:lpstr>
      <vt:lpstr>例4－５ </vt:lpstr>
      <vt:lpstr>总结 </vt:lpstr>
      <vt:lpstr>例4－6 </vt:lpstr>
      <vt:lpstr>知识点 </vt:lpstr>
      <vt:lpstr>例4－6 </vt:lpstr>
      <vt:lpstr>总结 </vt:lpstr>
      <vt:lpstr>例4－7 </vt:lpstr>
      <vt:lpstr>知识点 </vt:lpstr>
      <vt:lpstr>例4－7 </vt:lpstr>
      <vt:lpstr>总结 </vt:lpstr>
      <vt:lpstr>例4－8 </vt:lpstr>
      <vt:lpstr>知识点 </vt:lpstr>
      <vt:lpstr>知识点 </vt:lpstr>
      <vt:lpstr>例4－8</vt:lpstr>
      <vt:lpstr>总结 </vt:lpstr>
      <vt:lpstr>例4－9 </vt:lpstr>
      <vt:lpstr>知识点 </vt:lpstr>
      <vt:lpstr>例4－9 </vt:lpstr>
      <vt:lpstr>总结 </vt:lpstr>
      <vt:lpstr>例4－10 </vt:lpstr>
      <vt:lpstr>例4－11 </vt:lpstr>
      <vt:lpstr>例4－12 </vt:lpstr>
      <vt:lpstr>知识点 </vt:lpstr>
      <vt:lpstr>例4－12 </vt:lpstr>
      <vt:lpstr>总结 </vt:lpstr>
      <vt:lpstr>例4－13 </vt:lpstr>
      <vt:lpstr>例4－14 </vt:lpstr>
      <vt:lpstr>知识点 </vt:lpstr>
      <vt:lpstr>例4－14 </vt:lpstr>
      <vt:lpstr>总结 </vt:lpstr>
      <vt:lpstr>例4－15</vt:lpstr>
      <vt:lpstr>例4－16 </vt:lpstr>
      <vt:lpstr>例4－17 </vt:lpstr>
      <vt:lpstr>知识点 </vt:lpstr>
      <vt:lpstr>例4－17 </vt:lpstr>
      <vt:lpstr>总结 </vt:lpstr>
      <vt:lpstr>例4－18 </vt:lpstr>
      <vt:lpstr>知识点 </vt:lpstr>
      <vt:lpstr>例4－18 </vt:lpstr>
      <vt:lpstr>总结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136</cp:revision>
  <dcterms:created xsi:type="dcterms:W3CDTF">2017-08-03T09:01:00Z</dcterms:created>
  <dcterms:modified xsi:type="dcterms:W3CDTF">2019-06-12T07:32:43Z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