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8"/>
  </p:handoutMasterIdLst>
  <p:sldIdLst>
    <p:sldId id="409" r:id="rId3"/>
    <p:sldId id="411" r:id="rId4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2" r:id="rId24"/>
    <p:sldId id="433" r:id="rId25"/>
    <p:sldId id="434" r:id="rId26"/>
    <p:sldId id="435" r:id="rId27"/>
    <p:sldId id="436" r:id="rId28"/>
    <p:sldId id="437" r:id="rId29"/>
    <p:sldId id="438" r:id="rId30"/>
    <p:sldId id="439" r:id="rId31"/>
    <p:sldId id="443" r:id="rId32"/>
    <p:sldId id="445" r:id="rId33"/>
    <p:sldId id="446" r:id="rId34"/>
    <p:sldId id="447" r:id="rId35"/>
    <p:sldId id="441" r:id="rId36"/>
    <p:sldId id="442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35"/>
        <p:guide pos="380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2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1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7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4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3" Type="http://schemas.openxmlformats.org/officeDocument/2006/relationships/tags" Target="../tags/tag87.xml"/><Relationship Id="rId12" Type="http://schemas.openxmlformats.org/officeDocument/2006/relationships/tags" Target="../tags/tag86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8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4" Type="http://schemas.openxmlformats.org/officeDocument/2006/relationships/tags" Target="../tags/tag104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7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4" Type="http://schemas.openxmlformats.org/officeDocument/2006/relationships/tags" Target="../tags/tag113.xml"/><Relationship Id="rId13" Type="http://schemas.openxmlformats.org/officeDocument/2006/relationships/tags" Target="../tags/tag112.xml"/><Relationship Id="rId12" Type="http://schemas.openxmlformats.org/officeDocument/2006/relationships/tags" Target="../tags/tag11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6" Type="http://schemas.openxmlformats.org/officeDocument/2006/relationships/tags" Target="../tags/tag124.xml"/><Relationship Id="rId15" Type="http://schemas.openxmlformats.org/officeDocument/2006/relationships/tags" Target="../tags/tag123.xml"/><Relationship Id="rId14" Type="http://schemas.openxmlformats.org/officeDocument/2006/relationships/tags" Target="../tags/tag122.xml"/><Relationship Id="rId13" Type="http://schemas.openxmlformats.org/officeDocument/2006/relationships/tags" Target="../tags/tag121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127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3" Type="http://schemas.openxmlformats.org/officeDocument/2006/relationships/tags" Target="../tags/tag132.xml"/><Relationship Id="rId12" Type="http://schemas.openxmlformats.org/officeDocument/2006/relationships/tags" Target="../tags/tag13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0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7.xml"/><Relationship Id="rId15" Type="http://schemas.openxmlformats.org/officeDocument/2006/relationships/tags" Target="../tags/tag36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8.xml"/><Relationship Id="rId4" Type="http://schemas.openxmlformats.org/officeDocument/2006/relationships/image" Target="file:///C:\Users\1V994W2\Documents\Tencent%20Files\574576071\FileRecv\&#25340;&#35013;&#32032;&#26448;\20191224&#24050;&#25286;&#32032;&#26448;%20&#21512;&#24182;&#25552;&#20132;\\34\subject_holdright_86,111,133_0_lively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37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7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6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4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8"/>
            </p:custDataLst>
          </p:nvPr>
        </p:nvSpPr>
        <p:spPr>
          <a:xfrm>
            <a:off x="932815" y="3461068"/>
            <a:ext cx="4826000" cy="1111250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9"/>
            </p:custDataLst>
          </p:nvPr>
        </p:nvSpPr>
        <p:spPr>
          <a:xfrm>
            <a:off x="932816" y="2285684"/>
            <a:ext cx="4825365" cy="970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任意多边形 1"/>
          <p:cNvSpPr/>
          <p:nvPr userDrawn="1">
            <p:custDataLst>
              <p:tags r:id="rId8"/>
            </p:custDataLst>
          </p:nvPr>
        </p:nvSpPr>
        <p:spPr>
          <a:xfrm flipH="1">
            <a:off x="4300220" y="2057717"/>
            <a:ext cx="1250950" cy="2742565"/>
          </a:xfrm>
          <a:custGeom>
            <a:avLst/>
            <a:gdLst>
              <a:gd name="connisteX0" fmla="*/ 1885950 w 1896110"/>
              <a:gd name="connsiteY0" fmla="*/ 826135 h 4745355"/>
              <a:gd name="connisteX1" fmla="*/ 1885950 w 1896110"/>
              <a:gd name="connsiteY1" fmla="*/ 0 h 4745355"/>
              <a:gd name="connisteX2" fmla="*/ 0 w 1896110"/>
              <a:gd name="connsiteY2" fmla="*/ 0 h 4745355"/>
              <a:gd name="connisteX3" fmla="*/ 0 w 1896110"/>
              <a:gd name="connsiteY3" fmla="*/ 4745355 h 4745355"/>
              <a:gd name="connisteX4" fmla="*/ 1896110 w 1896110"/>
              <a:gd name="connsiteY4" fmla="*/ 4745355 h 4745355"/>
              <a:gd name="connisteX5" fmla="*/ 1896110 w 1896110"/>
              <a:gd name="connsiteY5" fmla="*/ 4003675 h 47453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896110" h="4745355">
                <a:moveTo>
                  <a:pt x="1885950" y="826135"/>
                </a:moveTo>
                <a:lnTo>
                  <a:pt x="1885950" y="0"/>
                </a:lnTo>
                <a:lnTo>
                  <a:pt x="0" y="0"/>
                </a:lnTo>
                <a:lnTo>
                  <a:pt x="0" y="4745355"/>
                </a:lnTo>
                <a:lnTo>
                  <a:pt x="1896110" y="4745355"/>
                </a:lnTo>
                <a:lnTo>
                  <a:pt x="1896110" y="4003675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798830" y="3939222"/>
            <a:ext cx="4212590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798830" y="2562542"/>
            <a:ext cx="4359910" cy="117221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4826000"/>
            <a:ext cx="4064000" cy="2032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3" hasCustomPrompt="1"/>
            <p:custDataLst>
              <p:tags r:id="rId8"/>
            </p:custDataLst>
          </p:nvPr>
        </p:nvSpPr>
        <p:spPr>
          <a:xfrm>
            <a:off x="3552825" y="2910840"/>
            <a:ext cx="5086350" cy="62992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3200"/>
              <a:buFont typeface="Arial" panose="020B0604020202020204" pitchFamily="34" charset="0"/>
              <a:buNone/>
              <a:defRPr sz="3200" b="0" spc="3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1234440"/>
            <a:ext cx="4389120" cy="438912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38.xml"/><Relationship Id="rId23" Type="http://schemas.openxmlformats.org/officeDocument/2006/relationships/tags" Target="../tags/tag137.xml"/><Relationship Id="rId22" Type="http://schemas.openxmlformats.org/officeDocument/2006/relationships/tags" Target="../tags/tag136.xml"/><Relationship Id="rId21" Type="http://schemas.openxmlformats.org/officeDocument/2006/relationships/tags" Target="../tags/tag135.xml"/><Relationship Id="rId20" Type="http://schemas.openxmlformats.org/officeDocument/2006/relationships/tags" Target="../tags/tag134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3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8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1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4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7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3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85.xml"/><Relationship Id="rId1" Type="http://schemas.openxmlformats.org/officeDocument/2006/relationships/tags" Target="../tags/tag18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8.xml"/><Relationship Id="rId1" Type="http://schemas.openxmlformats.org/officeDocument/2006/relationships/tags" Target="../tags/tag14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 flipV="1">
            <a:off x="591185" y="2361566"/>
            <a:ext cx="0" cy="21348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ctrTitle" idx="13"/>
            <p:custDataLst>
              <p:tags r:id="rId2"/>
            </p:custDataLst>
          </p:nvPr>
        </p:nvSpPr>
        <p:spPr/>
        <p:txBody>
          <a:bodyPr wrap="square">
            <a:normAutofit/>
          </a:bodyPr>
          <a:p>
            <a:r>
              <a:rPr lang="zh-CN" altLang="en-US">
                <a:solidFill>
                  <a:schemeClr val="tx1"/>
                </a:solidFill>
              </a:rPr>
              <a:t>第</a:t>
            </a:r>
            <a:r>
              <a:rPr lang="en-US" altLang="zh-CN">
                <a:solidFill>
                  <a:schemeClr val="tx1"/>
                </a:solidFill>
              </a:rPr>
              <a:t>9</a:t>
            </a:r>
            <a:r>
              <a:rPr lang="zh-CN" altLang="en-US">
                <a:solidFill>
                  <a:schemeClr val="tx1"/>
                </a:solidFill>
              </a:rPr>
              <a:t>章 </a:t>
            </a:r>
            <a:r>
              <a:rPr lang="en-US" altLang="zh-CN">
                <a:solidFill>
                  <a:schemeClr val="tx1"/>
                </a:solidFill>
              </a:rPr>
              <a:t>Ajax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ctrTitle" idx="13"/>
          </p:nvPr>
        </p:nvSpPr>
        <p:spPr>
          <a:xfrm>
            <a:off x="799465" y="295910"/>
            <a:ext cx="2085340" cy="629920"/>
          </a:xfrm>
        </p:spPr>
        <p:txBody>
          <a:bodyPr/>
          <a:p>
            <a:r>
              <a:rPr lang="zh-CN" altLang="en-US"/>
              <a:t>知识点：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6095" y="1405255"/>
            <a:ext cx="1180592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 </a:t>
            </a:r>
            <a:r>
              <a:rPr lang="zh-CN" altLang="en-US" sz="2800" b="1">
                <a:solidFill>
                  <a:srgbClr val="FF0000"/>
                </a:solidFill>
              </a:rPr>
              <a:t>GET</a:t>
            </a:r>
            <a:r>
              <a:rPr sz="2800"/>
              <a:t>请求</a:t>
            </a:r>
            <a:endParaRPr sz="2800"/>
          </a:p>
          <a:p>
            <a:endParaRPr lang="zh-CN" altLang="en-US" sz="2800"/>
          </a:p>
          <a:p>
            <a:r>
              <a:rPr lang="zh-CN" altLang="en-US" sz="2800" b="1">
                <a:solidFill>
                  <a:srgbClr val="FF0000"/>
                </a:solidFill>
              </a:rPr>
              <a:t>GET</a:t>
            </a:r>
            <a:r>
              <a:rPr lang="zh-CN" altLang="en-US" sz="2800"/>
              <a:t>请求的主要</a:t>
            </a:r>
            <a:r>
              <a:rPr lang="zh-CN" altLang="en-US" sz="2800" b="1">
                <a:solidFill>
                  <a:srgbClr val="FF0000"/>
                </a:solidFill>
              </a:rPr>
              <a:t>用途</a:t>
            </a:r>
            <a:r>
              <a:rPr lang="zh-CN" altLang="en-US" sz="2800"/>
              <a:t>是从</a:t>
            </a:r>
            <a:r>
              <a:rPr lang="zh-CN" altLang="en-US" sz="2800" b="1">
                <a:solidFill>
                  <a:srgbClr val="FF0000"/>
                </a:solidFill>
              </a:rPr>
              <a:t>指定</a:t>
            </a:r>
            <a:r>
              <a:rPr lang="zh-CN" altLang="en-US" sz="2800"/>
              <a:t>的</a:t>
            </a:r>
            <a:r>
              <a:rPr lang="zh-CN" altLang="en-US" sz="2800" b="1">
                <a:solidFill>
                  <a:srgbClr val="FF0000"/>
                </a:solidFill>
              </a:rPr>
              <a:t>服务器</a:t>
            </a:r>
            <a:r>
              <a:rPr lang="zh-CN" altLang="en-US" sz="2800"/>
              <a:t>中</a:t>
            </a:r>
            <a:r>
              <a:rPr lang="zh-CN" altLang="en-US" sz="2800" b="1">
                <a:solidFill>
                  <a:srgbClr val="FF0000"/>
                </a:solidFill>
              </a:rPr>
              <a:t>获取资源</a:t>
            </a:r>
            <a:r>
              <a:rPr lang="zh-CN" altLang="en-US" sz="2800"/>
              <a:t>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 b="1">
                <a:solidFill>
                  <a:srgbClr val="FF0000"/>
                </a:solidFill>
              </a:rPr>
              <a:t>参数附加</a:t>
            </a:r>
            <a:r>
              <a:rPr lang="zh-CN" altLang="en-US" sz="2800"/>
              <a:t>的</a:t>
            </a:r>
            <a:r>
              <a:rPr lang="zh-CN" altLang="en-US" sz="2800" b="1">
                <a:solidFill>
                  <a:srgbClr val="FF0000"/>
                </a:solidFill>
              </a:rPr>
              <a:t>方法</a:t>
            </a:r>
            <a:r>
              <a:rPr lang="zh-CN" altLang="en-US" sz="2800"/>
              <a:t>如下所示：</a:t>
            </a:r>
            <a:endParaRPr lang="zh-CN" altLang="en-US" sz="2800"/>
          </a:p>
          <a:p>
            <a:r>
              <a:rPr lang="zh-CN" altLang="en-US" sz="2800"/>
              <a:t>      </a:t>
            </a:r>
            <a:r>
              <a:rPr lang="zh-CN" altLang="en-US" sz="2800" b="1">
                <a:solidFill>
                  <a:srgbClr val="FF0000"/>
                </a:solidFill>
              </a:rPr>
              <a:t>请求的路径</a:t>
            </a:r>
            <a:r>
              <a:rPr lang="zh-CN" altLang="en-US" sz="2800"/>
              <a:t>?</a:t>
            </a:r>
            <a:r>
              <a:rPr lang="zh-CN" altLang="en-US" sz="2800" b="1">
                <a:solidFill>
                  <a:srgbClr val="FF0000"/>
                </a:solidFill>
              </a:rPr>
              <a:t>名称1</a:t>
            </a:r>
            <a:r>
              <a:rPr lang="zh-CN" altLang="en-US" sz="2800"/>
              <a:t>=</a:t>
            </a:r>
            <a:r>
              <a:rPr lang="zh-CN" altLang="en-US" sz="2800" b="1">
                <a:solidFill>
                  <a:srgbClr val="FF0000"/>
                </a:solidFill>
              </a:rPr>
              <a:t>值1</a:t>
            </a:r>
            <a:r>
              <a:rPr lang="zh-CN" altLang="en-US" sz="2800"/>
              <a:t>&amp;名称2=值2&amp;名称3=值3…</a:t>
            </a:r>
            <a:endParaRPr lang="zh-CN" altLang="en-US" sz="2800"/>
          </a:p>
          <a:p>
            <a:endParaRPr lang="zh-CN" altLang="en-US"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ctrTitle" idx="13"/>
          </p:nvPr>
        </p:nvSpPr>
        <p:spPr>
          <a:xfrm>
            <a:off x="611505" y="0"/>
            <a:ext cx="2085340" cy="629920"/>
          </a:xfrm>
        </p:spPr>
        <p:txBody>
          <a:bodyPr/>
          <a:p>
            <a:r>
              <a:rPr lang="zh-CN" altLang="en-US"/>
              <a:t>知识点：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3985" y="717550"/>
            <a:ext cx="1180592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3. </a:t>
            </a:r>
            <a:r>
              <a:rPr lang="zh-CN" altLang="en-US" sz="2800" b="1">
                <a:solidFill>
                  <a:srgbClr val="FF0000"/>
                </a:solidFill>
              </a:rPr>
              <a:t>POST</a:t>
            </a:r>
            <a:r>
              <a:rPr lang="zh-CN" altLang="en-US" sz="2800"/>
              <a:t>请求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  POST请求的主要用途是</a:t>
            </a:r>
            <a:r>
              <a:rPr lang="zh-CN" altLang="en-US" sz="2800" b="1">
                <a:solidFill>
                  <a:srgbClr val="FF0000"/>
                </a:solidFill>
              </a:rPr>
              <a:t>向服务器发送信息</a:t>
            </a:r>
            <a:r>
              <a:rPr lang="zh-CN" altLang="en-US" sz="2800"/>
              <a:t>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 b="1">
                <a:solidFill>
                  <a:srgbClr val="FF0000"/>
                </a:solidFill>
              </a:rPr>
              <a:t>必须</a:t>
            </a:r>
            <a:r>
              <a:rPr lang="zh-CN" altLang="en-US" sz="2800"/>
              <a:t>用XMLHttpRequest的方法来</a:t>
            </a:r>
            <a:r>
              <a:rPr lang="zh-CN" altLang="en-US" sz="2800" b="1">
                <a:solidFill>
                  <a:srgbClr val="FF0000"/>
                </a:solidFill>
              </a:rPr>
              <a:t>设置请求头</a:t>
            </a:r>
            <a:r>
              <a:rPr lang="zh-CN" altLang="en-US" sz="2800"/>
              <a:t>，否则将无法取到参数。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该方法的使用方法如下所示：</a:t>
            </a:r>
            <a:endParaRPr lang="zh-CN" altLang="en-US" sz="2800"/>
          </a:p>
          <a:p>
            <a:r>
              <a:rPr lang="zh-CN" altLang="en-US" sz="2800" b="1">
                <a:solidFill>
                  <a:srgbClr val="FF0000"/>
                </a:solidFill>
              </a:rPr>
              <a:t>setRequestHeader</a:t>
            </a:r>
            <a:r>
              <a:rPr lang="zh-CN" altLang="en-US" sz="2800"/>
              <a:t>("</a:t>
            </a:r>
            <a:r>
              <a:rPr lang="zh-CN" altLang="en-US" sz="2800" b="1">
                <a:solidFill>
                  <a:srgbClr val="FF0000"/>
                </a:solidFill>
              </a:rPr>
              <a:t>Content</a:t>
            </a:r>
            <a:r>
              <a:rPr lang="zh-CN" altLang="en-US" sz="2800"/>
              <a:t>-</a:t>
            </a:r>
            <a:r>
              <a:rPr lang="zh-CN" altLang="en-US" sz="2800" b="1">
                <a:solidFill>
                  <a:srgbClr val="FF0000"/>
                </a:solidFill>
              </a:rPr>
              <a:t>Type</a:t>
            </a:r>
            <a:r>
              <a:rPr lang="zh-CN" altLang="en-US" sz="2800"/>
              <a:t>","</a:t>
            </a:r>
            <a:r>
              <a:rPr lang="zh-CN" altLang="en-US" sz="2800" b="1">
                <a:solidFill>
                  <a:srgbClr val="FF0000"/>
                </a:solidFill>
              </a:rPr>
              <a:t>application</a:t>
            </a:r>
            <a:r>
              <a:rPr lang="zh-CN" altLang="en-US" sz="2800"/>
              <a:t>/</a:t>
            </a:r>
            <a:r>
              <a:rPr lang="zh-CN" altLang="en-US" sz="2800" b="1">
                <a:solidFill>
                  <a:srgbClr val="FF0000"/>
                </a:solidFill>
              </a:rPr>
              <a:t>x-www</a:t>
            </a:r>
            <a:r>
              <a:rPr lang="zh-CN" altLang="en-US" sz="2800"/>
              <a:t>-</a:t>
            </a:r>
            <a:r>
              <a:rPr lang="zh-CN" altLang="en-US" sz="2800" b="1">
                <a:solidFill>
                  <a:srgbClr val="FF0000"/>
                </a:solidFill>
              </a:rPr>
              <a:t>form</a:t>
            </a:r>
            <a:r>
              <a:rPr lang="zh-CN" altLang="en-US" sz="2800"/>
              <a:t>-</a:t>
            </a:r>
            <a:r>
              <a:rPr lang="zh-CN" altLang="en-US" sz="2800" b="1">
                <a:solidFill>
                  <a:srgbClr val="FF0000"/>
                </a:solidFill>
              </a:rPr>
              <a:t>urlencoded</a:t>
            </a:r>
            <a:r>
              <a:rPr lang="zh-CN" altLang="en-US" sz="2800"/>
              <a:t>;charset=UTF-8");</a:t>
            </a:r>
            <a:endParaRPr lang="zh-CN" altLang="en-US" sz="2800"/>
          </a:p>
          <a:p>
            <a:endParaRPr lang="zh-CN" altLang="en-US"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1294765" y="2049145"/>
            <a:ext cx="3888105" cy="629920"/>
          </a:xfrm>
        </p:spPr>
        <p:txBody>
          <a:bodyPr wrap="square">
            <a:normAutofit fontScale="90000"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例</a:t>
            </a:r>
            <a:r>
              <a:rPr lang="en-US" altLang="zh-CN">
                <a:solidFill>
                  <a:schemeClr val="tx1"/>
                </a:solidFill>
              </a:rPr>
              <a:t>9-2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用户名验证</a:t>
            </a:r>
            <a:br>
              <a:rPr lang="zh-CN" altLang="en-US">
                <a:solidFill>
                  <a:schemeClr val="tx1"/>
                </a:solidFill>
              </a:rPr>
            </a:b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ctrTitle" idx="13"/>
          </p:nvPr>
        </p:nvSpPr>
        <p:spPr>
          <a:xfrm>
            <a:off x="799465" y="295910"/>
            <a:ext cx="1546860" cy="629920"/>
          </a:xfrm>
        </p:spPr>
        <p:txBody>
          <a:bodyPr/>
          <a:p>
            <a:r>
              <a:rPr lang="zh-CN" alt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总结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53870" y="1575435"/>
            <a:ext cx="1180592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 </a:t>
            </a:r>
            <a:r>
              <a:rPr lang="zh-CN" altLang="en-US" sz="2800"/>
              <a:t>请求数据头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2. post</a:t>
            </a:r>
            <a:r>
              <a:rPr lang="zh-CN" altLang="en-US" sz="2800"/>
              <a:t>请求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3. get</a:t>
            </a:r>
            <a:r>
              <a:rPr lang="zh-CN" altLang="en-US" sz="2800"/>
              <a:t>请求</a:t>
            </a:r>
            <a:endParaRPr lang="zh-CN" altLang="en-US" sz="2800"/>
          </a:p>
          <a:p>
            <a:endParaRPr lang="en-US" altLang="zh-CN"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1294765" y="2049145"/>
            <a:ext cx="4745990" cy="629920"/>
          </a:xfrm>
        </p:spPr>
        <p:txBody>
          <a:bodyPr wrap="square">
            <a:norm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例</a:t>
            </a:r>
            <a:r>
              <a:rPr lang="en-US" altLang="zh-CN">
                <a:solidFill>
                  <a:schemeClr val="tx1"/>
                </a:solidFill>
              </a:rPr>
              <a:t>9-3 jQuery</a:t>
            </a:r>
            <a:r>
              <a:rPr lang="zh-CN" altLang="en-US">
                <a:solidFill>
                  <a:schemeClr val="tx1"/>
                </a:solidFill>
              </a:rPr>
              <a:t>实现</a:t>
            </a:r>
            <a:r>
              <a:rPr lang="en-US" altLang="zh-CN">
                <a:solidFill>
                  <a:schemeClr val="tx1"/>
                </a:solidFill>
              </a:rPr>
              <a:t>Ajax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ctrTitle" idx="13"/>
          </p:nvPr>
        </p:nvSpPr>
        <p:spPr>
          <a:xfrm>
            <a:off x="799465" y="295910"/>
            <a:ext cx="2085340" cy="629920"/>
          </a:xfrm>
        </p:spPr>
        <p:txBody>
          <a:bodyPr/>
          <a:p>
            <a:r>
              <a:rPr lang="zh-CN" altLang="en-US"/>
              <a:t>知识点：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6080" y="1076325"/>
            <a:ext cx="1180592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 </a:t>
            </a:r>
            <a:r>
              <a:rPr lang="zh-CN" altLang="en-US" sz="2800"/>
              <a:t>基本概念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jQuery是对JavaScript代码进行</a:t>
            </a:r>
            <a:r>
              <a:rPr lang="zh-CN" altLang="en-US" sz="2800" b="1">
                <a:solidFill>
                  <a:srgbClr val="FF0000"/>
                </a:solidFill>
              </a:rPr>
              <a:t>封装</a:t>
            </a:r>
            <a:r>
              <a:rPr lang="zh-CN" altLang="en-US" sz="2800"/>
              <a:t>，</a:t>
            </a:r>
            <a:r>
              <a:rPr lang="zh-CN" altLang="en-US" sz="2800" b="1">
                <a:solidFill>
                  <a:srgbClr val="FF0000"/>
                </a:solidFill>
              </a:rPr>
              <a:t>方便</a:t>
            </a:r>
            <a:r>
              <a:rPr lang="zh-CN" altLang="en-US" sz="2800"/>
              <a:t>前台</a:t>
            </a:r>
            <a:r>
              <a:rPr lang="zh-CN" altLang="en-US" sz="2800" b="1">
                <a:solidFill>
                  <a:srgbClr val="FF0000"/>
                </a:solidFill>
              </a:rPr>
              <a:t>代码的编写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其最大的</a:t>
            </a:r>
            <a:r>
              <a:rPr lang="zh-CN" altLang="en-US" sz="2800" b="1">
                <a:solidFill>
                  <a:srgbClr val="FF0000"/>
                </a:solidFill>
              </a:rPr>
              <a:t>优势</a:t>
            </a:r>
            <a:r>
              <a:rPr lang="zh-CN" altLang="en-US" sz="2800"/>
              <a:t>就是解决了浏览器的</a:t>
            </a:r>
            <a:r>
              <a:rPr lang="zh-CN" altLang="en-US" sz="2800" b="1">
                <a:solidFill>
                  <a:srgbClr val="FF0000"/>
                </a:solidFill>
              </a:rPr>
              <a:t>兼容问题</a:t>
            </a:r>
            <a:endParaRPr lang="zh-CN" altLang="en-US" sz="2800" b="1">
              <a:solidFill>
                <a:srgbClr val="FF0000"/>
              </a:solidFill>
            </a:endParaRPr>
          </a:p>
          <a:p>
            <a:endParaRPr lang="zh-CN" altLang="en-US" sz="2800"/>
          </a:p>
          <a:p>
            <a:r>
              <a:rPr lang="zh-CN" altLang="en-US" sz="2800"/>
              <a:t>Ajax的核心是XMLHttpRequest对象，而jQuery对</a:t>
            </a:r>
            <a:r>
              <a:rPr lang="zh-CN" altLang="en-US" sz="2800" b="1">
                <a:solidFill>
                  <a:srgbClr val="FF0000"/>
                </a:solidFill>
              </a:rPr>
              <a:t>Ajax异步</a:t>
            </a:r>
            <a:r>
              <a:rPr lang="zh-CN" altLang="en-US" sz="2800"/>
              <a:t>操作进行了</a:t>
            </a:r>
            <a:r>
              <a:rPr lang="zh-CN" altLang="en-US" sz="2800" b="1">
                <a:solidFill>
                  <a:srgbClr val="FF0000"/>
                </a:solidFill>
              </a:rPr>
              <a:t>封装</a:t>
            </a:r>
            <a:r>
              <a:rPr lang="zh-CN" altLang="en-US" sz="2800"/>
              <a:t>，常用的方式，包括：</a:t>
            </a:r>
            <a:r>
              <a:rPr lang="zh-CN" altLang="en-US" sz="2800" b="1">
                <a:solidFill>
                  <a:srgbClr val="FF0000"/>
                </a:solidFill>
              </a:rPr>
              <a:t>$.ajax，$.post，$.get</a:t>
            </a:r>
            <a:r>
              <a:rPr lang="zh-CN" altLang="en-US" sz="2800"/>
              <a:t>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ctrTitle" idx="13"/>
          </p:nvPr>
        </p:nvSpPr>
        <p:spPr>
          <a:xfrm>
            <a:off x="799465" y="295910"/>
            <a:ext cx="2085340" cy="629920"/>
          </a:xfrm>
        </p:spPr>
        <p:txBody>
          <a:bodyPr/>
          <a:p>
            <a:r>
              <a:rPr lang="zh-CN" altLang="en-US"/>
              <a:t>知识点：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6095" y="1405255"/>
            <a:ext cx="1180592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 </a:t>
            </a:r>
            <a:r>
              <a:rPr sz="2800"/>
              <a:t>$.ajax()方法</a:t>
            </a:r>
            <a:endParaRPr sz="2800"/>
          </a:p>
          <a:p>
            <a:endParaRPr sz="2800"/>
          </a:p>
          <a:p>
            <a:r>
              <a:rPr sz="2800"/>
              <a:t>通过 HTTP 请求</a:t>
            </a:r>
            <a:r>
              <a:rPr lang="zh-CN" altLang="en-US" sz="2800" b="1">
                <a:solidFill>
                  <a:srgbClr val="FF0000"/>
                </a:solidFill>
              </a:rPr>
              <a:t>加载</a:t>
            </a:r>
            <a:r>
              <a:rPr sz="2800"/>
              <a:t>远程</a:t>
            </a:r>
            <a:r>
              <a:rPr lang="zh-CN" altLang="en-US" sz="2800" b="1">
                <a:solidFill>
                  <a:srgbClr val="FF0000"/>
                </a:solidFill>
              </a:rPr>
              <a:t>数据</a:t>
            </a:r>
            <a:endParaRPr sz="2800"/>
          </a:p>
          <a:p>
            <a:endParaRPr sz="2800"/>
          </a:p>
          <a:p>
            <a:endParaRPr lang="zh-CN" altLang="en-US"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title"/>
          </p:nvPr>
        </p:nvSpPr>
        <p:spPr>
          <a:xfrm>
            <a:off x="450172" y="0"/>
            <a:ext cx="10852237" cy="441964"/>
          </a:xfrm>
        </p:spPr>
        <p:txBody>
          <a:bodyPr/>
          <a:p>
            <a:r>
              <a:rPr lang="zh-CN" altLang="en-US"/>
              <a:t>知识点：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3345" y="506730"/>
            <a:ext cx="11805920" cy="6062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3.  </a:t>
            </a:r>
            <a:r>
              <a:rPr lang="zh-CN" altLang="en-US" sz="2800"/>
              <a:t>$.ajax()方法的语法调用格式</a:t>
            </a:r>
            <a:endParaRPr lang="zh-CN" altLang="en-US" sz="2800"/>
          </a:p>
          <a:p>
            <a:r>
              <a:rPr lang="zh-CN" altLang="en-US" sz="2400" b="1">
                <a:solidFill>
                  <a:srgbClr val="FF0000"/>
                </a:solidFill>
              </a:rPr>
              <a:t>$.ajax</a:t>
            </a:r>
            <a:r>
              <a:rPr lang="zh-CN" altLang="en-US" sz="2400"/>
              <a:t>({</a:t>
            </a:r>
            <a:endParaRPr lang="zh-CN" altLang="en-US" sz="2400"/>
          </a:p>
          <a:p>
            <a:r>
              <a:rPr lang="zh-CN" altLang="en-US" sz="2400"/>
              <a:t>	</a:t>
            </a:r>
            <a:r>
              <a:rPr lang="zh-CN" altLang="en-US" sz="2400" b="1">
                <a:solidFill>
                  <a:srgbClr val="FF0000"/>
                </a:solidFill>
              </a:rPr>
              <a:t>url</a:t>
            </a:r>
            <a:r>
              <a:rPr lang="zh-CN" altLang="en-US" sz="2400"/>
              <a:t>:'请求地址',			</a:t>
            </a:r>
            <a:endParaRPr lang="zh-CN" altLang="en-US" sz="2400"/>
          </a:p>
          <a:p>
            <a:r>
              <a:rPr lang="zh-CN" altLang="en-US" sz="2400"/>
              <a:t>　   </a:t>
            </a:r>
            <a:r>
              <a:rPr lang="en-US" altLang="zh-CN" sz="2400"/>
              <a:t>	</a:t>
            </a:r>
            <a:r>
              <a:rPr lang="zh-CN" altLang="en-US" sz="2400" b="1">
                <a:solidFill>
                  <a:srgbClr val="FF0000"/>
                </a:solidFill>
              </a:rPr>
              <a:t>type</a:t>
            </a:r>
            <a:r>
              <a:rPr lang="zh-CN" altLang="en-US" sz="2400"/>
              <a:t>:'POST/GET',</a:t>
            </a:r>
            <a:endParaRPr lang="zh-CN" altLang="en-US" sz="2400"/>
          </a:p>
          <a:p>
            <a:r>
              <a:rPr lang="zh-CN" altLang="en-US" sz="2400"/>
              <a:t>     </a:t>
            </a:r>
            <a:r>
              <a:rPr lang="en-US" altLang="zh-CN" sz="2400"/>
              <a:t>	</a:t>
            </a:r>
            <a:r>
              <a:rPr lang="zh-CN" altLang="en-US" sz="2400" b="1">
                <a:solidFill>
                  <a:srgbClr val="FF0000"/>
                </a:solidFill>
              </a:rPr>
              <a:t>data</a:t>
            </a:r>
            <a:r>
              <a:rPr lang="zh-CN" altLang="en-US" sz="2400"/>
              <a:t>:{			</a:t>
            </a:r>
            <a:r>
              <a:rPr lang="zh-CN" altLang="en-US" sz="24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//从客户端发送到服务器的值</a:t>
            </a:r>
            <a:endParaRPr lang="zh-CN" altLang="en-US" sz="2400"/>
          </a:p>
          <a:p>
            <a:r>
              <a:rPr lang="zh-CN" altLang="en-US" sz="2400"/>
              <a:t>　　　　　　　数据1:值1,  </a:t>
            </a:r>
            <a:r>
              <a:rPr lang="zh-CN" altLang="en-US" sz="2400">
                <a:sym typeface="+mn-ea"/>
              </a:rPr>
              <a:t>数据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:值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,</a:t>
            </a:r>
            <a:r>
              <a:rPr lang="en-US" altLang="zh-CN" sz="2400">
                <a:sym typeface="+mn-ea"/>
              </a:rPr>
              <a:t>......</a:t>
            </a:r>
            <a:r>
              <a:rPr lang="zh-CN" altLang="en-US" sz="2400">
                <a:sym typeface="+mn-ea"/>
              </a:rPr>
              <a:t> </a:t>
            </a:r>
            <a:endParaRPr lang="zh-CN" altLang="en-US" sz="2400"/>
          </a:p>
          <a:p>
            <a:r>
              <a:rPr lang="zh-CN" altLang="en-US" sz="2400"/>
              <a:t>　　　    },</a:t>
            </a:r>
            <a:endParaRPr lang="zh-CN" altLang="en-US" sz="2400"/>
          </a:p>
          <a:p>
            <a:r>
              <a:rPr lang="zh-CN" altLang="en-US" sz="2400"/>
              <a:t>     </a:t>
            </a:r>
            <a:r>
              <a:rPr lang="en-US" altLang="zh-CN" sz="2400"/>
              <a:t>	</a:t>
            </a:r>
            <a:r>
              <a:rPr lang="zh-CN" altLang="en-US" sz="2400" b="1">
                <a:solidFill>
                  <a:srgbClr val="FF0000"/>
                </a:solidFill>
              </a:rPr>
              <a:t>dataType</a:t>
            </a:r>
            <a:r>
              <a:rPr lang="zh-CN" altLang="en-US" sz="2400"/>
              <a:t>:'</a:t>
            </a:r>
            <a:r>
              <a:rPr lang="zh-CN" altLang="en-US" sz="24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设置从服务器端返回数据的数据类型</a:t>
            </a:r>
            <a:r>
              <a:rPr lang="zh-CN" altLang="en-US" sz="2400"/>
              <a:t>',	</a:t>
            </a:r>
            <a:endParaRPr lang="zh-CN" altLang="en-US" sz="2400"/>
          </a:p>
          <a:p>
            <a:r>
              <a:rPr lang="zh-CN" altLang="en-US" sz="2400"/>
              <a:t>	</a:t>
            </a:r>
            <a:r>
              <a:rPr lang="zh-CN" altLang="en-US" sz="2400" b="1">
                <a:solidFill>
                  <a:srgbClr val="FF0000"/>
                </a:solidFill>
              </a:rPr>
              <a:t>async</a:t>
            </a:r>
            <a:r>
              <a:rPr lang="zh-CN" altLang="en-US" sz="2400"/>
              <a:t>:’true|false’,  			</a:t>
            </a:r>
            <a:endParaRPr lang="zh-CN" altLang="en-US" sz="2400"/>
          </a:p>
          <a:p>
            <a:r>
              <a:rPr lang="zh-CN" altLang="en-US" sz="2400"/>
              <a:t>    </a:t>
            </a:r>
            <a:r>
              <a:rPr lang="en-US" altLang="zh-CN" sz="2400"/>
              <a:t>	</a:t>
            </a:r>
            <a:r>
              <a:rPr lang="zh-CN" altLang="en-US" sz="2400" b="1">
                <a:solidFill>
                  <a:srgbClr val="FF0000"/>
                </a:solidFill>
              </a:rPr>
              <a:t>success</a:t>
            </a:r>
            <a:r>
              <a:rPr lang="zh-CN" altLang="en-US" sz="2400"/>
              <a:t>:function(str){ 			</a:t>
            </a:r>
            <a:endParaRPr lang="zh-CN" altLang="en-US" sz="2400"/>
          </a:p>
          <a:p>
            <a:r>
              <a:rPr lang="zh-CN" altLang="en-US" sz="2400"/>
              <a:t>　　　　//Ajax请求成功回调函数的相关操作语句</a:t>
            </a:r>
            <a:endParaRPr lang="zh-CN" altLang="en-US" sz="2400"/>
          </a:p>
          <a:p>
            <a:r>
              <a:rPr lang="zh-CN" altLang="en-US" sz="2400"/>
              <a:t>　　 </a:t>
            </a:r>
            <a:r>
              <a:rPr lang="en-US" altLang="zh-CN" sz="2400"/>
              <a:t>	</a:t>
            </a:r>
            <a:r>
              <a:rPr lang="zh-CN" altLang="en-US" sz="2400"/>
              <a:t>},</a:t>
            </a:r>
            <a:endParaRPr lang="zh-CN" altLang="en-US" sz="2400"/>
          </a:p>
          <a:p>
            <a:r>
              <a:rPr lang="zh-CN" altLang="en-US" sz="2400"/>
              <a:t>　　 </a:t>
            </a:r>
            <a:r>
              <a:rPr lang="en-US" altLang="zh-CN" sz="2400"/>
              <a:t>	</a:t>
            </a:r>
            <a:r>
              <a:rPr lang="zh-CN" altLang="en-US" sz="2400" b="1">
                <a:solidFill>
                  <a:srgbClr val="FF0000"/>
                </a:solidFill>
              </a:rPr>
              <a:t>error</a:t>
            </a:r>
            <a:r>
              <a:rPr lang="zh-CN" altLang="en-US" sz="2400"/>
              <a:t>:function (err){ 		</a:t>
            </a:r>
            <a:endParaRPr lang="zh-CN" altLang="en-US" sz="2400"/>
          </a:p>
          <a:p>
            <a:r>
              <a:rPr lang="zh-CN" altLang="en-US" sz="2400"/>
              <a:t>　　　　//Ajax请求失败回调函数</a:t>
            </a:r>
            <a:endParaRPr lang="zh-CN" altLang="en-US" sz="2400"/>
          </a:p>
          <a:p>
            <a:r>
              <a:rPr lang="zh-CN" altLang="en-US" sz="2400"/>
              <a:t>　　 }</a:t>
            </a:r>
            <a:endParaRPr lang="zh-CN" altLang="en-US" sz="2400"/>
          </a:p>
          <a:p>
            <a:r>
              <a:rPr lang="zh-CN" altLang="en-US" sz="2400"/>
              <a:t>});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1294765" y="2049145"/>
            <a:ext cx="8221345" cy="629920"/>
          </a:xfrm>
        </p:spPr>
        <p:txBody>
          <a:bodyPr wrap="square">
            <a:normAutofit fontScale="90000"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例</a:t>
            </a:r>
            <a:r>
              <a:rPr lang="en-US" altLang="zh-CN">
                <a:solidFill>
                  <a:schemeClr val="tx1"/>
                </a:solidFill>
              </a:rPr>
              <a:t>9-3 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$.ajax()方法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调用服务器端的文本文件</a:t>
            </a:r>
            <a:br>
              <a:rPr lang="zh-CN" altLang="en-US">
                <a:solidFill>
                  <a:schemeClr val="tx1"/>
                </a:solidFill>
              </a:rPr>
            </a:b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ctrTitle" idx="13"/>
          </p:nvPr>
        </p:nvSpPr>
        <p:spPr>
          <a:xfrm>
            <a:off x="799465" y="295910"/>
            <a:ext cx="1546860" cy="629920"/>
          </a:xfrm>
        </p:spPr>
        <p:txBody>
          <a:bodyPr/>
          <a:p>
            <a:r>
              <a:rPr lang="zh-CN" alt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总结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53870" y="1575435"/>
            <a:ext cx="118059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 $.ajax()</a:t>
            </a:r>
            <a:r>
              <a:rPr lang="zh-CN" altLang="en-US" sz="2800"/>
              <a:t>使用方法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2.  </a:t>
            </a:r>
            <a:r>
              <a:rPr lang="en-US" altLang="zh-CN" sz="2800">
                <a:sym typeface="+mn-ea"/>
              </a:rPr>
              <a:t>$.ajax()</a:t>
            </a:r>
            <a:r>
              <a:rPr lang="zh-CN" altLang="en-US" sz="2800">
                <a:sym typeface="+mn-ea"/>
              </a:rPr>
              <a:t>各个参数的含义</a:t>
            </a:r>
            <a:endParaRPr lang="zh-CN" altLang="en-US" sz="2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1294765" y="2049145"/>
            <a:ext cx="7482205" cy="629920"/>
          </a:xfrm>
        </p:spPr>
        <p:txBody>
          <a:bodyPr wrap="square">
            <a:normAutofit fontScale="90000"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例</a:t>
            </a:r>
            <a:r>
              <a:rPr lang="en-US" altLang="zh-CN">
                <a:solidFill>
                  <a:schemeClr val="tx1"/>
                </a:solidFill>
              </a:rPr>
              <a:t>9-1 </a:t>
            </a:r>
            <a:r>
              <a:rPr lang="zh-CN" altLang="en-US">
                <a:solidFill>
                  <a:schemeClr val="tx1"/>
                </a:solidFill>
              </a:rPr>
              <a:t>原生</a:t>
            </a:r>
            <a:r>
              <a:rPr lang="zh-CN" altLang="en-US">
                <a:solidFill>
                  <a:schemeClr val="tx1"/>
                </a:solidFill>
              </a:rPr>
              <a:t>Ajax请求服务器上的文本文件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1294765" y="2049145"/>
            <a:ext cx="5883910" cy="629920"/>
          </a:xfrm>
        </p:spPr>
        <p:txBody>
          <a:bodyPr wrap="square">
            <a:norm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例</a:t>
            </a:r>
            <a:r>
              <a:rPr lang="en-US" altLang="zh-CN">
                <a:solidFill>
                  <a:schemeClr val="tx1"/>
                </a:solidFill>
              </a:rPr>
              <a:t>9-4 jQuery</a:t>
            </a:r>
            <a:r>
              <a:rPr lang="zh-CN" altLang="en-US">
                <a:solidFill>
                  <a:schemeClr val="tx1"/>
                </a:solidFill>
              </a:rPr>
              <a:t>实现</a:t>
            </a:r>
            <a:r>
              <a:rPr lang="zh-CN" altLang="en-US">
                <a:sym typeface="+mn-ea"/>
              </a:rPr>
              <a:t>用户名验证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title"/>
          </p:nvPr>
        </p:nvSpPr>
        <p:spPr>
          <a:xfrm>
            <a:off x="450172" y="0"/>
            <a:ext cx="10852237" cy="441964"/>
          </a:xfrm>
        </p:spPr>
        <p:txBody>
          <a:bodyPr/>
          <a:p>
            <a:r>
              <a:rPr lang="zh-CN" altLang="en-US"/>
              <a:t>知识点：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3345" y="506730"/>
            <a:ext cx="11805920" cy="6062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  </a:t>
            </a:r>
            <a:r>
              <a:rPr lang="zh-CN" altLang="en-US" sz="2800"/>
              <a:t>$.ajax()方法的语法调用格式</a:t>
            </a:r>
            <a:endParaRPr lang="zh-CN" altLang="en-US" sz="2800"/>
          </a:p>
          <a:p>
            <a:r>
              <a:rPr lang="zh-CN" altLang="en-US" sz="2400" b="1">
                <a:solidFill>
                  <a:srgbClr val="FF0000"/>
                </a:solidFill>
              </a:rPr>
              <a:t>$.ajax</a:t>
            </a:r>
            <a:r>
              <a:rPr lang="zh-CN" altLang="en-US" sz="2400"/>
              <a:t>({</a:t>
            </a:r>
            <a:endParaRPr lang="zh-CN" altLang="en-US" sz="2400"/>
          </a:p>
          <a:p>
            <a:r>
              <a:rPr lang="zh-CN" altLang="en-US" sz="2400"/>
              <a:t>	</a:t>
            </a:r>
            <a:r>
              <a:rPr lang="zh-CN" altLang="en-US" sz="2400" b="1">
                <a:solidFill>
                  <a:srgbClr val="FF0000"/>
                </a:solidFill>
              </a:rPr>
              <a:t>url</a:t>
            </a:r>
            <a:r>
              <a:rPr lang="zh-CN" altLang="en-US" sz="2400"/>
              <a:t>:'请求地址',			</a:t>
            </a:r>
            <a:endParaRPr lang="zh-CN" altLang="en-US" sz="2400"/>
          </a:p>
          <a:p>
            <a:r>
              <a:rPr lang="zh-CN" altLang="en-US" sz="2400"/>
              <a:t>　   </a:t>
            </a:r>
            <a:r>
              <a:rPr lang="en-US" altLang="zh-CN" sz="2400"/>
              <a:t>	</a:t>
            </a:r>
            <a:r>
              <a:rPr lang="zh-CN" altLang="en-US" sz="2400" b="1">
                <a:solidFill>
                  <a:srgbClr val="FF0000"/>
                </a:solidFill>
              </a:rPr>
              <a:t>type</a:t>
            </a:r>
            <a:r>
              <a:rPr lang="zh-CN" altLang="en-US" sz="2400"/>
              <a:t>:'POST/GET',</a:t>
            </a:r>
            <a:endParaRPr lang="zh-CN" altLang="en-US" sz="2400"/>
          </a:p>
          <a:p>
            <a:r>
              <a:rPr lang="zh-CN" altLang="en-US" sz="2400"/>
              <a:t>     </a:t>
            </a:r>
            <a:r>
              <a:rPr lang="en-US" altLang="zh-CN" sz="2400"/>
              <a:t>	</a:t>
            </a:r>
            <a:r>
              <a:rPr lang="zh-CN" altLang="en-US" sz="2400" b="1">
                <a:solidFill>
                  <a:srgbClr val="FF0000"/>
                </a:solidFill>
              </a:rPr>
              <a:t>data</a:t>
            </a:r>
            <a:r>
              <a:rPr lang="zh-CN" altLang="en-US" sz="2400"/>
              <a:t>:{			</a:t>
            </a:r>
            <a:r>
              <a:rPr lang="zh-CN" altLang="en-US" sz="24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//从客户端发送到服务器的值</a:t>
            </a:r>
            <a:endParaRPr lang="zh-CN" altLang="en-US" sz="2400"/>
          </a:p>
          <a:p>
            <a:r>
              <a:rPr lang="zh-CN" altLang="en-US" sz="2400"/>
              <a:t>　　　　　　　数据1:值1,  </a:t>
            </a:r>
            <a:r>
              <a:rPr lang="zh-CN" altLang="en-US" sz="2400">
                <a:sym typeface="+mn-ea"/>
              </a:rPr>
              <a:t>数据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:值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,</a:t>
            </a:r>
            <a:r>
              <a:rPr lang="en-US" altLang="zh-CN" sz="2400">
                <a:sym typeface="+mn-ea"/>
              </a:rPr>
              <a:t>......</a:t>
            </a:r>
            <a:r>
              <a:rPr lang="zh-CN" altLang="en-US" sz="2400">
                <a:sym typeface="+mn-ea"/>
              </a:rPr>
              <a:t> </a:t>
            </a:r>
            <a:endParaRPr lang="zh-CN" altLang="en-US" sz="2400"/>
          </a:p>
          <a:p>
            <a:r>
              <a:rPr lang="zh-CN" altLang="en-US" sz="2400"/>
              <a:t>　　　    },</a:t>
            </a:r>
            <a:endParaRPr lang="zh-CN" altLang="en-US" sz="2400"/>
          </a:p>
          <a:p>
            <a:r>
              <a:rPr lang="zh-CN" altLang="en-US" sz="2400"/>
              <a:t>     </a:t>
            </a:r>
            <a:r>
              <a:rPr lang="en-US" altLang="zh-CN" sz="2400"/>
              <a:t>	</a:t>
            </a:r>
            <a:r>
              <a:rPr lang="zh-CN" altLang="en-US" sz="2400" b="1">
                <a:solidFill>
                  <a:srgbClr val="FF0000"/>
                </a:solidFill>
              </a:rPr>
              <a:t>dataType</a:t>
            </a:r>
            <a:r>
              <a:rPr lang="zh-CN" altLang="en-US" sz="2400"/>
              <a:t>:'</a:t>
            </a:r>
            <a:r>
              <a:rPr lang="zh-CN" altLang="en-US" sz="24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设置从服务器端返回数据的数据类型</a:t>
            </a:r>
            <a:r>
              <a:rPr lang="zh-CN" altLang="en-US" sz="2400"/>
              <a:t>',	</a:t>
            </a:r>
            <a:endParaRPr lang="zh-CN" altLang="en-US" sz="2400"/>
          </a:p>
          <a:p>
            <a:r>
              <a:rPr lang="zh-CN" altLang="en-US" sz="2400"/>
              <a:t>	</a:t>
            </a:r>
            <a:r>
              <a:rPr lang="zh-CN" altLang="en-US" sz="2400" b="1">
                <a:solidFill>
                  <a:srgbClr val="FF0000"/>
                </a:solidFill>
              </a:rPr>
              <a:t>async</a:t>
            </a:r>
            <a:r>
              <a:rPr lang="zh-CN" altLang="en-US" sz="2400"/>
              <a:t>:’true|false’,  			</a:t>
            </a:r>
            <a:endParaRPr lang="zh-CN" altLang="en-US" sz="2400"/>
          </a:p>
          <a:p>
            <a:r>
              <a:rPr lang="zh-CN" altLang="en-US" sz="2400"/>
              <a:t>    </a:t>
            </a:r>
            <a:r>
              <a:rPr lang="en-US" altLang="zh-CN" sz="2400"/>
              <a:t>	</a:t>
            </a:r>
            <a:r>
              <a:rPr lang="zh-CN" altLang="en-US" sz="2400" b="1">
                <a:solidFill>
                  <a:srgbClr val="FF0000"/>
                </a:solidFill>
              </a:rPr>
              <a:t>success</a:t>
            </a:r>
            <a:r>
              <a:rPr lang="zh-CN" altLang="en-US" sz="2400"/>
              <a:t>:function(str){ 			</a:t>
            </a:r>
            <a:endParaRPr lang="zh-CN" altLang="en-US" sz="2400"/>
          </a:p>
          <a:p>
            <a:r>
              <a:rPr lang="zh-CN" altLang="en-US" sz="2400"/>
              <a:t>　　　　//Ajax请求成功回调函数的相关操作语句</a:t>
            </a:r>
            <a:endParaRPr lang="zh-CN" altLang="en-US" sz="2400"/>
          </a:p>
          <a:p>
            <a:r>
              <a:rPr lang="zh-CN" altLang="en-US" sz="2400"/>
              <a:t>　　 </a:t>
            </a:r>
            <a:r>
              <a:rPr lang="en-US" altLang="zh-CN" sz="2400"/>
              <a:t>	</a:t>
            </a:r>
            <a:r>
              <a:rPr lang="zh-CN" altLang="en-US" sz="2400"/>
              <a:t>},</a:t>
            </a:r>
            <a:endParaRPr lang="zh-CN" altLang="en-US" sz="2400"/>
          </a:p>
          <a:p>
            <a:r>
              <a:rPr lang="zh-CN" altLang="en-US" sz="2400"/>
              <a:t>　　 </a:t>
            </a:r>
            <a:r>
              <a:rPr lang="en-US" altLang="zh-CN" sz="2400"/>
              <a:t>	</a:t>
            </a:r>
            <a:r>
              <a:rPr lang="zh-CN" altLang="en-US" sz="2400" b="1">
                <a:solidFill>
                  <a:srgbClr val="FF0000"/>
                </a:solidFill>
              </a:rPr>
              <a:t>error</a:t>
            </a:r>
            <a:r>
              <a:rPr lang="zh-CN" altLang="en-US" sz="2400"/>
              <a:t>:function (err){ 		</a:t>
            </a:r>
            <a:endParaRPr lang="zh-CN" altLang="en-US" sz="2400"/>
          </a:p>
          <a:p>
            <a:r>
              <a:rPr lang="zh-CN" altLang="en-US" sz="2400"/>
              <a:t>　　　　//Ajax请求失败回调函数</a:t>
            </a:r>
            <a:endParaRPr lang="zh-CN" altLang="en-US" sz="2400"/>
          </a:p>
          <a:p>
            <a:r>
              <a:rPr lang="zh-CN" altLang="en-US" sz="2400"/>
              <a:t>　　 }</a:t>
            </a:r>
            <a:endParaRPr lang="zh-CN" altLang="en-US" sz="2400"/>
          </a:p>
          <a:p>
            <a:r>
              <a:rPr lang="zh-CN" altLang="en-US" sz="2400"/>
              <a:t>});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1294765" y="2049145"/>
            <a:ext cx="6504305" cy="629920"/>
          </a:xfrm>
        </p:spPr>
        <p:txBody>
          <a:bodyPr wrap="square">
            <a:normAutofit fontScale="90000"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例</a:t>
            </a:r>
            <a:r>
              <a:rPr lang="en-US" altLang="zh-CN">
                <a:solidFill>
                  <a:schemeClr val="tx1"/>
                </a:solidFill>
              </a:rPr>
              <a:t>9-4 </a:t>
            </a:r>
            <a:r>
              <a:rPr lang="en-US" altLang="zh-CN">
                <a:sym typeface="+mn-ea"/>
              </a:rPr>
              <a:t>jQuery</a:t>
            </a:r>
            <a:r>
              <a:rPr lang="zh-CN" altLang="en-US">
                <a:sym typeface="+mn-ea"/>
              </a:rPr>
              <a:t>实现</a:t>
            </a:r>
            <a:r>
              <a:rPr lang="zh-CN" altLang="en-US">
                <a:sym typeface="+mn-ea"/>
              </a:rPr>
              <a:t>用户名验证</a:t>
            </a:r>
            <a:br>
              <a:rPr lang="zh-CN" altLang="en-US">
                <a:solidFill>
                  <a:schemeClr val="tx1"/>
                </a:solidFill>
              </a:rPr>
            </a:b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ctrTitle" idx="13"/>
          </p:nvPr>
        </p:nvSpPr>
        <p:spPr>
          <a:xfrm>
            <a:off x="799465" y="295910"/>
            <a:ext cx="1546860" cy="629920"/>
          </a:xfrm>
        </p:spPr>
        <p:txBody>
          <a:bodyPr/>
          <a:p>
            <a:r>
              <a:rPr lang="zh-CN" alt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总结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53870" y="1575435"/>
            <a:ext cx="118059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 $.ajax()</a:t>
            </a:r>
            <a:r>
              <a:rPr lang="zh-CN" altLang="en-US" sz="2800"/>
              <a:t>使用方法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2.  </a:t>
            </a:r>
            <a:r>
              <a:rPr lang="en-US" altLang="zh-CN" sz="2800">
                <a:sym typeface="+mn-ea"/>
              </a:rPr>
              <a:t>$.ajax()</a:t>
            </a:r>
            <a:r>
              <a:rPr lang="zh-CN" altLang="en-US" sz="2800">
                <a:sym typeface="+mn-ea"/>
              </a:rPr>
              <a:t>各个参数的含义</a:t>
            </a:r>
            <a:endParaRPr lang="zh-CN" altLang="en-US" sz="2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1294765" y="2049145"/>
            <a:ext cx="6043295" cy="629920"/>
          </a:xfrm>
        </p:spPr>
        <p:txBody>
          <a:bodyPr wrap="square">
            <a:normAutofit fontScale="90000"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例</a:t>
            </a:r>
            <a:r>
              <a:rPr lang="en-US" altLang="zh-CN">
                <a:solidFill>
                  <a:schemeClr val="tx1"/>
                </a:solidFill>
              </a:rPr>
              <a:t>9-5 $.post()</a:t>
            </a:r>
            <a:r>
              <a:rPr lang="zh-CN" altLang="zh-CN">
                <a:solidFill>
                  <a:schemeClr val="tx1"/>
                </a:solidFill>
              </a:rPr>
              <a:t>请求服务器端文件</a:t>
            </a:r>
            <a:endParaRPr lang="zh-CN" altLang="zh-CN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title"/>
          </p:nvPr>
        </p:nvSpPr>
        <p:spPr>
          <a:xfrm>
            <a:off x="450172" y="0"/>
            <a:ext cx="10852237" cy="441964"/>
          </a:xfrm>
        </p:spPr>
        <p:txBody>
          <a:bodyPr/>
          <a:p>
            <a:r>
              <a:rPr lang="zh-CN" altLang="en-US"/>
              <a:t>知识点：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3345" y="506730"/>
            <a:ext cx="1180592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 </a:t>
            </a:r>
            <a:r>
              <a:rPr sz="2800"/>
              <a:t>$.post()方法</a:t>
            </a:r>
            <a:endParaRPr sz="2800"/>
          </a:p>
          <a:p>
            <a:r>
              <a:rPr sz="2800"/>
              <a:t> </a:t>
            </a:r>
            <a:endParaRPr sz="2800"/>
          </a:p>
          <a:p>
            <a:r>
              <a:rPr sz="2800"/>
              <a:t> 通过HTTP POST请求从服务器载入数据</a:t>
            </a:r>
            <a:endParaRPr sz="2800"/>
          </a:p>
          <a:p>
            <a:endParaRPr sz="2800"/>
          </a:p>
          <a:p>
            <a:r>
              <a:rPr sz="2800"/>
              <a:t>其语法格式如下所示：</a:t>
            </a:r>
            <a:endParaRPr sz="2800"/>
          </a:p>
          <a:p>
            <a:r>
              <a:rPr sz="2800"/>
              <a:t>     </a:t>
            </a:r>
            <a:r>
              <a:rPr sz="2800" b="1">
                <a:solidFill>
                  <a:srgbClr val="FF0000"/>
                </a:solidFill>
              </a:rPr>
              <a:t>$</a:t>
            </a:r>
            <a:r>
              <a:rPr sz="2800" b="1">
                <a:solidFill>
                  <a:srgbClr val="FF0000"/>
                </a:solidFill>
              </a:rPr>
              <a:t>.</a:t>
            </a:r>
            <a:r>
              <a:rPr sz="2800" b="1">
                <a:solidFill>
                  <a:srgbClr val="FF0000"/>
                </a:solidFill>
              </a:rPr>
              <a:t>post</a:t>
            </a:r>
            <a:r>
              <a:rPr sz="2800"/>
              <a:t>(</a:t>
            </a:r>
            <a:r>
              <a:rPr sz="2800" b="1">
                <a:solidFill>
                  <a:srgbClr val="FF0000"/>
                </a:solidFill>
              </a:rPr>
              <a:t>url</a:t>
            </a:r>
            <a:r>
              <a:rPr sz="2800"/>
              <a:t>,</a:t>
            </a:r>
            <a:r>
              <a:rPr sz="2800" b="1">
                <a:solidFill>
                  <a:srgbClr val="FF0000"/>
                </a:solidFill>
              </a:rPr>
              <a:t>data</a:t>
            </a:r>
            <a:r>
              <a:rPr sz="2800"/>
              <a:t>,</a:t>
            </a:r>
            <a:r>
              <a:rPr sz="2800" b="1">
                <a:solidFill>
                  <a:srgbClr val="FF0000"/>
                </a:solidFill>
              </a:rPr>
              <a:t>callback</a:t>
            </a:r>
            <a:r>
              <a:rPr sz="2800"/>
              <a:t>);</a:t>
            </a:r>
            <a:endParaRPr sz="2800"/>
          </a:p>
          <a:p>
            <a:r>
              <a:rPr sz="2800"/>
              <a:t>其中：</a:t>
            </a:r>
            <a:endParaRPr sz="2800"/>
          </a:p>
          <a:p>
            <a:r>
              <a:rPr sz="2800" b="1">
                <a:solidFill>
                  <a:srgbClr val="FF0000"/>
                </a:solidFill>
              </a:rPr>
              <a:t>url</a:t>
            </a:r>
            <a:r>
              <a:rPr sz="2800"/>
              <a:t>是设置资源请求的路径；</a:t>
            </a:r>
            <a:endParaRPr sz="2800"/>
          </a:p>
          <a:p>
            <a:r>
              <a:rPr sz="2800" b="1">
                <a:solidFill>
                  <a:srgbClr val="FF0000"/>
                </a:solidFill>
              </a:rPr>
              <a:t>data</a:t>
            </a:r>
            <a:r>
              <a:rPr sz="2800"/>
              <a:t>是在进行资源请求的同时向服务器端发送的数据； </a:t>
            </a:r>
            <a:endParaRPr sz="2800"/>
          </a:p>
          <a:p>
            <a:r>
              <a:rPr sz="2800" b="1">
                <a:solidFill>
                  <a:srgbClr val="FF0000"/>
                </a:solidFill>
              </a:rPr>
              <a:t>callback</a:t>
            </a:r>
            <a:r>
              <a:rPr sz="2800"/>
              <a:t>是资源请求成功后所执行的函数名。</a:t>
            </a:r>
            <a:endParaRPr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1294765" y="2049145"/>
            <a:ext cx="6504305" cy="629920"/>
          </a:xfrm>
        </p:spPr>
        <p:txBody>
          <a:bodyPr wrap="square">
            <a:normAutofit fontScale="90000"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例</a:t>
            </a:r>
            <a:r>
              <a:rPr lang="en-US" altLang="zh-CN">
                <a:solidFill>
                  <a:schemeClr val="tx1"/>
                </a:solidFill>
              </a:rPr>
              <a:t>9-5 </a:t>
            </a:r>
            <a:r>
              <a:rPr lang="en-US" altLang="zh-CN">
                <a:sym typeface="+mn-ea"/>
              </a:rPr>
              <a:t>$.post()</a:t>
            </a:r>
            <a:r>
              <a:rPr lang="zh-CN" altLang="zh-CN">
                <a:sym typeface="+mn-ea"/>
              </a:rPr>
              <a:t>请求服务器端文件</a:t>
            </a:r>
            <a:br>
              <a:rPr lang="zh-CN" altLang="zh-CN">
                <a:solidFill>
                  <a:schemeClr val="tx1"/>
                </a:solidFill>
              </a:rPr>
            </a:b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ctrTitle" idx="13"/>
          </p:nvPr>
        </p:nvSpPr>
        <p:spPr>
          <a:xfrm>
            <a:off x="799465" y="295910"/>
            <a:ext cx="1546860" cy="629920"/>
          </a:xfrm>
        </p:spPr>
        <p:txBody>
          <a:bodyPr/>
          <a:p>
            <a:r>
              <a:rPr lang="zh-CN" alt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总结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53870" y="1575435"/>
            <a:ext cx="11805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 </a:t>
            </a:r>
            <a:r>
              <a:rPr lang="en-US" altLang="zh-CN" sz="2800">
                <a:sym typeface="+mn-ea"/>
              </a:rPr>
              <a:t>$.post()</a:t>
            </a:r>
            <a:r>
              <a:rPr lang="zh-CN" altLang="en-US" sz="2800">
                <a:sym typeface="+mn-ea"/>
              </a:rPr>
              <a:t>调用</a:t>
            </a:r>
            <a:r>
              <a:rPr lang="zh-CN" altLang="en-US" sz="2800"/>
              <a:t>方法</a:t>
            </a:r>
            <a:endParaRPr lang="zh-CN" altLang="en-US" sz="2800"/>
          </a:p>
          <a:p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  </a:t>
            </a:r>
            <a:r>
              <a:rPr sz="2800">
                <a:sym typeface="+mn-ea"/>
              </a:rPr>
              <a:t> </a:t>
            </a:r>
            <a:r>
              <a:rPr sz="2800" b="1">
                <a:solidFill>
                  <a:srgbClr val="FF0000"/>
                </a:solidFill>
                <a:sym typeface="+mn-ea"/>
              </a:rPr>
              <a:t>$.post</a:t>
            </a:r>
            <a:r>
              <a:rPr sz="2800">
                <a:sym typeface="+mn-ea"/>
              </a:rPr>
              <a:t>(</a:t>
            </a:r>
            <a:r>
              <a:rPr sz="2800" b="1">
                <a:solidFill>
                  <a:srgbClr val="FF0000"/>
                </a:solidFill>
                <a:sym typeface="+mn-ea"/>
              </a:rPr>
              <a:t>url</a:t>
            </a:r>
            <a:r>
              <a:rPr sz="2800">
                <a:sym typeface="+mn-ea"/>
              </a:rPr>
              <a:t>,</a:t>
            </a:r>
            <a:r>
              <a:rPr sz="2800" b="1">
                <a:solidFill>
                  <a:srgbClr val="FF0000"/>
                </a:solidFill>
                <a:sym typeface="+mn-ea"/>
              </a:rPr>
              <a:t>data</a:t>
            </a:r>
            <a:r>
              <a:rPr sz="2800">
                <a:sym typeface="+mn-ea"/>
              </a:rPr>
              <a:t>,</a:t>
            </a:r>
            <a:r>
              <a:rPr sz="2800" b="1">
                <a:solidFill>
                  <a:srgbClr val="FF0000"/>
                </a:solidFill>
                <a:sym typeface="+mn-ea"/>
              </a:rPr>
              <a:t>callback</a:t>
            </a:r>
            <a:r>
              <a:rPr sz="2800">
                <a:sym typeface="+mn-ea"/>
              </a:rPr>
              <a:t>);</a:t>
            </a:r>
            <a:endParaRPr sz="2800"/>
          </a:p>
          <a:p>
            <a:endParaRPr lang="zh-CN" altLang="en-US" sz="2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1294765" y="2049145"/>
            <a:ext cx="6951345" cy="629920"/>
          </a:xfrm>
        </p:spPr>
        <p:txBody>
          <a:bodyPr wrap="square">
            <a:norm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例</a:t>
            </a:r>
            <a:r>
              <a:rPr lang="en-US" altLang="zh-CN">
                <a:solidFill>
                  <a:schemeClr val="tx1"/>
                </a:solidFill>
              </a:rPr>
              <a:t>9-6 </a:t>
            </a:r>
            <a:r>
              <a:rPr altLang="zh-CN">
                <a:solidFill>
                  <a:schemeClr val="tx1"/>
                </a:solidFill>
              </a:rPr>
              <a:t>JSON对象和JSON数组遍历</a:t>
            </a:r>
            <a:endParaRPr altLang="zh-CN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450215" y="0"/>
            <a:ext cx="2016125" cy="441960"/>
          </a:xfrm>
        </p:spPr>
        <p:txBody>
          <a:bodyPr>
            <a:normAutofit fontScale="90000"/>
          </a:bodyPr>
          <a:p>
            <a:r>
              <a:rPr lang="zh-CN" altLang="en-US"/>
              <a:t>知识点：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3040" y="786765"/>
            <a:ext cx="1180592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 </a:t>
            </a:r>
            <a:r>
              <a:rPr sz="2800" b="1">
                <a:solidFill>
                  <a:srgbClr val="FF0000"/>
                </a:solidFill>
              </a:rPr>
              <a:t>JSON</a:t>
            </a:r>
            <a:r>
              <a:rPr lang="zh-CN" sz="2800"/>
              <a:t>基本概念</a:t>
            </a:r>
            <a:endParaRPr sz="2800"/>
          </a:p>
          <a:p>
            <a:r>
              <a:rPr sz="2800"/>
              <a:t> </a:t>
            </a:r>
            <a:endParaRPr sz="2800"/>
          </a:p>
          <a:p>
            <a:r>
              <a:rPr sz="2800"/>
              <a:t> </a:t>
            </a:r>
            <a:r>
              <a:rPr lang="en-US" sz="2800"/>
              <a:t>	</a:t>
            </a:r>
            <a:r>
              <a:rPr sz="2800" b="1">
                <a:solidFill>
                  <a:srgbClr val="FF0000"/>
                </a:solidFill>
              </a:rPr>
              <a:t>JSON </a:t>
            </a:r>
            <a:r>
              <a:rPr sz="2800"/>
              <a:t>可以将 JavaScript 对象中表示的</a:t>
            </a:r>
            <a:r>
              <a:rPr sz="2800" b="1">
                <a:solidFill>
                  <a:srgbClr val="FF0000"/>
                </a:solidFill>
              </a:rPr>
              <a:t>一组数据转换为字符串</a:t>
            </a:r>
            <a:r>
              <a:rPr sz="2800"/>
              <a:t>，然后就可以在网络或者程序之间轻松地</a:t>
            </a:r>
            <a:r>
              <a:rPr sz="2800" b="1">
                <a:solidFill>
                  <a:srgbClr val="FF0000"/>
                </a:solidFill>
              </a:rPr>
              <a:t>传递这个字符串</a:t>
            </a:r>
            <a:r>
              <a:rPr sz="2800"/>
              <a:t>，并在需要的时候将其</a:t>
            </a:r>
            <a:r>
              <a:rPr sz="2800" b="1">
                <a:solidFill>
                  <a:srgbClr val="FF0000"/>
                </a:solidFill>
              </a:rPr>
              <a:t>再还原</a:t>
            </a:r>
            <a:r>
              <a:rPr sz="2800"/>
              <a:t>为各编程语言所支持的</a:t>
            </a:r>
            <a:r>
              <a:rPr sz="2800" b="1">
                <a:solidFill>
                  <a:srgbClr val="FF0000"/>
                </a:solidFill>
              </a:rPr>
              <a:t>数据格式</a:t>
            </a:r>
            <a:endParaRPr sz="2800"/>
          </a:p>
          <a:p>
            <a:endParaRPr sz="2800" b="1">
              <a:solidFill>
                <a:srgbClr val="FF0000"/>
              </a:solidFill>
            </a:endParaRPr>
          </a:p>
          <a:p>
            <a:r>
              <a:rPr sz="2800"/>
              <a:t>例如在</a:t>
            </a:r>
            <a:r>
              <a:rPr sz="2800" b="1">
                <a:solidFill>
                  <a:srgbClr val="FF0000"/>
                </a:solidFill>
              </a:rPr>
              <a:t>Ajax</a:t>
            </a:r>
            <a:r>
              <a:rPr sz="2800"/>
              <a:t>中使用时，如果需要用到</a:t>
            </a:r>
            <a:r>
              <a:rPr sz="2800" b="1">
                <a:solidFill>
                  <a:srgbClr val="FF0000"/>
                </a:solidFill>
              </a:rPr>
              <a:t>数组传值</a:t>
            </a:r>
            <a:r>
              <a:rPr sz="2800"/>
              <a:t>，这时就需要</a:t>
            </a:r>
            <a:r>
              <a:rPr sz="2800" b="1">
                <a:solidFill>
                  <a:srgbClr val="FF0000"/>
                </a:solidFill>
              </a:rPr>
              <a:t>用JSON将数组转化为字符串</a:t>
            </a:r>
            <a:r>
              <a:rPr sz="2800"/>
              <a:t>。</a:t>
            </a:r>
            <a:endParaRPr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ctrTitle" idx="13"/>
          </p:nvPr>
        </p:nvSpPr>
        <p:spPr>
          <a:xfrm>
            <a:off x="799465" y="295910"/>
            <a:ext cx="2085340" cy="629920"/>
          </a:xfrm>
        </p:spPr>
        <p:txBody>
          <a:bodyPr/>
          <a:p>
            <a:r>
              <a:rPr lang="zh-CN" altLang="en-US"/>
              <a:t>知识点：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6080" y="1076325"/>
            <a:ext cx="118059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 </a:t>
            </a:r>
            <a:r>
              <a:rPr lang="zh-CN" altLang="en-US" sz="2800" b="1">
                <a:solidFill>
                  <a:srgbClr val="FF0000"/>
                </a:solidFill>
              </a:rPr>
              <a:t>Ajax</a:t>
            </a:r>
            <a:r>
              <a:rPr lang="zh-CN" altLang="en-US" sz="2800"/>
              <a:t>基本</a:t>
            </a:r>
            <a:r>
              <a:rPr lang="zh-CN" altLang="en-US" sz="2800" b="1">
                <a:solidFill>
                  <a:srgbClr val="FF0000"/>
                </a:solidFill>
              </a:rPr>
              <a:t>概念</a:t>
            </a:r>
            <a:endParaRPr lang="zh-CN" altLang="en-US" sz="2800" b="1">
              <a:solidFill>
                <a:srgbClr val="FF0000"/>
              </a:solidFill>
            </a:endParaRPr>
          </a:p>
          <a:p>
            <a:endParaRPr lang="zh-CN" altLang="en-US" sz="2800"/>
          </a:p>
          <a:p>
            <a:r>
              <a:rPr lang="zh-CN" altLang="en-US" sz="2800" b="1">
                <a:solidFill>
                  <a:srgbClr val="FF0000"/>
                </a:solidFill>
              </a:rPr>
              <a:t>Ajax（</a:t>
            </a:r>
            <a:r>
              <a:rPr lang="zh-CN" altLang="en-US" sz="2800"/>
              <a:t>Asynchronous JavaScript And XML）翻译成中文就是“</a:t>
            </a:r>
            <a:r>
              <a:rPr lang="zh-CN" altLang="en-US" sz="2800" b="1">
                <a:solidFill>
                  <a:srgbClr val="FF0000"/>
                </a:solidFill>
              </a:rPr>
              <a:t>异步JavaScript和XML</a:t>
            </a:r>
            <a:r>
              <a:rPr lang="zh-CN" altLang="en-US" sz="2800"/>
              <a:t>”。即使用</a:t>
            </a:r>
            <a:r>
              <a:rPr lang="zh-CN" altLang="en-US" sz="2800" b="1">
                <a:solidFill>
                  <a:srgbClr val="FF0000"/>
                </a:solidFill>
              </a:rPr>
              <a:t>JavaScript</a:t>
            </a:r>
            <a:r>
              <a:rPr lang="zh-CN" altLang="en-US" sz="2800"/>
              <a:t>语言与</a:t>
            </a:r>
            <a:r>
              <a:rPr lang="zh-CN" altLang="en-US" sz="2800" b="1">
                <a:solidFill>
                  <a:srgbClr val="FF0000"/>
                </a:solidFill>
              </a:rPr>
              <a:t>服务器</a:t>
            </a:r>
            <a:r>
              <a:rPr lang="zh-CN" altLang="en-US" sz="2800"/>
              <a:t>进行</a:t>
            </a:r>
            <a:r>
              <a:rPr lang="zh-CN" altLang="en-US" sz="2800" b="1">
                <a:solidFill>
                  <a:srgbClr val="FF0000"/>
                </a:solidFill>
              </a:rPr>
              <a:t>异步交互</a:t>
            </a:r>
            <a:r>
              <a:rPr lang="zh-CN" altLang="en-US" sz="2800"/>
              <a:t>，传输的数据为</a:t>
            </a:r>
            <a:r>
              <a:rPr lang="zh-CN" altLang="en-US" sz="2800" b="1">
                <a:solidFill>
                  <a:srgbClr val="FF0000"/>
                </a:solidFill>
              </a:rPr>
              <a:t>XML数据格式</a:t>
            </a:r>
            <a:r>
              <a:rPr lang="zh-CN" altLang="en-US" sz="2800"/>
              <a:t>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Ajax</a:t>
            </a:r>
            <a:r>
              <a:rPr lang="zh-CN" altLang="en-US" sz="2800" b="1">
                <a:solidFill>
                  <a:srgbClr val="FF0000"/>
                </a:solidFill>
              </a:rPr>
              <a:t>最大</a:t>
            </a:r>
            <a:r>
              <a:rPr lang="zh-CN" altLang="en-US" sz="2800"/>
              <a:t>的</a:t>
            </a:r>
            <a:r>
              <a:rPr lang="zh-CN" altLang="en-US" sz="2800" b="1">
                <a:solidFill>
                  <a:srgbClr val="FF0000"/>
                </a:solidFill>
              </a:rPr>
              <a:t>特点</a:t>
            </a:r>
            <a:r>
              <a:rPr lang="zh-CN" altLang="en-US" sz="2800"/>
              <a:t>是当</a:t>
            </a:r>
            <a:r>
              <a:rPr lang="zh-CN" altLang="en-US" sz="2800" b="1">
                <a:solidFill>
                  <a:srgbClr val="FF0000"/>
                </a:solidFill>
              </a:rPr>
              <a:t>服务器响应</a:t>
            </a:r>
            <a:r>
              <a:rPr lang="zh-CN" altLang="en-US" sz="2800"/>
              <a:t>时，</a:t>
            </a:r>
            <a:r>
              <a:rPr lang="zh-CN" altLang="en-US" sz="2800" b="1">
                <a:solidFill>
                  <a:srgbClr val="FF0000"/>
                </a:solidFill>
              </a:rPr>
              <a:t>不用刷新整个</a:t>
            </a:r>
            <a:r>
              <a:rPr lang="zh-CN" altLang="en-US" sz="2800"/>
              <a:t>浏览器</a:t>
            </a:r>
            <a:r>
              <a:rPr lang="zh-CN" altLang="en-US" sz="2800" b="1">
                <a:solidFill>
                  <a:srgbClr val="FF0000"/>
                </a:solidFill>
              </a:rPr>
              <a:t>页面</a:t>
            </a:r>
            <a:r>
              <a:rPr lang="zh-CN" altLang="en-US" sz="2800"/>
              <a:t>，而仅是</a:t>
            </a:r>
            <a:r>
              <a:rPr lang="zh-CN" altLang="en-US" sz="2800" b="1">
                <a:solidFill>
                  <a:srgbClr val="FF0000"/>
                </a:solidFill>
              </a:rPr>
              <a:t>刷新</a:t>
            </a:r>
            <a:r>
              <a:rPr lang="zh-CN" altLang="en-US" sz="2800" b="1">
                <a:solidFill>
                  <a:srgbClr val="FF0000"/>
                </a:solidFill>
              </a:rPr>
              <a:t>局部</a:t>
            </a:r>
            <a:r>
              <a:rPr lang="zh-CN" altLang="en-US" sz="2800"/>
              <a:t>页面，这一特点使用户在无感的情况下完成向服务器请求和响应过程。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450215" y="0"/>
            <a:ext cx="2016125" cy="441960"/>
          </a:xfrm>
        </p:spPr>
        <p:txBody>
          <a:bodyPr>
            <a:normAutofit fontScale="90000"/>
          </a:bodyPr>
          <a:p>
            <a:r>
              <a:rPr lang="zh-CN" altLang="en-US"/>
              <a:t>知识点：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02030" y="926465"/>
            <a:ext cx="1180592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 </a:t>
            </a:r>
            <a:r>
              <a:rPr sz="2800"/>
              <a:t>JSON</a:t>
            </a:r>
            <a:r>
              <a:rPr sz="2800" b="1">
                <a:solidFill>
                  <a:srgbClr val="FF0000"/>
                </a:solidFill>
              </a:rPr>
              <a:t>数据获取</a:t>
            </a:r>
            <a:r>
              <a:rPr sz="2800"/>
              <a:t>的语法</a:t>
            </a:r>
            <a:endParaRPr sz="2800"/>
          </a:p>
          <a:p>
            <a:endParaRPr sz="2800"/>
          </a:p>
          <a:p>
            <a:r>
              <a:rPr lang="en-US" sz="2800"/>
              <a:t>	</a:t>
            </a:r>
            <a:r>
              <a:rPr sz="2800" b="1">
                <a:solidFill>
                  <a:srgbClr val="FF0000"/>
                </a:solidFill>
              </a:rPr>
              <a:t>JSON对象</a:t>
            </a:r>
            <a:r>
              <a:rPr sz="2800"/>
              <a:t>.</a:t>
            </a:r>
            <a:r>
              <a:rPr sz="2800" b="1">
                <a:solidFill>
                  <a:srgbClr val="FF0000"/>
                </a:solidFill>
              </a:rPr>
              <a:t>键名</a:t>
            </a:r>
            <a:endParaRPr sz="2800"/>
          </a:p>
          <a:p>
            <a:endParaRPr sz="2800"/>
          </a:p>
          <a:p>
            <a:pPr algn="l">
              <a:buClrTx/>
              <a:buSzTx/>
              <a:buFontTx/>
            </a:pPr>
            <a:r>
              <a:rPr lang="en-US" sz="2800"/>
              <a:t>	</a:t>
            </a:r>
            <a:r>
              <a:rPr sz="2800" b="1">
                <a:solidFill>
                  <a:srgbClr val="FF0000"/>
                </a:solidFill>
              </a:rPr>
              <a:t>JSON对象["键名"]</a:t>
            </a:r>
            <a:endParaRPr sz="2800" b="1">
              <a:solidFill>
                <a:srgbClr val="FF0000"/>
              </a:solidFill>
            </a:endParaRPr>
          </a:p>
          <a:p>
            <a:endParaRPr sz="2800"/>
          </a:p>
          <a:p>
            <a:pPr algn="l">
              <a:buClrTx/>
              <a:buSzTx/>
              <a:buFontTx/>
            </a:pPr>
            <a:r>
              <a:rPr lang="en-US" sz="2800"/>
              <a:t>	</a:t>
            </a:r>
            <a:r>
              <a:rPr sz="2800" b="1">
                <a:solidFill>
                  <a:srgbClr val="FF0000"/>
                </a:solidFill>
              </a:rPr>
              <a:t>数组对象[索引]</a:t>
            </a:r>
            <a:endParaRPr sz="2800" b="1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450215" y="0"/>
            <a:ext cx="2016125" cy="441960"/>
          </a:xfrm>
        </p:spPr>
        <p:txBody>
          <a:bodyPr>
            <a:normAutofit fontScale="90000"/>
          </a:bodyPr>
          <a:p>
            <a:r>
              <a:rPr lang="zh-CN" altLang="en-US"/>
              <a:t>知识点：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02030" y="926465"/>
            <a:ext cx="1180592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3. </a:t>
            </a:r>
            <a:r>
              <a:rPr sz="2800"/>
              <a:t>JSON</a:t>
            </a:r>
            <a:r>
              <a:rPr sz="2800" b="1">
                <a:solidFill>
                  <a:srgbClr val="FF0000"/>
                </a:solidFill>
              </a:rPr>
              <a:t>字符串转换</a:t>
            </a:r>
            <a:r>
              <a:rPr sz="2800"/>
              <a:t>为JavaScript</a:t>
            </a:r>
            <a:r>
              <a:rPr sz="2800" b="1">
                <a:solidFill>
                  <a:srgbClr val="FF0000"/>
                </a:solidFill>
              </a:rPr>
              <a:t>对象</a:t>
            </a:r>
            <a:endParaRPr sz="2800"/>
          </a:p>
          <a:p>
            <a:endParaRPr sz="2800"/>
          </a:p>
          <a:p>
            <a:r>
              <a:rPr sz="2800"/>
              <a:t>使用 </a:t>
            </a:r>
            <a:r>
              <a:rPr sz="2800" b="1">
                <a:solidFill>
                  <a:srgbClr val="FF0000"/>
                </a:solidFill>
              </a:rPr>
              <a:t>JSON.parse() </a:t>
            </a:r>
            <a:r>
              <a:rPr sz="2800"/>
              <a:t>方法</a:t>
            </a:r>
            <a:r>
              <a:rPr lang="zh-CN" sz="2800"/>
              <a:t>，例如</a:t>
            </a:r>
            <a:r>
              <a:rPr sz="2800"/>
              <a:t>：</a:t>
            </a:r>
            <a:endParaRPr sz="2800"/>
          </a:p>
          <a:p>
            <a:endParaRPr sz="2800"/>
          </a:p>
          <a:p>
            <a:r>
              <a:rPr sz="2800"/>
              <a:t>var obj = </a:t>
            </a:r>
            <a:r>
              <a:rPr sz="2800" b="1">
                <a:solidFill>
                  <a:srgbClr val="FF0000"/>
                </a:solidFill>
              </a:rPr>
              <a:t>JSON.parse</a:t>
            </a:r>
            <a:r>
              <a:rPr sz="2800"/>
              <a:t>('{"a": "Hello", "b": "World"}'); </a:t>
            </a:r>
            <a:endParaRPr sz="2800"/>
          </a:p>
          <a:p>
            <a:r>
              <a:rPr lang="en-US" sz="2800"/>
              <a:t>		</a:t>
            </a:r>
            <a:endParaRPr lang="en-US" sz="2800"/>
          </a:p>
          <a:p>
            <a:r>
              <a:rPr lang="en-US" sz="2800"/>
              <a:t>			</a:t>
            </a:r>
            <a:r>
              <a:rPr sz="2800"/>
              <a:t>//结果是 {a: 'Hello', b: 'World'}</a:t>
            </a:r>
            <a:endParaRPr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450215" y="0"/>
            <a:ext cx="2016125" cy="441960"/>
          </a:xfrm>
        </p:spPr>
        <p:txBody>
          <a:bodyPr>
            <a:normAutofit fontScale="90000"/>
          </a:bodyPr>
          <a:p>
            <a:r>
              <a:rPr lang="zh-CN" altLang="en-US"/>
              <a:t>知识点：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02030" y="926465"/>
            <a:ext cx="1180592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4. </a:t>
            </a:r>
            <a:r>
              <a:rPr sz="2800">
                <a:sym typeface="+mn-ea"/>
              </a:rPr>
              <a:t>JavaScript</a:t>
            </a:r>
            <a:r>
              <a:rPr sz="2800" b="1">
                <a:solidFill>
                  <a:srgbClr val="FF0000"/>
                </a:solidFill>
                <a:sym typeface="+mn-ea"/>
              </a:rPr>
              <a:t>对象</a:t>
            </a:r>
            <a:r>
              <a:rPr sz="2800" b="1">
                <a:solidFill>
                  <a:srgbClr val="FF0000"/>
                </a:solidFill>
              </a:rPr>
              <a:t>转换</a:t>
            </a:r>
            <a:r>
              <a:rPr sz="2800"/>
              <a:t>为</a:t>
            </a:r>
            <a:r>
              <a:rPr sz="2800">
                <a:sym typeface="+mn-ea"/>
              </a:rPr>
              <a:t>JSON</a:t>
            </a:r>
            <a:r>
              <a:rPr sz="2800" b="1">
                <a:solidFill>
                  <a:srgbClr val="FF0000"/>
                </a:solidFill>
                <a:sym typeface="+mn-ea"/>
              </a:rPr>
              <a:t>字符串</a:t>
            </a:r>
            <a:endParaRPr sz="2800"/>
          </a:p>
          <a:p>
            <a:endParaRPr sz="2800"/>
          </a:p>
          <a:p>
            <a:r>
              <a:rPr sz="2800"/>
              <a:t>使用 </a:t>
            </a:r>
            <a:r>
              <a:rPr sz="2800" b="1">
                <a:solidFill>
                  <a:srgbClr val="FF0000"/>
                </a:solidFill>
              </a:rPr>
              <a:t>JSON.stringify() </a:t>
            </a:r>
            <a:r>
              <a:rPr sz="2800"/>
              <a:t>方法</a:t>
            </a:r>
            <a:endParaRPr sz="2800"/>
          </a:p>
          <a:p>
            <a:endParaRPr sz="2800"/>
          </a:p>
          <a:p>
            <a:r>
              <a:rPr lang="en-US" sz="2800"/>
              <a:t>	</a:t>
            </a:r>
            <a:r>
              <a:rPr sz="2800"/>
              <a:t>var json = </a:t>
            </a:r>
            <a:r>
              <a:rPr sz="2800" b="1">
                <a:solidFill>
                  <a:srgbClr val="FF0000"/>
                </a:solidFill>
              </a:rPr>
              <a:t>JSON.stringify</a:t>
            </a:r>
            <a:r>
              <a:rPr sz="2800"/>
              <a:t>({a: 'Hello', b: 'World'}); </a:t>
            </a:r>
            <a:endParaRPr sz="2800"/>
          </a:p>
          <a:p>
            <a:r>
              <a:rPr lang="en-US" sz="2800"/>
              <a:t>				</a:t>
            </a:r>
            <a:endParaRPr lang="en-US" sz="2800"/>
          </a:p>
          <a:p>
            <a:r>
              <a:rPr lang="en-US" sz="2800"/>
              <a:t>					</a:t>
            </a:r>
            <a:r>
              <a:rPr sz="2800"/>
              <a:t>//结果是 '{"a": "Hello", "b": "World"}'</a:t>
            </a:r>
            <a:endParaRPr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1294765" y="2049145"/>
            <a:ext cx="6504305" cy="629920"/>
          </a:xfrm>
        </p:spPr>
        <p:txBody>
          <a:bodyPr wrap="square">
            <a:normAutofit fontScale="90000"/>
          </a:bodyPr>
          <a:lstStyle/>
          <a:p>
            <a:r>
              <a:rPr lang="zh-CN" altLang="en-US">
                <a:sym typeface="+mn-ea"/>
              </a:rPr>
              <a:t>例</a:t>
            </a:r>
            <a:r>
              <a:rPr lang="en-US" altLang="zh-CN">
                <a:sym typeface="+mn-ea"/>
              </a:rPr>
              <a:t>9-6 </a:t>
            </a:r>
            <a:r>
              <a:rPr altLang="zh-CN">
                <a:sym typeface="+mn-ea"/>
              </a:rPr>
              <a:t>JSON对象和JSON数组遍历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ctrTitle" idx="13"/>
          </p:nvPr>
        </p:nvSpPr>
        <p:spPr>
          <a:xfrm>
            <a:off x="799465" y="295910"/>
            <a:ext cx="1546860" cy="629920"/>
          </a:xfrm>
        </p:spPr>
        <p:txBody>
          <a:bodyPr/>
          <a:p>
            <a:r>
              <a:rPr lang="zh-CN" alt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总结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53870" y="1575435"/>
            <a:ext cx="118059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JSON</a:t>
            </a:r>
            <a:r>
              <a:rPr lang="zh-CN" altLang="en-US" sz="2800"/>
              <a:t>基本概念</a:t>
            </a:r>
            <a:endParaRPr lang="zh-CN" altLang="en-US" sz="2800"/>
          </a:p>
          <a:p>
            <a:endParaRPr lang="zh-CN" altLang="en-US" sz="2800">
              <a:sym typeface="+mn-ea"/>
            </a:endParaRPr>
          </a:p>
          <a:p>
            <a:r>
              <a:rPr lang="en-US" altLang="zh-CN" sz="2800">
                <a:sym typeface="+mn-ea"/>
              </a:rPr>
              <a:t>JSON</a:t>
            </a:r>
            <a:r>
              <a:rPr lang="zh-CN" altLang="en-US" sz="2800">
                <a:sym typeface="+mn-ea"/>
              </a:rPr>
              <a:t>的字符串与数组的转换方式</a:t>
            </a:r>
            <a:endParaRPr lang="zh-CN" altLang="en-US" sz="2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ctrTitle" idx="13"/>
          </p:nvPr>
        </p:nvSpPr>
        <p:spPr>
          <a:xfrm>
            <a:off x="799465" y="295910"/>
            <a:ext cx="2085340" cy="629920"/>
          </a:xfrm>
        </p:spPr>
        <p:txBody>
          <a:bodyPr/>
          <a:p>
            <a:r>
              <a:rPr lang="zh-CN" altLang="en-US"/>
              <a:t>知识点：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6080" y="1076325"/>
            <a:ext cx="1180592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2. </a:t>
            </a:r>
            <a:r>
              <a:rPr lang="zh-CN" altLang="en-US" sz="2800" b="1">
                <a:solidFill>
                  <a:srgbClr val="FF0000"/>
                </a:solidFill>
              </a:rPr>
              <a:t>XMLHttpRequest</a:t>
            </a:r>
            <a:r>
              <a:rPr lang="zh-CN" altLang="en-US" sz="2800"/>
              <a:t>对象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Ajax的原理是通过</a:t>
            </a:r>
            <a:r>
              <a:rPr lang="zh-CN" altLang="en-US" sz="2800" b="1">
                <a:solidFill>
                  <a:srgbClr val="FF0000"/>
                </a:solidFill>
              </a:rPr>
              <a:t>XmlHttpRequest</a:t>
            </a:r>
            <a:r>
              <a:rPr lang="zh-CN" altLang="en-US" sz="2800"/>
              <a:t>对象</a:t>
            </a:r>
            <a:r>
              <a:rPr lang="zh-CN" altLang="en-US" sz="2800" b="1">
                <a:solidFill>
                  <a:srgbClr val="FF0000"/>
                </a:solidFill>
              </a:rPr>
              <a:t>向服务器</a:t>
            </a:r>
            <a:r>
              <a:rPr lang="zh-CN" altLang="en-US" sz="2800"/>
              <a:t>发</a:t>
            </a:r>
            <a:r>
              <a:rPr lang="zh-CN" altLang="en-US" sz="2800" b="1">
                <a:solidFill>
                  <a:srgbClr val="FF0000"/>
                </a:solidFill>
              </a:rPr>
              <a:t>异步请求</a:t>
            </a:r>
            <a:endParaRPr lang="zh-CN" altLang="en-US" sz="2800" b="1">
              <a:solidFill>
                <a:srgbClr val="FF0000"/>
              </a:solidFill>
            </a:endParaRPr>
          </a:p>
          <a:p>
            <a:endParaRPr lang="zh-CN" altLang="en-US" sz="2800" b="1">
              <a:solidFill>
                <a:srgbClr val="FF0000"/>
              </a:solidFill>
            </a:endParaRPr>
          </a:p>
          <a:p>
            <a:r>
              <a:rPr lang="zh-CN" altLang="en-US" sz="2800"/>
              <a:t>从服务器</a:t>
            </a:r>
            <a:r>
              <a:rPr lang="zh-CN" altLang="en-US" sz="2800" b="1">
                <a:solidFill>
                  <a:srgbClr val="FF0000"/>
                </a:solidFill>
              </a:rPr>
              <a:t>获得</a:t>
            </a:r>
            <a:r>
              <a:rPr lang="zh-CN" altLang="en-US" sz="2800"/>
              <a:t>所需要的</a:t>
            </a:r>
            <a:r>
              <a:rPr lang="zh-CN" altLang="en-US" sz="2800" b="1">
                <a:solidFill>
                  <a:srgbClr val="FF0000"/>
                </a:solidFill>
              </a:rPr>
              <a:t>数据</a:t>
            </a:r>
            <a:endParaRPr lang="zh-CN" altLang="en-US" sz="2800" b="1">
              <a:solidFill>
                <a:srgbClr val="FF0000"/>
              </a:solidFill>
            </a:endParaRPr>
          </a:p>
          <a:p>
            <a:endParaRPr lang="zh-CN" altLang="en-US" sz="2800" b="1">
              <a:solidFill>
                <a:srgbClr val="FF0000"/>
              </a:solidFill>
            </a:endParaRPr>
          </a:p>
          <a:p>
            <a:r>
              <a:rPr lang="zh-CN" altLang="en-US" sz="2800"/>
              <a:t>然后用</a:t>
            </a:r>
            <a:r>
              <a:rPr lang="zh-CN" altLang="en-US" sz="2800" b="1">
                <a:solidFill>
                  <a:srgbClr val="FF0000"/>
                </a:solidFill>
              </a:rPr>
              <a:t>JavaScript</a:t>
            </a:r>
            <a:r>
              <a:rPr lang="zh-CN" altLang="en-US" sz="2800"/>
              <a:t>来</a:t>
            </a:r>
            <a:r>
              <a:rPr lang="zh-CN" altLang="en-US" sz="2800" b="1">
                <a:solidFill>
                  <a:srgbClr val="FF0000"/>
                </a:solidFill>
              </a:rPr>
              <a:t>操作DOM</a:t>
            </a:r>
            <a:r>
              <a:rPr lang="zh-CN" altLang="en-US" sz="2800"/>
              <a:t>而更新页面。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ctrTitle" idx="13"/>
          </p:nvPr>
        </p:nvSpPr>
        <p:spPr>
          <a:xfrm>
            <a:off x="611505" y="0"/>
            <a:ext cx="2085340" cy="629920"/>
          </a:xfrm>
        </p:spPr>
        <p:txBody>
          <a:bodyPr/>
          <a:p>
            <a:r>
              <a:rPr lang="zh-CN" altLang="en-US"/>
              <a:t>知识点：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3985" y="717550"/>
            <a:ext cx="1180592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3. </a:t>
            </a:r>
            <a:r>
              <a:rPr lang="zh-CN" altLang="en-US" sz="2800"/>
              <a:t>Ajax的</a:t>
            </a:r>
            <a:r>
              <a:rPr lang="zh-CN" altLang="en-US" sz="2800" b="1">
                <a:solidFill>
                  <a:srgbClr val="FF0000"/>
                </a:solidFill>
              </a:rPr>
              <a:t>工作流程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（1）</a:t>
            </a:r>
            <a:r>
              <a:rPr lang="zh-CN" altLang="en-US" sz="2800" b="1">
                <a:solidFill>
                  <a:srgbClr val="FF0000"/>
                </a:solidFill>
              </a:rPr>
              <a:t>初始化</a:t>
            </a:r>
            <a:r>
              <a:rPr lang="zh-CN" altLang="en-US" sz="2800"/>
              <a:t>XMLHttpRequest</a:t>
            </a:r>
            <a:r>
              <a:rPr lang="zh-CN" altLang="en-US" sz="2800" b="1">
                <a:solidFill>
                  <a:srgbClr val="FF0000"/>
                </a:solidFill>
              </a:rPr>
              <a:t>对象</a:t>
            </a:r>
            <a:r>
              <a:rPr lang="zh-CN" altLang="en-US" sz="2800"/>
              <a:t>。为了提高程序的兼容性，需要创建一个跨浏览器的XMLHttpRequest对象，并且判断XMLHttpRequest对象的实例是否成功，如果不成功，则给出提示。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（2）</a:t>
            </a:r>
            <a:r>
              <a:rPr lang="zh-CN" altLang="en-US" sz="2800" b="1">
                <a:solidFill>
                  <a:srgbClr val="FF0000"/>
                </a:solidFill>
              </a:rPr>
              <a:t>为</a:t>
            </a:r>
            <a:r>
              <a:rPr lang="zh-CN" altLang="en-US" sz="2800"/>
              <a:t>XMLHttpRequest</a:t>
            </a:r>
            <a:r>
              <a:rPr lang="zh-CN" altLang="en-US" sz="2800" b="1">
                <a:solidFill>
                  <a:srgbClr val="FF0000"/>
                </a:solidFill>
              </a:rPr>
              <a:t>对象指定</a:t>
            </a:r>
            <a:r>
              <a:rPr lang="zh-CN" altLang="en-US" sz="2800"/>
              <a:t>一个</a:t>
            </a:r>
            <a:r>
              <a:rPr lang="zh-CN" altLang="en-US" sz="2800" b="1">
                <a:solidFill>
                  <a:srgbClr val="FF0000"/>
                </a:solidFill>
              </a:rPr>
              <a:t>返回</a:t>
            </a:r>
            <a:r>
              <a:rPr lang="zh-CN" altLang="en-US" sz="2800"/>
              <a:t>结果</a:t>
            </a:r>
            <a:r>
              <a:rPr lang="zh-CN" altLang="en-US" sz="2800" b="1">
                <a:solidFill>
                  <a:srgbClr val="FF0000"/>
                </a:solidFill>
              </a:rPr>
              <a:t>处理函数</a:t>
            </a:r>
            <a:r>
              <a:rPr lang="zh-CN" altLang="en-US" sz="2800"/>
              <a:t>（即回调函数），用于对返回结果进行处理。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（3）</a:t>
            </a:r>
            <a:r>
              <a:rPr lang="zh-CN" altLang="en-US" sz="2800" b="1">
                <a:solidFill>
                  <a:srgbClr val="FF0000"/>
                </a:solidFill>
              </a:rPr>
              <a:t>创建</a:t>
            </a:r>
            <a:r>
              <a:rPr lang="zh-CN" altLang="en-US" sz="2800"/>
              <a:t>一个与服务器的</a:t>
            </a:r>
            <a:r>
              <a:rPr lang="zh-CN" altLang="en-US" sz="2800" b="1">
                <a:solidFill>
                  <a:srgbClr val="FF0000"/>
                </a:solidFill>
              </a:rPr>
              <a:t>连接</a:t>
            </a:r>
            <a:r>
              <a:rPr lang="zh-CN" altLang="en-US" sz="2800"/>
              <a:t>。在创建时，需要指定发送请求的方式（即GET或POST），以及设置是否采用异步方式发送请求。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（4）向服务器</a:t>
            </a:r>
            <a:r>
              <a:rPr lang="zh-CN" altLang="en-US" sz="2800" b="1">
                <a:solidFill>
                  <a:srgbClr val="FF0000"/>
                </a:solidFill>
              </a:rPr>
              <a:t>发送请求</a:t>
            </a:r>
            <a:r>
              <a:rPr lang="zh-CN" altLang="en-US" sz="2800"/>
              <a:t>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1294765" y="2049145"/>
            <a:ext cx="7482205" cy="629920"/>
          </a:xfrm>
        </p:spPr>
        <p:txBody>
          <a:bodyPr wrap="square">
            <a:normAutofit fontScale="90000"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例</a:t>
            </a:r>
            <a:r>
              <a:rPr lang="en-US" altLang="zh-CN">
                <a:solidFill>
                  <a:schemeClr val="tx1"/>
                </a:solidFill>
              </a:rPr>
              <a:t>9-1 </a:t>
            </a:r>
            <a:r>
              <a:rPr lang="zh-CN" altLang="en-US" b="1">
                <a:solidFill>
                  <a:srgbClr val="FF0000"/>
                </a:solidFill>
              </a:rPr>
              <a:t>原生Ajax</a:t>
            </a:r>
            <a:r>
              <a:rPr lang="zh-CN" altLang="en-US">
                <a:solidFill>
                  <a:schemeClr val="tx1"/>
                </a:solidFill>
              </a:rPr>
              <a:t>请求服务器上的文本文件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ctrTitle" idx="13"/>
          </p:nvPr>
        </p:nvSpPr>
        <p:spPr>
          <a:xfrm>
            <a:off x="799465" y="295910"/>
            <a:ext cx="1546860" cy="629920"/>
          </a:xfrm>
        </p:spPr>
        <p:txBody>
          <a:bodyPr/>
          <a:p>
            <a:r>
              <a:rPr lang="zh-CN" altLang="en-US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总结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74470" y="2044700"/>
            <a:ext cx="1180592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 Ajax</a:t>
            </a:r>
            <a:r>
              <a:rPr lang="zh-CN" altLang="en-US" sz="2800"/>
              <a:t>主要</a:t>
            </a:r>
            <a:r>
              <a:rPr lang="zh-CN" altLang="en-US" sz="2800" b="1">
                <a:solidFill>
                  <a:srgbClr val="FF0000"/>
                </a:solidFill>
              </a:rPr>
              <a:t>用途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2. Ajax</a:t>
            </a:r>
            <a:r>
              <a:rPr lang="zh-CN" altLang="en-US" sz="2800" b="1">
                <a:solidFill>
                  <a:srgbClr val="FF0000"/>
                </a:solidFill>
              </a:rPr>
              <a:t>工作流程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3. 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XMLHttpRequest</a:t>
            </a:r>
            <a:r>
              <a:rPr lang="zh-CN" altLang="en-US" sz="2800">
                <a:sym typeface="+mn-ea"/>
              </a:rPr>
              <a:t>对象</a:t>
            </a:r>
            <a:endParaRPr lang="zh-CN" altLang="en-US" sz="2800"/>
          </a:p>
          <a:p>
            <a:endParaRPr lang="en-US" altLang="zh-CN"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1294765" y="2049145"/>
            <a:ext cx="3767455" cy="629920"/>
          </a:xfrm>
        </p:spPr>
        <p:txBody>
          <a:bodyPr wrap="square">
            <a:norm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例</a:t>
            </a:r>
            <a:r>
              <a:rPr lang="en-US" altLang="zh-CN">
                <a:solidFill>
                  <a:schemeClr val="tx1"/>
                </a:solidFill>
              </a:rPr>
              <a:t>9-2 </a:t>
            </a:r>
            <a:r>
              <a:rPr lang="zh-CN" altLang="en-US">
                <a:solidFill>
                  <a:schemeClr val="tx1"/>
                </a:solidFill>
              </a:rPr>
              <a:t>用户名验证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ctrTitle" idx="13"/>
          </p:nvPr>
        </p:nvSpPr>
        <p:spPr>
          <a:xfrm>
            <a:off x="799465" y="295910"/>
            <a:ext cx="2085340" cy="629920"/>
          </a:xfrm>
        </p:spPr>
        <p:txBody>
          <a:bodyPr/>
          <a:p>
            <a:r>
              <a:rPr lang="zh-CN" altLang="en-US"/>
              <a:t>知识点：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6080" y="1076325"/>
            <a:ext cx="1180592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 </a:t>
            </a:r>
            <a:r>
              <a:rPr lang="zh-CN" altLang="en-US" sz="2800" b="1">
                <a:solidFill>
                  <a:srgbClr val="FF0000"/>
                </a:solidFill>
              </a:rPr>
              <a:t>Ajax</a:t>
            </a:r>
            <a:r>
              <a:rPr lang="zh-CN" altLang="en-US" sz="2800"/>
              <a:t>请求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Ajax请求使用</a:t>
            </a:r>
            <a:r>
              <a:rPr lang="zh-CN" altLang="en-US" sz="2800" b="1">
                <a:solidFill>
                  <a:srgbClr val="FF0000"/>
                </a:solidFill>
              </a:rPr>
              <a:t>XMLHttpRequest</a:t>
            </a:r>
            <a:r>
              <a:rPr lang="zh-CN" altLang="en-US" sz="2800"/>
              <a:t>对象发送的</a:t>
            </a:r>
            <a:r>
              <a:rPr lang="zh-CN" altLang="en-US" sz="2800" b="1">
                <a:solidFill>
                  <a:srgbClr val="FF0000"/>
                </a:solidFill>
              </a:rPr>
              <a:t>请求</a:t>
            </a:r>
            <a:r>
              <a:rPr lang="zh-CN" altLang="en-US" sz="2800"/>
              <a:t>，与浏览器发送的请求并没有本质上的区别，都是</a:t>
            </a:r>
            <a:r>
              <a:rPr lang="zh-CN" altLang="en-US" sz="2800" b="1">
                <a:solidFill>
                  <a:srgbClr val="FF0000"/>
                </a:solidFill>
              </a:rPr>
              <a:t>基于HTTP协议的请求</a:t>
            </a:r>
            <a:r>
              <a:rPr lang="zh-CN" altLang="en-US" sz="2800"/>
              <a:t>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在HTTP协议中规定了多种请求类型，从应用的角度来讲比较常用的包括</a:t>
            </a:r>
            <a:r>
              <a:rPr lang="zh-CN" altLang="en-US" sz="2800" b="1">
                <a:solidFill>
                  <a:srgbClr val="FF0000"/>
                </a:solidFill>
              </a:rPr>
              <a:t>GET</a:t>
            </a:r>
            <a:r>
              <a:rPr lang="zh-CN" altLang="en-US" sz="2800"/>
              <a:t>请求和</a:t>
            </a:r>
            <a:r>
              <a:rPr lang="zh-CN" altLang="en-US" sz="2800" b="1">
                <a:solidFill>
                  <a:srgbClr val="FF0000"/>
                </a:solidFill>
              </a:rPr>
              <a:t>POST</a:t>
            </a:r>
            <a:r>
              <a:rPr lang="zh-CN" altLang="en-US" sz="2800"/>
              <a:t>请求。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8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8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681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8、9、12、17、23、26、31、34、37、38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677"/>
  <p:tag name="KSO_WM_UNIT_ID" val="custom20204677_1*i*1"/>
  <p:tag name="KSO_WM_UNIT_TYPE" val="i"/>
  <p:tag name="KSO_WM_UNIT_INDEX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UNIT_PRESET_TEXT" val="大数据时代"/>
  <p:tag name="KSO_WM_TEMPLATE_CATEGORY" val="custom"/>
  <p:tag name="KSO_WM_TEMPLATE_INDEX" val="20204677"/>
  <p:tag name="KSO_WM_UNIT_ID" val="custom20204677_1*a*1"/>
  <p:tag name="KSO_WM_UNIT_ISNUMDGMTITLE" val="0"/>
</p:tagLst>
</file>

<file path=ppt/tags/tag141.xml><?xml version="1.0" encoding="utf-8"?>
<p:tagLst xmlns:p="http://schemas.openxmlformats.org/presentationml/2006/main">
  <p:tag name="KSO_WM_SLIDE_ID" val="custom2020467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4677"/>
  <p:tag name="KSO_WM_SLIDE_LAYOUT" val="a_b"/>
  <p:tag name="KSO_WM_SLIDE_LAYOUT_CNT" val="1_1"/>
  <p:tag name="KSO_WM_UNIT_SHOW_EDIT_AREA_INDICATION" val="1"/>
  <p:tag name="KSO_WM_TEMPLATE_THUMBS_INDEX" val="1、4、7、8、9、12、17、20、25、26、27"/>
  <p:tag name="KSO_WM_TEMPLATE_MASTER_THUMB_INDEX" val="12"/>
</p:tagLst>
</file>

<file path=ppt/tags/tag142.xml><?xml version="1.0" encoding="utf-8"?>
<p:tagLst xmlns:p="http://schemas.openxmlformats.org/presentationml/2006/main">
  <p:tag name="KSO_WM_UNIT_ISCONTENTS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单击此处添加大标题"/>
  <p:tag name="KSO_WM_TEMPLATE_CATEGORY" val="custom"/>
  <p:tag name="KSO_WM_TEMPLATE_INDEX" val="20204677"/>
  <p:tag name="KSO_WM_UNIT_ID" val="custom20204677_7*a*1"/>
  <p:tag name="KSO_WM_UNIT_ISNUMDGMTITLE" val="0"/>
</p:tagLst>
</file>

<file path=ppt/tags/tag143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677"/>
  <p:tag name="KSO_WM_SLIDE_ID" val="custom20204677_7"/>
</p:tagLst>
</file>

<file path=ppt/tags/tag144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677"/>
  <p:tag name="KSO_WM_SLIDE_ID" val="custom20204677_7"/>
</p:tagLst>
</file>

<file path=ppt/tags/tag145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677"/>
  <p:tag name="KSO_WM_SLIDE_ID" val="custom20204677_7"/>
</p:tagLst>
</file>

<file path=ppt/tags/tag146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677"/>
  <p:tag name="KSO_WM_SLIDE_ID" val="custom20204677_7"/>
</p:tagLst>
</file>

<file path=ppt/tags/tag147.xml><?xml version="1.0" encoding="utf-8"?>
<p:tagLst xmlns:p="http://schemas.openxmlformats.org/presentationml/2006/main">
  <p:tag name="KSO_WM_UNIT_ISCONTENTS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单击此处添加大标题"/>
  <p:tag name="KSO_WM_TEMPLATE_CATEGORY" val="custom"/>
  <p:tag name="KSO_WM_TEMPLATE_INDEX" val="20204677"/>
  <p:tag name="KSO_WM_UNIT_ID" val="custom20204677_7*a*1"/>
  <p:tag name="KSO_WM_UNIT_ISNUMDGMTITLE" val="0"/>
</p:tagLst>
</file>

<file path=ppt/tags/tag148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677"/>
  <p:tag name="KSO_WM_SLIDE_ID" val="custom20204677_7"/>
</p:tagLst>
</file>

<file path=ppt/tags/tag149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677"/>
  <p:tag name="KSO_WM_SLIDE_ID" val="custom20204677_7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单击此处添加大标题"/>
  <p:tag name="KSO_WM_TEMPLATE_CATEGORY" val="custom"/>
  <p:tag name="KSO_WM_TEMPLATE_INDEX" val="20204677"/>
  <p:tag name="KSO_WM_UNIT_ID" val="custom20204677_7*a*1"/>
  <p:tag name="KSO_WM_UNIT_ISNUMDGMTITLE" val="0"/>
</p:tagLst>
</file>

<file path=ppt/tags/tag151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677"/>
  <p:tag name="KSO_WM_SLIDE_ID" val="custom20204677_7"/>
</p:tagLst>
</file>

<file path=ppt/tags/tag152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677"/>
  <p:tag name="KSO_WM_SLIDE_ID" val="custom20204677_7"/>
</p:tagLst>
</file>

<file path=ppt/tags/tag153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677"/>
  <p:tag name="KSO_WM_SLIDE_ID" val="custom20204677_7"/>
</p:tagLst>
</file>

<file path=ppt/tags/tag154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677"/>
  <p:tag name="KSO_WM_SLIDE_ID" val="custom20204677_7"/>
</p:tagLst>
</file>

<file path=ppt/tags/tag155.xml><?xml version="1.0" encoding="utf-8"?>
<p:tagLst xmlns:p="http://schemas.openxmlformats.org/presentationml/2006/main">
  <p:tag name="KSO_WM_UNIT_ISCONTENTS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单击此处添加大标题"/>
  <p:tag name="KSO_WM_TEMPLATE_CATEGORY" val="custom"/>
  <p:tag name="KSO_WM_TEMPLATE_INDEX" val="20204677"/>
  <p:tag name="KSO_WM_UNIT_ID" val="custom20204677_7*a*1"/>
  <p:tag name="KSO_WM_UNIT_ISNUMDGMTITLE" val="0"/>
</p:tagLst>
</file>

<file path=ppt/tags/tag156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677"/>
  <p:tag name="KSO_WM_SLIDE_ID" val="custom20204677_7"/>
</p:tagLst>
</file>

<file path=ppt/tags/tag157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677"/>
  <p:tag name="KSO_WM_SLIDE_ID" val="custom20204677_7"/>
</p:tagLst>
</file>

<file path=ppt/tags/tag158.xml><?xml version="1.0" encoding="utf-8"?>
<p:tagLst xmlns:p="http://schemas.openxmlformats.org/presentationml/2006/main">
  <p:tag name="KSO_WM_UNIT_ISCONTENTS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单击此处添加大标题"/>
  <p:tag name="KSO_WM_TEMPLATE_CATEGORY" val="custom"/>
  <p:tag name="KSO_WM_TEMPLATE_INDEX" val="20204677"/>
  <p:tag name="KSO_WM_UNIT_ID" val="custom20204677_7*a*1"/>
  <p:tag name="KSO_WM_UNIT_ISNUMDGMTITLE" val="0"/>
</p:tagLst>
</file>

<file path=ppt/tags/tag159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677"/>
  <p:tag name="KSO_WM_SLIDE_ID" val="custom20204677_7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677"/>
  <p:tag name="KSO_WM_SLIDE_ID" val="custom20204677_7"/>
</p:tagLst>
</file>

<file path=ppt/tags/tag161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677"/>
  <p:tag name="KSO_WM_SLIDE_ID" val="custom20204677_7"/>
</p:tagLst>
</file>

<file path=ppt/tags/tag162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677"/>
  <p:tag name="KSO_WM_SLIDE_ID" val="custom20204677_7"/>
</p:tagLst>
</file>

<file path=ppt/tags/tag163.xml><?xml version="1.0" encoding="utf-8"?>
<p:tagLst xmlns:p="http://schemas.openxmlformats.org/presentationml/2006/main">
  <p:tag name="KSO_WM_UNIT_ISCONTENTS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单击此处添加大标题"/>
  <p:tag name="KSO_WM_TEMPLATE_CATEGORY" val="custom"/>
  <p:tag name="KSO_WM_TEMPLATE_INDEX" val="20204677"/>
  <p:tag name="KSO_WM_UNIT_ID" val="custom20204677_7*a*1"/>
  <p:tag name="KSO_WM_UNIT_ISNUMDGMTITLE" val="0"/>
</p:tagLst>
</file>

<file path=ppt/tags/tag164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677"/>
  <p:tag name="KSO_WM_SLIDE_ID" val="custom20204677_7"/>
</p:tagLst>
</file>

<file path=ppt/tags/tag165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677"/>
  <p:tag name="KSO_WM_SLIDE_ID" val="custom20204677_7"/>
</p:tagLst>
</file>

<file path=ppt/tags/tag166.xml><?xml version="1.0" encoding="utf-8"?>
<p:tagLst xmlns:p="http://schemas.openxmlformats.org/presentationml/2006/main">
  <p:tag name="KSO_WM_UNIT_ISCONTENTS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单击此处添加大标题"/>
  <p:tag name="KSO_WM_TEMPLATE_CATEGORY" val="custom"/>
  <p:tag name="KSO_WM_TEMPLATE_INDEX" val="20204677"/>
  <p:tag name="KSO_WM_UNIT_ID" val="custom20204677_7*a*1"/>
  <p:tag name="KSO_WM_UNIT_ISNUMDGMTITLE" val="0"/>
</p:tagLst>
</file>

<file path=ppt/tags/tag167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677"/>
  <p:tag name="KSO_WM_SLIDE_ID" val="custom20204677_7"/>
</p:tagLst>
</file>

<file path=ppt/tags/tag168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677"/>
  <p:tag name="KSO_WM_SLIDE_ID" val="custom20204677_7"/>
</p:tagLst>
</file>

<file path=ppt/tags/tag169.xml><?xml version="1.0" encoding="utf-8"?>
<p:tagLst xmlns:p="http://schemas.openxmlformats.org/presentationml/2006/main">
  <p:tag name="KSO_WM_UNIT_ISCONTENTS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单击此处添加大标题"/>
  <p:tag name="KSO_WM_TEMPLATE_CATEGORY" val="custom"/>
  <p:tag name="KSO_WM_TEMPLATE_INDEX" val="20204677"/>
  <p:tag name="KSO_WM_UNIT_ID" val="custom20204677_7*a*1"/>
  <p:tag name="KSO_WM_UNIT_ISNUMDGMTITLE" val="0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677"/>
  <p:tag name="KSO_WM_SLIDE_ID" val="custom20204677_7"/>
</p:tagLst>
</file>

<file path=ppt/tags/tag171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677"/>
  <p:tag name="KSO_WM_SLIDE_ID" val="custom20204677_7"/>
</p:tagLst>
</file>

<file path=ppt/tags/tag172.xml><?xml version="1.0" encoding="utf-8"?>
<p:tagLst xmlns:p="http://schemas.openxmlformats.org/presentationml/2006/main">
  <p:tag name="KSO_WM_UNIT_ISCONTENTS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单击此处添加大标题"/>
  <p:tag name="KSO_WM_TEMPLATE_CATEGORY" val="custom"/>
  <p:tag name="KSO_WM_TEMPLATE_INDEX" val="20204677"/>
  <p:tag name="KSO_WM_UNIT_ID" val="custom20204677_7*a*1"/>
  <p:tag name="KSO_WM_UNIT_ISNUMDGMTITLE" val="0"/>
</p:tagLst>
</file>

<file path=ppt/tags/tag173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677"/>
  <p:tag name="KSO_WM_SLIDE_ID" val="custom20204677_7"/>
</p:tagLst>
</file>

<file path=ppt/tags/tag174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677"/>
  <p:tag name="KSO_WM_SLIDE_ID" val="custom20204677_7"/>
</p:tagLst>
</file>

<file path=ppt/tags/tag175.xml><?xml version="1.0" encoding="utf-8"?>
<p:tagLst xmlns:p="http://schemas.openxmlformats.org/presentationml/2006/main">
  <p:tag name="KSO_WM_UNIT_ISCONTENTS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单击此处添加大标题"/>
  <p:tag name="KSO_WM_TEMPLATE_CATEGORY" val="custom"/>
  <p:tag name="KSO_WM_TEMPLATE_INDEX" val="20204677"/>
  <p:tag name="KSO_WM_UNIT_ID" val="custom20204677_7*a*1"/>
  <p:tag name="KSO_WM_UNIT_ISNUMDGMTITLE" val="0"/>
</p:tagLst>
</file>

<file path=ppt/tags/tag176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677"/>
  <p:tag name="KSO_WM_SLIDE_ID" val="custom20204677_7"/>
</p:tagLst>
</file>

<file path=ppt/tags/tag177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677"/>
  <p:tag name="KSO_WM_SLIDE_ID" val="custom20204677_7"/>
</p:tagLst>
</file>

<file path=ppt/tags/tag178.xml><?xml version="1.0" encoding="utf-8"?>
<p:tagLst xmlns:p="http://schemas.openxmlformats.org/presentationml/2006/main">
  <p:tag name="KSO_WM_UNIT_ISCONTENTS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单击此处添加大标题"/>
  <p:tag name="KSO_WM_TEMPLATE_CATEGORY" val="custom"/>
  <p:tag name="KSO_WM_TEMPLATE_INDEX" val="20204677"/>
  <p:tag name="KSO_WM_UNIT_ID" val="custom20204677_7*a*1"/>
  <p:tag name="KSO_WM_UNIT_ISNUMDGMTITLE" val="0"/>
</p:tagLst>
</file>

<file path=ppt/tags/tag179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677"/>
  <p:tag name="KSO_WM_SLIDE_ID" val="custom20204677_7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677"/>
  <p:tag name="KSO_WM_SLIDE_ID" val="custom20204677_7"/>
</p:tagLst>
</file>

<file path=ppt/tags/tag181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677"/>
  <p:tag name="KSO_WM_SLIDE_ID" val="custom20204677_7"/>
</p:tagLst>
</file>

<file path=ppt/tags/tag182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677"/>
  <p:tag name="KSO_WM_SLIDE_ID" val="custom20204677_7"/>
</p:tagLst>
</file>

<file path=ppt/tags/tag183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677"/>
  <p:tag name="KSO_WM_SLIDE_ID" val="custom20204677_7"/>
</p:tagLst>
</file>

<file path=ppt/tags/tag184.xml><?xml version="1.0" encoding="utf-8"?>
<p:tagLst xmlns:p="http://schemas.openxmlformats.org/presentationml/2006/main">
  <p:tag name="KSO_WM_UNIT_ISCONTENTS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单击此处添加大标题"/>
  <p:tag name="KSO_WM_TEMPLATE_CATEGORY" val="custom"/>
  <p:tag name="KSO_WM_TEMPLATE_INDEX" val="20204677"/>
  <p:tag name="KSO_WM_UNIT_ID" val="custom20204677_7*a*1"/>
  <p:tag name="KSO_WM_UNIT_ISNUMDGMTITLE" val="0"/>
</p:tagLst>
</file>

<file path=ppt/tags/tag185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677"/>
  <p:tag name="KSO_WM_SLIDE_ID" val="custom20204677_7"/>
</p:tagLst>
</file>

<file path=ppt/tags/tag186.xml><?xml version="1.0" encoding="utf-8"?>
<p:tagLst xmlns:p="http://schemas.openxmlformats.org/presentationml/2006/main"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SLIDE_LAYOUT" val="a_e"/>
  <p:tag name="KSO_WM_SLIDE_LAYOUT_CNT" val="1_1"/>
  <p:tag name="KSO_WM_TEMPLATE_MASTER_TYPE" val="1"/>
  <p:tag name="KSO_WM_TEMPLATE_COLOR_TYPE" val="1"/>
  <p:tag name="KSO_WM_TEMPLATE_CATEGORY" val="custom"/>
  <p:tag name="KSO_WM_TEMPLATE_INDEX" val="20204677"/>
  <p:tag name="KSO_WM_SLIDE_ID" val="custom20204677_7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自定义 586">
      <a:dk1>
        <a:srgbClr val="000000"/>
      </a:dk1>
      <a:lt1>
        <a:srgbClr val="FFFFFF"/>
      </a:lt1>
      <a:dk2>
        <a:srgbClr val="F3F3F3"/>
      </a:dk2>
      <a:lt2>
        <a:srgbClr val="FFFFFF"/>
      </a:lt2>
      <a:accent1>
        <a:srgbClr val="596F86"/>
      </a:accent1>
      <a:accent2>
        <a:srgbClr val="6C647A"/>
      </a:accent2>
      <a:accent3>
        <a:srgbClr val="835F74"/>
      </a:accent3>
      <a:accent4>
        <a:srgbClr val="995169"/>
      </a:accent4>
      <a:accent5>
        <a:srgbClr val="CD6981"/>
      </a:accent5>
      <a:accent6>
        <a:srgbClr val="E75E7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2785</Words>
  <Application>WPS 演示</Application>
  <PresentationFormat>宽屏</PresentationFormat>
  <Paragraphs>237</Paragraphs>
  <Slides>34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Arial Unicode MS</vt:lpstr>
      <vt:lpstr>汉仪旗黑-85S</vt:lpstr>
      <vt:lpstr>黑体</vt:lpstr>
      <vt:lpstr>Times New Roman</vt:lpstr>
      <vt:lpstr>Courier New</vt:lpstr>
      <vt:lpstr>1_Office 主题​​</vt:lpstr>
      <vt:lpstr>大数据时代</vt:lpstr>
      <vt:lpstr>单击此处添加大标题</vt:lpstr>
      <vt:lpstr>单击此处添加大标题</vt:lpstr>
      <vt:lpstr>知识点：</vt:lpstr>
      <vt:lpstr>知识点：</vt:lpstr>
      <vt:lpstr>例9-1 原生Ajax请求服务器上的文本文件</vt:lpstr>
      <vt:lpstr>知识点：</vt:lpstr>
      <vt:lpstr>例9-1 原生Ajax请求服务器上的文本文件</vt:lpstr>
      <vt:lpstr>知识点：</vt:lpstr>
      <vt:lpstr>知识点：</vt:lpstr>
      <vt:lpstr>知识点：</vt:lpstr>
      <vt:lpstr>例9-1 原生Ajax请求服务器上的文本文件</vt:lpstr>
      <vt:lpstr>总结：</vt:lpstr>
      <vt:lpstr>例9-2 用户名验证</vt:lpstr>
      <vt:lpstr>知识点：</vt:lpstr>
      <vt:lpstr>知识点：</vt:lpstr>
      <vt:lpstr>知识点：</vt:lpstr>
      <vt:lpstr>例9-2 用户名验证 </vt:lpstr>
      <vt:lpstr>总结：</vt:lpstr>
      <vt:lpstr>例9-3 jQuery实现Ajax</vt:lpstr>
      <vt:lpstr>知识点：</vt:lpstr>
      <vt:lpstr>例9-3 $.ajax()方法调用服务器端的文本文件 </vt:lpstr>
      <vt:lpstr>总结：</vt:lpstr>
      <vt:lpstr>例9-4 jQuery实现用户名验证</vt:lpstr>
      <vt:lpstr>知识点：</vt:lpstr>
      <vt:lpstr>例9-4 jQuery实现用户名验证 </vt:lpstr>
      <vt:lpstr>总结：</vt:lpstr>
      <vt:lpstr>例9-5 $.post()请求服务器端文件</vt:lpstr>
      <vt:lpstr>知识点：</vt:lpstr>
      <vt:lpstr>知识点：</vt:lpstr>
      <vt:lpstr>知识点：</vt:lpstr>
      <vt:lpstr>知识点：</vt:lpstr>
      <vt:lpstr>例9-5 $.post()请求服务器端文件 </vt:lpstr>
      <vt:lpstr>总结：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Administrator</dc:creator>
  <cp:lastModifiedBy>王者</cp:lastModifiedBy>
  <cp:revision>107</cp:revision>
  <dcterms:created xsi:type="dcterms:W3CDTF">2019-06-19T02:08:00Z</dcterms:created>
  <dcterms:modified xsi:type="dcterms:W3CDTF">2020-04-21T07:57:15Z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