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826118"/>
            <a:ext cx="5420360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019" y="2153387"/>
            <a:ext cx="5420360" cy="364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95"/>
              </a:spcBef>
            </a:pPr>
            <a:r>
              <a:rPr dirty="0" spc="-15"/>
              <a:t>Software </a:t>
            </a:r>
            <a:r>
              <a:rPr dirty="0" spc="-10"/>
              <a:t>Requirements </a:t>
            </a:r>
            <a:r>
              <a:rPr dirty="0" spc="-5"/>
              <a:t>Specification </a:t>
            </a:r>
            <a:r>
              <a:rPr dirty="0" u="none" spc="-600"/>
              <a:t> </a:t>
            </a:r>
            <a:r>
              <a:rPr dirty="0" spc="-5"/>
              <a:t>(SRS)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153387"/>
            <a:ext cx="5389245" cy="36461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54000" algn="l"/>
              </a:tabLst>
            </a:pPr>
            <a:r>
              <a:rPr dirty="0" sz="1850" spc="10" b="1">
                <a:latin typeface="Times New Roman"/>
                <a:cs typeface="Times New Roman"/>
              </a:rPr>
              <a:t>Introduction</a:t>
            </a:r>
            <a:endParaRPr sz="18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Purpose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</a:pPr>
            <a:r>
              <a:rPr dirty="0" sz="1100" spc="10">
                <a:latin typeface="Times New Roman"/>
                <a:cs typeface="Times New Roman"/>
              </a:rPr>
              <a:t>The purpose of this document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15">
                <a:latin typeface="Times New Roman"/>
                <a:cs typeface="Times New Roman"/>
              </a:rPr>
              <a:t>to </a:t>
            </a:r>
            <a:r>
              <a:rPr dirty="0" sz="1100" spc="5">
                <a:latin typeface="Times New Roman"/>
                <a:cs typeface="Times New Roman"/>
              </a:rPr>
              <a:t>describe </a:t>
            </a:r>
            <a:r>
              <a:rPr dirty="0" sz="1100" spc="10">
                <a:latin typeface="Times New Roman"/>
                <a:cs typeface="Times New Roman"/>
              </a:rPr>
              <a:t>the software requirements for </a:t>
            </a:r>
            <a:r>
              <a:rPr dirty="0" sz="1100" spc="15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Cafeteria </a:t>
            </a:r>
            <a:r>
              <a:rPr dirty="0" sz="1100" spc="10">
                <a:latin typeface="Times New Roman"/>
                <a:cs typeface="Times New Roman"/>
              </a:rPr>
              <a:t> Management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(CMS).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 </a:t>
            </a:r>
            <a:r>
              <a:rPr dirty="0" sz="1100" spc="5">
                <a:latin typeface="Times New Roman"/>
                <a:cs typeface="Times New Roman"/>
              </a:rPr>
              <a:t>system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aims 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automate</a:t>
            </a:r>
            <a:r>
              <a:rPr dirty="0" sz="1100" spc="5">
                <a:latin typeface="Times New Roman"/>
                <a:cs typeface="Times New Roman"/>
              </a:rPr>
              <a:t> various</a:t>
            </a:r>
            <a:r>
              <a:rPr dirty="0" sz="1100" spc="10">
                <a:latin typeface="Times New Roman"/>
                <a:cs typeface="Times New Roman"/>
              </a:rPr>
              <a:t> processes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involved </a:t>
            </a:r>
            <a:r>
              <a:rPr dirty="0" sz="1100" spc="15">
                <a:latin typeface="Times New Roman"/>
                <a:cs typeface="Times New Roman"/>
              </a:rPr>
              <a:t>in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cafeteria,</a:t>
            </a:r>
            <a:r>
              <a:rPr dirty="0" sz="1100" spc="10">
                <a:latin typeface="Times New Roman"/>
                <a:cs typeface="Times New Roman"/>
              </a:rPr>
              <a:t> including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inventory management,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processing,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billing,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thereby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enhancing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efficiency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</a:t>
            </a:r>
            <a:r>
              <a:rPr dirty="0" sz="1100" spc="5">
                <a:latin typeface="Times New Roman"/>
                <a:cs typeface="Times New Roman"/>
              </a:rPr>
              <a:t>accuracy.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designed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replace</a:t>
            </a:r>
            <a:r>
              <a:rPr dirty="0" sz="1100" spc="5">
                <a:latin typeface="Times New Roman"/>
                <a:cs typeface="Times New Roman"/>
              </a:rPr>
              <a:t> traditional,</a:t>
            </a:r>
            <a:r>
              <a:rPr dirty="0" sz="1100" spc="10">
                <a:latin typeface="Times New Roman"/>
                <a:cs typeface="Times New Roman"/>
              </a:rPr>
              <a:t> manual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methods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streamlined,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digital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solution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integrates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all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critical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functions </a:t>
            </a:r>
            <a:r>
              <a:rPr dirty="0" sz="1100" spc="10">
                <a:latin typeface="Times New Roman"/>
                <a:cs typeface="Times New Roman"/>
              </a:rPr>
              <a:t>into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single,</a:t>
            </a:r>
            <a:r>
              <a:rPr dirty="0" sz="1100" spc="5">
                <a:latin typeface="Times New Roman"/>
                <a:cs typeface="Times New Roman"/>
              </a:rPr>
              <a:t> cohesive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Times New Roman"/>
                <a:cs typeface="Times New Roman"/>
              </a:rPr>
              <a:t>By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leveraging</a:t>
            </a:r>
            <a:r>
              <a:rPr dirty="0" sz="1100" spc="10">
                <a:latin typeface="Times New Roman"/>
                <a:cs typeface="Times New Roman"/>
              </a:rPr>
              <a:t> technology,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seeks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lvl="2" marL="441959" marR="278130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Reduce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dependency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 manual </a:t>
            </a:r>
            <a:r>
              <a:rPr dirty="0" sz="1100" spc="5">
                <a:latin typeface="Times New Roman"/>
                <a:cs typeface="Times New Roman"/>
              </a:rPr>
              <a:t>processes,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which </a:t>
            </a:r>
            <a:r>
              <a:rPr dirty="0" sz="1100" spc="5">
                <a:latin typeface="Times New Roman"/>
                <a:cs typeface="Times New Roman"/>
              </a:rPr>
              <a:t>are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errors</a:t>
            </a:r>
            <a:r>
              <a:rPr dirty="0" sz="1100" spc="10">
                <a:latin typeface="Times New Roman"/>
                <a:cs typeface="Times New Roman"/>
              </a:rPr>
              <a:t> 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inefficiencies.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Minimize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human </a:t>
            </a:r>
            <a:r>
              <a:rPr dirty="0" sz="1100" spc="5">
                <a:latin typeface="Times New Roman"/>
                <a:cs typeface="Times New Roman"/>
              </a:rPr>
              <a:t>errors </a:t>
            </a:r>
            <a:r>
              <a:rPr dirty="0" sz="1100" spc="15">
                <a:latin typeface="Times New Roman"/>
                <a:cs typeface="Times New Roman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order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taking, </a:t>
            </a:r>
            <a:r>
              <a:rPr dirty="0" sz="1100" spc="5">
                <a:latin typeface="Times New Roman"/>
                <a:cs typeface="Times New Roman"/>
              </a:rPr>
              <a:t>billing,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inventory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Optimize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resources,</a:t>
            </a:r>
            <a:r>
              <a:rPr dirty="0" sz="1100" spc="5">
                <a:latin typeface="Times New Roman"/>
                <a:cs typeface="Times New Roman"/>
              </a:rPr>
              <a:t> including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staff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time</a:t>
            </a:r>
            <a:r>
              <a:rPr dirty="0" sz="1100" spc="10">
                <a:latin typeface="Times New Roman"/>
                <a:cs typeface="Times New Roman"/>
              </a:rPr>
              <a:t> 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inventory.</a:t>
            </a:r>
            <a:endParaRPr sz="1100">
              <a:latin typeface="Times New Roman"/>
              <a:cs typeface="Times New Roman"/>
            </a:endParaRPr>
          </a:p>
          <a:p>
            <a:pPr lvl="2" marL="441959" marR="393700" indent="-215265">
              <a:lnSpc>
                <a:spcPts val="1300"/>
              </a:lnSpc>
              <a:spcBef>
                <a:spcPts val="50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Provide 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centralized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platform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managing daily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operations,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facilitating better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coordination </a:t>
            </a:r>
            <a:r>
              <a:rPr dirty="0" sz="1100" spc="10">
                <a:latin typeface="Times New Roman"/>
                <a:cs typeface="Times New Roman"/>
              </a:rPr>
              <a:t>among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staff,</a:t>
            </a:r>
            <a:r>
              <a:rPr dirty="0" sz="1100" spc="5">
                <a:latin typeface="Times New Roman"/>
                <a:cs typeface="Times New Roman"/>
              </a:rPr>
              <a:t> 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improving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overall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experience.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Support </a:t>
            </a:r>
            <a:r>
              <a:rPr dirty="0" sz="1100" spc="5">
                <a:latin typeface="Times New Roman"/>
                <a:cs typeface="Times New Roman"/>
              </a:rPr>
              <a:t>decision-making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providing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detailed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reports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analytics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on </a:t>
            </a:r>
            <a:r>
              <a:rPr dirty="0" sz="1100" spc="5">
                <a:latin typeface="Times New Roman"/>
                <a:cs typeface="Times New Roman"/>
              </a:rPr>
              <a:t>sales,</a:t>
            </a: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ts val="1310"/>
              </a:lnSpc>
            </a:pPr>
            <a:r>
              <a:rPr dirty="0" sz="1100" spc="10">
                <a:latin typeface="Times New Roman"/>
                <a:cs typeface="Times New Roman"/>
              </a:rPr>
              <a:t>inventory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levels,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other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key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performance </a:t>
            </a:r>
            <a:r>
              <a:rPr dirty="0" sz="1100" spc="5">
                <a:latin typeface="Times New Roman"/>
                <a:cs typeface="Times New Roman"/>
              </a:rPr>
              <a:t>indicators.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6290911"/>
            <a:ext cx="5380355" cy="286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1" marL="263525" indent="-251460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Scope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marL="12700" marR="12700">
              <a:lnSpc>
                <a:spcPts val="1300"/>
              </a:lnSpc>
            </a:pPr>
            <a:r>
              <a:rPr dirty="0" sz="1100" spc="10">
                <a:latin typeface="Times New Roman"/>
                <a:cs typeface="Times New Roman"/>
              </a:rPr>
              <a:t>The Cafeteria Management System </a:t>
            </a:r>
            <a:r>
              <a:rPr dirty="0" sz="1100" spc="5">
                <a:latin typeface="Times New Roman"/>
                <a:cs typeface="Times New Roman"/>
              </a:rPr>
              <a:t>will </a:t>
            </a:r>
            <a:r>
              <a:rPr dirty="0" sz="1100" spc="10">
                <a:latin typeface="Times New Roman"/>
                <a:cs typeface="Times New Roman"/>
              </a:rPr>
              <a:t>manage the </a:t>
            </a:r>
            <a:r>
              <a:rPr dirty="0" sz="1100" spc="5">
                <a:latin typeface="Times New Roman"/>
                <a:cs typeface="Times New Roman"/>
              </a:rPr>
              <a:t>cafeteria's </a:t>
            </a:r>
            <a:r>
              <a:rPr dirty="0" sz="1100" spc="10">
                <a:latin typeface="Times New Roman"/>
                <a:cs typeface="Times New Roman"/>
              </a:rPr>
              <a:t>daily operations, </a:t>
            </a:r>
            <a:r>
              <a:rPr dirty="0" sz="1100" spc="5">
                <a:latin typeface="Times New Roman"/>
                <a:cs typeface="Times New Roman"/>
              </a:rPr>
              <a:t>covering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tasks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such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menu management,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10">
                <a:latin typeface="Times New Roman"/>
                <a:cs typeface="Times New Roman"/>
              </a:rPr>
              <a:t> processing, </a:t>
            </a:r>
            <a:r>
              <a:rPr dirty="0" sz="1100" spc="5">
                <a:latin typeface="Times New Roman"/>
                <a:cs typeface="Times New Roman"/>
              </a:rPr>
              <a:t>inventory</a:t>
            </a:r>
            <a:r>
              <a:rPr dirty="0" sz="1100" spc="10">
                <a:latin typeface="Times New Roman"/>
                <a:cs typeface="Times New Roman"/>
              </a:rPr>
              <a:t> control, billing,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reporting. </a:t>
            </a:r>
            <a:r>
              <a:rPr dirty="0" sz="1100" spc="10">
                <a:latin typeface="Times New Roman"/>
                <a:cs typeface="Times New Roman"/>
              </a:rPr>
              <a:t> 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cater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 the needs of </a:t>
            </a:r>
            <a:r>
              <a:rPr dirty="0" sz="1100" spc="5">
                <a:latin typeface="Times New Roman"/>
                <a:cs typeface="Times New Roman"/>
              </a:rPr>
              <a:t>cafeteria </a:t>
            </a:r>
            <a:r>
              <a:rPr dirty="0" sz="1100" spc="10">
                <a:latin typeface="Times New Roman"/>
                <a:cs typeface="Times New Roman"/>
              </a:rPr>
              <a:t>staff, management,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customers.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scope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includes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developing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user-friendly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interface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different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user roles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(administrators,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cashiers,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chefs, </a:t>
            </a:r>
            <a:r>
              <a:rPr dirty="0" sz="1100" spc="10">
                <a:latin typeface="Times New Roman"/>
                <a:cs typeface="Times New Roman"/>
              </a:rPr>
              <a:t>and customers) </a:t>
            </a:r>
            <a:r>
              <a:rPr dirty="0" sz="1100" spc="1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ensuring seamless integration with existing </a:t>
            </a:r>
            <a:r>
              <a:rPr dirty="0" sz="1100" spc="5">
                <a:latin typeface="Times New Roman"/>
                <a:cs typeface="Times New Roman"/>
              </a:rPr>
              <a:t>hardware </a:t>
            </a:r>
            <a:r>
              <a:rPr dirty="0" sz="1100" spc="10">
                <a:latin typeface="Times New Roman"/>
                <a:cs typeface="Times New Roman"/>
              </a:rPr>
              <a:t>and software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systems</a:t>
            </a:r>
            <a:r>
              <a:rPr dirty="0" sz="1100" spc="10">
                <a:latin typeface="Times New Roman"/>
                <a:cs typeface="Times New Roman"/>
              </a:rPr>
              <a:t> used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0">
                <a:latin typeface="Times New Roman"/>
                <a:cs typeface="Times New Roman"/>
              </a:rPr>
              <a:t>Key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areas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covered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5">
                <a:latin typeface="Times New Roman"/>
                <a:cs typeface="Times New Roman"/>
              </a:rPr>
              <a:t> include: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lvl="2" marL="441959" marR="120014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User Authentication and Authorization</a:t>
            </a:r>
            <a:r>
              <a:rPr dirty="0" sz="1100" spc="10">
                <a:latin typeface="Times New Roman"/>
                <a:cs typeface="Times New Roman"/>
              </a:rPr>
              <a:t>: Ensuring secure login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access control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various </a:t>
            </a:r>
            <a:r>
              <a:rPr dirty="0" sz="1100" spc="10">
                <a:latin typeface="Times New Roman"/>
                <a:cs typeface="Times New Roman"/>
              </a:rPr>
              <a:t>user</a:t>
            </a:r>
            <a:r>
              <a:rPr dirty="0" sz="1100" spc="5">
                <a:latin typeface="Times New Roman"/>
                <a:cs typeface="Times New Roman"/>
              </a:rPr>
              <a:t> roles.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Menu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Management</a:t>
            </a:r>
            <a:r>
              <a:rPr dirty="0" sz="1100" spc="10">
                <a:latin typeface="Times New Roman"/>
                <a:cs typeface="Times New Roman"/>
              </a:rPr>
              <a:t>: Allowing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administrators 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easily </a:t>
            </a:r>
            <a:r>
              <a:rPr dirty="0" sz="1100" spc="5">
                <a:latin typeface="Times New Roman"/>
                <a:cs typeface="Times New Roman"/>
              </a:rPr>
              <a:t>update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manage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menu,</a:t>
            </a: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ts val="1295"/>
              </a:lnSpc>
            </a:pPr>
            <a:r>
              <a:rPr dirty="0" sz="1100" spc="10">
                <a:latin typeface="Times New Roman"/>
                <a:cs typeface="Times New Roman"/>
              </a:rPr>
              <a:t>including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adding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new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items,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updating</a:t>
            </a:r>
            <a:r>
              <a:rPr dirty="0" sz="1100" spc="5">
                <a:latin typeface="Times New Roman"/>
                <a:cs typeface="Times New Roman"/>
              </a:rPr>
              <a:t> prices, 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removing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discontinued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items.</a:t>
            </a:r>
            <a:endParaRPr sz="1100">
              <a:latin typeface="Times New Roman"/>
              <a:cs typeface="Times New Roman"/>
            </a:endParaRPr>
          </a:p>
          <a:p>
            <a:pPr lvl="2" marL="441959" marR="36830" indent="-215265">
              <a:lnSpc>
                <a:spcPts val="1300"/>
              </a:lnSpc>
              <a:spcBef>
                <a:spcPts val="4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Order Processing</a:t>
            </a:r>
            <a:r>
              <a:rPr dirty="0" sz="1100" spc="10">
                <a:latin typeface="Times New Roman"/>
                <a:cs typeface="Times New Roman"/>
              </a:rPr>
              <a:t>: Enabling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place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orders</a:t>
            </a:r>
            <a:r>
              <a:rPr dirty="0" sz="1100" spc="10">
                <a:latin typeface="Times New Roman"/>
                <a:cs typeface="Times New Roman"/>
              </a:rPr>
              <a:t> through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 intuitive</a:t>
            </a:r>
            <a:r>
              <a:rPr dirty="0" sz="1100" spc="5">
                <a:latin typeface="Times New Roman"/>
                <a:cs typeface="Times New Roman"/>
              </a:rPr>
              <a:t> interface,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real-time </a:t>
            </a:r>
            <a:r>
              <a:rPr dirty="0" sz="1100" spc="10">
                <a:latin typeface="Times New Roman"/>
                <a:cs typeface="Times New Roman"/>
              </a:rPr>
              <a:t>updates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kitchen</a:t>
            </a:r>
            <a:r>
              <a:rPr dirty="0" sz="1100" spc="5">
                <a:latin typeface="Times New Roman"/>
                <a:cs typeface="Times New Roman"/>
              </a:rPr>
              <a:t> staff.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4991"/>
            <a:ext cx="5402580" cy="805688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441959" marR="226060" indent="-215265">
              <a:lnSpc>
                <a:spcPts val="1510"/>
              </a:lnSpc>
              <a:spcBef>
                <a:spcPts val="209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>
                <a:latin typeface="Times New Roman"/>
                <a:cs typeface="Times New Roman"/>
              </a:rPr>
              <a:t> shall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support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multiple</a:t>
            </a:r>
            <a:r>
              <a:rPr dirty="0" sz="1300" spc="5">
                <a:latin typeface="Times New Roman"/>
                <a:cs typeface="Times New Roman"/>
              </a:rPr>
              <a:t> payment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methods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(cash,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credit/debit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card,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digital wallets).</a:t>
            </a:r>
            <a:endParaRPr sz="1300">
              <a:latin typeface="Times New Roman"/>
              <a:cs typeface="Times New Roman"/>
            </a:endParaRPr>
          </a:p>
          <a:p>
            <a:pPr marL="441959" indent="-215265">
              <a:lnSpc>
                <a:spcPts val="147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record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 transactions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future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reference.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6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Reporting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6"/>
            </a:pPr>
            <a:endParaRPr sz="110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Description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Priority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</a:pPr>
            <a:r>
              <a:rPr dirty="0" sz="1300">
                <a:latin typeface="Times New Roman"/>
                <a:cs typeface="Times New Roman"/>
              </a:rPr>
              <a:t>Reporting</a:t>
            </a:r>
            <a:r>
              <a:rPr dirty="0" sz="1300" spc="5">
                <a:latin typeface="Times New Roman"/>
                <a:cs typeface="Times New Roman"/>
              </a:rPr>
              <a:t> provides</a:t>
            </a:r>
            <a:r>
              <a:rPr dirty="0" sz="1300">
                <a:latin typeface="Times New Roman"/>
                <a:cs typeface="Times New Roman"/>
              </a:rPr>
              <a:t> insights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into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various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aspects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of </a:t>
            </a:r>
            <a:r>
              <a:rPr dirty="0" sz="1300" spc="5">
                <a:latin typeface="Times New Roman"/>
                <a:cs typeface="Times New Roman"/>
              </a:rPr>
              <a:t>the </a:t>
            </a:r>
            <a:r>
              <a:rPr dirty="0" sz="1300">
                <a:latin typeface="Times New Roman"/>
                <a:cs typeface="Times New Roman"/>
              </a:rPr>
              <a:t>cafeteria</a:t>
            </a:r>
            <a:r>
              <a:rPr dirty="0" sz="1300" spc="5">
                <a:latin typeface="Times New Roman"/>
                <a:cs typeface="Times New Roman"/>
              </a:rPr>
              <a:t> operations,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such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sales</a:t>
            </a:r>
            <a:r>
              <a:rPr dirty="0" sz="1300">
                <a:latin typeface="Times New Roman"/>
                <a:cs typeface="Times New Roman"/>
              </a:rPr>
              <a:t> and </a:t>
            </a:r>
            <a:r>
              <a:rPr dirty="0" sz="1300" spc="5">
                <a:latin typeface="Times New Roman"/>
                <a:cs typeface="Times New Roman"/>
              </a:rPr>
              <a:t>inventory.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This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high-priority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feature.</a:t>
            </a:r>
            <a:endParaRPr sz="130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Functional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535"/>
              </a:lnSpc>
              <a:spcBef>
                <a:spcPts val="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generate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sales </a:t>
            </a:r>
            <a:r>
              <a:rPr dirty="0" sz="1300" spc="5">
                <a:latin typeface="Times New Roman"/>
                <a:cs typeface="Times New Roman"/>
              </a:rPr>
              <a:t>reports.</a:t>
            </a:r>
            <a:endParaRPr sz="13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generate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inventory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reports.</a:t>
            </a:r>
            <a:endParaRPr sz="13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>
                <a:latin typeface="Times New Roman"/>
                <a:cs typeface="Times New Roman"/>
              </a:rPr>
              <a:t> shall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allow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administrators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customize</a:t>
            </a:r>
            <a:r>
              <a:rPr dirty="0" sz="1300">
                <a:latin typeface="Times New Roman"/>
                <a:cs typeface="Times New Roman"/>
              </a:rPr>
              <a:t> report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parameters.</a:t>
            </a:r>
            <a:endParaRPr sz="1300">
              <a:latin typeface="Times New Roman"/>
              <a:cs typeface="Times New Roman"/>
            </a:endParaRPr>
          </a:p>
          <a:p>
            <a:pPr marL="253365" indent="-241300">
              <a:lnSpc>
                <a:spcPct val="100000"/>
              </a:lnSpc>
              <a:spcBef>
                <a:spcPts val="1250"/>
              </a:spcBef>
              <a:buAutoNum type="arabicPeriod" startAt="4"/>
              <a:tabLst>
                <a:tab pos="254000" algn="l"/>
              </a:tabLst>
            </a:pPr>
            <a:r>
              <a:rPr dirty="0" sz="1850" spc="10" b="1">
                <a:latin typeface="Times New Roman"/>
                <a:cs typeface="Times New Roman"/>
              </a:rPr>
              <a:t>External</a:t>
            </a:r>
            <a:r>
              <a:rPr dirty="0" sz="1850" spc="-1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Interface</a:t>
            </a:r>
            <a:r>
              <a:rPr dirty="0" sz="1850" spc="-25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Requirements</a:t>
            </a:r>
            <a:endParaRPr sz="18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User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Interfaces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Login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Screen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Interface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user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authentication.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Dashboard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Main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interface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displaying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options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based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on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roles.</a:t>
            </a:r>
            <a:endParaRPr sz="1300">
              <a:latin typeface="Times New Roman"/>
              <a:cs typeface="Times New Roman"/>
            </a:endParaRPr>
          </a:p>
          <a:p>
            <a:pPr lvl="2" marL="441959" marR="42545" indent="-215265">
              <a:lnSpc>
                <a:spcPts val="1510"/>
              </a:lnSpc>
              <a:spcBef>
                <a:spcPts val="70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Menu Management Screen</a:t>
            </a:r>
            <a:r>
              <a:rPr dirty="0" sz="1300" spc="5">
                <a:latin typeface="Times New Roman"/>
                <a:cs typeface="Times New Roman"/>
              </a:rPr>
              <a:t>: </a:t>
            </a:r>
            <a:r>
              <a:rPr dirty="0" sz="1300">
                <a:latin typeface="Times New Roman"/>
                <a:cs typeface="Times New Roman"/>
              </a:rPr>
              <a:t>Interface for </a:t>
            </a:r>
            <a:r>
              <a:rPr dirty="0" sz="1300" spc="5">
                <a:latin typeface="Times New Roman"/>
                <a:cs typeface="Times New Roman"/>
              </a:rPr>
              <a:t>adding, updating, and deleting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menu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items.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45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Order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Screen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Interface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placing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managing </a:t>
            </a:r>
            <a:r>
              <a:rPr dirty="0" sz="1300">
                <a:latin typeface="Times New Roman"/>
                <a:cs typeface="Times New Roman"/>
              </a:rPr>
              <a:t>orders.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2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Billing Screen</a:t>
            </a:r>
            <a:r>
              <a:rPr dirty="0" sz="1300" spc="5">
                <a:latin typeface="Times New Roman"/>
                <a:cs typeface="Times New Roman"/>
              </a:rPr>
              <a:t>: </a:t>
            </a:r>
            <a:r>
              <a:rPr dirty="0" sz="1300">
                <a:latin typeface="Times New Roman"/>
                <a:cs typeface="Times New Roman"/>
              </a:rPr>
              <a:t>Interface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 processing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payments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generating </a:t>
            </a:r>
            <a:r>
              <a:rPr dirty="0" sz="1300">
                <a:latin typeface="Times New Roman"/>
                <a:cs typeface="Times New Roman"/>
              </a:rPr>
              <a:t>bills.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Report</a:t>
            </a:r>
            <a:r>
              <a:rPr dirty="0" sz="1300" b="1">
                <a:latin typeface="Times New Roman"/>
                <a:cs typeface="Times New Roman"/>
              </a:rPr>
              <a:t> Screen</a:t>
            </a:r>
            <a:r>
              <a:rPr dirty="0" sz="1300">
                <a:latin typeface="Times New Roman"/>
                <a:cs typeface="Times New Roman"/>
              </a:rPr>
              <a:t>:</a:t>
            </a:r>
            <a:r>
              <a:rPr dirty="0" sz="1300" spc="5">
                <a:latin typeface="Times New Roman"/>
                <a:cs typeface="Times New Roman"/>
              </a:rPr>
              <a:t> Interface</a:t>
            </a:r>
            <a:r>
              <a:rPr dirty="0" sz="1300">
                <a:latin typeface="Times New Roman"/>
                <a:cs typeface="Times New Roman"/>
              </a:rPr>
              <a:t> for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generating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5">
                <a:latin typeface="Times New Roman"/>
                <a:cs typeface="Times New Roman"/>
              </a:rPr>
              <a:t> viewing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reports.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Hardware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Interfaces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lvl="2" marL="441959" marR="826769" indent="-215265">
              <a:lnSpc>
                <a:spcPts val="152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POS Terminals</a:t>
            </a:r>
            <a:r>
              <a:rPr dirty="0" sz="1300" spc="5">
                <a:latin typeface="Times New Roman"/>
                <a:cs typeface="Times New Roman"/>
              </a:rPr>
              <a:t>: </a:t>
            </a:r>
            <a:r>
              <a:rPr dirty="0" sz="1300">
                <a:latin typeface="Times New Roman"/>
                <a:cs typeface="Times New Roman"/>
              </a:rPr>
              <a:t>Interface </a:t>
            </a:r>
            <a:r>
              <a:rPr dirty="0" sz="1300" spc="5">
                <a:latin typeface="Times New Roman"/>
                <a:cs typeface="Times New Roman"/>
              </a:rPr>
              <a:t>with </a:t>
            </a:r>
            <a:r>
              <a:rPr dirty="0" sz="1300" spc="10">
                <a:latin typeface="Times New Roman"/>
                <a:cs typeface="Times New Roman"/>
              </a:rPr>
              <a:t>POS </a:t>
            </a:r>
            <a:r>
              <a:rPr dirty="0" sz="1300" spc="5">
                <a:latin typeface="Times New Roman"/>
                <a:cs typeface="Times New Roman"/>
              </a:rPr>
              <a:t>hardware for processing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transactions.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47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Printers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Interface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receipt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printers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bill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printing.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Software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Interfaces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lvl="2" marL="441959" marR="423545" indent="-215265">
              <a:lnSpc>
                <a:spcPts val="152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Database Management System</a:t>
            </a:r>
            <a:r>
              <a:rPr dirty="0" sz="1300" spc="5">
                <a:latin typeface="Times New Roman"/>
                <a:cs typeface="Times New Roman"/>
              </a:rPr>
              <a:t>: Interface with the </a:t>
            </a:r>
            <a:r>
              <a:rPr dirty="0" sz="1300" spc="10">
                <a:latin typeface="Times New Roman"/>
                <a:cs typeface="Times New Roman"/>
              </a:rPr>
              <a:t>DBMS </a:t>
            </a:r>
            <a:r>
              <a:rPr dirty="0" sz="1300" spc="5">
                <a:latin typeface="Times New Roman"/>
                <a:cs typeface="Times New Roman"/>
              </a:rPr>
              <a:t>for </a:t>
            </a:r>
            <a:r>
              <a:rPr dirty="0" sz="1300">
                <a:latin typeface="Times New Roman"/>
                <a:cs typeface="Times New Roman"/>
              </a:rPr>
              <a:t>data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storage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retrieval.</a:t>
            </a:r>
            <a:endParaRPr sz="1300">
              <a:latin typeface="Times New Roman"/>
              <a:cs typeface="Times New Roman"/>
            </a:endParaRPr>
          </a:p>
          <a:p>
            <a:pPr lvl="2" marL="441959" marR="465455" indent="-215265">
              <a:lnSpc>
                <a:spcPts val="1510"/>
              </a:lnSpc>
              <a:spcBef>
                <a:spcPts val="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Payment Gateways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Interface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external</a:t>
            </a:r>
            <a:r>
              <a:rPr dirty="0" sz="1300" spc="5">
                <a:latin typeface="Times New Roman"/>
                <a:cs typeface="Times New Roman"/>
              </a:rPr>
              <a:t> payment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gateways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processing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online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payments.</a:t>
            </a:r>
            <a:endParaRPr sz="13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Communications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Interfaces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834991"/>
            <a:ext cx="4768850" cy="61023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227329" marR="664845" indent="-215265">
              <a:lnSpc>
                <a:spcPts val="1510"/>
              </a:lnSpc>
              <a:spcBef>
                <a:spcPts val="209"/>
              </a:spcBef>
              <a:buSzPct val="6923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Network Protocols</a:t>
            </a:r>
            <a:r>
              <a:rPr dirty="0" sz="1300" spc="5">
                <a:latin typeface="Times New Roman"/>
                <a:cs typeface="Times New Roman"/>
              </a:rPr>
              <a:t>: Use of HTTP/HTTPS </a:t>
            </a:r>
            <a:r>
              <a:rPr dirty="0" sz="1300" spc="10">
                <a:latin typeface="Times New Roman"/>
                <a:cs typeface="Times New Roman"/>
              </a:rPr>
              <a:t>for </a:t>
            </a:r>
            <a:r>
              <a:rPr dirty="0" sz="1300">
                <a:latin typeface="Times New Roman"/>
                <a:cs typeface="Times New Roman"/>
              </a:rPr>
              <a:t>web-based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communication.</a:t>
            </a:r>
            <a:endParaRPr sz="1300">
              <a:latin typeface="Times New Roman"/>
              <a:cs typeface="Times New Roman"/>
            </a:endParaRPr>
          </a:p>
          <a:p>
            <a:pPr marL="227329" indent="-215265">
              <a:lnSpc>
                <a:spcPts val="1470"/>
              </a:lnSpc>
              <a:buSzPct val="6923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Email/SMS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Services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Interface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sending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notifications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alerts.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900148"/>
            <a:ext cx="235204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0" b="1">
                <a:latin typeface="Times New Roman"/>
                <a:cs typeface="Times New Roman"/>
              </a:rPr>
              <a:t>5.</a:t>
            </a:r>
            <a:r>
              <a:rPr dirty="0" sz="1850" spc="-25" b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System</a:t>
            </a:r>
            <a:r>
              <a:rPr dirty="0" sz="1850" spc="-35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Architecture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3704683"/>
            <a:ext cx="4886325" cy="10534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5.1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Architectural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Design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5"/>
              </a:spcBef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Cafeteria Management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(CMS)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adopt </a:t>
            </a:r>
            <a:r>
              <a:rPr dirty="0" sz="1100" spc="10">
                <a:latin typeface="Times New Roman"/>
                <a:cs typeface="Times New Roman"/>
              </a:rPr>
              <a:t>a </a:t>
            </a:r>
            <a:r>
              <a:rPr dirty="0" sz="1100" spc="5">
                <a:latin typeface="Times New Roman"/>
                <a:cs typeface="Times New Roman"/>
              </a:rPr>
              <a:t>client-server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architecture </a:t>
            </a:r>
            <a:r>
              <a:rPr dirty="0" sz="1100" spc="5">
                <a:latin typeface="Times New Roman"/>
                <a:cs typeface="Times New Roman"/>
              </a:rPr>
              <a:t>to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efficiently </a:t>
            </a:r>
            <a:r>
              <a:rPr dirty="0" sz="1100" spc="10">
                <a:latin typeface="Times New Roman"/>
                <a:cs typeface="Times New Roman"/>
              </a:rPr>
              <a:t>manage cafeteria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operations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interactions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between </a:t>
            </a:r>
            <a:r>
              <a:rPr dirty="0" sz="1100" spc="5">
                <a:latin typeface="Times New Roman"/>
                <a:cs typeface="Times New Roman"/>
              </a:rPr>
              <a:t>users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data.</a:t>
            </a:r>
            <a:r>
              <a:rPr dirty="0" sz="1100" spc="10">
                <a:latin typeface="Times New Roman"/>
                <a:cs typeface="Times New Roman"/>
              </a:rPr>
              <a:t> This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architecture </a:t>
            </a:r>
            <a:r>
              <a:rPr dirty="0" sz="1100" spc="10">
                <a:latin typeface="Times New Roman"/>
                <a:cs typeface="Times New Roman"/>
              </a:rPr>
              <a:t>divides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responsibilities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between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client-side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server-side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components,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leveraging their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strengths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robust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scalability.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5224035"/>
            <a:ext cx="5396865" cy="2670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Times New Roman"/>
                <a:cs typeface="Times New Roman"/>
              </a:rPr>
              <a:t>Components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of </a:t>
            </a:r>
            <a:r>
              <a:rPr dirty="0" sz="1100" spc="5" b="1">
                <a:latin typeface="Times New Roman"/>
                <a:cs typeface="Times New Roman"/>
              </a:rPr>
              <a:t>the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Architecture: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310"/>
              </a:lnSpc>
              <a:buFont typeface="Times New Roman"/>
              <a:buAutoNum type="arabicPeriod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Client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Application:</a:t>
            </a:r>
            <a:endParaRPr sz="1100">
              <a:latin typeface="Times New Roman"/>
              <a:cs typeface="Times New Roman"/>
            </a:endParaRPr>
          </a:p>
          <a:p>
            <a:pPr lvl="1" marL="871855" marR="97790" indent="-215265">
              <a:lnSpc>
                <a:spcPts val="1300"/>
              </a:lnSpc>
              <a:spcBef>
                <a:spcPts val="50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Web-Based </a:t>
            </a:r>
            <a:r>
              <a:rPr dirty="0" sz="1100" spc="5" b="1">
                <a:latin typeface="Times New Roman"/>
                <a:cs typeface="Times New Roman"/>
              </a:rPr>
              <a:t>Interface: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staff,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administrators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interact </a:t>
            </a:r>
            <a:r>
              <a:rPr dirty="0" sz="1100" spc="10">
                <a:latin typeface="Times New Roman"/>
                <a:cs typeface="Times New Roman"/>
              </a:rPr>
              <a:t>with the </a:t>
            </a:r>
            <a:r>
              <a:rPr dirty="0" sz="1100" spc="15">
                <a:latin typeface="Times New Roman"/>
                <a:cs typeface="Times New Roman"/>
              </a:rPr>
              <a:t>CMS </a:t>
            </a:r>
            <a:r>
              <a:rPr dirty="0" sz="1100" spc="10">
                <a:latin typeface="Times New Roman"/>
                <a:cs typeface="Times New Roman"/>
              </a:rPr>
              <a:t>through a web-based interface accessible via standard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web browsers</a:t>
            </a:r>
            <a:r>
              <a:rPr dirty="0" sz="1100" spc="5">
                <a:latin typeface="Times New Roman"/>
                <a:cs typeface="Times New Roman"/>
              </a:rPr>
              <a:t> (e.g.,</a:t>
            </a:r>
            <a:r>
              <a:rPr dirty="0" sz="1100" spc="10">
                <a:latin typeface="Times New Roman"/>
                <a:cs typeface="Times New Roman"/>
              </a:rPr>
              <a:t> Chrome,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Firefox).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interface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provides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 </a:t>
            </a:r>
            <a:r>
              <a:rPr dirty="0" sz="1100" spc="5">
                <a:latin typeface="Times New Roman"/>
                <a:cs typeface="Times New Roman"/>
              </a:rPr>
              <a:t>user-friendly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environment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placing </a:t>
            </a:r>
            <a:r>
              <a:rPr dirty="0" sz="1100" spc="5">
                <a:latin typeface="Times New Roman"/>
                <a:cs typeface="Times New Roman"/>
              </a:rPr>
              <a:t>orders,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menu </a:t>
            </a:r>
            <a:r>
              <a:rPr dirty="0" sz="1100" spc="10">
                <a:latin typeface="Times New Roman"/>
                <a:cs typeface="Times New Roman"/>
              </a:rPr>
              <a:t>items,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features.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Font typeface="Times New Roman"/>
              <a:buAutoNum type="arabicPeriod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Server:</a:t>
            </a:r>
            <a:endParaRPr sz="1100">
              <a:latin typeface="Times New Roman"/>
              <a:cs typeface="Times New Roman"/>
            </a:endParaRPr>
          </a:p>
          <a:p>
            <a:pPr algn="just" lvl="1" marL="871855" marR="5080" indent="-215265">
              <a:lnSpc>
                <a:spcPts val="1300"/>
              </a:lnSpc>
              <a:spcBef>
                <a:spcPts val="50"/>
              </a:spcBef>
              <a:buSzPct val="81818"/>
              <a:buFont typeface="Courier New"/>
              <a:buChar char="o"/>
              <a:tabLst>
                <a:tab pos="87249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Business Logic Layer: </a:t>
            </a:r>
            <a:r>
              <a:rPr dirty="0" sz="1100" spc="5">
                <a:latin typeface="Times New Roman"/>
                <a:cs typeface="Times New Roman"/>
              </a:rPr>
              <a:t>The server-side </a:t>
            </a:r>
            <a:r>
              <a:rPr dirty="0" sz="1100" spc="10">
                <a:latin typeface="Times New Roman"/>
                <a:cs typeface="Times New Roman"/>
              </a:rPr>
              <a:t>component will host the </a:t>
            </a:r>
            <a:r>
              <a:rPr dirty="0" sz="1100" spc="5">
                <a:latin typeface="Times New Roman"/>
                <a:cs typeface="Times New Roman"/>
              </a:rPr>
              <a:t>core </a:t>
            </a:r>
            <a:r>
              <a:rPr dirty="0" sz="1100" spc="10">
                <a:latin typeface="Times New Roman"/>
                <a:cs typeface="Times New Roman"/>
              </a:rPr>
              <a:t>business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logic of the </a:t>
            </a:r>
            <a:r>
              <a:rPr dirty="0" sz="1100" spc="20">
                <a:latin typeface="Times New Roman"/>
                <a:cs typeface="Times New Roman"/>
              </a:rPr>
              <a:t>CMS. </a:t>
            </a:r>
            <a:r>
              <a:rPr dirty="0" sz="1100" spc="5">
                <a:latin typeface="Times New Roman"/>
                <a:cs typeface="Times New Roman"/>
              </a:rPr>
              <a:t>This includes functionalities </a:t>
            </a:r>
            <a:r>
              <a:rPr dirty="0" sz="1100" spc="10">
                <a:latin typeface="Times New Roman"/>
                <a:cs typeface="Times New Roman"/>
              </a:rPr>
              <a:t>such </a:t>
            </a:r>
            <a:r>
              <a:rPr dirty="0" sz="1100">
                <a:latin typeface="Times New Roman"/>
                <a:cs typeface="Times New Roman"/>
              </a:rPr>
              <a:t>as </a:t>
            </a:r>
            <a:r>
              <a:rPr dirty="0" sz="1100" spc="10">
                <a:latin typeface="Times New Roman"/>
                <a:cs typeface="Times New Roman"/>
              </a:rPr>
              <a:t>order </a:t>
            </a:r>
            <a:r>
              <a:rPr dirty="0" sz="1100" spc="5">
                <a:latin typeface="Times New Roman"/>
                <a:cs typeface="Times New Roman"/>
              </a:rPr>
              <a:t>processing, </a:t>
            </a:r>
            <a:r>
              <a:rPr dirty="0" sz="1100" spc="15">
                <a:latin typeface="Times New Roman"/>
                <a:cs typeface="Times New Roman"/>
              </a:rPr>
              <a:t>menu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user </a:t>
            </a:r>
            <a:r>
              <a:rPr dirty="0" sz="1100" spc="5">
                <a:latin typeface="Times New Roman"/>
                <a:cs typeface="Times New Roman"/>
              </a:rPr>
              <a:t>authentication,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</a:t>
            </a:r>
            <a:r>
              <a:rPr dirty="0" sz="1100" spc="5">
                <a:latin typeface="Times New Roman"/>
                <a:cs typeface="Times New Roman"/>
              </a:rPr>
              <a:t>real-time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communication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clients.</a:t>
            </a:r>
            <a:endParaRPr sz="1100">
              <a:latin typeface="Times New Roman"/>
              <a:cs typeface="Times New Roman"/>
            </a:endParaRPr>
          </a:p>
          <a:p>
            <a:pPr algn="just" lvl="1" marL="871855" indent="-215265">
              <a:lnSpc>
                <a:spcPts val="1235"/>
              </a:lnSpc>
              <a:buSzPct val="81818"/>
              <a:buFont typeface="Courier New"/>
              <a:buChar char="o"/>
              <a:tabLst>
                <a:tab pos="87249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Database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Management: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centralized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store </a:t>
            </a:r>
            <a:r>
              <a:rPr dirty="0" sz="1100" spc="5">
                <a:latin typeface="Times New Roman"/>
                <a:cs typeface="Times New Roman"/>
              </a:rPr>
              <a:t>persistent </a:t>
            </a:r>
            <a:r>
              <a:rPr dirty="0" sz="1100" spc="1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871855" marR="57785">
              <a:lnSpc>
                <a:spcPts val="1300"/>
              </a:lnSpc>
              <a:spcBef>
                <a:spcPts val="50"/>
              </a:spcBef>
            </a:pPr>
            <a:r>
              <a:rPr dirty="0" sz="1100" spc="5">
                <a:latin typeface="Times New Roman"/>
                <a:cs typeface="Times New Roman"/>
              </a:rPr>
              <a:t>crucial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20">
                <a:latin typeface="Times New Roman"/>
                <a:cs typeface="Times New Roman"/>
              </a:rPr>
              <a:t>CMS </a:t>
            </a:r>
            <a:r>
              <a:rPr dirty="0" sz="1100" spc="10">
                <a:latin typeface="Times New Roman"/>
                <a:cs typeface="Times New Roman"/>
              </a:rPr>
              <a:t>operations, including menu </a:t>
            </a:r>
            <a:r>
              <a:rPr dirty="0" sz="1100" spc="5">
                <a:latin typeface="Times New Roman"/>
                <a:cs typeface="Times New Roman"/>
              </a:rPr>
              <a:t>details, </a:t>
            </a:r>
            <a:r>
              <a:rPr dirty="0" sz="1100" spc="10">
                <a:latin typeface="Times New Roman"/>
                <a:cs typeface="Times New Roman"/>
              </a:rPr>
              <a:t>customer orders, </a:t>
            </a:r>
            <a:r>
              <a:rPr dirty="0" sz="1100" spc="5">
                <a:latin typeface="Times New Roman"/>
                <a:cs typeface="Times New Roman"/>
              </a:rPr>
              <a:t>user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profiles,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transaction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records.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server</a:t>
            </a:r>
            <a:r>
              <a:rPr dirty="0" sz="1100" spc="5">
                <a:latin typeface="Times New Roman"/>
                <a:cs typeface="Times New Roman"/>
              </a:rPr>
              <a:t> will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interactions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integrity,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security,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efficient</a:t>
            </a:r>
            <a:r>
              <a:rPr dirty="0" sz="1100" spc="5">
                <a:latin typeface="Times New Roman"/>
                <a:cs typeface="Times New Roman"/>
              </a:rPr>
              <a:t> retrieval.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8360427"/>
            <a:ext cx="5333365" cy="695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latin typeface="Times New Roman"/>
                <a:cs typeface="Times New Roman"/>
              </a:rPr>
              <a:t>Advantages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of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Client-Server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Architecture: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5080" indent="-215265">
              <a:lnSpc>
                <a:spcPts val="131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Scalability: </a:t>
            </a:r>
            <a:r>
              <a:rPr dirty="0" sz="1100" spc="10">
                <a:latin typeface="Times New Roman"/>
                <a:cs typeface="Times New Roman"/>
              </a:rPr>
              <a:t>Separation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concerns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between </a:t>
            </a:r>
            <a:r>
              <a:rPr dirty="0" sz="1100" spc="5">
                <a:latin typeface="Times New Roman"/>
                <a:cs typeface="Times New Roman"/>
              </a:rPr>
              <a:t>client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server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allows for </a:t>
            </a:r>
            <a:r>
              <a:rPr dirty="0" sz="1100" spc="5">
                <a:latin typeface="Times New Roman"/>
                <a:cs typeface="Times New Roman"/>
              </a:rPr>
              <a:t>independent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scaling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resources. </a:t>
            </a: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server</a:t>
            </a:r>
            <a:r>
              <a:rPr dirty="0" sz="1100" spc="10">
                <a:latin typeface="Times New Roman"/>
                <a:cs typeface="Times New Roman"/>
              </a:rPr>
              <a:t> can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handle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increasing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demands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by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scaling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hardware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836439"/>
            <a:ext cx="5157470" cy="16802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27329" marR="5080">
              <a:lnSpc>
                <a:spcPts val="1310"/>
              </a:lnSpc>
              <a:spcBef>
                <a:spcPts val="175"/>
              </a:spcBef>
            </a:pPr>
            <a:r>
              <a:rPr dirty="0" sz="1100" spc="10">
                <a:latin typeface="Times New Roman"/>
                <a:cs typeface="Times New Roman"/>
              </a:rPr>
              <a:t>resources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optimizing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 </a:t>
            </a:r>
            <a:r>
              <a:rPr dirty="0" sz="1100" spc="10">
                <a:latin typeface="Times New Roman"/>
                <a:cs typeface="Times New Roman"/>
              </a:rPr>
              <a:t>performance,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while </a:t>
            </a:r>
            <a:r>
              <a:rPr dirty="0" sz="1100" spc="5">
                <a:latin typeface="Times New Roman"/>
                <a:cs typeface="Times New Roman"/>
              </a:rPr>
              <a:t>clients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benefit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from</a:t>
            </a:r>
            <a:r>
              <a:rPr dirty="0" sz="1100" spc="10">
                <a:latin typeface="Times New Roman"/>
                <a:cs typeface="Times New Roman"/>
              </a:rPr>
              <a:t> responsive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web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interfaces </a:t>
            </a:r>
            <a:r>
              <a:rPr dirty="0" sz="1100" spc="10">
                <a:latin typeface="Times New Roman"/>
                <a:cs typeface="Times New Roman"/>
              </a:rPr>
              <a:t>without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compromising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performance.</a:t>
            </a:r>
            <a:endParaRPr sz="1100">
              <a:latin typeface="Times New Roman"/>
              <a:cs typeface="Times New Roman"/>
            </a:endParaRPr>
          </a:p>
          <a:p>
            <a:pPr marL="22732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100" spc="5" b="1">
                <a:latin typeface="Times New Roman"/>
                <a:cs typeface="Times New Roman"/>
              </a:rPr>
              <a:t>Centralized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Management: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Centralized data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ensures consistency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across</a:t>
            </a:r>
            <a:endParaRPr sz="1100">
              <a:latin typeface="Times New Roman"/>
              <a:cs typeface="Times New Roman"/>
            </a:endParaRPr>
          </a:p>
          <a:p>
            <a:pPr marL="227329" marR="94615">
              <a:lnSpc>
                <a:spcPts val="1300"/>
              </a:lnSpc>
              <a:spcBef>
                <a:spcPts val="50"/>
              </a:spcBef>
            </a:pPr>
            <a:r>
              <a:rPr dirty="0" sz="1100" spc="5">
                <a:latin typeface="Times New Roman"/>
                <a:cs typeface="Times New Roman"/>
              </a:rPr>
              <a:t>all client interactions. </a:t>
            </a:r>
            <a:r>
              <a:rPr dirty="0" sz="1100" spc="10">
                <a:latin typeface="Times New Roman"/>
                <a:cs typeface="Times New Roman"/>
              </a:rPr>
              <a:t>Updates to menu items, order statuses,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user profiles are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reflected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instantly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across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all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connected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clients,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enhancing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reliability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experience.</a:t>
            </a:r>
            <a:endParaRPr sz="1100">
              <a:latin typeface="Times New Roman"/>
              <a:cs typeface="Times New Roman"/>
            </a:endParaRPr>
          </a:p>
          <a:p>
            <a:pPr marL="22732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Security: </a:t>
            </a:r>
            <a:r>
              <a:rPr dirty="0" sz="1100" spc="15">
                <a:latin typeface="Times New Roman"/>
                <a:cs typeface="Times New Roman"/>
              </a:rPr>
              <a:t>By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centralizing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business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logic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</a:t>
            </a:r>
            <a:r>
              <a:rPr dirty="0" sz="1100" spc="10">
                <a:latin typeface="Times New Roman"/>
                <a:cs typeface="Times New Roman"/>
              </a:rPr>
              <a:t> on 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server,</a:t>
            </a:r>
            <a:r>
              <a:rPr dirty="0" sz="1100" spc="10">
                <a:latin typeface="Times New Roman"/>
                <a:cs typeface="Times New Roman"/>
              </a:rPr>
              <a:t> sensitive</a:t>
            </a:r>
            <a:endParaRPr sz="1100">
              <a:latin typeface="Times New Roman"/>
              <a:cs typeface="Times New Roman"/>
            </a:endParaRPr>
          </a:p>
          <a:p>
            <a:pPr marL="227329" marR="20320">
              <a:lnSpc>
                <a:spcPts val="1300"/>
              </a:lnSpc>
              <a:spcBef>
                <a:spcPts val="45"/>
              </a:spcBef>
            </a:pPr>
            <a:r>
              <a:rPr dirty="0" sz="1100" spc="5">
                <a:latin typeface="Times New Roman"/>
                <a:cs typeface="Times New Roman"/>
              </a:rPr>
              <a:t>operations such </a:t>
            </a:r>
            <a:r>
              <a:rPr dirty="0" sz="1100" spc="10">
                <a:latin typeface="Times New Roman"/>
                <a:cs typeface="Times New Roman"/>
              </a:rPr>
              <a:t>as user authentication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payment processing can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10">
                <a:latin typeface="Times New Roman"/>
                <a:cs typeface="Times New Roman"/>
              </a:rPr>
              <a:t>secured with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robust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protocols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encryption</a:t>
            </a:r>
            <a:r>
              <a:rPr dirty="0" sz="1100" spc="5">
                <a:latin typeface="Times New Roman"/>
                <a:cs typeface="Times New Roman"/>
              </a:rPr>
              <a:t> standards.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mitigates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risks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associated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client-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side</a:t>
            </a:r>
            <a:r>
              <a:rPr dirty="0" sz="1100" spc="5">
                <a:latin typeface="Times New Roman"/>
                <a:cs typeface="Times New Roman"/>
              </a:rPr>
              <a:t> vulnerabilities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unauthorized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access.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983755"/>
            <a:ext cx="5389880" cy="6034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latin typeface="Times New Roman"/>
                <a:cs typeface="Times New Roman"/>
              </a:rPr>
              <a:t>Technology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Stack: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51435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Frontend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Technologies: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HTML5, </a:t>
            </a:r>
            <a:r>
              <a:rPr dirty="0" sz="1100" spc="15">
                <a:latin typeface="Times New Roman"/>
                <a:cs typeface="Times New Roman"/>
              </a:rPr>
              <a:t>CSS3,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JavaScript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(ES6+),</a:t>
            </a:r>
            <a:r>
              <a:rPr dirty="0" sz="1100" spc="10">
                <a:latin typeface="Times New Roman"/>
                <a:cs typeface="Times New Roman"/>
              </a:rPr>
              <a:t> 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modern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frontend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frameworks/libraries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(e.g.,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React,</a:t>
            </a:r>
            <a:r>
              <a:rPr dirty="0" sz="1100" spc="10">
                <a:latin typeface="Times New Roman"/>
                <a:cs typeface="Times New Roman"/>
              </a:rPr>
              <a:t> Vue.js)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building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responsive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interactive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web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interfaces.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Backend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Technologies: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Server-side scripting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languages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(e.g.,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Node.js,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Python),</a:t>
            </a:r>
            <a:endParaRPr sz="1100">
              <a:latin typeface="Times New Roman"/>
              <a:cs typeface="Times New Roman"/>
            </a:endParaRPr>
          </a:p>
          <a:p>
            <a:pPr marL="441959" marR="226695">
              <a:lnSpc>
                <a:spcPts val="1300"/>
              </a:lnSpc>
              <a:spcBef>
                <a:spcPts val="45"/>
              </a:spcBef>
            </a:pPr>
            <a:r>
              <a:rPr dirty="0" sz="1100" spc="10">
                <a:latin typeface="Times New Roman"/>
                <a:cs typeface="Times New Roman"/>
              </a:rPr>
              <a:t>frameworks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Express.js,</a:t>
            </a:r>
            <a:r>
              <a:rPr dirty="0" sz="1100" spc="5">
                <a:latin typeface="Times New Roman"/>
                <a:cs typeface="Times New Roman"/>
              </a:rPr>
              <a:t> Django),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middleware for implementing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business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logic, </a:t>
            </a:r>
            <a:r>
              <a:rPr dirty="0" sz="1100" spc="10">
                <a:latin typeface="Times New Roman"/>
                <a:cs typeface="Times New Roman"/>
              </a:rPr>
              <a:t>handling </a:t>
            </a:r>
            <a:r>
              <a:rPr dirty="0" sz="1100" spc="15">
                <a:latin typeface="Times New Roman"/>
                <a:cs typeface="Times New Roman"/>
              </a:rPr>
              <a:t>HTTP</a:t>
            </a:r>
            <a:r>
              <a:rPr dirty="0" sz="1100" spc="5">
                <a:latin typeface="Times New Roman"/>
                <a:cs typeface="Times New Roman"/>
              </a:rPr>
              <a:t> requests,</a:t>
            </a:r>
            <a:r>
              <a:rPr dirty="0" sz="1100" spc="10">
                <a:latin typeface="Times New Roman"/>
                <a:cs typeface="Times New Roman"/>
              </a:rPr>
              <a:t>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managing </a:t>
            </a:r>
            <a:r>
              <a:rPr dirty="0" sz="1100" spc="5">
                <a:latin typeface="Times New Roman"/>
                <a:cs typeface="Times New Roman"/>
              </a:rPr>
              <a:t>database interactions.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Database: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Relational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Database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15">
                <a:latin typeface="Times New Roman"/>
                <a:cs typeface="Times New Roman"/>
              </a:rPr>
              <a:t>(RDBMS)</a:t>
            </a:r>
            <a:r>
              <a:rPr dirty="0" sz="1100" spc="10">
                <a:latin typeface="Times New Roman"/>
                <a:cs typeface="Times New Roman"/>
              </a:rPr>
              <a:t> such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 </a:t>
            </a:r>
            <a:r>
              <a:rPr dirty="0" sz="1100" spc="15">
                <a:latin typeface="Times New Roman"/>
                <a:cs typeface="Times New Roman"/>
              </a:rPr>
              <a:t>MySQL,</a:t>
            </a:r>
            <a:endParaRPr sz="1100">
              <a:latin typeface="Times New Roman"/>
              <a:cs typeface="Times New Roman"/>
            </a:endParaRPr>
          </a:p>
          <a:p>
            <a:pPr marL="441959" marR="568960">
              <a:lnSpc>
                <a:spcPts val="1300"/>
              </a:lnSpc>
              <a:spcBef>
                <a:spcPts val="50"/>
              </a:spcBef>
            </a:pPr>
            <a:r>
              <a:rPr dirty="0" sz="1100" spc="10">
                <a:latin typeface="Times New Roman"/>
                <a:cs typeface="Times New Roman"/>
              </a:rPr>
              <a:t>PostgreSQL, or </a:t>
            </a:r>
            <a:r>
              <a:rPr dirty="0" sz="1100" spc="15">
                <a:latin typeface="Times New Roman"/>
                <a:cs typeface="Times New Roman"/>
              </a:rPr>
              <a:t>NoSQL </a:t>
            </a:r>
            <a:r>
              <a:rPr dirty="0" sz="1100" spc="5">
                <a:latin typeface="Times New Roman"/>
                <a:cs typeface="Times New Roman"/>
              </a:rPr>
              <a:t>databases like </a:t>
            </a:r>
            <a:r>
              <a:rPr dirty="0" sz="1100" spc="15">
                <a:latin typeface="Times New Roman"/>
                <a:cs typeface="Times New Roman"/>
              </a:rPr>
              <a:t>MongoDB </a:t>
            </a:r>
            <a:r>
              <a:rPr dirty="0" sz="1100" spc="10">
                <a:latin typeface="Times New Roman"/>
                <a:cs typeface="Times New Roman"/>
              </a:rPr>
              <a:t>for storing </a:t>
            </a:r>
            <a:r>
              <a:rPr dirty="0" sz="1100" spc="5">
                <a:latin typeface="Times New Roman"/>
                <a:cs typeface="Times New Roman"/>
              </a:rPr>
              <a:t>structured </a:t>
            </a:r>
            <a:r>
              <a:rPr dirty="0" sz="1100" spc="10">
                <a:latin typeface="Times New Roman"/>
                <a:cs typeface="Times New Roman"/>
              </a:rPr>
              <a:t>data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efficiently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transactional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integrity.</a:t>
            </a:r>
            <a:endParaRPr sz="1100">
              <a:latin typeface="Times New Roman"/>
              <a:cs typeface="Times New Roman"/>
            </a:endParaRPr>
          </a:p>
          <a:p>
            <a:pPr marL="441959" marR="78105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Communication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Protocols: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RESTful </a:t>
            </a:r>
            <a:r>
              <a:rPr dirty="0" sz="1100" spc="5">
                <a:latin typeface="Times New Roman"/>
                <a:cs typeface="Times New Roman"/>
              </a:rPr>
              <a:t>APIs</a:t>
            </a:r>
            <a:r>
              <a:rPr dirty="0" sz="1100" spc="10">
                <a:latin typeface="Times New Roman"/>
                <a:cs typeface="Times New Roman"/>
              </a:rPr>
              <a:t> for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client-server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communication,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WebSocket for real-time updates,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HTTPS/TLS for secure data transmission over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network.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0" b="1">
                <a:latin typeface="Times New Roman"/>
                <a:cs typeface="Times New Roman"/>
              </a:rPr>
              <a:t>Deployment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Considerations: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508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Cloud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Hosting: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Deployment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cloud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platforms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(e.g.,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AWS,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Azure,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Google Cloud)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provides </a:t>
            </a:r>
            <a:r>
              <a:rPr dirty="0" sz="1100" spc="5">
                <a:latin typeface="Times New Roman"/>
                <a:cs typeface="Times New Roman"/>
              </a:rPr>
              <a:t>scalability,</a:t>
            </a:r>
            <a:r>
              <a:rPr dirty="0" sz="1100" spc="10">
                <a:latin typeface="Times New Roman"/>
                <a:cs typeface="Times New Roman"/>
              </a:rPr>
              <a:t> redundancy, 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global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accessibility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 users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accessing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CMS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from</a:t>
            </a:r>
            <a:r>
              <a:rPr dirty="0" sz="1100" spc="10">
                <a:latin typeface="Times New Roman"/>
                <a:cs typeface="Times New Roman"/>
              </a:rPr>
              <a:t> various</a:t>
            </a:r>
            <a:r>
              <a:rPr dirty="0" sz="1100" spc="5">
                <a:latin typeface="Times New Roman"/>
                <a:cs typeface="Times New Roman"/>
              </a:rPr>
              <a:t> locations.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Containerization: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containerization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technologies</a:t>
            </a:r>
            <a:r>
              <a:rPr dirty="0" sz="1100" spc="5">
                <a:latin typeface="Times New Roman"/>
                <a:cs typeface="Times New Roman"/>
              </a:rPr>
              <a:t> (e.g., </a:t>
            </a:r>
            <a:r>
              <a:rPr dirty="0" sz="1100" spc="10">
                <a:latin typeface="Times New Roman"/>
                <a:cs typeface="Times New Roman"/>
              </a:rPr>
              <a:t>Docker)</a:t>
            </a:r>
            <a:r>
              <a:rPr dirty="0" sz="1100" spc="5">
                <a:latin typeface="Times New Roman"/>
                <a:cs typeface="Times New Roman"/>
              </a:rPr>
              <a:t> and</a:t>
            </a:r>
            <a:endParaRPr sz="1100">
              <a:latin typeface="Times New Roman"/>
              <a:cs typeface="Times New Roman"/>
            </a:endParaRPr>
          </a:p>
          <a:p>
            <a:pPr marL="441959" marR="40640">
              <a:lnSpc>
                <a:spcPts val="1300"/>
              </a:lnSpc>
              <a:spcBef>
                <a:spcPts val="50"/>
              </a:spcBef>
            </a:pPr>
            <a:r>
              <a:rPr dirty="0" sz="1100" spc="5">
                <a:latin typeface="Times New Roman"/>
                <a:cs typeface="Times New Roman"/>
              </a:rPr>
              <a:t>orchestration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tools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Kubernetes) 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packaging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deploying </a:t>
            </a:r>
            <a:r>
              <a:rPr dirty="0" sz="1100" spc="15">
                <a:latin typeface="Times New Roman"/>
                <a:cs typeface="Times New Roman"/>
              </a:rPr>
              <a:t>CMS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components,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ensuring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consistency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across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development, </a:t>
            </a:r>
            <a:r>
              <a:rPr dirty="0" sz="1100" spc="5">
                <a:latin typeface="Times New Roman"/>
                <a:cs typeface="Times New Roman"/>
              </a:rPr>
              <a:t>testing, </a:t>
            </a:r>
            <a:r>
              <a:rPr dirty="0" sz="1100" spc="10">
                <a:latin typeface="Times New Roman"/>
                <a:cs typeface="Times New Roman"/>
              </a:rPr>
              <a:t>and production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environments.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0" b="1">
                <a:latin typeface="Times New Roman"/>
                <a:cs typeface="Times New Roman"/>
              </a:rPr>
              <a:t>Future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Considerations: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1397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Mobile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Accessibility: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Potential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development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 mobile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applications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complement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web-based </a:t>
            </a:r>
            <a:r>
              <a:rPr dirty="0" sz="1100" spc="5">
                <a:latin typeface="Times New Roman"/>
                <a:cs typeface="Times New Roman"/>
              </a:rPr>
              <a:t>interface,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catering</a:t>
            </a:r>
            <a:r>
              <a:rPr dirty="0" sz="1100" spc="10">
                <a:latin typeface="Times New Roman"/>
                <a:cs typeface="Times New Roman"/>
              </a:rPr>
              <a:t> 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users</a:t>
            </a:r>
            <a:r>
              <a:rPr dirty="0" sz="1100" spc="10">
                <a:latin typeface="Times New Roman"/>
                <a:cs typeface="Times New Roman"/>
              </a:rPr>
              <a:t> preferring mobile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devices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placing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accessing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services.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Integration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with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IoT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Devices: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Exploration</a:t>
            </a:r>
            <a:r>
              <a:rPr dirty="0" sz="1100" spc="10">
                <a:latin typeface="Times New Roman"/>
                <a:cs typeface="Times New Roman"/>
              </a:rPr>
              <a:t> 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IoT </a:t>
            </a:r>
            <a:r>
              <a:rPr dirty="0" sz="1100" spc="5">
                <a:latin typeface="Times New Roman"/>
                <a:cs typeface="Times New Roman"/>
              </a:rPr>
              <a:t>integration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kitchen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41959" marR="113664">
              <a:lnSpc>
                <a:spcPts val="1300"/>
              </a:lnSpc>
              <a:spcBef>
                <a:spcPts val="50"/>
              </a:spcBef>
            </a:pPr>
            <a:r>
              <a:rPr dirty="0" sz="1100" spc="10">
                <a:latin typeface="Times New Roman"/>
                <a:cs typeface="Times New Roman"/>
              </a:rPr>
              <a:t>systems, </a:t>
            </a:r>
            <a:r>
              <a:rPr dirty="0" sz="1100" spc="5">
                <a:latin typeface="Times New Roman"/>
                <a:cs typeface="Times New Roman"/>
              </a:rPr>
              <a:t>IoT </a:t>
            </a:r>
            <a:r>
              <a:rPr dirty="0" sz="1100" spc="10">
                <a:latin typeface="Times New Roman"/>
                <a:cs typeface="Times New Roman"/>
              </a:rPr>
              <a:t>sensors for </a:t>
            </a:r>
            <a:r>
              <a:rPr dirty="0" sz="1100" spc="5">
                <a:latin typeface="Times New Roman"/>
                <a:cs typeface="Times New Roman"/>
              </a:rPr>
              <a:t>inventory </a:t>
            </a:r>
            <a:r>
              <a:rPr dirty="0" sz="1100" spc="10">
                <a:latin typeface="Times New Roman"/>
                <a:cs typeface="Times New Roman"/>
              </a:rPr>
              <a:t>management) to automate processes and enhance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operational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efficiency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5">
                <a:latin typeface="Times New Roman"/>
                <a:cs typeface="Times New Roman"/>
              </a:rPr>
              <a:t> 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10">
                <a:latin typeface="Times New Roman"/>
                <a:cs typeface="Times New Roman"/>
              </a:rPr>
              <a:t> environment.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2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Database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Design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ct val="10000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User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Table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Stores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user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information</a:t>
            </a:r>
            <a:r>
              <a:rPr dirty="0" sz="1300">
                <a:latin typeface="Times New Roman"/>
                <a:cs typeface="Times New Roman"/>
              </a:rPr>
              <a:t> and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roles.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4991"/>
            <a:ext cx="5247640" cy="20993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41959" indent="-215265">
              <a:lnSpc>
                <a:spcPts val="1535"/>
              </a:lnSpc>
              <a:spcBef>
                <a:spcPts val="114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Menu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Table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Stores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details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 </a:t>
            </a:r>
            <a:r>
              <a:rPr dirty="0" sz="1300">
                <a:latin typeface="Times New Roman"/>
                <a:cs typeface="Times New Roman"/>
              </a:rPr>
              <a:t>menu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items.</a:t>
            </a:r>
            <a:endParaRPr sz="1300">
              <a:latin typeface="Times New Roman"/>
              <a:cs typeface="Times New Roman"/>
            </a:endParaRPr>
          </a:p>
          <a:p>
            <a:pPr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Order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Table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Stores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details and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statuses.</a:t>
            </a:r>
            <a:endParaRPr sz="1300">
              <a:latin typeface="Times New Roman"/>
              <a:cs typeface="Times New Roman"/>
            </a:endParaRPr>
          </a:p>
          <a:p>
            <a:pPr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Inventory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Table</a:t>
            </a:r>
            <a:r>
              <a:rPr dirty="0" sz="1300" spc="5">
                <a:latin typeface="Times New Roman"/>
                <a:cs typeface="Times New Roman"/>
              </a:rPr>
              <a:t>: </a:t>
            </a:r>
            <a:r>
              <a:rPr dirty="0" sz="1300">
                <a:latin typeface="Times New Roman"/>
                <a:cs typeface="Times New Roman"/>
              </a:rPr>
              <a:t>Stores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inventory</a:t>
            </a:r>
            <a:r>
              <a:rPr dirty="0" sz="1300" spc="5">
                <a:latin typeface="Times New Roman"/>
                <a:cs typeface="Times New Roman"/>
              </a:rPr>
              <a:t> items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and</a:t>
            </a:r>
            <a:r>
              <a:rPr dirty="0" sz="1300" spc="5">
                <a:latin typeface="Times New Roman"/>
                <a:cs typeface="Times New Roman"/>
              </a:rPr>
              <a:t> stock</a:t>
            </a:r>
            <a:r>
              <a:rPr dirty="0" sz="1300">
                <a:latin typeface="Times New Roman"/>
                <a:cs typeface="Times New Roman"/>
              </a:rPr>
              <a:t> levels.</a:t>
            </a:r>
            <a:endParaRPr sz="1300">
              <a:latin typeface="Times New Roman"/>
              <a:cs typeface="Times New Roman"/>
            </a:endParaRPr>
          </a:p>
          <a:p>
            <a:pPr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Transaction Table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Stores</a:t>
            </a:r>
            <a:r>
              <a:rPr dirty="0" sz="1300">
                <a:latin typeface="Times New Roman"/>
                <a:cs typeface="Times New Roman"/>
              </a:rPr>
              <a:t> transaction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details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for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billing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payments.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Security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Authentication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Use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 </a:t>
            </a:r>
            <a:r>
              <a:rPr dirty="0" sz="1300">
                <a:latin typeface="Times New Roman"/>
                <a:cs typeface="Times New Roman"/>
              </a:rPr>
              <a:t>secure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login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mechanisms.</a:t>
            </a:r>
            <a:endParaRPr sz="1300">
              <a:latin typeface="Times New Roman"/>
              <a:cs typeface="Times New Roman"/>
            </a:endParaRPr>
          </a:p>
          <a:p>
            <a:pPr lvl="2" marL="441959" marR="158750" indent="-215265">
              <a:lnSpc>
                <a:spcPts val="1510"/>
              </a:lnSpc>
              <a:spcBef>
                <a:spcPts val="70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Authorization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Role-based </a:t>
            </a:r>
            <a:r>
              <a:rPr dirty="0" sz="1300">
                <a:latin typeface="Times New Roman"/>
                <a:cs typeface="Times New Roman"/>
              </a:rPr>
              <a:t>access</a:t>
            </a:r>
            <a:r>
              <a:rPr dirty="0" sz="1300" spc="5">
                <a:latin typeface="Times New Roman"/>
                <a:cs typeface="Times New Roman"/>
              </a:rPr>
              <a:t> control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restrict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access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to </a:t>
            </a:r>
            <a:r>
              <a:rPr dirty="0" sz="1300">
                <a:latin typeface="Times New Roman"/>
                <a:cs typeface="Times New Roman"/>
              </a:rPr>
              <a:t>certain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functionalities.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48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Data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Encryption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Encryption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of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sensitive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data</a:t>
            </a:r>
            <a:r>
              <a:rPr dirty="0" sz="1300" spc="-5">
                <a:latin typeface="Times New Roman"/>
                <a:cs typeface="Times New Roman"/>
              </a:rPr>
              <a:t> in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transit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rest.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3505175"/>
            <a:ext cx="4844415" cy="2134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30"/>
              </a:spcBef>
              <a:buAutoNum type="arabicPeriod" startAt="6"/>
              <a:tabLst>
                <a:tab pos="252095" algn="l"/>
              </a:tabLst>
            </a:pPr>
            <a:r>
              <a:rPr dirty="0" sz="1850" spc="10" b="1">
                <a:latin typeface="Times New Roman"/>
                <a:cs typeface="Times New Roman"/>
              </a:rPr>
              <a:t>Non-functional</a:t>
            </a:r>
            <a:r>
              <a:rPr dirty="0" sz="1850" spc="-2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Requirements</a:t>
            </a:r>
            <a:endParaRPr sz="18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Performance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support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at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least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100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concurrent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users.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respond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5">
                <a:latin typeface="Times New Roman"/>
                <a:cs typeface="Times New Roman"/>
              </a:rPr>
              <a:t> user </a:t>
            </a:r>
            <a:r>
              <a:rPr dirty="0" sz="1300">
                <a:latin typeface="Times New Roman"/>
                <a:cs typeface="Times New Roman"/>
              </a:rPr>
              <a:t>actions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within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2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seconds.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Reliability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have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an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uptime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99.9%.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have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backup and </a:t>
            </a:r>
            <a:r>
              <a:rPr dirty="0" sz="1300">
                <a:latin typeface="Times New Roman"/>
                <a:cs typeface="Times New Roman"/>
              </a:rPr>
              <a:t>recovery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mechanisms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place.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6130891"/>
            <a:ext cx="5354320" cy="276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1" marL="263525" indent="-251460">
              <a:lnSpc>
                <a:spcPct val="100000"/>
              </a:lnSpc>
              <a:spcBef>
                <a:spcPts val="114"/>
              </a:spcBef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Availability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ct val="100000"/>
              </a:lnSpc>
              <a:spcBef>
                <a:spcPts val="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be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available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24/7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except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during</a:t>
            </a:r>
            <a:r>
              <a:rPr dirty="0" sz="1300">
                <a:latin typeface="Times New Roman"/>
                <a:cs typeface="Times New Roman"/>
              </a:rPr>
              <a:t> scheduled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maintenance.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Security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use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SSL/TLS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secure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communications.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comply with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GDPR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data protection.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Maintainability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1150">
              <a:latin typeface="Times New Roman"/>
              <a:cs typeface="Times New Roman"/>
            </a:endParaRPr>
          </a:p>
          <a:p>
            <a:pPr lvl="2" marL="441959" marR="163195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 system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have modular code to facilitate </a:t>
            </a:r>
            <a:r>
              <a:rPr dirty="0" sz="1300">
                <a:latin typeface="Times New Roman"/>
                <a:cs typeface="Times New Roman"/>
              </a:rPr>
              <a:t>easy maintenance </a:t>
            </a:r>
            <a:r>
              <a:rPr dirty="0" sz="1300" spc="10">
                <a:latin typeface="Times New Roman"/>
                <a:cs typeface="Times New Roman"/>
              </a:rPr>
              <a:t>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updates.</a:t>
            </a:r>
            <a:endParaRPr sz="13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1235"/>
              </a:spcBef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Portability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4991"/>
            <a:ext cx="5278755" cy="256730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441959" marR="310515" indent="-215265">
              <a:lnSpc>
                <a:spcPts val="1510"/>
              </a:lnSpc>
              <a:spcBef>
                <a:spcPts val="209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 system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be compatible with </a:t>
            </a:r>
            <a:r>
              <a:rPr dirty="0" sz="1300">
                <a:latin typeface="Times New Roman"/>
                <a:cs typeface="Times New Roman"/>
              </a:rPr>
              <a:t>major </a:t>
            </a:r>
            <a:r>
              <a:rPr dirty="0" sz="1300" spc="10">
                <a:latin typeface="Times New Roman"/>
                <a:cs typeface="Times New Roman"/>
              </a:rPr>
              <a:t>web </a:t>
            </a:r>
            <a:r>
              <a:rPr dirty="0" sz="1300" spc="5">
                <a:latin typeface="Times New Roman"/>
                <a:cs typeface="Times New Roman"/>
              </a:rPr>
              <a:t>browsers </a:t>
            </a:r>
            <a:r>
              <a:rPr dirty="0" sz="1300">
                <a:latin typeface="Times New Roman"/>
                <a:cs typeface="Times New Roman"/>
              </a:rPr>
              <a:t>(Chrome,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Firefox,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Safari, </a:t>
            </a:r>
            <a:r>
              <a:rPr dirty="0" sz="1300" spc="5">
                <a:latin typeface="Times New Roman"/>
                <a:cs typeface="Times New Roman"/>
              </a:rPr>
              <a:t>Edge).</a:t>
            </a:r>
            <a:endParaRPr sz="1300">
              <a:latin typeface="Times New Roman"/>
              <a:cs typeface="Times New Roman"/>
            </a:endParaRPr>
          </a:p>
          <a:p>
            <a:pPr marL="441959" indent="-215265">
              <a:lnSpc>
                <a:spcPts val="147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be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deployable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on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Windows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Linux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servers.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AutoNum type="arabicPeriod" startAt="7"/>
              <a:tabLst>
                <a:tab pos="252095" algn="l"/>
              </a:tabLst>
            </a:pPr>
            <a:r>
              <a:rPr dirty="0" sz="1850" spc="10" b="1">
                <a:latin typeface="Times New Roman"/>
                <a:cs typeface="Times New Roman"/>
              </a:rPr>
              <a:t>Appendices</a:t>
            </a:r>
            <a:endParaRPr sz="18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Glossary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lvl="2" marL="441959" marR="508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Admin: </a:t>
            </a:r>
            <a:r>
              <a:rPr dirty="0" sz="1100" spc="15">
                <a:latin typeface="Times New Roman"/>
                <a:cs typeface="Times New Roman"/>
              </a:rPr>
              <a:t>A </a:t>
            </a:r>
            <a:r>
              <a:rPr dirty="0" sz="1100" spc="10">
                <a:latin typeface="Times New Roman"/>
                <a:cs typeface="Times New Roman"/>
              </a:rPr>
              <a:t>user with full access </a:t>
            </a:r>
            <a:r>
              <a:rPr dirty="0" sz="1100" spc="5">
                <a:latin typeface="Times New Roman"/>
                <a:cs typeface="Times New Roman"/>
              </a:rPr>
              <a:t>to all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5">
                <a:latin typeface="Times New Roman"/>
                <a:cs typeface="Times New Roman"/>
              </a:rPr>
              <a:t>features, </a:t>
            </a:r>
            <a:r>
              <a:rPr dirty="0" sz="1100" spc="10">
                <a:latin typeface="Times New Roman"/>
                <a:cs typeface="Times New Roman"/>
              </a:rPr>
              <a:t>including </a:t>
            </a:r>
            <a:r>
              <a:rPr dirty="0" sz="1100" spc="5">
                <a:latin typeface="Times New Roman"/>
                <a:cs typeface="Times New Roman"/>
              </a:rPr>
              <a:t>menu </a:t>
            </a:r>
            <a:r>
              <a:rPr dirty="0" sz="1100" spc="10">
                <a:latin typeface="Times New Roman"/>
                <a:cs typeface="Times New Roman"/>
              </a:rPr>
              <a:t>management,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management,</a:t>
            </a:r>
            <a:r>
              <a:rPr dirty="0" sz="1100" spc="5">
                <a:latin typeface="Times New Roman"/>
                <a:cs typeface="Times New Roman"/>
              </a:rPr>
              <a:t> and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5">
                <a:latin typeface="Times New Roman"/>
                <a:cs typeface="Times New Roman"/>
              </a:rPr>
              <a:t> configuration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settings.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POS: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Point 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Sale, a system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transactions</a:t>
            </a:r>
            <a:r>
              <a:rPr dirty="0" sz="1100" spc="10">
                <a:latin typeface="Times New Roman"/>
                <a:cs typeface="Times New Roman"/>
              </a:rPr>
              <a:t> such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payments for</a:t>
            </a: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ts val="1295"/>
              </a:lnSpc>
            </a:pPr>
            <a:r>
              <a:rPr dirty="0" sz="1100" spc="5">
                <a:latin typeface="Times New Roman"/>
                <a:cs typeface="Times New Roman"/>
              </a:rPr>
              <a:t>orders</a:t>
            </a:r>
            <a:r>
              <a:rPr dirty="0" sz="1100" spc="10">
                <a:latin typeface="Times New Roman"/>
                <a:cs typeface="Times New Roman"/>
              </a:rPr>
              <a:t> placed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cafeteria.</a:t>
            </a:r>
            <a:endParaRPr sz="1100">
              <a:latin typeface="Times New Roman"/>
              <a:cs typeface="Times New Roman"/>
            </a:endParaRPr>
          </a:p>
          <a:p>
            <a:pPr lvl="2" marL="441959" marR="348615" indent="-215265">
              <a:lnSpc>
                <a:spcPts val="1300"/>
              </a:lnSpc>
              <a:spcBef>
                <a:spcPts val="50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Inventory: </a:t>
            </a:r>
            <a:r>
              <a:rPr dirty="0" sz="1100" spc="10">
                <a:latin typeface="Times New Roman"/>
                <a:cs typeface="Times New Roman"/>
              </a:rPr>
              <a:t>The stock </a:t>
            </a:r>
            <a:r>
              <a:rPr dirty="0" sz="1100" spc="15">
                <a:latin typeface="Times New Roman"/>
                <a:cs typeface="Times New Roman"/>
              </a:rPr>
              <a:t>of </a:t>
            </a:r>
            <a:r>
              <a:rPr dirty="0" sz="1100" spc="10">
                <a:latin typeface="Times New Roman"/>
                <a:cs typeface="Times New Roman"/>
              </a:rPr>
              <a:t>items </a:t>
            </a:r>
            <a:r>
              <a:rPr dirty="0" sz="1100" spc="5">
                <a:latin typeface="Times New Roman"/>
                <a:cs typeface="Times New Roman"/>
              </a:rPr>
              <a:t>available in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cafeteria, </a:t>
            </a:r>
            <a:r>
              <a:rPr dirty="0" sz="1100" spc="10">
                <a:latin typeface="Times New Roman"/>
                <a:cs typeface="Times New Roman"/>
              </a:rPr>
              <a:t>including food items,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beverages, and </a:t>
            </a:r>
            <a:r>
              <a:rPr dirty="0" sz="1100" spc="10">
                <a:latin typeface="Times New Roman"/>
                <a:cs typeface="Times New Roman"/>
              </a:rPr>
              <a:t>other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consumables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 </a:t>
            </a:r>
            <a:r>
              <a:rPr dirty="0" sz="1100" spc="15">
                <a:latin typeface="Times New Roman"/>
                <a:cs typeface="Times New Roman"/>
              </a:rPr>
              <a:t>CMS.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8719" y="3671315"/>
            <a:ext cx="5387340" cy="18415"/>
            <a:chOff x="1188719" y="3671315"/>
            <a:chExt cx="5387340" cy="18415"/>
          </a:xfrm>
        </p:grpSpPr>
        <p:sp>
          <p:nvSpPr>
            <p:cNvPr id="4" name="object 4"/>
            <p:cNvSpPr/>
            <p:nvPr/>
          </p:nvSpPr>
          <p:spPr>
            <a:xfrm>
              <a:off x="1188720" y="3671328"/>
              <a:ext cx="5387340" cy="18415"/>
            </a:xfrm>
            <a:custGeom>
              <a:avLst/>
              <a:gdLst/>
              <a:ahLst/>
              <a:cxnLst/>
              <a:rect l="l" t="t" r="r" b="b"/>
              <a:pathLst>
                <a:path w="5387340" h="18414">
                  <a:moveTo>
                    <a:pt x="5387340" y="0"/>
                  </a:moveTo>
                  <a:lnTo>
                    <a:pt x="538429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6764"/>
                  </a:lnTo>
                  <a:lnTo>
                    <a:pt x="0" y="18275"/>
                  </a:lnTo>
                  <a:lnTo>
                    <a:pt x="5387340" y="18275"/>
                  </a:lnTo>
                  <a:lnTo>
                    <a:pt x="5387340" y="3048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8720" y="3674376"/>
              <a:ext cx="5387340" cy="15240"/>
            </a:xfrm>
            <a:custGeom>
              <a:avLst/>
              <a:gdLst/>
              <a:ahLst/>
              <a:cxnLst/>
              <a:rect l="l" t="t" r="r" b="b"/>
              <a:pathLst>
                <a:path w="5387340" h="15239">
                  <a:moveTo>
                    <a:pt x="5387340" y="0"/>
                  </a:moveTo>
                  <a:lnTo>
                    <a:pt x="5384292" y="0"/>
                  </a:lnTo>
                  <a:lnTo>
                    <a:pt x="5384292" y="13716"/>
                  </a:lnTo>
                  <a:lnTo>
                    <a:pt x="0" y="13716"/>
                  </a:lnTo>
                  <a:lnTo>
                    <a:pt x="0" y="15227"/>
                  </a:lnTo>
                  <a:lnTo>
                    <a:pt x="5384292" y="15227"/>
                  </a:lnTo>
                  <a:lnTo>
                    <a:pt x="5387340" y="15227"/>
                  </a:lnTo>
                  <a:lnTo>
                    <a:pt x="5387340" y="13716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3876819"/>
            <a:ext cx="5402580" cy="4832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lvl="1" marL="226695" indent="-214629">
              <a:lnSpc>
                <a:spcPct val="100000"/>
              </a:lnSpc>
              <a:spcBef>
                <a:spcPts val="125"/>
              </a:spcBef>
              <a:buAutoNum type="arabicPeriod" startAt="2"/>
              <a:tabLst>
                <a:tab pos="227329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Analysis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Models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algn="just" marL="12700" marR="139065">
              <a:lnSpc>
                <a:spcPts val="1300"/>
              </a:lnSpc>
              <a:spcBef>
                <a:spcPts val="5"/>
              </a:spcBef>
            </a:pPr>
            <a:r>
              <a:rPr dirty="0" sz="1100" spc="5">
                <a:latin typeface="Times New Roman"/>
                <a:cs typeface="Times New Roman"/>
              </a:rPr>
              <a:t>Use </a:t>
            </a:r>
            <a:r>
              <a:rPr dirty="0" sz="1100" spc="10">
                <a:latin typeface="Times New Roman"/>
                <a:cs typeface="Times New Roman"/>
              </a:rPr>
              <a:t>case diagrams provide a visual </a:t>
            </a:r>
            <a:r>
              <a:rPr dirty="0" sz="1100" spc="5">
                <a:latin typeface="Times New Roman"/>
                <a:cs typeface="Times New Roman"/>
              </a:rPr>
              <a:t>representation </a:t>
            </a:r>
            <a:r>
              <a:rPr dirty="0" sz="1100" spc="10">
                <a:latin typeface="Times New Roman"/>
                <a:cs typeface="Times New Roman"/>
              </a:rPr>
              <a:t>of the interactions between </a:t>
            </a:r>
            <a:r>
              <a:rPr dirty="0" sz="1100" spc="5">
                <a:latin typeface="Times New Roman"/>
                <a:cs typeface="Times New Roman"/>
              </a:rPr>
              <a:t>users (actors)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system </a:t>
            </a:r>
            <a:r>
              <a:rPr dirty="0" sz="1100" spc="10">
                <a:latin typeface="Times New Roman"/>
                <a:cs typeface="Times New Roman"/>
              </a:rPr>
              <a:t>(CMS). Each </a:t>
            </a:r>
            <a:r>
              <a:rPr dirty="0" sz="1100" spc="5">
                <a:latin typeface="Times New Roman"/>
                <a:cs typeface="Times New Roman"/>
              </a:rPr>
              <a:t>use </a:t>
            </a:r>
            <a:r>
              <a:rPr dirty="0" sz="1100" spc="10">
                <a:latin typeface="Times New Roman"/>
                <a:cs typeface="Times New Roman"/>
              </a:rPr>
              <a:t>case represents a </a:t>
            </a:r>
            <a:r>
              <a:rPr dirty="0" sz="1100" spc="5">
                <a:latin typeface="Times New Roman"/>
                <a:cs typeface="Times New Roman"/>
              </a:rPr>
              <a:t>specific </a:t>
            </a:r>
            <a:r>
              <a:rPr dirty="0" sz="1100" spc="10">
                <a:latin typeface="Times New Roman"/>
                <a:cs typeface="Times New Roman"/>
              </a:rPr>
              <a:t>functionality or </a:t>
            </a:r>
            <a:r>
              <a:rPr dirty="0" sz="1100" spc="5">
                <a:latin typeface="Times New Roman"/>
                <a:cs typeface="Times New Roman"/>
              </a:rPr>
              <a:t>action </a:t>
            </a:r>
            <a:r>
              <a:rPr dirty="0" sz="1100" spc="10">
                <a:latin typeface="Times New Roman"/>
                <a:cs typeface="Times New Roman"/>
              </a:rPr>
              <a:t>that </a:t>
            </a:r>
            <a:r>
              <a:rPr dirty="0" sz="1100" spc="5">
                <a:latin typeface="Times New Roman"/>
                <a:cs typeface="Times New Roman"/>
              </a:rPr>
              <a:t>users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perform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 </a:t>
            </a:r>
            <a:r>
              <a:rPr dirty="0" sz="1100" spc="10">
                <a:latin typeface="Times New Roman"/>
                <a:cs typeface="Times New Roman"/>
              </a:rPr>
              <a:t>system.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Key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components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use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diagrams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lvl="2" marL="441959" marR="448309" indent="-215265">
              <a:lnSpc>
                <a:spcPts val="131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Actors: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interacting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system, </a:t>
            </a:r>
            <a:r>
              <a:rPr dirty="0" sz="1100" spc="5">
                <a:latin typeface="Times New Roman"/>
                <a:cs typeface="Times New Roman"/>
              </a:rPr>
              <a:t>categorized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by roles </a:t>
            </a:r>
            <a:r>
              <a:rPr dirty="0" sz="1100" spc="5">
                <a:latin typeface="Times New Roman"/>
                <a:cs typeface="Times New Roman"/>
              </a:rPr>
              <a:t>such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 admin,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cashier,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chef,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5" b="1">
                <a:latin typeface="Times New Roman"/>
                <a:cs typeface="Times New Roman"/>
              </a:rPr>
              <a:t>Use</a:t>
            </a:r>
            <a:r>
              <a:rPr dirty="0" sz="1100" spc="10" b="1">
                <a:latin typeface="Times New Roman"/>
                <a:cs typeface="Times New Roman"/>
              </a:rPr>
              <a:t> Cases: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Actions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functionalities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supported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CMS,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"Place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Order,"</a:t>
            </a: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ts val="1295"/>
              </a:lnSpc>
            </a:pPr>
            <a:r>
              <a:rPr dirty="0" sz="1100" spc="10">
                <a:latin typeface="Times New Roman"/>
                <a:cs typeface="Times New Roman"/>
              </a:rPr>
              <a:t>"Manage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Menu," "Process </a:t>
            </a:r>
            <a:r>
              <a:rPr dirty="0" sz="1100" spc="5">
                <a:latin typeface="Times New Roman"/>
                <a:cs typeface="Times New Roman"/>
              </a:rPr>
              <a:t>Payment,"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"Generate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Reports,"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"View Order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History."</a:t>
            </a:r>
            <a:endParaRPr sz="1100">
              <a:latin typeface="Times New Roman"/>
              <a:cs typeface="Times New Roman"/>
            </a:endParaRPr>
          </a:p>
          <a:p>
            <a:pPr lvl="2" marL="441959" marR="93980" indent="-215265">
              <a:lnSpc>
                <a:spcPts val="1300"/>
              </a:lnSpc>
              <a:spcBef>
                <a:spcPts val="4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Relationships: </a:t>
            </a:r>
            <a:r>
              <a:rPr dirty="0" sz="1100" spc="5">
                <a:latin typeface="Times New Roman"/>
                <a:cs typeface="Times New Roman"/>
              </a:rPr>
              <a:t>Connections </a:t>
            </a:r>
            <a:r>
              <a:rPr dirty="0" sz="1100" spc="10">
                <a:latin typeface="Times New Roman"/>
                <a:cs typeface="Times New Roman"/>
              </a:rPr>
              <a:t>between actors and </a:t>
            </a:r>
            <a:r>
              <a:rPr dirty="0" sz="1100" spc="15">
                <a:latin typeface="Times New Roman"/>
                <a:cs typeface="Times New Roman"/>
              </a:rPr>
              <a:t>use </a:t>
            </a:r>
            <a:r>
              <a:rPr dirty="0" sz="1100" spc="5">
                <a:latin typeface="Times New Roman"/>
                <a:cs typeface="Times New Roman"/>
              </a:rPr>
              <a:t>cases, </a:t>
            </a:r>
            <a:r>
              <a:rPr dirty="0" sz="1100" spc="10">
                <a:latin typeface="Times New Roman"/>
                <a:cs typeface="Times New Roman"/>
              </a:rPr>
              <a:t>depicting which roles </a:t>
            </a:r>
            <a:r>
              <a:rPr dirty="0" sz="1100" spc="5">
                <a:latin typeface="Times New Roman"/>
                <a:cs typeface="Times New Roman"/>
              </a:rPr>
              <a:t>can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perform</a:t>
            </a:r>
            <a:r>
              <a:rPr dirty="0" sz="1100" spc="10">
                <a:latin typeface="Times New Roman"/>
                <a:cs typeface="Times New Roman"/>
              </a:rPr>
              <a:t> specific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actions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how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actions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relate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5">
                <a:latin typeface="Times New Roman"/>
                <a:cs typeface="Times New Roman"/>
              </a:rPr>
              <a:t>functionalities.</a:t>
            </a:r>
            <a:endParaRPr sz="11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 marR="320675">
              <a:lnSpc>
                <a:spcPts val="1300"/>
              </a:lnSpc>
            </a:pPr>
            <a:r>
              <a:rPr dirty="0" sz="1100" spc="5">
                <a:latin typeface="Times New Roman"/>
                <a:cs typeface="Times New Roman"/>
              </a:rPr>
              <a:t>Use </a:t>
            </a:r>
            <a:r>
              <a:rPr dirty="0" sz="1100" spc="10">
                <a:latin typeface="Times New Roman"/>
                <a:cs typeface="Times New Roman"/>
              </a:rPr>
              <a:t>case diagrams are essential for understanding the scope of user interactions with the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guiding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development</a:t>
            </a:r>
            <a:r>
              <a:rPr dirty="0" sz="1100" spc="5">
                <a:latin typeface="Times New Roman"/>
                <a:cs typeface="Times New Roman"/>
              </a:rPr>
              <a:t> 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testing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 system</a:t>
            </a:r>
            <a:r>
              <a:rPr dirty="0" sz="1100" spc="5">
                <a:latin typeface="Times New Roman"/>
                <a:cs typeface="Times New Roman"/>
              </a:rPr>
              <a:t> functionalities.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10">
                <a:solidFill>
                  <a:srgbClr val="2F5495"/>
                </a:solidFill>
                <a:latin typeface="Calibri"/>
                <a:cs typeface="Calibri"/>
              </a:rPr>
              <a:t>ER</a:t>
            </a:r>
            <a:r>
              <a:rPr dirty="0" sz="1000" spc="-5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2F5495"/>
                </a:solidFill>
                <a:latin typeface="Calibri"/>
                <a:cs typeface="Calibri"/>
              </a:rPr>
              <a:t>Diagrams</a:t>
            </a:r>
            <a:r>
              <a:rPr dirty="0" sz="1000" spc="-10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F5495"/>
                </a:solidFill>
                <a:latin typeface="Calibri"/>
                <a:cs typeface="Calibri"/>
              </a:rPr>
              <a:t>(Entity-Relationship</a:t>
            </a:r>
            <a:r>
              <a:rPr dirty="0" sz="1000" spc="-10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2F5495"/>
                </a:solidFill>
                <a:latin typeface="Calibri"/>
                <a:cs typeface="Calibri"/>
              </a:rPr>
              <a:t>Diagrams)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 marR="187325">
              <a:lnSpc>
                <a:spcPts val="1300"/>
              </a:lnSpc>
            </a:pPr>
            <a:r>
              <a:rPr dirty="0" sz="1100" spc="10">
                <a:latin typeface="Times New Roman"/>
                <a:cs typeface="Times New Roman"/>
              </a:rPr>
              <a:t>Entity-Relationship diagrams illustrate the database </a:t>
            </a:r>
            <a:r>
              <a:rPr dirty="0" sz="1100" spc="5">
                <a:latin typeface="Times New Roman"/>
                <a:cs typeface="Times New Roman"/>
              </a:rPr>
              <a:t>structure </a:t>
            </a:r>
            <a:r>
              <a:rPr dirty="0" sz="1100" spc="15">
                <a:latin typeface="Times New Roman"/>
                <a:cs typeface="Times New Roman"/>
              </a:rPr>
              <a:t>of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15">
                <a:latin typeface="Times New Roman"/>
                <a:cs typeface="Times New Roman"/>
              </a:rPr>
              <a:t>CMS, </a:t>
            </a:r>
            <a:r>
              <a:rPr dirty="0" sz="1100" spc="5">
                <a:latin typeface="Times New Roman"/>
                <a:cs typeface="Times New Roman"/>
              </a:rPr>
              <a:t>defining entities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(objects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concepts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 </a:t>
            </a:r>
            <a:r>
              <a:rPr dirty="0" sz="1100" spc="10">
                <a:latin typeface="Times New Roman"/>
                <a:cs typeface="Times New Roman"/>
              </a:rPr>
              <a:t>system)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their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relationships. </a:t>
            </a:r>
            <a:r>
              <a:rPr dirty="0" sz="1100" spc="15">
                <a:latin typeface="Times New Roman"/>
                <a:cs typeface="Times New Roman"/>
              </a:rPr>
              <a:t>Key</a:t>
            </a:r>
            <a:r>
              <a:rPr dirty="0" sz="1100" spc="10">
                <a:latin typeface="Times New Roman"/>
                <a:cs typeface="Times New Roman"/>
              </a:rPr>
              <a:t> components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15">
                <a:latin typeface="Times New Roman"/>
                <a:cs typeface="Times New Roman"/>
              </a:rPr>
              <a:t>ER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diagrams </a:t>
            </a:r>
            <a:r>
              <a:rPr dirty="0" sz="1100" spc="5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lvl="2" marL="441959" marR="5080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5" b="1">
                <a:latin typeface="Times New Roman"/>
                <a:cs typeface="Times New Roman"/>
              </a:rPr>
              <a:t>Entities: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Represented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rectangles,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entities</a:t>
            </a:r>
            <a:r>
              <a:rPr dirty="0" sz="1100" spc="10">
                <a:latin typeface="Times New Roman"/>
                <a:cs typeface="Times New Roman"/>
              </a:rPr>
              <a:t> 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CMS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include </a:t>
            </a:r>
            <a:r>
              <a:rPr dirty="0" sz="1100" spc="5">
                <a:latin typeface="Times New Roman"/>
                <a:cs typeface="Times New Roman"/>
              </a:rPr>
              <a:t>"User,"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"Menu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Item,"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"Order,"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"Transaction,"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"Inventory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Item,"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"Payment."</a:t>
            </a:r>
            <a:endParaRPr sz="1100">
              <a:latin typeface="Times New Roman"/>
              <a:cs typeface="Times New Roman"/>
            </a:endParaRPr>
          </a:p>
          <a:p>
            <a:pPr lvl="2" marL="441959" marR="34544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Attributes: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Properties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characteristics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each </a:t>
            </a:r>
            <a:r>
              <a:rPr dirty="0" sz="1100" spc="10">
                <a:latin typeface="Times New Roman"/>
                <a:cs typeface="Times New Roman"/>
              </a:rPr>
              <a:t>entity, such 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"User </a:t>
            </a:r>
            <a:r>
              <a:rPr dirty="0" sz="1100">
                <a:latin typeface="Times New Roman"/>
                <a:cs typeface="Times New Roman"/>
              </a:rPr>
              <a:t>ID,"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"Item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Name,"</a:t>
            </a:r>
            <a:r>
              <a:rPr dirty="0" sz="1100" spc="10">
                <a:latin typeface="Times New Roman"/>
                <a:cs typeface="Times New Roman"/>
              </a:rPr>
              <a:t> "Order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Date,"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"Quantity,"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"Price."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Relationships: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Connections</a:t>
            </a:r>
            <a:r>
              <a:rPr dirty="0" sz="1100" spc="10">
                <a:latin typeface="Times New Roman"/>
                <a:cs typeface="Times New Roman"/>
              </a:rPr>
              <a:t> between entities, </a:t>
            </a:r>
            <a:r>
              <a:rPr dirty="0" sz="1100" spc="5">
                <a:latin typeface="Times New Roman"/>
                <a:cs typeface="Times New Roman"/>
              </a:rPr>
              <a:t>depicted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10">
                <a:latin typeface="Times New Roman"/>
                <a:cs typeface="Times New Roman"/>
              </a:rPr>
              <a:t> lines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linking related</a:t>
            </a:r>
            <a:endParaRPr sz="1100">
              <a:latin typeface="Times New Roman"/>
              <a:cs typeface="Times New Roman"/>
            </a:endParaRPr>
          </a:p>
          <a:p>
            <a:pPr marL="441959" marR="86995">
              <a:lnSpc>
                <a:spcPts val="1300"/>
              </a:lnSpc>
              <a:spcBef>
                <a:spcPts val="50"/>
              </a:spcBef>
            </a:pPr>
            <a:r>
              <a:rPr dirty="0" sz="1100" spc="5">
                <a:latin typeface="Times New Roman"/>
                <a:cs typeface="Times New Roman"/>
              </a:rPr>
              <a:t>entities.</a:t>
            </a:r>
            <a:r>
              <a:rPr dirty="0" sz="1100" spc="10">
                <a:latin typeface="Times New Roman"/>
                <a:cs typeface="Times New Roman"/>
              </a:rPr>
              <a:t> Relationships </a:t>
            </a:r>
            <a:r>
              <a:rPr dirty="0" sz="1100" spc="5">
                <a:latin typeface="Times New Roman"/>
                <a:cs typeface="Times New Roman"/>
              </a:rPr>
              <a:t>include </a:t>
            </a:r>
            <a:r>
              <a:rPr dirty="0" sz="1100" spc="10">
                <a:latin typeface="Times New Roman"/>
                <a:cs typeface="Times New Roman"/>
              </a:rPr>
              <a:t>"One-to-One," "One-to-Many,"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"Many-to-Many,"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reflecting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how</a:t>
            </a:r>
            <a:r>
              <a:rPr dirty="0" sz="1100" spc="5">
                <a:latin typeface="Times New Roman"/>
                <a:cs typeface="Times New Roman"/>
              </a:rPr>
              <a:t> data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structured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interconnected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 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6439"/>
            <a:ext cx="5070475" cy="3632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175"/>
              </a:spcBef>
            </a:pPr>
            <a:r>
              <a:rPr dirty="0" sz="1100" spc="15">
                <a:latin typeface="Times New Roman"/>
                <a:cs typeface="Times New Roman"/>
              </a:rPr>
              <a:t>ER </a:t>
            </a:r>
            <a:r>
              <a:rPr dirty="0" sz="1100" spc="10">
                <a:latin typeface="Times New Roman"/>
                <a:cs typeface="Times New Roman"/>
              </a:rPr>
              <a:t>diagrams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crucial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design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implementation,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ensuring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efficient </a:t>
            </a:r>
            <a:r>
              <a:rPr dirty="0" sz="1100" spc="10">
                <a:latin typeface="Times New Roman"/>
                <a:cs typeface="Times New Roman"/>
              </a:rPr>
              <a:t>data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storage, retrieval,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CMS.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8719" y="1469136"/>
            <a:ext cx="5387340" cy="18415"/>
            <a:chOff x="1188719" y="1469136"/>
            <a:chExt cx="5387340" cy="18415"/>
          </a:xfrm>
        </p:grpSpPr>
        <p:sp>
          <p:nvSpPr>
            <p:cNvPr id="4" name="object 4"/>
            <p:cNvSpPr/>
            <p:nvPr/>
          </p:nvSpPr>
          <p:spPr>
            <a:xfrm>
              <a:off x="1188720" y="1469148"/>
              <a:ext cx="5387340" cy="18415"/>
            </a:xfrm>
            <a:custGeom>
              <a:avLst/>
              <a:gdLst/>
              <a:ahLst/>
              <a:cxnLst/>
              <a:rect l="l" t="t" r="r" b="b"/>
              <a:pathLst>
                <a:path w="5387340" h="18415">
                  <a:moveTo>
                    <a:pt x="5387340" y="0"/>
                  </a:moveTo>
                  <a:lnTo>
                    <a:pt x="5384292" y="0"/>
                  </a:lnTo>
                  <a:lnTo>
                    <a:pt x="0" y="0"/>
                  </a:lnTo>
                  <a:lnTo>
                    <a:pt x="0" y="1511"/>
                  </a:lnTo>
                  <a:lnTo>
                    <a:pt x="0" y="15240"/>
                  </a:lnTo>
                  <a:lnTo>
                    <a:pt x="0" y="18288"/>
                  </a:lnTo>
                  <a:lnTo>
                    <a:pt x="5387340" y="18288"/>
                  </a:lnTo>
                  <a:lnTo>
                    <a:pt x="5387340" y="1511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8720" y="1470659"/>
              <a:ext cx="5387340" cy="17145"/>
            </a:xfrm>
            <a:custGeom>
              <a:avLst/>
              <a:gdLst/>
              <a:ahLst/>
              <a:cxnLst/>
              <a:rect l="l" t="t" r="r" b="b"/>
              <a:pathLst>
                <a:path w="5387340" h="17144">
                  <a:moveTo>
                    <a:pt x="5387340" y="0"/>
                  </a:moveTo>
                  <a:lnTo>
                    <a:pt x="5384292" y="0"/>
                  </a:lnTo>
                  <a:lnTo>
                    <a:pt x="5384292" y="13716"/>
                  </a:lnTo>
                  <a:lnTo>
                    <a:pt x="0" y="13716"/>
                  </a:lnTo>
                  <a:lnTo>
                    <a:pt x="0" y="16776"/>
                  </a:lnTo>
                  <a:lnTo>
                    <a:pt x="5384292" y="16776"/>
                  </a:lnTo>
                  <a:lnTo>
                    <a:pt x="5387340" y="16776"/>
                  </a:lnTo>
                  <a:lnTo>
                    <a:pt x="5387340" y="13716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1673115"/>
            <a:ext cx="5360670" cy="5005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lvl="1" marL="226695" indent="-214629">
              <a:lnSpc>
                <a:spcPct val="100000"/>
              </a:lnSpc>
              <a:spcBef>
                <a:spcPts val="125"/>
              </a:spcBef>
              <a:buAutoNum type="arabicPeriod" startAt="3"/>
              <a:tabLst>
                <a:tab pos="227329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Issues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List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3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F5495"/>
                </a:solidFill>
                <a:latin typeface="Calibri"/>
                <a:cs typeface="Calibri"/>
              </a:rPr>
              <a:t>Scalability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algn="just" marL="12700" marR="286385">
              <a:lnSpc>
                <a:spcPts val="1300"/>
              </a:lnSpc>
            </a:pPr>
            <a:r>
              <a:rPr dirty="0" sz="1100" spc="5">
                <a:latin typeface="Times New Roman"/>
                <a:cs typeface="Times New Roman"/>
              </a:rPr>
              <a:t>Scalability is </a:t>
            </a:r>
            <a:r>
              <a:rPr dirty="0" sz="1100" spc="10">
                <a:latin typeface="Times New Roman"/>
                <a:cs typeface="Times New Roman"/>
              </a:rPr>
              <a:t>a </a:t>
            </a:r>
            <a:r>
              <a:rPr dirty="0" sz="1100" spc="5">
                <a:latin typeface="Times New Roman"/>
                <a:cs typeface="Times New Roman"/>
              </a:rPr>
              <a:t>critical </a:t>
            </a:r>
            <a:r>
              <a:rPr dirty="0" sz="1100" spc="10">
                <a:latin typeface="Times New Roman"/>
                <a:cs typeface="Times New Roman"/>
              </a:rPr>
              <a:t>consideration </a:t>
            </a:r>
            <a:r>
              <a:rPr dirty="0" sz="1100" spc="5">
                <a:latin typeface="Times New Roman"/>
                <a:cs typeface="Times New Roman"/>
              </a:rPr>
              <a:t>for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20">
                <a:latin typeface="Times New Roman"/>
                <a:cs typeface="Times New Roman"/>
              </a:rPr>
              <a:t>CMS </a:t>
            </a:r>
            <a:r>
              <a:rPr dirty="0" sz="1100" spc="10">
                <a:latin typeface="Times New Roman"/>
                <a:cs typeface="Times New Roman"/>
              </a:rPr>
              <a:t>to accommodate future growth </a:t>
            </a:r>
            <a:r>
              <a:rPr dirty="0" sz="1100" spc="15">
                <a:latin typeface="Times New Roman"/>
                <a:cs typeface="Times New Roman"/>
              </a:rPr>
              <a:t>in </a:t>
            </a:r>
            <a:r>
              <a:rPr dirty="0" sz="1100" spc="10">
                <a:latin typeface="Times New Roman"/>
                <a:cs typeface="Times New Roman"/>
              </a:rPr>
              <a:t>user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numbers, </a:t>
            </a:r>
            <a:r>
              <a:rPr dirty="0" sz="1100" spc="5">
                <a:latin typeface="Times New Roman"/>
                <a:cs typeface="Times New Roman"/>
              </a:rPr>
              <a:t>transactions, </a:t>
            </a:r>
            <a:r>
              <a:rPr dirty="0" sz="1100" spc="10">
                <a:latin typeface="Times New Roman"/>
                <a:cs typeface="Times New Roman"/>
              </a:rPr>
              <a:t>and system complexity. Key </a:t>
            </a:r>
            <a:r>
              <a:rPr dirty="0" sz="1100" spc="5">
                <a:latin typeface="Times New Roman"/>
                <a:cs typeface="Times New Roman"/>
              </a:rPr>
              <a:t>scalability </a:t>
            </a:r>
            <a:r>
              <a:rPr dirty="0" sz="1100" spc="10">
                <a:latin typeface="Times New Roman"/>
                <a:cs typeface="Times New Roman"/>
              </a:rPr>
              <a:t>issues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considerations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lvl="2" marL="441959" marR="508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Server Scalability: </a:t>
            </a:r>
            <a:r>
              <a:rPr dirty="0" sz="1100" spc="10">
                <a:latin typeface="Times New Roman"/>
                <a:cs typeface="Times New Roman"/>
              </a:rPr>
              <a:t>Ensuring </a:t>
            </a:r>
            <a:r>
              <a:rPr dirty="0" sz="1100" spc="5">
                <a:latin typeface="Times New Roman"/>
                <a:cs typeface="Times New Roman"/>
              </a:rPr>
              <a:t>that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15">
                <a:latin typeface="Times New Roman"/>
                <a:cs typeface="Times New Roman"/>
              </a:rPr>
              <a:t>CMS </a:t>
            </a:r>
            <a:r>
              <a:rPr dirty="0" sz="1100" spc="5">
                <a:latin typeface="Times New Roman"/>
                <a:cs typeface="Times New Roman"/>
              </a:rPr>
              <a:t>server infrastructure can </a:t>
            </a:r>
            <a:r>
              <a:rPr dirty="0" sz="1100" spc="10">
                <a:latin typeface="Times New Roman"/>
                <a:cs typeface="Times New Roman"/>
              </a:rPr>
              <a:t>handle increased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traffic and user </a:t>
            </a:r>
            <a:r>
              <a:rPr dirty="0" sz="1100" spc="10">
                <a:latin typeface="Times New Roman"/>
                <a:cs typeface="Times New Roman"/>
              </a:rPr>
              <a:t>interactions without performance </a:t>
            </a:r>
            <a:r>
              <a:rPr dirty="0" sz="1100" spc="5">
                <a:latin typeface="Times New Roman"/>
                <a:cs typeface="Times New Roman"/>
              </a:rPr>
              <a:t>degradation. This </a:t>
            </a:r>
            <a:r>
              <a:rPr dirty="0" sz="1100" spc="10">
                <a:latin typeface="Times New Roman"/>
                <a:cs typeface="Times New Roman"/>
              </a:rPr>
              <a:t>may involve load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balancing,</a:t>
            </a:r>
            <a:r>
              <a:rPr dirty="0" sz="1100" spc="5">
                <a:latin typeface="Times New Roman"/>
                <a:cs typeface="Times New Roman"/>
              </a:rPr>
              <a:t> server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clustering, 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cloud-based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scaling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solutions.</a:t>
            </a:r>
            <a:endParaRPr sz="1100">
              <a:latin typeface="Times New Roman"/>
              <a:cs typeface="Times New Roman"/>
            </a:endParaRPr>
          </a:p>
          <a:p>
            <a:pPr algn="just" lvl="2"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Database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Optimization: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Implementing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database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practices,</a:t>
            </a:r>
            <a:endParaRPr sz="1100">
              <a:latin typeface="Times New Roman"/>
              <a:cs typeface="Times New Roman"/>
            </a:endParaRPr>
          </a:p>
          <a:p>
            <a:pPr algn="just" marL="441959" marR="381635">
              <a:lnSpc>
                <a:spcPts val="1300"/>
              </a:lnSpc>
              <a:spcBef>
                <a:spcPts val="45"/>
              </a:spcBef>
            </a:pPr>
            <a:r>
              <a:rPr dirty="0" sz="1100" spc="5">
                <a:latin typeface="Times New Roman"/>
                <a:cs typeface="Times New Roman"/>
              </a:rPr>
              <a:t>such </a:t>
            </a:r>
            <a:r>
              <a:rPr dirty="0" sz="1100" spc="10">
                <a:latin typeface="Times New Roman"/>
                <a:cs typeface="Times New Roman"/>
              </a:rPr>
              <a:t>as indexing, partitioning, </a:t>
            </a:r>
            <a:r>
              <a:rPr dirty="0" sz="1100" spc="5">
                <a:latin typeface="Times New Roman"/>
                <a:cs typeface="Times New Roman"/>
              </a:rPr>
              <a:t>and caching, </a:t>
            </a:r>
            <a:r>
              <a:rPr dirty="0" sz="1100" spc="15">
                <a:latin typeface="Times New Roman"/>
                <a:cs typeface="Times New Roman"/>
              </a:rPr>
              <a:t>to </a:t>
            </a:r>
            <a:r>
              <a:rPr dirty="0" sz="1100" spc="10">
                <a:latin typeface="Times New Roman"/>
                <a:cs typeface="Times New Roman"/>
              </a:rPr>
              <a:t>enhance data retrieval speed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system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responsiveness.</a:t>
            </a:r>
            <a:endParaRPr sz="1100">
              <a:latin typeface="Times New Roman"/>
              <a:cs typeface="Times New Roman"/>
            </a:endParaRPr>
          </a:p>
          <a:p>
            <a:pPr algn="just" lvl="2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User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Interface</a:t>
            </a:r>
            <a:r>
              <a:rPr dirty="0" sz="1100" spc="5" b="1">
                <a:latin typeface="Times New Roman"/>
                <a:cs typeface="Times New Roman"/>
              </a:rPr>
              <a:t> (UI)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Scalability: </a:t>
            </a:r>
            <a:r>
              <a:rPr dirty="0" sz="1100" spc="5">
                <a:latin typeface="Times New Roman"/>
                <a:cs typeface="Times New Roman"/>
              </a:rPr>
              <a:t>Designing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CMS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diverse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devices</a:t>
            </a:r>
            <a:endParaRPr sz="1100">
              <a:latin typeface="Times New Roman"/>
              <a:cs typeface="Times New Roman"/>
            </a:endParaRPr>
          </a:p>
          <a:p>
            <a:pPr algn="just" marL="441959">
              <a:lnSpc>
                <a:spcPts val="1310"/>
              </a:lnSpc>
            </a:pP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screen</a:t>
            </a:r>
            <a:r>
              <a:rPr dirty="0" sz="1100" spc="5">
                <a:latin typeface="Times New Roman"/>
                <a:cs typeface="Times New Roman"/>
              </a:rPr>
              <a:t> sizes,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consistent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user-friendly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experience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all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F5495"/>
                </a:solidFill>
                <a:latin typeface="Calibri"/>
                <a:cs typeface="Calibri"/>
              </a:rPr>
              <a:t>Integration</a:t>
            </a:r>
            <a:r>
              <a:rPr dirty="0" sz="1000" spc="-20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2F5495"/>
                </a:solidFill>
                <a:latin typeface="Calibri"/>
                <a:cs typeface="Calibri"/>
              </a:rPr>
              <a:t>Challenges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 marR="595630">
              <a:lnSpc>
                <a:spcPts val="1300"/>
              </a:lnSpc>
            </a:pPr>
            <a:r>
              <a:rPr dirty="0" sz="1100" spc="5">
                <a:latin typeface="Times New Roman"/>
                <a:cs typeface="Times New Roman"/>
              </a:rPr>
              <a:t>Integration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existing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systems,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particularly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payment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gateways,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presents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specific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challenges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considerations: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441959" marR="5080" indent="-215265">
              <a:lnSpc>
                <a:spcPct val="986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Compatibility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Testing: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Ensuring </a:t>
            </a:r>
            <a:r>
              <a:rPr dirty="0" sz="1100" spc="5">
                <a:latin typeface="Times New Roman"/>
                <a:cs typeface="Times New Roman"/>
              </a:rPr>
              <a:t>seamless </a:t>
            </a:r>
            <a:r>
              <a:rPr dirty="0" sz="1100" spc="10">
                <a:latin typeface="Times New Roman"/>
                <a:cs typeface="Times New Roman"/>
              </a:rPr>
              <a:t>integration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compatibility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between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 </a:t>
            </a:r>
            <a:r>
              <a:rPr dirty="0" sz="1100" spc="5">
                <a:latin typeface="Times New Roman"/>
                <a:cs typeface="Times New Roman"/>
              </a:rPr>
              <a:t>and third-party </a:t>
            </a:r>
            <a:r>
              <a:rPr dirty="0" sz="1100" spc="10">
                <a:latin typeface="Times New Roman"/>
                <a:cs typeface="Times New Roman"/>
              </a:rPr>
              <a:t>payment </a:t>
            </a:r>
            <a:r>
              <a:rPr dirty="0" sz="1100" spc="5">
                <a:latin typeface="Times New Roman"/>
                <a:cs typeface="Times New Roman"/>
              </a:rPr>
              <a:t>gateways. </a:t>
            </a:r>
            <a:r>
              <a:rPr dirty="0" sz="1100" spc="10">
                <a:latin typeface="Times New Roman"/>
                <a:cs typeface="Times New Roman"/>
              </a:rPr>
              <a:t>This involves testing </a:t>
            </a:r>
            <a:r>
              <a:rPr dirty="0" sz="1100" spc="15">
                <a:latin typeface="Times New Roman"/>
                <a:cs typeface="Times New Roman"/>
              </a:rPr>
              <a:t>API </a:t>
            </a:r>
            <a:r>
              <a:rPr dirty="0" sz="1100" spc="10">
                <a:latin typeface="Times New Roman"/>
                <a:cs typeface="Times New Roman"/>
              </a:rPr>
              <a:t>endpoints, data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exchange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protocols,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transaction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workflows.</a:t>
            </a:r>
            <a:endParaRPr sz="1100">
              <a:latin typeface="Times New Roman"/>
              <a:cs typeface="Times New Roman"/>
            </a:endParaRPr>
          </a:p>
          <a:p>
            <a:pPr lvl="2" marL="441959" marR="55880" indent="-215265">
              <a:lnSpc>
                <a:spcPts val="1300"/>
              </a:lnSpc>
              <a:spcBef>
                <a:spcPts val="3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Security </a:t>
            </a:r>
            <a:r>
              <a:rPr dirty="0" sz="1100" spc="15" b="1">
                <a:latin typeface="Times New Roman"/>
                <a:cs typeface="Times New Roman"/>
              </a:rPr>
              <a:t>and </a:t>
            </a:r>
            <a:r>
              <a:rPr dirty="0" sz="1100" spc="10" b="1">
                <a:latin typeface="Times New Roman"/>
                <a:cs typeface="Times New Roman"/>
              </a:rPr>
              <a:t>Compliance: </a:t>
            </a:r>
            <a:r>
              <a:rPr dirty="0" sz="1100" spc="10">
                <a:latin typeface="Times New Roman"/>
                <a:cs typeface="Times New Roman"/>
              </a:rPr>
              <a:t>Adhering </a:t>
            </a:r>
            <a:r>
              <a:rPr dirty="0" sz="1100" spc="5">
                <a:latin typeface="Times New Roman"/>
                <a:cs typeface="Times New Roman"/>
              </a:rPr>
              <a:t>to </a:t>
            </a:r>
            <a:r>
              <a:rPr dirty="0" sz="1100" spc="10">
                <a:latin typeface="Times New Roman"/>
                <a:cs typeface="Times New Roman"/>
              </a:rPr>
              <a:t>industry standards </a:t>
            </a:r>
            <a:r>
              <a:rPr dirty="0" sz="1100" spc="5">
                <a:latin typeface="Times New Roman"/>
                <a:cs typeface="Times New Roman"/>
              </a:rPr>
              <a:t>(e.g., </a:t>
            </a:r>
            <a:r>
              <a:rPr dirty="0" sz="1100" spc="10">
                <a:latin typeface="Times New Roman"/>
                <a:cs typeface="Times New Roman"/>
              </a:rPr>
              <a:t>PCI </a:t>
            </a:r>
            <a:r>
              <a:rPr dirty="0" sz="1100" spc="15">
                <a:latin typeface="Times New Roman"/>
                <a:cs typeface="Times New Roman"/>
              </a:rPr>
              <a:t>DSS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compliance)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implementing robust </a:t>
            </a:r>
            <a:r>
              <a:rPr dirty="0" sz="1100" spc="5">
                <a:latin typeface="Times New Roman"/>
                <a:cs typeface="Times New Roman"/>
              </a:rPr>
              <a:t>security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measures 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protect payment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 spc="10">
                <a:latin typeface="Times New Roman"/>
                <a:cs typeface="Times New Roman"/>
              </a:rPr>
              <a:t>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secure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transactions.</a:t>
            </a: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API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Configuration: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Configuring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API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connections 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endpoints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facilitate data</a:t>
            </a: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ts val="1310"/>
              </a:lnSpc>
            </a:pPr>
            <a:r>
              <a:rPr dirty="0" sz="1100" spc="10">
                <a:latin typeface="Times New Roman"/>
                <a:cs typeface="Times New Roman"/>
              </a:rPr>
              <a:t>exchange</a:t>
            </a:r>
            <a:r>
              <a:rPr dirty="0" sz="1100" spc="5">
                <a:latin typeface="Times New Roman"/>
                <a:cs typeface="Times New Roman"/>
              </a:rPr>
              <a:t> 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transaction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authorization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between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payment gateways.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836439"/>
            <a:ext cx="5088255" cy="10217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27329" marR="27940" indent="-215265">
              <a:lnSpc>
                <a:spcPts val="1310"/>
              </a:lnSpc>
              <a:spcBef>
                <a:spcPts val="175"/>
              </a:spcBef>
              <a:buSzPct val="81818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Inventory </a:t>
            </a:r>
            <a:r>
              <a:rPr dirty="0" sz="1100" spc="15" b="1">
                <a:latin typeface="Times New Roman"/>
                <a:cs typeface="Times New Roman"/>
              </a:rPr>
              <a:t>Management</a:t>
            </a:r>
            <a:r>
              <a:rPr dirty="0" sz="1100" spc="15">
                <a:latin typeface="Times New Roman"/>
                <a:cs typeface="Times New Roman"/>
              </a:rPr>
              <a:t>: </a:t>
            </a:r>
            <a:r>
              <a:rPr dirty="0" sz="1100" spc="10">
                <a:latin typeface="Times New Roman"/>
                <a:cs typeface="Times New Roman"/>
              </a:rPr>
              <a:t>Tracking stock </a:t>
            </a:r>
            <a:r>
              <a:rPr dirty="0" sz="1100" spc="5">
                <a:latin typeface="Times New Roman"/>
                <a:cs typeface="Times New Roman"/>
              </a:rPr>
              <a:t>levels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5">
                <a:latin typeface="Times New Roman"/>
                <a:cs typeface="Times New Roman"/>
              </a:rPr>
              <a:t>real-time </a:t>
            </a:r>
            <a:r>
              <a:rPr dirty="0" sz="1100" spc="10">
                <a:latin typeface="Times New Roman"/>
                <a:cs typeface="Times New Roman"/>
              </a:rPr>
              <a:t>and providing </a:t>
            </a:r>
            <a:r>
              <a:rPr dirty="0" sz="1100" spc="5">
                <a:latin typeface="Times New Roman"/>
                <a:cs typeface="Times New Roman"/>
              </a:rPr>
              <a:t>alerts </a:t>
            </a:r>
            <a:r>
              <a:rPr dirty="0" sz="1100" spc="10">
                <a:latin typeface="Times New Roman"/>
                <a:cs typeface="Times New Roman"/>
              </a:rPr>
              <a:t>for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low </a:t>
            </a:r>
            <a:r>
              <a:rPr dirty="0" sz="1100" spc="5">
                <a:latin typeface="Times New Roman"/>
                <a:cs typeface="Times New Roman"/>
              </a:rPr>
              <a:t>stock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timely</a:t>
            </a:r>
            <a:r>
              <a:rPr dirty="0" sz="1100" spc="5">
                <a:latin typeface="Times New Roman"/>
                <a:cs typeface="Times New Roman"/>
              </a:rPr>
              <a:t> reordering.</a:t>
            </a:r>
            <a:endParaRPr sz="1100">
              <a:latin typeface="Times New Roman"/>
              <a:cs typeface="Times New Roman"/>
            </a:endParaRPr>
          </a:p>
          <a:p>
            <a:pPr marL="22732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Billing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and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Payment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Processing</a:t>
            </a:r>
            <a:r>
              <a:rPr dirty="0" sz="1100" spc="10">
                <a:latin typeface="Times New Roman"/>
                <a:cs typeface="Times New Roman"/>
              </a:rPr>
              <a:t>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Generating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accurate </a:t>
            </a:r>
            <a:r>
              <a:rPr dirty="0" sz="1100" spc="10">
                <a:latin typeface="Times New Roman"/>
                <a:cs typeface="Times New Roman"/>
              </a:rPr>
              <a:t>bills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multiple</a:t>
            </a:r>
            <a:endParaRPr sz="1100">
              <a:latin typeface="Times New Roman"/>
              <a:cs typeface="Times New Roman"/>
            </a:endParaRPr>
          </a:p>
          <a:p>
            <a:pPr marL="227329">
              <a:lnSpc>
                <a:spcPts val="1295"/>
              </a:lnSpc>
            </a:pPr>
            <a:r>
              <a:rPr dirty="0" sz="1100" spc="10">
                <a:latin typeface="Times New Roman"/>
                <a:cs typeface="Times New Roman"/>
              </a:rPr>
              <a:t>payment methods, including cash,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credit/debit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cards,</a:t>
            </a:r>
            <a:r>
              <a:rPr dirty="0" sz="1100" spc="10">
                <a:latin typeface="Times New Roman"/>
                <a:cs typeface="Times New Roman"/>
              </a:rPr>
              <a:t>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digital </a:t>
            </a:r>
            <a:r>
              <a:rPr dirty="0" sz="1100" spc="5">
                <a:latin typeface="Times New Roman"/>
                <a:cs typeface="Times New Roman"/>
              </a:rPr>
              <a:t>wallets.</a:t>
            </a:r>
            <a:endParaRPr sz="1100">
              <a:latin typeface="Times New Roman"/>
              <a:cs typeface="Times New Roman"/>
            </a:endParaRPr>
          </a:p>
          <a:p>
            <a:pPr marL="227329" marR="9525" indent="-215265">
              <a:lnSpc>
                <a:spcPts val="1300"/>
              </a:lnSpc>
              <a:spcBef>
                <a:spcPts val="50"/>
              </a:spcBef>
              <a:buSzPct val="81818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Reporting</a:t>
            </a:r>
            <a:r>
              <a:rPr dirty="0" sz="1100" spc="10">
                <a:latin typeface="Times New Roman"/>
                <a:cs typeface="Times New Roman"/>
              </a:rPr>
              <a:t>: Generating comprehensive reports on </a:t>
            </a:r>
            <a:r>
              <a:rPr dirty="0" sz="1100" spc="5">
                <a:latin typeface="Times New Roman"/>
                <a:cs typeface="Times New Roman"/>
              </a:rPr>
              <a:t>sales, </a:t>
            </a:r>
            <a:r>
              <a:rPr dirty="0" sz="1100" spc="10">
                <a:latin typeface="Times New Roman"/>
                <a:cs typeface="Times New Roman"/>
              </a:rPr>
              <a:t>inventory,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other </a:t>
            </a:r>
            <a:r>
              <a:rPr dirty="0" sz="1100" spc="5">
                <a:latin typeface="Times New Roman"/>
                <a:cs typeface="Times New Roman"/>
              </a:rPr>
              <a:t>metrics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help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15">
                <a:latin typeface="Times New Roman"/>
                <a:cs typeface="Times New Roman"/>
              </a:rPr>
              <a:t> make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informed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decisions.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349847"/>
            <a:ext cx="3277870" cy="13557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1" marL="263525" indent="-251460">
              <a:lnSpc>
                <a:spcPct val="100000"/>
              </a:lnSpc>
              <a:spcBef>
                <a:spcPts val="114"/>
              </a:spcBef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Definitions,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Acronyms,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and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Abbreviations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spcBef>
                <a:spcPts val="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CMS</a:t>
            </a:r>
            <a:r>
              <a:rPr dirty="0" sz="1300" spc="5">
                <a:latin typeface="Times New Roman"/>
                <a:cs typeface="Times New Roman"/>
              </a:rPr>
              <a:t>: </a:t>
            </a:r>
            <a:r>
              <a:rPr dirty="0" sz="1300">
                <a:latin typeface="Times New Roman"/>
                <a:cs typeface="Times New Roman"/>
              </a:rPr>
              <a:t>Cafeteria </a:t>
            </a:r>
            <a:r>
              <a:rPr dirty="0" sz="1300" spc="5">
                <a:latin typeface="Times New Roman"/>
                <a:cs typeface="Times New Roman"/>
              </a:rPr>
              <a:t>Management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2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POS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Point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of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Sale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2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UI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User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Interface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10" b="1">
                <a:latin typeface="Times New Roman"/>
                <a:cs typeface="Times New Roman"/>
              </a:rPr>
              <a:t>DBMS</a:t>
            </a:r>
            <a:r>
              <a:rPr dirty="0" sz="1300" spc="10">
                <a:latin typeface="Times New Roman"/>
                <a:cs typeface="Times New Roman"/>
              </a:rPr>
              <a:t>: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Database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Management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SQL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Structured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Query Language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4198459"/>
            <a:ext cx="5362575" cy="1160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1" marL="263525" indent="-251460">
              <a:lnSpc>
                <a:spcPct val="100000"/>
              </a:lnSpc>
              <a:spcBef>
                <a:spcPts val="114"/>
              </a:spcBef>
              <a:buAutoNum type="arabicPeriod" startAt="4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References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4"/>
            </a:pPr>
            <a:endParaRPr sz="1150">
              <a:latin typeface="Times New Roman"/>
              <a:cs typeface="Times New Roman"/>
            </a:endParaRPr>
          </a:p>
          <a:p>
            <a:pPr lvl="2" marL="441959" marR="5080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IEEE Standard </a:t>
            </a:r>
            <a:r>
              <a:rPr dirty="0" sz="1300" spc="10">
                <a:latin typeface="Times New Roman"/>
                <a:cs typeface="Times New Roman"/>
              </a:rPr>
              <a:t>for </a:t>
            </a:r>
            <a:r>
              <a:rPr dirty="0" sz="1300">
                <a:latin typeface="Times New Roman"/>
                <a:cs typeface="Times New Roman"/>
              </a:rPr>
              <a:t>Software Requirements </a:t>
            </a:r>
            <a:r>
              <a:rPr dirty="0" sz="1300" spc="5">
                <a:latin typeface="Times New Roman"/>
                <a:cs typeface="Times New Roman"/>
              </a:rPr>
              <a:t>Specifications (IEEE Std </a:t>
            </a:r>
            <a:r>
              <a:rPr dirty="0" sz="1300" spc="10">
                <a:latin typeface="Times New Roman"/>
                <a:cs typeface="Times New Roman"/>
              </a:rPr>
              <a:t>830-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1998)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45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Project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Management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Body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of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Knowledge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(PMBOK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Guide)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Relevant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technology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manuals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5850475"/>
            <a:ext cx="5267325" cy="1163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1.5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Overview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7200"/>
              </a:lnSpc>
            </a:pPr>
            <a:r>
              <a:rPr dirty="0" sz="1300">
                <a:latin typeface="Times New Roman"/>
                <a:cs typeface="Times New Roman"/>
              </a:rPr>
              <a:t>This </a:t>
            </a:r>
            <a:r>
              <a:rPr dirty="0" sz="1300" spc="5">
                <a:latin typeface="Times New Roman"/>
                <a:cs typeface="Times New Roman"/>
              </a:rPr>
              <a:t>document </a:t>
            </a:r>
            <a:r>
              <a:rPr dirty="0" sz="1300" spc="10">
                <a:latin typeface="Times New Roman"/>
                <a:cs typeface="Times New Roman"/>
              </a:rPr>
              <a:t>is </a:t>
            </a:r>
            <a:r>
              <a:rPr dirty="0" sz="1300" spc="5">
                <a:latin typeface="Times New Roman"/>
                <a:cs typeface="Times New Roman"/>
              </a:rPr>
              <a:t>structured </a:t>
            </a:r>
            <a:r>
              <a:rPr dirty="0" sz="1300">
                <a:latin typeface="Times New Roman"/>
                <a:cs typeface="Times New Roman"/>
              </a:rPr>
              <a:t>into multiple sections </a:t>
            </a:r>
            <a:r>
              <a:rPr dirty="0" sz="1300" spc="5">
                <a:latin typeface="Times New Roman"/>
                <a:cs typeface="Times New Roman"/>
              </a:rPr>
              <a:t>detailing </a:t>
            </a:r>
            <a:r>
              <a:rPr dirty="0" sz="1300" spc="10">
                <a:latin typeface="Times New Roman"/>
                <a:cs typeface="Times New Roman"/>
              </a:rPr>
              <a:t>the </a:t>
            </a:r>
            <a:r>
              <a:rPr dirty="0" sz="1300">
                <a:latin typeface="Times New Roman"/>
                <a:cs typeface="Times New Roman"/>
              </a:rPr>
              <a:t>specific </a:t>
            </a:r>
            <a:r>
              <a:rPr dirty="0" sz="1300" spc="5">
                <a:latin typeface="Times New Roman"/>
                <a:cs typeface="Times New Roman"/>
              </a:rPr>
              <a:t> requirements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Cafeteria </a:t>
            </a:r>
            <a:r>
              <a:rPr dirty="0" sz="1300" spc="5">
                <a:latin typeface="Times New Roman"/>
                <a:cs typeface="Times New Roman"/>
              </a:rPr>
              <a:t>Management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System. </a:t>
            </a:r>
            <a:r>
              <a:rPr dirty="0" sz="1300" spc="-5">
                <a:latin typeface="Times New Roman"/>
                <a:cs typeface="Times New Roman"/>
              </a:rPr>
              <a:t>It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includes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functional</a:t>
            </a:r>
            <a:r>
              <a:rPr dirty="0" sz="1300" spc="10">
                <a:latin typeface="Times New Roman"/>
                <a:cs typeface="Times New Roman"/>
              </a:rPr>
              <a:t> 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non-functional </a:t>
            </a:r>
            <a:r>
              <a:rPr dirty="0" sz="1300">
                <a:latin typeface="Times New Roman"/>
                <a:cs typeface="Times New Roman"/>
              </a:rPr>
              <a:t>requirements, </a:t>
            </a:r>
            <a:r>
              <a:rPr dirty="0" sz="1300" spc="5">
                <a:latin typeface="Times New Roman"/>
                <a:cs typeface="Times New Roman"/>
              </a:rPr>
              <a:t>use cases, system models, </a:t>
            </a:r>
            <a:r>
              <a:rPr dirty="0" sz="1300">
                <a:latin typeface="Times New Roman"/>
                <a:cs typeface="Times New Roman"/>
              </a:rPr>
              <a:t>and </a:t>
            </a:r>
            <a:r>
              <a:rPr dirty="0" sz="1300" spc="5">
                <a:latin typeface="Times New Roman"/>
                <a:cs typeface="Times New Roman"/>
              </a:rPr>
              <a:t>other relevant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information.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2079"/>
            <a:ext cx="227266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0" b="1">
                <a:latin typeface="Times New Roman"/>
                <a:cs typeface="Times New Roman"/>
              </a:rPr>
              <a:t>2.</a:t>
            </a:r>
            <a:r>
              <a:rPr dirty="0" sz="1850" spc="-2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Overall</a:t>
            </a:r>
            <a:r>
              <a:rPr dirty="0" sz="1850" spc="-3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Description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636615"/>
            <a:ext cx="5400675" cy="44951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2.1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Product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Perspective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1115">
              <a:lnSpc>
                <a:spcPct val="98600"/>
              </a:lnSpc>
              <a:spcBef>
                <a:spcPts val="5"/>
              </a:spcBef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CMS: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 System. </a:t>
            </a:r>
            <a:r>
              <a:rPr dirty="0" sz="1100" spc="1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CMS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a </a:t>
            </a:r>
            <a:r>
              <a:rPr dirty="0" sz="1100" spc="5">
                <a:latin typeface="Times New Roman"/>
                <a:cs typeface="Times New Roman"/>
              </a:rPr>
              <a:t>standalone</a:t>
            </a:r>
            <a:r>
              <a:rPr dirty="0" sz="1100" spc="10">
                <a:latin typeface="Times New Roman"/>
                <a:cs typeface="Times New Roman"/>
              </a:rPr>
              <a:t> application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designed 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deployed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interacts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with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centralized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database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15">
                <a:latin typeface="Times New Roman"/>
                <a:cs typeface="Times New Roman"/>
              </a:rPr>
              <a:t>manage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information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processes.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12700" marR="165100">
              <a:lnSpc>
                <a:spcPts val="13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POS: </a:t>
            </a:r>
            <a:r>
              <a:rPr dirty="0" sz="1100" spc="10">
                <a:latin typeface="Times New Roman"/>
                <a:cs typeface="Times New Roman"/>
              </a:rPr>
              <a:t>Point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Sale.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system </a:t>
            </a:r>
            <a:r>
              <a:rPr dirty="0" sz="1100" spc="5">
                <a:latin typeface="Times New Roman"/>
                <a:cs typeface="Times New Roman"/>
              </a:rPr>
              <a:t>where</a:t>
            </a:r>
            <a:r>
              <a:rPr dirty="0" sz="1100" spc="10">
                <a:latin typeface="Times New Roman"/>
                <a:cs typeface="Times New Roman"/>
              </a:rPr>
              <a:t> transactions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between</a:t>
            </a:r>
            <a:r>
              <a:rPr dirty="0" sz="1100" spc="10">
                <a:latin typeface="Times New Roman"/>
                <a:cs typeface="Times New Roman"/>
              </a:rPr>
              <a:t> the</a:t>
            </a:r>
            <a:r>
              <a:rPr dirty="0" sz="1100" spc="5">
                <a:latin typeface="Times New Roman"/>
                <a:cs typeface="Times New Roman"/>
              </a:rPr>
              <a:t> customer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are </a:t>
            </a:r>
            <a:r>
              <a:rPr dirty="0" sz="1100" spc="10">
                <a:latin typeface="Times New Roman"/>
                <a:cs typeface="Times New Roman"/>
              </a:rPr>
              <a:t>completed.</a:t>
            </a:r>
            <a:endParaRPr sz="11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UI: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Interface.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space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where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interactions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between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humans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machines </a:t>
            </a:r>
            <a:r>
              <a:rPr dirty="0" sz="1100" spc="5">
                <a:latin typeface="Times New Roman"/>
                <a:cs typeface="Times New Roman"/>
              </a:rPr>
              <a:t>occur.</a:t>
            </a:r>
            <a:endParaRPr sz="11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DBMS: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Database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System. Software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creating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managing </a:t>
            </a:r>
            <a:r>
              <a:rPr dirty="0" sz="1100" spc="5">
                <a:latin typeface="Times New Roman"/>
                <a:cs typeface="Times New Roman"/>
              </a:rPr>
              <a:t>databases.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 marR="216535">
              <a:lnSpc>
                <a:spcPts val="13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SQL: </a:t>
            </a:r>
            <a:r>
              <a:rPr dirty="0" sz="1100" spc="5">
                <a:latin typeface="Times New Roman"/>
                <a:cs typeface="Times New Roman"/>
              </a:rPr>
              <a:t>Structured Query </a:t>
            </a:r>
            <a:r>
              <a:rPr dirty="0" sz="1100" spc="10">
                <a:latin typeface="Times New Roman"/>
                <a:cs typeface="Times New Roman"/>
              </a:rPr>
              <a:t>Language. </a:t>
            </a:r>
            <a:r>
              <a:rPr dirty="0" sz="1100" spc="15">
                <a:latin typeface="Times New Roman"/>
                <a:cs typeface="Times New Roman"/>
              </a:rPr>
              <a:t>A </a:t>
            </a:r>
            <a:r>
              <a:rPr dirty="0" sz="1100" spc="10">
                <a:latin typeface="Times New Roman"/>
                <a:cs typeface="Times New Roman"/>
              </a:rPr>
              <a:t>standard language for accessing </a:t>
            </a:r>
            <a:r>
              <a:rPr dirty="0" sz="1100" spc="1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manipulating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2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Product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Functions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provide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following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functions: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lvl="2" marL="441959" marR="5080" indent="-215265">
              <a:lnSpc>
                <a:spcPts val="1510"/>
              </a:lnSpc>
              <a:spcBef>
                <a:spcPts val="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User Authentication and</a:t>
            </a:r>
            <a:r>
              <a:rPr dirty="0" sz="1300" spc="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Authorization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Secure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login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for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different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roles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(admin,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cashier,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chef,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customer).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45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Menu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Management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Add,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update,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delete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menu </a:t>
            </a:r>
            <a:r>
              <a:rPr dirty="0" sz="1300" spc="5">
                <a:latin typeface="Times New Roman"/>
                <a:cs typeface="Times New Roman"/>
              </a:rPr>
              <a:t>items.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2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Order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Processing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Place,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modify, </a:t>
            </a:r>
            <a:r>
              <a:rPr dirty="0" sz="1300">
                <a:latin typeface="Times New Roman"/>
                <a:cs typeface="Times New Roman"/>
              </a:rPr>
              <a:t>and track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Inventory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Management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Monitor </a:t>
            </a:r>
            <a:r>
              <a:rPr dirty="0" sz="1300">
                <a:latin typeface="Times New Roman"/>
                <a:cs typeface="Times New Roman"/>
              </a:rPr>
              <a:t>and </a:t>
            </a:r>
            <a:r>
              <a:rPr dirty="0" sz="1300" spc="5">
                <a:latin typeface="Times New Roman"/>
                <a:cs typeface="Times New Roman"/>
              </a:rPr>
              <a:t>manage </a:t>
            </a:r>
            <a:r>
              <a:rPr dirty="0" sz="1300">
                <a:latin typeface="Times New Roman"/>
                <a:cs typeface="Times New Roman"/>
              </a:rPr>
              <a:t>inventory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levels.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Billing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Payment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Processing</a:t>
            </a:r>
            <a:r>
              <a:rPr dirty="0" sz="1300" spc="5">
                <a:latin typeface="Times New Roman"/>
                <a:cs typeface="Times New Roman"/>
              </a:rPr>
              <a:t>: </a:t>
            </a:r>
            <a:r>
              <a:rPr dirty="0" sz="1300">
                <a:latin typeface="Times New Roman"/>
                <a:cs typeface="Times New Roman"/>
              </a:rPr>
              <a:t>Generate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bills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process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payments.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Reporting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Generate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reports on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sales, </a:t>
            </a:r>
            <a:r>
              <a:rPr dirty="0" sz="1300">
                <a:latin typeface="Times New Roman"/>
                <a:cs typeface="Times New Roman"/>
              </a:rPr>
              <a:t>inventory,</a:t>
            </a:r>
            <a:r>
              <a:rPr dirty="0" sz="1300" spc="5">
                <a:latin typeface="Times New Roman"/>
                <a:cs typeface="Times New Roman"/>
              </a:rPr>
              <a:t> and other </a:t>
            </a:r>
            <a:r>
              <a:rPr dirty="0" sz="1300">
                <a:latin typeface="Times New Roman"/>
                <a:cs typeface="Times New Roman"/>
              </a:rPr>
              <a:t>metrics.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6624667"/>
            <a:ext cx="5141595" cy="24574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1" marL="263525" indent="-251460">
              <a:lnSpc>
                <a:spcPct val="100000"/>
              </a:lnSpc>
              <a:spcBef>
                <a:spcPts val="114"/>
              </a:spcBef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User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Classes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and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Characteristics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1150">
              <a:latin typeface="Times New Roman"/>
              <a:cs typeface="Times New Roman"/>
            </a:endParaRPr>
          </a:p>
          <a:p>
            <a:pPr lvl="2" marL="441959" marR="71755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Administrators</a:t>
            </a:r>
            <a:r>
              <a:rPr dirty="0" sz="1300" spc="5">
                <a:latin typeface="Times New Roman"/>
                <a:cs typeface="Times New Roman"/>
              </a:rPr>
              <a:t>: Manage </a:t>
            </a:r>
            <a:r>
              <a:rPr dirty="0" sz="1300" spc="10">
                <a:latin typeface="Times New Roman"/>
                <a:cs typeface="Times New Roman"/>
              </a:rPr>
              <a:t>the </a:t>
            </a:r>
            <a:r>
              <a:rPr dirty="0" sz="1300">
                <a:latin typeface="Times New Roman"/>
                <a:cs typeface="Times New Roman"/>
              </a:rPr>
              <a:t>entire </a:t>
            </a:r>
            <a:r>
              <a:rPr dirty="0" sz="1300" spc="5">
                <a:latin typeface="Times New Roman"/>
                <a:cs typeface="Times New Roman"/>
              </a:rPr>
              <a:t>system, including user </a:t>
            </a:r>
            <a:r>
              <a:rPr dirty="0" sz="1300">
                <a:latin typeface="Times New Roman"/>
                <a:cs typeface="Times New Roman"/>
              </a:rPr>
              <a:t>roles, 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have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access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 </a:t>
            </a:r>
            <a:r>
              <a:rPr dirty="0" sz="1300" spc="5">
                <a:latin typeface="Times New Roman"/>
                <a:cs typeface="Times New Roman"/>
              </a:rPr>
              <a:t>functions.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45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Cashiers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Handle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 processing,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billing,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 payment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transactions.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Chefs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View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 </a:t>
            </a:r>
            <a:r>
              <a:rPr dirty="0" sz="1300" spc="5">
                <a:latin typeface="Times New Roman"/>
                <a:cs typeface="Times New Roman"/>
              </a:rPr>
              <a:t>update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</a:t>
            </a:r>
            <a:r>
              <a:rPr dirty="0" sz="1300">
                <a:latin typeface="Times New Roman"/>
                <a:cs typeface="Times New Roman"/>
              </a:rPr>
              <a:t> status.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Customers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Place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orders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 </a:t>
            </a:r>
            <a:r>
              <a:rPr dirty="0" sz="1300" spc="10">
                <a:latin typeface="Times New Roman"/>
                <a:cs typeface="Times New Roman"/>
              </a:rPr>
              <a:t>make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payments.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3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Operating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Environment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sz="11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Hardware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Standard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PCs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tablets with</a:t>
            </a:r>
            <a:r>
              <a:rPr dirty="0" sz="1300" spc="5">
                <a:latin typeface="Times New Roman"/>
                <a:cs typeface="Times New Roman"/>
              </a:rPr>
              <a:t> internet access.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Software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Windows/Linux</a:t>
            </a:r>
            <a:r>
              <a:rPr dirty="0" sz="1300">
                <a:latin typeface="Times New Roman"/>
                <a:cs typeface="Times New Roman"/>
              </a:rPr>
              <a:t> operating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systems,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web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browsers.</a:t>
            </a:r>
            <a:endParaRPr sz="1300">
              <a:latin typeface="Times New Roman"/>
              <a:cs typeface="Times New Roman"/>
            </a:endParaRPr>
          </a:p>
          <a:p>
            <a:pPr lvl="2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Database</a:t>
            </a:r>
            <a:r>
              <a:rPr dirty="0" sz="1300" spc="5">
                <a:latin typeface="Times New Roman"/>
                <a:cs typeface="Times New Roman"/>
              </a:rPr>
              <a:t>: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MySQL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PostgreSQL.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1194655"/>
            <a:ext cx="5384165" cy="4062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2.5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Design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Implementation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Constraints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Compliance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with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Data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Protection Regulations: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146050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must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comply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relevant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protection</a:t>
            </a:r>
            <a:r>
              <a:rPr dirty="0" sz="1100" spc="5">
                <a:latin typeface="Times New Roman"/>
                <a:cs typeface="Times New Roman"/>
              </a:rPr>
              <a:t> regulations,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 GDPR, </a:t>
            </a:r>
            <a:r>
              <a:rPr dirty="0" sz="1100" spc="15">
                <a:latin typeface="Times New Roman"/>
                <a:cs typeface="Times New Roman"/>
              </a:rPr>
              <a:t> CCPA, </a:t>
            </a:r>
            <a:r>
              <a:rPr dirty="0" sz="1100" spc="10">
                <a:latin typeface="Times New Roman"/>
                <a:cs typeface="Times New Roman"/>
              </a:rPr>
              <a:t>or other local data </a:t>
            </a:r>
            <a:r>
              <a:rPr dirty="0" sz="1100" spc="5">
                <a:latin typeface="Times New Roman"/>
                <a:cs typeface="Times New Roman"/>
              </a:rPr>
              <a:t>privacy </a:t>
            </a:r>
            <a:r>
              <a:rPr dirty="0" sz="1100" spc="10">
                <a:latin typeface="Times New Roman"/>
                <a:cs typeface="Times New Roman"/>
              </a:rPr>
              <a:t>laws. This </a:t>
            </a:r>
            <a:r>
              <a:rPr dirty="0" sz="1100" spc="5">
                <a:latin typeface="Times New Roman"/>
                <a:cs typeface="Times New Roman"/>
              </a:rPr>
              <a:t>includes </a:t>
            </a:r>
            <a:r>
              <a:rPr dirty="0" sz="1100" spc="10">
                <a:latin typeface="Times New Roman"/>
                <a:cs typeface="Times New Roman"/>
              </a:rPr>
              <a:t>ensuring that personal </a:t>
            </a:r>
            <a:r>
              <a:rPr dirty="0" sz="1100" spc="5">
                <a:latin typeface="Times New Roman"/>
                <a:cs typeface="Times New Roman"/>
              </a:rPr>
              <a:t>data is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stored </a:t>
            </a:r>
            <a:r>
              <a:rPr dirty="0" sz="1100" spc="5">
                <a:latin typeface="Times New Roman"/>
                <a:cs typeface="Times New Roman"/>
              </a:rPr>
              <a:t>securely,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consent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obtained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where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necessary,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 </a:t>
            </a:r>
            <a:r>
              <a:rPr dirty="0" sz="1100" spc="5">
                <a:latin typeface="Times New Roman"/>
                <a:cs typeface="Times New Roman"/>
              </a:rPr>
              <a:t>subjects'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rights </a:t>
            </a:r>
            <a:r>
              <a:rPr dirty="0" sz="1100" spc="10">
                <a:latin typeface="Times New Roman"/>
                <a:cs typeface="Times New Roman"/>
              </a:rPr>
              <a:t> (such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right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access </a:t>
            </a:r>
            <a:r>
              <a:rPr dirty="0" sz="1100" spc="10">
                <a:latin typeface="Times New Roman"/>
                <a:cs typeface="Times New Roman"/>
              </a:rPr>
              <a:t>and </a:t>
            </a:r>
            <a:r>
              <a:rPr dirty="0" sz="1100" spc="5">
                <a:latin typeface="Times New Roman"/>
                <a:cs typeface="Times New Roman"/>
              </a:rPr>
              <a:t>delete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their</a:t>
            </a:r>
            <a:r>
              <a:rPr dirty="0" sz="1100" spc="10">
                <a:latin typeface="Times New Roman"/>
                <a:cs typeface="Times New Roman"/>
              </a:rPr>
              <a:t> data)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respected.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Compatibility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with</a:t>
            </a:r>
            <a:r>
              <a:rPr dirty="0" sz="1100" spc="5" b="1">
                <a:latin typeface="Times New Roman"/>
                <a:cs typeface="Times New Roman"/>
              </a:rPr>
              <a:t> Existing</a:t>
            </a:r>
            <a:r>
              <a:rPr dirty="0" sz="1100" spc="10" b="1">
                <a:latin typeface="Times New Roman"/>
                <a:cs typeface="Times New Roman"/>
              </a:rPr>
              <a:t> Hardware: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57785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The system must be compatible with the existing hardware in the </a:t>
            </a:r>
            <a:r>
              <a:rPr dirty="0" sz="1100" spc="5">
                <a:latin typeface="Times New Roman"/>
                <a:cs typeface="Times New Roman"/>
              </a:rPr>
              <a:t>cafeteria. This </a:t>
            </a:r>
            <a:r>
              <a:rPr dirty="0" sz="1100" spc="10">
                <a:latin typeface="Times New Roman"/>
                <a:cs typeface="Times New Roman"/>
              </a:rPr>
              <a:t> includes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POS </a:t>
            </a:r>
            <a:r>
              <a:rPr dirty="0" sz="1100" spc="5">
                <a:latin typeface="Times New Roman"/>
                <a:cs typeface="Times New Roman"/>
              </a:rPr>
              <a:t>terminals,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printers,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barcode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scanners,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any other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hardware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currently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system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should 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adaptable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various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hardware</a:t>
            </a:r>
            <a:r>
              <a:rPr dirty="0" sz="1100" spc="5">
                <a:latin typeface="Times New Roman"/>
                <a:cs typeface="Times New Roman"/>
              </a:rPr>
              <a:t> specifications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configurations 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 smooth </a:t>
            </a:r>
            <a:r>
              <a:rPr dirty="0" sz="1100" spc="5">
                <a:latin typeface="Times New Roman"/>
                <a:cs typeface="Times New Roman"/>
              </a:rPr>
              <a:t>integration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operation.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Support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for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Multi-User</a:t>
            </a:r>
            <a:r>
              <a:rPr dirty="0" sz="1100" spc="5" b="1">
                <a:latin typeface="Times New Roman"/>
                <a:cs typeface="Times New Roman"/>
              </a:rPr>
              <a:t> Access</a:t>
            </a:r>
            <a:r>
              <a:rPr dirty="0" sz="1100" spc="10" b="1">
                <a:latin typeface="Times New Roman"/>
                <a:cs typeface="Times New Roman"/>
              </a:rPr>
              <a:t> with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Role-Based Permissions: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441959" marR="5080" indent="-215265">
              <a:lnSpc>
                <a:spcPct val="984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should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support</a:t>
            </a:r>
            <a:r>
              <a:rPr dirty="0" sz="1100" spc="10">
                <a:latin typeface="Times New Roman"/>
                <a:cs typeface="Times New Roman"/>
              </a:rPr>
              <a:t> multi-user </a:t>
            </a:r>
            <a:r>
              <a:rPr dirty="0" sz="1100" spc="5">
                <a:latin typeface="Times New Roman"/>
                <a:cs typeface="Times New Roman"/>
              </a:rPr>
              <a:t>access,</a:t>
            </a:r>
            <a:r>
              <a:rPr dirty="0" sz="1100" spc="10">
                <a:latin typeface="Times New Roman"/>
                <a:cs typeface="Times New Roman"/>
              </a:rPr>
              <a:t> allowing multiple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staff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members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 </a:t>
            </a:r>
            <a:r>
              <a:rPr dirty="0" sz="1100" spc="10">
                <a:latin typeface="Times New Roman"/>
                <a:cs typeface="Times New Roman"/>
              </a:rPr>
              <a:t> 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simultaneously.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must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include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role-based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permissions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 ensure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only </a:t>
            </a:r>
            <a:r>
              <a:rPr dirty="0" sz="1100" spc="5">
                <a:latin typeface="Times New Roman"/>
                <a:cs typeface="Times New Roman"/>
              </a:rPr>
              <a:t>have </a:t>
            </a:r>
            <a:r>
              <a:rPr dirty="0" sz="1100" spc="10">
                <a:latin typeface="Times New Roman"/>
                <a:cs typeface="Times New Roman"/>
              </a:rPr>
              <a:t>access</a:t>
            </a:r>
            <a:r>
              <a:rPr dirty="0" sz="1100" spc="15">
                <a:latin typeface="Times New Roman"/>
                <a:cs typeface="Times New Roman"/>
              </a:rPr>
              <a:t> 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functions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data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relevant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their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roles.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example,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cashiers </a:t>
            </a:r>
            <a:r>
              <a:rPr dirty="0" sz="1100" spc="15">
                <a:latin typeface="Times New Roman"/>
                <a:cs typeface="Times New Roman"/>
              </a:rPr>
              <a:t>may </a:t>
            </a:r>
            <a:r>
              <a:rPr dirty="0" sz="1100" spc="10">
                <a:latin typeface="Times New Roman"/>
                <a:cs typeface="Times New Roman"/>
              </a:rPr>
              <a:t>only </a:t>
            </a:r>
            <a:r>
              <a:rPr dirty="0" sz="1100" spc="15">
                <a:latin typeface="Times New Roman"/>
                <a:cs typeface="Times New Roman"/>
              </a:rPr>
              <a:t>have </a:t>
            </a:r>
            <a:r>
              <a:rPr dirty="0" sz="1100" spc="5">
                <a:latin typeface="Times New Roman"/>
                <a:cs typeface="Times New Roman"/>
              </a:rPr>
              <a:t>access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15">
                <a:latin typeface="Times New Roman"/>
                <a:cs typeface="Times New Roman"/>
              </a:rPr>
              <a:t>POS </a:t>
            </a:r>
            <a:r>
              <a:rPr dirty="0" sz="1100" spc="5">
                <a:latin typeface="Times New Roman"/>
                <a:cs typeface="Times New Roman"/>
              </a:rPr>
              <a:t>functions, </a:t>
            </a:r>
            <a:r>
              <a:rPr dirty="0" sz="1100" spc="10">
                <a:latin typeface="Times New Roman"/>
                <a:cs typeface="Times New Roman"/>
              </a:rPr>
              <a:t>while </a:t>
            </a:r>
            <a:r>
              <a:rPr dirty="0" sz="1100" spc="5">
                <a:latin typeface="Times New Roman"/>
                <a:cs typeface="Times New Roman"/>
              </a:rPr>
              <a:t>managers </a:t>
            </a:r>
            <a:r>
              <a:rPr dirty="0" sz="1100" spc="20">
                <a:latin typeface="Times New Roman"/>
                <a:cs typeface="Times New Roman"/>
              </a:rPr>
              <a:t>may </a:t>
            </a:r>
            <a:r>
              <a:rPr dirty="0" sz="1100" spc="15">
                <a:latin typeface="Times New Roman"/>
                <a:cs typeface="Times New Roman"/>
              </a:rPr>
              <a:t>have </a:t>
            </a:r>
            <a:r>
              <a:rPr dirty="0" sz="1100" spc="10">
                <a:latin typeface="Times New Roman"/>
                <a:cs typeface="Times New Roman"/>
              </a:rPr>
              <a:t>access to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sales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reports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inventory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should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also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include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audit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trails </a:t>
            </a:r>
            <a:r>
              <a:rPr dirty="0" sz="1100" spc="10">
                <a:latin typeface="Times New Roman"/>
                <a:cs typeface="Times New Roman"/>
              </a:rPr>
              <a:t> to</a:t>
            </a:r>
            <a:r>
              <a:rPr dirty="0" sz="1100" spc="5">
                <a:latin typeface="Times New Roman"/>
                <a:cs typeface="Times New Roman"/>
              </a:rPr>
              <a:t> track </a:t>
            </a:r>
            <a:r>
              <a:rPr dirty="0" sz="1100" spc="10">
                <a:latin typeface="Times New Roman"/>
                <a:cs typeface="Times New Roman"/>
              </a:rPr>
              <a:t>user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activities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security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accountability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purposes.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749891"/>
            <a:ext cx="2522220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2.6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Assumptions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Dependencies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6452379"/>
            <a:ext cx="5372735" cy="2521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User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Familiarity</a:t>
            </a:r>
            <a:r>
              <a:rPr dirty="0" sz="1100" spc="5" b="1">
                <a:latin typeface="Times New Roman"/>
                <a:cs typeface="Times New Roman"/>
              </a:rPr>
              <a:t> with </a:t>
            </a:r>
            <a:r>
              <a:rPr dirty="0" sz="1100" spc="10" b="1">
                <a:latin typeface="Times New Roman"/>
                <a:cs typeface="Times New Roman"/>
              </a:rPr>
              <a:t>Basic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Computer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Operations: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441959" marR="5080" indent="-215265">
              <a:lnSpc>
                <a:spcPct val="982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assumed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that users </a:t>
            </a:r>
            <a:r>
              <a:rPr dirty="0" sz="1100" spc="15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Cafeteria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 System (CMS)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familiar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basic </a:t>
            </a:r>
            <a:r>
              <a:rPr dirty="0" sz="1100" spc="10">
                <a:latin typeface="Times New Roman"/>
                <a:cs typeface="Times New Roman"/>
              </a:rPr>
              <a:t>computer operations. This includes skills such as using a keyboard and mouse,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navigating through </a:t>
            </a:r>
            <a:r>
              <a:rPr dirty="0" sz="1100" spc="5">
                <a:latin typeface="Times New Roman"/>
                <a:cs typeface="Times New Roman"/>
              </a:rPr>
              <a:t>software interfaces, and </a:t>
            </a:r>
            <a:r>
              <a:rPr dirty="0" sz="1100" spc="10">
                <a:latin typeface="Times New Roman"/>
                <a:cs typeface="Times New Roman"/>
              </a:rPr>
              <a:t>understanding </a:t>
            </a:r>
            <a:r>
              <a:rPr dirty="0" sz="1100" spc="15">
                <a:latin typeface="Times New Roman"/>
                <a:cs typeface="Times New Roman"/>
              </a:rPr>
              <a:t>common </a:t>
            </a:r>
            <a:r>
              <a:rPr dirty="0" sz="1100" spc="10">
                <a:latin typeface="Times New Roman"/>
                <a:cs typeface="Times New Roman"/>
              </a:rPr>
              <a:t>computer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terminologies. </a:t>
            </a:r>
            <a:r>
              <a:rPr dirty="0" sz="1100" spc="5">
                <a:latin typeface="Times New Roman"/>
                <a:cs typeface="Times New Roman"/>
              </a:rPr>
              <a:t>Training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 </a:t>
            </a:r>
            <a:r>
              <a:rPr dirty="0" sz="1100" spc="5">
                <a:latin typeface="Times New Roman"/>
                <a:cs typeface="Times New Roman"/>
              </a:rPr>
              <a:t>focus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specific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functionalities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rather </a:t>
            </a:r>
            <a:r>
              <a:rPr dirty="0" sz="1100" spc="10">
                <a:latin typeface="Times New Roman"/>
                <a:cs typeface="Times New Roman"/>
              </a:rPr>
              <a:t> than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basic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computer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literacy.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Reliable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Internet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Connectivity: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56515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assumes</a:t>
            </a:r>
            <a:r>
              <a:rPr dirty="0" sz="1100" spc="5">
                <a:latin typeface="Times New Roman"/>
                <a:cs typeface="Times New Roman"/>
              </a:rPr>
              <a:t> 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reliable internet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connectivity</a:t>
            </a:r>
            <a:r>
              <a:rPr dirty="0" sz="1100" spc="5">
                <a:latin typeface="Times New Roman"/>
                <a:cs typeface="Times New Roman"/>
              </a:rPr>
              <a:t> 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available </a:t>
            </a:r>
            <a:r>
              <a:rPr dirty="0" sz="1100" spc="10">
                <a:latin typeface="Times New Roman"/>
                <a:cs typeface="Times New Roman"/>
              </a:rPr>
              <a:t>within the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cafeteria.</a:t>
            </a:r>
            <a:r>
              <a:rPr dirty="0" sz="1100" spc="10">
                <a:latin typeface="Times New Roman"/>
                <a:cs typeface="Times New Roman"/>
              </a:rPr>
              <a:t> This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essential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require real-time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synchronization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the </a:t>
            </a:r>
            <a:r>
              <a:rPr dirty="0" sz="1100" spc="5">
                <a:latin typeface="Times New Roman"/>
                <a:cs typeface="Times New Roman"/>
              </a:rPr>
              <a:t>centralized </a:t>
            </a:r>
            <a:r>
              <a:rPr dirty="0" sz="1100" spc="10">
                <a:latin typeface="Times New Roman"/>
                <a:cs typeface="Times New Roman"/>
              </a:rPr>
              <a:t>database, cloud-based services, and remote access.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case </a:t>
            </a:r>
            <a:r>
              <a:rPr dirty="0" sz="1100" spc="15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internet </a:t>
            </a:r>
            <a:r>
              <a:rPr dirty="0" sz="1100" spc="10">
                <a:latin typeface="Times New Roman"/>
                <a:cs typeface="Times New Roman"/>
              </a:rPr>
              <a:t>outages,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should have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contingency </a:t>
            </a:r>
            <a:r>
              <a:rPr dirty="0" sz="1100" spc="5">
                <a:latin typeface="Times New Roman"/>
                <a:cs typeface="Times New Roman"/>
              </a:rPr>
              <a:t>plan,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such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offline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mode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continued</a:t>
            </a:r>
            <a:r>
              <a:rPr dirty="0" sz="1100" spc="5">
                <a:latin typeface="Times New Roman"/>
                <a:cs typeface="Times New Roman"/>
              </a:rPr>
              <a:t> operation until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connectivity</a:t>
            </a:r>
            <a:r>
              <a:rPr dirty="0" sz="1100" spc="5">
                <a:latin typeface="Times New Roman"/>
                <a:cs typeface="Times New Roman"/>
              </a:rPr>
              <a:t> 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restored.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1272515"/>
            <a:ext cx="194183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0" b="1">
                <a:latin typeface="Times New Roman"/>
                <a:cs typeface="Times New Roman"/>
              </a:rPr>
              <a:t>3.</a:t>
            </a:r>
            <a:r>
              <a:rPr dirty="0" sz="1850" spc="-20" b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System</a:t>
            </a:r>
            <a:r>
              <a:rPr dirty="0" sz="1850" spc="-40" b="1">
                <a:latin typeface="Times New Roman"/>
                <a:cs typeface="Times New Roman"/>
              </a:rPr>
              <a:t> </a:t>
            </a:r>
            <a:r>
              <a:rPr dirty="0" sz="1850" spc="10" b="1">
                <a:latin typeface="Times New Roman"/>
                <a:cs typeface="Times New Roman"/>
              </a:rPr>
              <a:t>Features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077052"/>
            <a:ext cx="307403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3.1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User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Authentication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Authorization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2796379"/>
            <a:ext cx="5405755" cy="4392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5" b="1">
                <a:latin typeface="Times New Roman"/>
                <a:cs typeface="Times New Roman"/>
              </a:rPr>
              <a:t>3.1.1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Description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Priority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User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Familiarity</a:t>
            </a:r>
            <a:r>
              <a:rPr dirty="0" sz="1100" spc="5" b="1">
                <a:latin typeface="Times New Roman"/>
                <a:cs typeface="Times New Roman"/>
              </a:rPr>
              <a:t> with </a:t>
            </a:r>
            <a:r>
              <a:rPr dirty="0" sz="1100" spc="10" b="1">
                <a:latin typeface="Times New Roman"/>
                <a:cs typeface="Times New Roman"/>
              </a:rPr>
              <a:t>Basic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Computer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Operations: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3810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assumed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that users </a:t>
            </a:r>
            <a:r>
              <a:rPr dirty="0" sz="1100" spc="15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Cafeteria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 System (CMS)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familiar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basic </a:t>
            </a:r>
            <a:r>
              <a:rPr dirty="0" sz="1100" spc="10">
                <a:latin typeface="Times New Roman"/>
                <a:cs typeface="Times New Roman"/>
              </a:rPr>
              <a:t>computer operations. This includes skills such as using a keyboard and mouse,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navigating through </a:t>
            </a:r>
            <a:r>
              <a:rPr dirty="0" sz="1100" spc="5">
                <a:latin typeface="Times New Roman"/>
                <a:cs typeface="Times New Roman"/>
              </a:rPr>
              <a:t>software interfaces, and </a:t>
            </a:r>
            <a:r>
              <a:rPr dirty="0" sz="1100" spc="10">
                <a:latin typeface="Times New Roman"/>
                <a:cs typeface="Times New Roman"/>
              </a:rPr>
              <a:t>understanding </a:t>
            </a:r>
            <a:r>
              <a:rPr dirty="0" sz="1100" spc="15">
                <a:latin typeface="Times New Roman"/>
                <a:cs typeface="Times New Roman"/>
              </a:rPr>
              <a:t>common </a:t>
            </a:r>
            <a:r>
              <a:rPr dirty="0" sz="1100" spc="10">
                <a:latin typeface="Times New Roman"/>
                <a:cs typeface="Times New Roman"/>
              </a:rPr>
              <a:t>computer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terminologies. </a:t>
            </a:r>
            <a:r>
              <a:rPr dirty="0" sz="1100" spc="5">
                <a:latin typeface="Times New Roman"/>
                <a:cs typeface="Times New Roman"/>
              </a:rPr>
              <a:t>Training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 </a:t>
            </a:r>
            <a:r>
              <a:rPr dirty="0" sz="1100" spc="5">
                <a:latin typeface="Times New Roman"/>
                <a:cs typeface="Times New Roman"/>
              </a:rPr>
              <a:t>focus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specific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functionalities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rather </a:t>
            </a:r>
            <a:r>
              <a:rPr dirty="0" sz="1100" spc="10">
                <a:latin typeface="Times New Roman"/>
                <a:cs typeface="Times New Roman"/>
              </a:rPr>
              <a:t> than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basic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computer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literacy.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Reliable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Internet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Connectivity: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89535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assumes</a:t>
            </a:r>
            <a:r>
              <a:rPr dirty="0" sz="1100" spc="5">
                <a:latin typeface="Times New Roman"/>
                <a:cs typeface="Times New Roman"/>
              </a:rPr>
              <a:t> 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reliable internet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connectivity</a:t>
            </a:r>
            <a:r>
              <a:rPr dirty="0" sz="1100" spc="5">
                <a:latin typeface="Times New Roman"/>
                <a:cs typeface="Times New Roman"/>
              </a:rPr>
              <a:t> 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available </a:t>
            </a:r>
            <a:r>
              <a:rPr dirty="0" sz="1100" spc="10">
                <a:latin typeface="Times New Roman"/>
                <a:cs typeface="Times New Roman"/>
              </a:rPr>
              <a:t>within the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cafeteria.</a:t>
            </a:r>
            <a:r>
              <a:rPr dirty="0" sz="1100" spc="10">
                <a:latin typeface="Times New Roman"/>
                <a:cs typeface="Times New Roman"/>
              </a:rPr>
              <a:t> This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essential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require real-time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synchronization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the </a:t>
            </a:r>
            <a:r>
              <a:rPr dirty="0" sz="1100" spc="5">
                <a:latin typeface="Times New Roman"/>
                <a:cs typeface="Times New Roman"/>
              </a:rPr>
              <a:t>centralized </a:t>
            </a:r>
            <a:r>
              <a:rPr dirty="0" sz="1100" spc="10">
                <a:latin typeface="Times New Roman"/>
                <a:cs typeface="Times New Roman"/>
              </a:rPr>
              <a:t>database, cloud-based services, and remote access.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case </a:t>
            </a:r>
            <a:r>
              <a:rPr dirty="0" sz="1100" spc="15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internet </a:t>
            </a:r>
            <a:r>
              <a:rPr dirty="0" sz="1100" spc="10">
                <a:latin typeface="Times New Roman"/>
                <a:cs typeface="Times New Roman"/>
              </a:rPr>
              <a:t>outages,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should have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contingency </a:t>
            </a:r>
            <a:r>
              <a:rPr dirty="0" sz="1100" spc="5">
                <a:latin typeface="Times New Roman"/>
                <a:cs typeface="Times New Roman"/>
              </a:rPr>
              <a:t>plan,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such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offline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mode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continued</a:t>
            </a:r>
            <a:r>
              <a:rPr dirty="0" sz="1100" spc="5">
                <a:latin typeface="Times New Roman"/>
                <a:cs typeface="Times New Roman"/>
              </a:rPr>
              <a:t> operation until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connectivity</a:t>
            </a:r>
            <a:r>
              <a:rPr dirty="0" sz="1100" spc="5">
                <a:latin typeface="Times New Roman"/>
                <a:cs typeface="Times New Roman"/>
              </a:rPr>
              <a:t> 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restored.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Secure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Login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Mechanism: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441959" marR="5080" indent="-215265">
              <a:lnSpc>
                <a:spcPct val="984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prioritize</a:t>
            </a:r>
            <a:r>
              <a:rPr dirty="0" sz="1100" spc="10">
                <a:latin typeface="Times New Roman"/>
                <a:cs typeface="Times New Roman"/>
              </a:rPr>
              <a:t> 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secure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login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mechanism 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ensure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10">
                <a:latin typeface="Times New Roman"/>
                <a:cs typeface="Times New Roman"/>
              </a:rPr>
              <a:t> only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authorized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specific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functionalities.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feature </a:t>
            </a:r>
            <a:r>
              <a:rPr dirty="0" sz="1100" spc="5">
                <a:latin typeface="Times New Roman"/>
                <a:cs typeface="Times New Roman"/>
              </a:rPr>
              <a:t>includes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authentication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measures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such </a:t>
            </a:r>
            <a:r>
              <a:rPr dirty="0" sz="1100" spc="10">
                <a:latin typeface="Times New Roman"/>
                <a:cs typeface="Times New Roman"/>
              </a:rPr>
              <a:t>as username-password combinations, </a:t>
            </a:r>
            <a:r>
              <a:rPr dirty="0" sz="1100" spc="5">
                <a:latin typeface="Times New Roman"/>
                <a:cs typeface="Times New Roman"/>
              </a:rPr>
              <a:t>multi-factor </a:t>
            </a:r>
            <a:r>
              <a:rPr dirty="0" sz="1100" spc="10">
                <a:latin typeface="Times New Roman"/>
                <a:cs typeface="Times New Roman"/>
              </a:rPr>
              <a:t>authentication (MFA), or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biometric</a:t>
            </a:r>
            <a:r>
              <a:rPr dirty="0" sz="1100" spc="5">
                <a:latin typeface="Times New Roman"/>
                <a:cs typeface="Times New Roman"/>
              </a:rPr>
              <a:t> authentication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where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applicable.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Security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protocols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 implemented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 </a:t>
            </a:r>
            <a:r>
              <a:rPr dirty="0" sz="1100" spc="10">
                <a:latin typeface="Times New Roman"/>
                <a:cs typeface="Times New Roman"/>
              </a:rPr>
              <a:t> safeguard</a:t>
            </a:r>
            <a:r>
              <a:rPr dirty="0" sz="1100" spc="5">
                <a:latin typeface="Times New Roman"/>
                <a:cs typeface="Times New Roman"/>
              </a:rPr>
              <a:t> user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credentials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prevent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unauthorized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sensitive</a:t>
            </a:r>
            <a:r>
              <a:rPr dirty="0" sz="1100" spc="10">
                <a:latin typeface="Times New Roman"/>
                <a:cs typeface="Times New Roman"/>
              </a:rPr>
              <a:t> information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system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7680800"/>
            <a:ext cx="5190490" cy="13811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2" marL="388620" indent="-37655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Functional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31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system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shall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allow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users </a:t>
            </a:r>
            <a:r>
              <a:rPr dirty="0" sz="1100" spc="10" b="1">
                <a:latin typeface="Times New Roman"/>
                <a:cs typeface="Times New Roman"/>
              </a:rPr>
              <a:t>to log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in using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username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and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password.</a:t>
            </a:r>
            <a:endParaRPr sz="1100">
              <a:latin typeface="Times New Roman"/>
              <a:cs typeface="Times New Roman"/>
            </a:endParaRPr>
          </a:p>
          <a:p>
            <a:pPr lvl="4" marL="871855" marR="109855" indent="-215265">
              <a:lnSpc>
                <a:spcPts val="1300"/>
              </a:lnSpc>
              <a:spcBef>
                <a:spcPts val="45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5">
                <a:latin typeface="Times New Roman"/>
                <a:cs typeface="Times New Roman"/>
              </a:rPr>
              <a:t>Users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authenticate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themselves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unique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username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password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combination </a:t>
            </a:r>
            <a:r>
              <a:rPr dirty="0" sz="1100" spc="5">
                <a:latin typeface="Times New Roman"/>
                <a:cs typeface="Times New Roman"/>
              </a:rPr>
              <a:t>to access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system</a:t>
            </a:r>
            <a:r>
              <a:rPr dirty="0" sz="1100" spc="10" b="1">
                <a:latin typeface="Times New Roman"/>
                <a:cs typeface="Times New Roman"/>
              </a:rPr>
              <a:t> shall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differentiate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user</a:t>
            </a:r>
            <a:r>
              <a:rPr dirty="0" sz="1100" spc="5" b="1">
                <a:latin typeface="Times New Roman"/>
                <a:cs typeface="Times New Roman"/>
              </a:rPr>
              <a:t> roles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(admin,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cashier,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chef,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customer).</a:t>
            </a:r>
            <a:endParaRPr sz="1100">
              <a:latin typeface="Times New Roman"/>
              <a:cs typeface="Times New Roman"/>
            </a:endParaRPr>
          </a:p>
          <a:p>
            <a:pPr lvl="4" marL="871855" marR="5080" indent="-215265">
              <a:lnSpc>
                <a:spcPts val="1300"/>
              </a:lnSpc>
              <a:spcBef>
                <a:spcPts val="50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5">
                <a:latin typeface="Times New Roman"/>
                <a:cs typeface="Times New Roman"/>
              </a:rPr>
              <a:t>User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roles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include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administrative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roles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(admin), </a:t>
            </a:r>
            <a:r>
              <a:rPr dirty="0" sz="1100" spc="5">
                <a:latin typeface="Times New Roman"/>
                <a:cs typeface="Times New Roman"/>
              </a:rPr>
              <a:t>transaction </a:t>
            </a:r>
            <a:r>
              <a:rPr dirty="0" sz="1100" spc="10">
                <a:latin typeface="Times New Roman"/>
                <a:cs typeface="Times New Roman"/>
              </a:rPr>
              <a:t>processing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roles (cashier),</a:t>
            </a:r>
            <a:r>
              <a:rPr dirty="0" sz="1100" spc="10">
                <a:latin typeface="Times New Roman"/>
                <a:cs typeface="Times New Roman"/>
              </a:rPr>
              <a:t> kitchen management </a:t>
            </a:r>
            <a:r>
              <a:rPr dirty="0" sz="1100" spc="5">
                <a:latin typeface="Times New Roman"/>
                <a:cs typeface="Times New Roman"/>
              </a:rPr>
              <a:t>roles (chef),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customer</a:t>
            </a:r>
            <a:r>
              <a:rPr dirty="0" sz="1100" spc="5">
                <a:latin typeface="Times New Roman"/>
                <a:cs typeface="Times New Roman"/>
              </a:rPr>
              <a:t> roles.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6439"/>
            <a:ext cx="5396230" cy="5043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1959" indent="-215265">
              <a:lnSpc>
                <a:spcPts val="1315"/>
              </a:lnSpc>
              <a:spcBef>
                <a:spcPts val="12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system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shall </a:t>
            </a:r>
            <a:r>
              <a:rPr dirty="0" sz="1100" spc="5" b="1">
                <a:latin typeface="Times New Roman"/>
                <a:cs typeface="Times New Roman"/>
              </a:rPr>
              <a:t>restrict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access </a:t>
            </a:r>
            <a:r>
              <a:rPr dirty="0" sz="1100" spc="10" b="1">
                <a:latin typeface="Times New Roman"/>
                <a:cs typeface="Times New Roman"/>
              </a:rPr>
              <a:t>based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on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user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roles.</a:t>
            </a:r>
            <a:endParaRPr sz="1100">
              <a:latin typeface="Times New Roman"/>
              <a:cs typeface="Times New Roman"/>
            </a:endParaRPr>
          </a:p>
          <a:p>
            <a:pPr marL="871855" marR="56515" indent="-215265">
              <a:lnSpc>
                <a:spcPts val="1300"/>
              </a:lnSpc>
              <a:spcBef>
                <a:spcPts val="55"/>
              </a:spcBef>
              <a:tabLst>
                <a:tab pos="871855" algn="l"/>
              </a:tabLst>
            </a:pPr>
            <a:r>
              <a:rPr dirty="0" sz="900" spc="20">
                <a:latin typeface="Courier New"/>
                <a:cs typeface="Courier New"/>
              </a:rPr>
              <a:t>o	</a:t>
            </a:r>
            <a:r>
              <a:rPr dirty="0" sz="1100" spc="5">
                <a:latin typeface="Times New Roman"/>
                <a:cs typeface="Times New Roman"/>
              </a:rPr>
              <a:t>Access </a:t>
            </a:r>
            <a:r>
              <a:rPr dirty="0" sz="1100" spc="10">
                <a:latin typeface="Times New Roman"/>
                <a:cs typeface="Times New Roman"/>
              </a:rPr>
              <a:t>to system functionalities and data </a:t>
            </a:r>
            <a:r>
              <a:rPr dirty="0" sz="1100" spc="5">
                <a:latin typeface="Times New Roman"/>
                <a:cs typeface="Times New Roman"/>
              </a:rPr>
              <a:t>will </a:t>
            </a:r>
            <a:r>
              <a:rPr dirty="0" sz="1100" spc="10">
                <a:latin typeface="Times New Roman"/>
                <a:cs typeface="Times New Roman"/>
              </a:rPr>
              <a:t>be </a:t>
            </a:r>
            <a:r>
              <a:rPr dirty="0" sz="1100" spc="5">
                <a:latin typeface="Times New Roman"/>
                <a:cs typeface="Times New Roman"/>
              </a:rPr>
              <a:t>restricted based </a:t>
            </a:r>
            <a:r>
              <a:rPr dirty="0" sz="1100" spc="10">
                <a:latin typeface="Times New Roman"/>
                <a:cs typeface="Times New Roman"/>
              </a:rPr>
              <a:t>on </a:t>
            </a:r>
            <a:r>
              <a:rPr dirty="0" sz="1100" spc="15">
                <a:latin typeface="Times New Roman"/>
                <a:cs typeface="Times New Roman"/>
              </a:rPr>
              <a:t>the </a:t>
            </a:r>
            <a:r>
              <a:rPr dirty="0" sz="1100" spc="10">
                <a:latin typeface="Times New Roman"/>
                <a:cs typeface="Times New Roman"/>
              </a:rPr>
              <a:t>user's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assigned</a:t>
            </a:r>
            <a:r>
              <a:rPr dirty="0" sz="1100" spc="5">
                <a:latin typeface="Times New Roman"/>
                <a:cs typeface="Times New Roman"/>
              </a:rPr>
              <a:t> role. </a:t>
            </a:r>
            <a:r>
              <a:rPr dirty="0" sz="1100" spc="10">
                <a:latin typeface="Times New Roman"/>
                <a:cs typeface="Times New Roman"/>
              </a:rPr>
              <a:t>Admins will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have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full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settings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functionalities,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cashiers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have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 POS </a:t>
            </a:r>
            <a:r>
              <a:rPr dirty="0" sz="1100" spc="5">
                <a:latin typeface="Times New Roman"/>
                <a:cs typeface="Times New Roman"/>
              </a:rPr>
              <a:t>functionalities,</a:t>
            </a:r>
            <a:r>
              <a:rPr dirty="0" sz="1100" spc="10">
                <a:latin typeface="Times New Roman"/>
                <a:cs typeface="Times New Roman"/>
              </a:rPr>
              <a:t> chefs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have access </a:t>
            </a:r>
            <a:r>
              <a:rPr dirty="0" sz="1100" spc="15">
                <a:latin typeface="Times New Roman"/>
                <a:cs typeface="Times New Roman"/>
              </a:rPr>
              <a:t>to </a:t>
            </a:r>
            <a:r>
              <a:rPr dirty="0" sz="1100" spc="10">
                <a:latin typeface="Times New Roman"/>
                <a:cs typeface="Times New Roman"/>
              </a:rPr>
              <a:t>kitchen management </a:t>
            </a:r>
            <a:r>
              <a:rPr dirty="0" sz="1100" spc="5">
                <a:latin typeface="Times New Roman"/>
                <a:cs typeface="Times New Roman"/>
              </a:rPr>
              <a:t>tools, </a:t>
            </a:r>
            <a:r>
              <a:rPr dirty="0" sz="1100" spc="10">
                <a:latin typeface="Times New Roman"/>
                <a:cs typeface="Times New Roman"/>
              </a:rPr>
              <a:t>and customers will have </a:t>
            </a:r>
            <a:r>
              <a:rPr dirty="0" sz="1100" spc="5">
                <a:latin typeface="Times New Roman"/>
                <a:cs typeface="Times New Roman"/>
              </a:rPr>
              <a:t>access </a:t>
            </a:r>
            <a:r>
              <a:rPr dirty="0" sz="1100" spc="15">
                <a:latin typeface="Times New Roman"/>
                <a:cs typeface="Times New Roman"/>
              </a:rPr>
              <a:t>to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status 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history.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30860">
              <a:lnSpc>
                <a:spcPts val="1300"/>
              </a:lnSpc>
            </a:pPr>
            <a:r>
              <a:rPr dirty="0" sz="1100" spc="5">
                <a:latin typeface="Times New Roman"/>
                <a:cs typeface="Times New Roman"/>
              </a:rPr>
              <a:t>These</a:t>
            </a:r>
            <a:r>
              <a:rPr dirty="0" sz="1100" spc="10">
                <a:latin typeface="Times New Roman"/>
                <a:cs typeface="Times New Roman"/>
              </a:rPr>
              <a:t> functional requirements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10">
                <a:latin typeface="Times New Roman"/>
                <a:cs typeface="Times New Roman"/>
              </a:rPr>
              <a:t> Management </a:t>
            </a:r>
            <a:r>
              <a:rPr dirty="0" sz="1100" spc="15">
                <a:latin typeface="Times New Roman"/>
                <a:cs typeface="Times New Roman"/>
              </a:rPr>
              <a:t>System</a:t>
            </a:r>
            <a:r>
              <a:rPr dirty="0" sz="1100" spc="10">
                <a:latin typeface="Times New Roman"/>
                <a:cs typeface="Times New Roman"/>
              </a:rPr>
              <a:t> (CMS)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maintains</a:t>
            </a:r>
            <a:r>
              <a:rPr dirty="0" sz="1100" spc="5">
                <a:latin typeface="Times New Roman"/>
                <a:cs typeface="Times New Roman"/>
              </a:rPr>
              <a:t> security,</a:t>
            </a:r>
            <a:r>
              <a:rPr dirty="0" sz="1100" spc="10">
                <a:latin typeface="Times New Roman"/>
                <a:cs typeface="Times New Roman"/>
              </a:rPr>
              <a:t> operational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efficiency,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role-based</a:t>
            </a:r>
            <a:r>
              <a:rPr dirty="0" sz="1100" spc="10">
                <a:latin typeface="Times New Roman"/>
                <a:cs typeface="Times New Roman"/>
              </a:rPr>
              <a:t> access</a:t>
            </a:r>
            <a:r>
              <a:rPr dirty="0" sz="1100" spc="5">
                <a:latin typeface="Times New Roman"/>
                <a:cs typeface="Times New Roman"/>
              </a:rPr>
              <a:t> control.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2"/>
              <a:tabLst>
                <a:tab pos="264160" algn="l"/>
              </a:tabLst>
            </a:pPr>
            <a:r>
              <a:rPr dirty="0" sz="1300" spc="10" b="1">
                <a:latin typeface="Times New Roman"/>
                <a:cs typeface="Times New Roman"/>
              </a:rPr>
              <a:t>Menu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Management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Description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Priority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118745">
              <a:lnSpc>
                <a:spcPts val="1300"/>
              </a:lnSpc>
              <a:spcBef>
                <a:spcPts val="5"/>
              </a:spcBef>
            </a:pP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15">
                <a:latin typeface="Times New Roman"/>
                <a:cs typeface="Times New Roman"/>
              </a:rPr>
              <a:t>menu </a:t>
            </a:r>
            <a:r>
              <a:rPr dirty="0" sz="1100" spc="10">
                <a:latin typeface="Times New Roman"/>
                <a:cs typeface="Times New Roman"/>
              </a:rPr>
              <a:t>management feature </a:t>
            </a:r>
            <a:r>
              <a:rPr dirty="0" sz="1100" spc="5">
                <a:latin typeface="Times New Roman"/>
                <a:cs typeface="Times New Roman"/>
              </a:rPr>
              <a:t>enables </a:t>
            </a:r>
            <a:r>
              <a:rPr dirty="0" sz="1100" spc="10">
                <a:latin typeface="Times New Roman"/>
                <a:cs typeface="Times New Roman"/>
              </a:rPr>
              <a:t>administrators </a:t>
            </a:r>
            <a:r>
              <a:rPr dirty="0" sz="1100" spc="5">
                <a:latin typeface="Times New Roman"/>
                <a:cs typeface="Times New Roman"/>
              </a:rPr>
              <a:t>to </a:t>
            </a:r>
            <a:r>
              <a:rPr dirty="0" sz="1100" spc="10">
                <a:latin typeface="Times New Roman"/>
                <a:cs typeface="Times New Roman"/>
              </a:rPr>
              <a:t>maintain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update the </a:t>
            </a:r>
            <a:r>
              <a:rPr dirty="0" sz="1100" spc="5">
                <a:latin typeface="Times New Roman"/>
                <a:cs typeface="Times New Roman"/>
              </a:rPr>
              <a:t>cafeteria's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menu </a:t>
            </a:r>
            <a:r>
              <a:rPr dirty="0" sz="1100" spc="10">
                <a:latin typeface="Times New Roman"/>
                <a:cs typeface="Times New Roman"/>
              </a:rPr>
              <a:t>within the </a:t>
            </a:r>
            <a:r>
              <a:rPr dirty="0" sz="1100" spc="5">
                <a:latin typeface="Times New Roman"/>
                <a:cs typeface="Times New Roman"/>
              </a:rPr>
              <a:t>Cafeteria </a:t>
            </a:r>
            <a:r>
              <a:rPr dirty="0" sz="1100" spc="10">
                <a:latin typeface="Times New Roman"/>
                <a:cs typeface="Times New Roman"/>
              </a:rPr>
              <a:t>Management </a:t>
            </a:r>
            <a:r>
              <a:rPr dirty="0" sz="1100" spc="15">
                <a:latin typeface="Times New Roman"/>
                <a:cs typeface="Times New Roman"/>
              </a:rPr>
              <a:t>System </a:t>
            </a:r>
            <a:r>
              <a:rPr dirty="0" sz="1100" spc="10">
                <a:latin typeface="Times New Roman"/>
                <a:cs typeface="Times New Roman"/>
              </a:rPr>
              <a:t>(CMS). Administrators </a:t>
            </a:r>
            <a:r>
              <a:rPr dirty="0" sz="1100" spc="5">
                <a:latin typeface="Times New Roman"/>
                <a:cs typeface="Times New Roman"/>
              </a:rPr>
              <a:t>can perform </a:t>
            </a:r>
            <a:r>
              <a:rPr dirty="0" sz="1100" spc="10">
                <a:latin typeface="Times New Roman"/>
                <a:cs typeface="Times New Roman"/>
              </a:rPr>
              <a:t>key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actions</a:t>
            </a:r>
            <a:r>
              <a:rPr dirty="0" sz="1100" spc="10">
                <a:latin typeface="Times New Roman"/>
                <a:cs typeface="Times New Roman"/>
              </a:rPr>
              <a:t> such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lvl="3" marL="441959" marR="85725" indent="-215265">
              <a:lnSpc>
                <a:spcPct val="986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Add Menu </a:t>
            </a:r>
            <a:r>
              <a:rPr dirty="0" sz="1100" spc="10" b="1">
                <a:latin typeface="Times New Roman"/>
                <a:cs typeface="Times New Roman"/>
              </a:rPr>
              <a:t>Items: </a:t>
            </a:r>
            <a:r>
              <a:rPr dirty="0" sz="1100" spc="10">
                <a:latin typeface="Times New Roman"/>
                <a:cs typeface="Times New Roman"/>
              </a:rPr>
              <a:t>Administrators </a:t>
            </a:r>
            <a:r>
              <a:rPr dirty="0" sz="1100" spc="5">
                <a:latin typeface="Times New Roman"/>
                <a:cs typeface="Times New Roman"/>
              </a:rPr>
              <a:t>can </a:t>
            </a:r>
            <a:r>
              <a:rPr dirty="0" sz="1100" spc="10">
                <a:latin typeface="Times New Roman"/>
                <a:cs typeface="Times New Roman"/>
              </a:rPr>
              <a:t>add </a:t>
            </a:r>
            <a:r>
              <a:rPr dirty="0" sz="1100" spc="15">
                <a:latin typeface="Times New Roman"/>
                <a:cs typeface="Times New Roman"/>
              </a:rPr>
              <a:t>new items </a:t>
            </a:r>
            <a:r>
              <a:rPr dirty="0" sz="1100" spc="10">
                <a:latin typeface="Times New Roman"/>
                <a:cs typeface="Times New Roman"/>
              </a:rPr>
              <a:t>to the menu, </a:t>
            </a:r>
            <a:r>
              <a:rPr dirty="0" sz="1100" spc="5">
                <a:latin typeface="Times New Roman"/>
                <a:cs typeface="Times New Roman"/>
              </a:rPr>
              <a:t>specifying details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item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name, description, category</a:t>
            </a:r>
            <a:r>
              <a:rPr dirty="0" sz="1100">
                <a:latin typeface="Times New Roman"/>
                <a:cs typeface="Times New Roman"/>
              </a:rPr>
              <a:t> (e.g.,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appetizers,</a:t>
            </a:r>
            <a:r>
              <a:rPr dirty="0" sz="1100" spc="10">
                <a:latin typeface="Times New Roman"/>
                <a:cs typeface="Times New Roman"/>
              </a:rPr>
              <a:t> main course,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beverages),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price,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availability.</a:t>
            </a:r>
            <a:endParaRPr sz="1100">
              <a:latin typeface="Times New Roman"/>
              <a:cs typeface="Times New Roman"/>
            </a:endParaRPr>
          </a:p>
          <a:p>
            <a:pPr lvl="3" marL="441959" marR="328295" indent="-215265">
              <a:lnSpc>
                <a:spcPts val="1300"/>
              </a:lnSpc>
              <a:spcBef>
                <a:spcPts val="2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Update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Menu Items: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modify </a:t>
            </a:r>
            <a:r>
              <a:rPr dirty="0" sz="1100" spc="5">
                <a:latin typeface="Times New Roman"/>
                <a:cs typeface="Times New Roman"/>
              </a:rPr>
              <a:t>existing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menu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items,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including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updating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prices, </a:t>
            </a:r>
            <a:r>
              <a:rPr dirty="0" sz="1100" spc="10">
                <a:latin typeface="Times New Roman"/>
                <a:cs typeface="Times New Roman"/>
              </a:rPr>
              <a:t>descriptions,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availability status.</a:t>
            </a: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Delete Menu Items: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Administrators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remove items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from 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menu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no</a:t>
            </a: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ts val="1310"/>
              </a:lnSpc>
            </a:pPr>
            <a:r>
              <a:rPr dirty="0" sz="1100" spc="10">
                <a:latin typeface="Times New Roman"/>
                <a:cs typeface="Times New Roman"/>
              </a:rPr>
              <a:t>longer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offered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temporarily</a:t>
            </a:r>
            <a:r>
              <a:rPr dirty="0" sz="1100" spc="5">
                <a:latin typeface="Times New Roman"/>
                <a:cs typeface="Times New Roman"/>
              </a:rPr>
              <a:t> unavailable.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</a:pPr>
            <a:r>
              <a:rPr dirty="0" sz="1100" spc="10">
                <a:latin typeface="Times New Roman"/>
                <a:cs typeface="Times New Roman"/>
              </a:rPr>
              <a:t>This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functionality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critical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system's </a:t>
            </a:r>
            <a:r>
              <a:rPr dirty="0" sz="1100" spc="10">
                <a:latin typeface="Times New Roman"/>
                <a:cs typeface="Times New Roman"/>
              </a:rPr>
              <a:t>operation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10">
                <a:latin typeface="Times New Roman"/>
                <a:cs typeface="Times New Roman"/>
              </a:rPr>
              <a:t> 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ensures</a:t>
            </a:r>
            <a:r>
              <a:rPr dirty="0" sz="1100" spc="10">
                <a:latin typeface="Times New Roman"/>
                <a:cs typeface="Times New Roman"/>
              </a:rPr>
              <a:t> that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menu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reflects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current offerings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accurately.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supports</a:t>
            </a:r>
            <a:r>
              <a:rPr dirty="0" sz="1100" spc="5">
                <a:latin typeface="Times New Roman"/>
                <a:cs typeface="Times New Roman"/>
              </a:rPr>
              <a:t> efficient</a:t>
            </a:r>
            <a:r>
              <a:rPr dirty="0" sz="1100" spc="10">
                <a:latin typeface="Times New Roman"/>
                <a:cs typeface="Times New Roman"/>
              </a:rPr>
              <a:t> management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inventory, pricing,</a:t>
            </a:r>
            <a:r>
              <a:rPr dirty="0" sz="1100" spc="5">
                <a:latin typeface="Times New Roman"/>
                <a:cs typeface="Times New Roman"/>
              </a:rPr>
              <a:t> and </a:t>
            </a:r>
            <a:r>
              <a:rPr dirty="0" sz="1100" spc="10">
                <a:latin typeface="Times New Roman"/>
                <a:cs typeface="Times New Roman"/>
              </a:rPr>
              <a:t> customer choices, thereby enhancing the </a:t>
            </a:r>
            <a:r>
              <a:rPr dirty="0" sz="1100" spc="5">
                <a:latin typeface="Times New Roman"/>
                <a:cs typeface="Times New Roman"/>
              </a:rPr>
              <a:t>overall </a:t>
            </a:r>
            <a:r>
              <a:rPr dirty="0" sz="1100" spc="10">
                <a:latin typeface="Times New Roman"/>
                <a:cs typeface="Times New Roman"/>
              </a:rPr>
              <a:t>user experience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operational </a:t>
            </a:r>
            <a:r>
              <a:rPr dirty="0" sz="1100" spc="5">
                <a:latin typeface="Times New Roman"/>
                <a:cs typeface="Times New Roman"/>
              </a:rPr>
              <a:t>efficiency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6374731"/>
            <a:ext cx="5372100" cy="2576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5" b="1">
                <a:latin typeface="Times New Roman"/>
                <a:cs typeface="Times New Roman"/>
              </a:rPr>
              <a:t>3.2.2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Functional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ts val="13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 </a:t>
            </a:r>
            <a:r>
              <a:rPr dirty="0" sz="1100" spc="5" b="1">
                <a:latin typeface="Times New Roman"/>
                <a:cs typeface="Times New Roman"/>
              </a:rPr>
              <a:t>system </a:t>
            </a:r>
            <a:r>
              <a:rPr dirty="0" sz="1100" spc="10" b="1">
                <a:latin typeface="Times New Roman"/>
                <a:cs typeface="Times New Roman"/>
              </a:rPr>
              <a:t>shall </a:t>
            </a:r>
            <a:r>
              <a:rPr dirty="0" sz="1100" spc="5" b="1">
                <a:latin typeface="Times New Roman"/>
                <a:cs typeface="Times New Roman"/>
              </a:rPr>
              <a:t>allow </a:t>
            </a:r>
            <a:r>
              <a:rPr dirty="0" sz="1100" spc="10" b="1">
                <a:latin typeface="Times New Roman"/>
                <a:cs typeface="Times New Roman"/>
              </a:rPr>
              <a:t>administrators to </a:t>
            </a:r>
            <a:r>
              <a:rPr dirty="0" sz="1100" spc="15" b="1">
                <a:latin typeface="Times New Roman"/>
                <a:cs typeface="Times New Roman"/>
              </a:rPr>
              <a:t>add new menu </a:t>
            </a:r>
            <a:r>
              <a:rPr dirty="0" sz="1100" spc="5" b="1">
                <a:latin typeface="Times New Roman"/>
                <a:cs typeface="Times New Roman"/>
              </a:rPr>
              <a:t>items </a:t>
            </a:r>
            <a:r>
              <a:rPr dirty="0" sz="1100" spc="10" b="1">
                <a:latin typeface="Times New Roman"/>
                <a:cs typeface="Times New Roman"/>
              </a:rPr>
              <a:t>with details </a:t>
            </a:r>
            <a:r>
              <a:rPr dirty="0" sz="1100" spc="15" b="1">
                <a:latin typeface="Times New Roman"/>
                <a:cs typeface="Times New Roman"/>
              </a:rPr>
              <a:t>such </a:t>
            </a:r>
            <a:r>
              <a:rPr dirty="0" sz="1100" spc="10" b="1">
                <a:latin typeface="Times New Roman"/>
                <a:cs typeface="Times New Roman"/>
              </a:rPr>
              <a:t>as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name,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description,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price,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and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category.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lvl="1" marL="441959" marR="125095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Administrators </a:t>
            </a:r>
            <a:r>
              <a:rPr dirty="0" sz="1100" spc="5">
                <a:latin typeface="Times New Roman"/>
                <a:cs typeface="Times New Roman"/>
              </a:rPr>
              <a:t>will </a:t>
            </a:r>
            <a:r>
              <a:rPr dirty="0" sz="1100" spc="10">
                <a:latin typeface="Times New Roman"/>
                <a:cs typeface="Times New Roman"/>
              </a:rPr>
              <a:t>have the </a:t>
            </a:r>
            <a:r>
              <a:rPr dirty="0" sz="1100" spc="5">
                <a:latin typeface="Times New Roman"/>
                <a:cs typeface="Times New Roman"/>
              </a:rPr>
              <a:t>capability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5">
                <a:latin typeface="Times New Roman"/>
                <a:cs typeface="Times New Roman"/>
              </a:rPr>
              <a:t>enter </a:t>
            </a:r>
            <a:r>
              <a:rPr dirty="0" sz="1100" spc="20">
                <a:latin typeface="Times New Roman"/>
                <a:cs typeface="Times New Roman"/>
              </a:rPr>
              <a:t>new </a:t>
            </a:r>
            <a:r>
              <a:rPr dirty="0" sz="1100" spc="10">
                <a:latin typeface="Times New Roman"/>
                <a:cs typeface="Times New Roman"/>
              </a:rPr>
              <a:t>menu items into the </a:t>
            </a:r>
            <a:r>
              <a:rPr dirty="0" sz="1100" spc="5">
                <a:latin typeface="Times New Roman"/>
                <a:cs typeface="Times New Roman"/>
              </a:rPr>
              <a:t>system,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specifying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essential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details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such 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name,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description,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pricing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information,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categorization</a:t>
            </a:r>
            <a:r>
              <a:rPr dirty="0" sz="1100" spc="5">
                <a:latin typeface="Times New Roman"/>
                <a:cs typeface="Times New Roman"/>
              </a:rPr>
              <a:t> (e.g., </a:t>
            </a:r>
            <a:r>
              <a:rPr dirty="0" sz="1100" spc="10">
                <a:latin typeface="Times New Roman"/>
                <a:cs typeface="Times New Roman"/>
              </a:rPr>
              <a:t>appetizers,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course, beverages).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system</a:t>
            </a:r>
            <a:r>
              <a:rPr dirty="0" sz="1100" spc="10" b="1">
                <a:latin typeface="Times New Roman"/>
                <a:cs typeface="Times New Roman"/>
              </a:rPr>
              <a:t> shall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allow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administrators to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update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existing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menu</a:t>
            </a:r>
            <a:r>
              <a:rPr dirty="0" sz="1100" spc="5" b="1">
                <a:latin typeface="Times New Roman"/>
                <a:cs typeface="Times New Roman"/>
              </a:rPr>
              <a:t> items.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5080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Administrators </a:t>
            </a:r>
            <a:r>
              <a:rPr dirty="0" sz="1100" spc="5">
                <a:latin typeface="Times New Roman"/>
                <a:cs typeface="Times New Roman"/>
              </a:rPr>
              <a:t>can </a:t>
            </a:r>
            <a:r>
              <a:rPr dirty="0" sz="1100" spc="10">
                <a:latin typeface="Times New Roman"/>
                <a:cs typeface="Times New Roman"/>
              </a:rPr>
              <a:t>modify </a:t>
            </a:r>
            <a:r>
              <a:rPr dirty="0" sz="1100" spc="5">
                <a:latin typeface="Times New Roman"/>
                <a:cs typeface="Times New Roman"/>
              </a:rPr>
              <a:t>details </a:t>
            </a:r>
            <a:r>
              <a:rPr dirty="0" sz="1100" spc="10">
                <a:latin typeface="Times New Roman"/>
                <a:cs typeface="Times New Roman"/>
              </a:rPr>
              <a:t>of existing menu items as </a:t>
            </a:r>
            <a:r>
              <a:rPr dirty="0" sz="1100" spc="5">
                <a:latin typeface="Times New Roman"/>
                <a:cs typeface="Times New Roman"/>
              </a:rPr>
              <a:t>needed, </a:t>
            </a:r>
            <a:r>
              <a:rPr dirty="0" sz="1100" spc="10">
                <a:latin typeface="Times New Roman"/>
                <a:cs typeface="Times New Roman"/>
              </a:rPr>
              <a:t>such </a:t>
            </a:r>
            <a:r>
              <a:rPr dirty="0" sz="1100" spc="15">
                <a:latin typeface="Times New Roman"/>
                <a:cs typeface="Times New Roman"/>
              </a:rPr>
              <a:t>as </a:t>
            </a:r>
            <a:r>
              <a:rPr dirty="0" sz="1100" spc="10">
                <a:latin typeface="Times New Roman"/>
                <a:cs typeface="Times New Roman"/>
              </a:rPr>
              <a:t>updating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prices,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descriptions,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category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assignments.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system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shall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allow </a:t>
            </a:r>
            <a:r>
              <a:rPr dirty="0" sz="1100" spc="10" b="1">
                <a:latin typeface="Times New Roman"/>
                <a:cs typeface="Times New Roman"/>
              </a:rPr>
              <a:t>administrators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to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delete </a:t>
            </a:r>
            <a:r>
              <a:rPr dirty="0" sz="1100" spc="15" b="1">
                <a:latin typeface="Times New Roman"/>
                <a:cs typeface="Times New Roman"/>
              </a:rPr>
              <a:t>menu </a:t>
            </a:r>
            <a:r>
              <a:rPr dirty="0" sz="1100" spc="5" b="1">
                <a:latin typeface="Times New Roman"/>
                <a:cs typeface="Times New Roman"/>
              </a:rPr>
              <a:t>items.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6439"/>
            <a:ext cx="5256530" cy="13658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441959" marR="5080" indent="-215265">
              <a:lnSpc>
                <a:spcPts val="1310"/>
              </a:lnSpc>
              <a:spcBef>
                <a:spcPts val="17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>
                <a:latin typeface="Times New Roman"/>
                <a:cs typeface="Times New Roman"/>
              </a:rPr>
              <a:t>Administrators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be </a:t>
            </a:r>
            <a:r>
              <a:rPr dirty="0" sz="1100" spc="5">
                <a:latin typeface="Times New Roman"/>
                <a:cs typeface="Times New Roman"/>
              </a:rPr>
              <a:t>able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remove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menu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items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from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system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when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necessary,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ensuring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only </a:t>
            </a:r>
            <a:r>
              <a:rPr dirty="0" sz="1100" spc="5">
                <a:latin typeface="Times New Roman"/>
                <a:cs typeface="Times New Roman"/>
              </a:rPr>
              <a:t>current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available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items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displayed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Symbol"/>
              <a:buChar char=""/>
              <a:tabLst>
                <a:tab pos="149860" algn="l"/>
              </a:tabLst>
            </a:pPr>
            <a:r>
              <a:rPr dirty="0" sz="1100" spc="1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system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shall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display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the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current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5" b="1">
                <a:latin typeface="Times New Roman"/>
                <a:cs typeface="Times New Roman"/>
              </a:rPr>
              <a:t>menu</a:t>
            </a:r>
            <a:r>
              <a:rPr dirty="0" sz="1100" spc="10" b="1">
                <a:latin typeface="Times New Roman"/>
                <a:cs typeface="Times New Roman"/>
              </a:rPr>
              <a:t> to </a:t>
            </a:r>
            <a:r>
              <a:rPr dirty="0" sz="1100" spc="5" b="1">
                <a:latin typeface="Times New Roman"/>
                <a:cs typeface="Times New Roman"/>
              </a:rPr>
              <a:t>users.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lvl="1" marL="441959" marR="8001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5">
                <a:latin typeface="Times New Roman"/>
                <a:cs typeface="Times New Roman"/>
              </a:rPr>
              <a:t>Users,</a:t>
            </a:r>
            <a:r>
              <a:rPr dirty="0" sz="1100" spc="10">
                <a:latin typeface="Times New Roman"/>
                <a:cs typeface="Times New Roman"/>
              </a:rPr>
              <a:t> including</a:t>
            </a:r>
            <a:r>
              <a:rPr dirty="0" sz="1100" spc="5">
                <a:latin typeface="Times New Roman"/>
                <a:cs typeface="Times New Roman"/>
              </a:rPr>
              <a:t> cafeteria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staff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customers,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will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access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view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current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menu </a:t>
            </a:r>
            <a:r>
              <a:rPr dirty="0" sz="1100" spc="10">
                <a:latin typeface="Times New Roman"/>
                <a:cs typeface="Times New Roman"/>
              </a:rPr>
              <a:t>with </a:t>
            </a:r>
            <a:r>
              <a:rPr dirty="0" sz="1100" spc="5">
                <a:latin typeface="Times New Roman"/>
                <a:cs typeface="Times New Roman"/>
              </a:rPr>
              <a:t>all available </a:t>
            </a:r>
            <a:r>
              <a:rPr dirty="0" sz="1100" spc="10">
                <a:latin typeface="Times New Roman"/>
                <a:cs typeface="Times New Roman"/>
              </a:rPr>
              <a:t>items </a:t>
            </a:r>
            <a:r>
              <a:rPr dirty="0" sz="1100" spc="5">
                <a:latin typeface="Times New Roman"/>
                <a:cs typeface="Times New Roman"/>
              </a:rPr>
              <a:t>listed. </a:t>
            </a:r>
            <a:r>
              <a:rPr dirty="0" sz="1100" spc="10">
                <a:latin typeface="Times New Roman"/>
                <a:cs typeface="Times New Roman"/>
              </a:rPr>
              <a:t>This </a:t>
            </a:r>
            <a:r>
              <a:rPr dirty="0" sz="1100" spc="5">
                <a:latin typeface="Times New Roman"/>
                <a:cs typeface="Times New Roman"/>
              </a:rPr>
              <a:t>ensures </a:t>
            </a:r>
            <a:r>
              <a:rPr dirty="0" sz="1100" spc="10">
                <a:latin typeface="Times New Roman"/>
                <a:cs typeface="Times New Roman"/>
              </a:rPr>
              <a:t>transparency and </a:t>
            </a:r>
            <a:r>
              <a:rPr dirty="0" sz="1100" spc="5">
                <a:latin typeface="Times New Roman"/>
                <a:cs typeface="Times New Roman"/>
              </a:rPr>
              <a:t>facilitates </a:t>
            </a:r>
            <a:r>
              <a:rPr dirty="0" sz="1100" spc="10">
                <a:latin typeface="Times New Roman"/>
                <a:cs typeface="Times New Roman"/>
              </a:rPr>
              <a:t> informed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decision-making.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695795"/>
            <a:ext cx="1524000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0" b="1">
                <a:latin typeface="Times New Roman"/>
                <a:cs typeface="Times New Roman"/>
              </a:rPr>
              <a:t>3.3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Order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Processing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3413599"/>
            <a:ext cx="5359400" cy="25393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2" marL="388620" indent="-376555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Description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Priority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98600"/>
              </a:lnSpc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 </a:t>
            </a:r>
            <a:r>
              <a:rPr dirty="0" sz="1100" spc="5">
                <a:latin typeface="Times New Roman"/>
                <a:cs typeface="Times New Roman"/>
              </a:rPr>
              <a:t>feature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 </a:t>
            </a:r>
            <a:r>
              <a:rPr dirty="0" sz="1100" spc="5">
                <a:latin typeface="Times New Roman"/>
                <a:cs typeface="Times New Roman"/>
              </a:rPr>
              <a:t>core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functionality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within 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10">
                <a:latin typeface="Times New Roman"/>
                <a:cs typeface="Times New Roman"/>
              </a:rPr>
              <a:t> Management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(CMS) that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facilitates</a:t>
            </a:r>
            <a:r>
              <a:rPr dirty="0" sz="1100" spc="10">
                <a:latin typeface="Times New Roman"/>
                <a:cs typeface="Times New Roman"/>
              </a:rPr>
              <a:t> seamless </a:t>
            </a:r>
            <a:r>
              <a:rPr dirty="0" sz="1100" spc="5">
                <a:latin typeface="Times New Roman"/>
                <a:cs typeface="Times New Roman"/>
              </a:rPr>
              <a:t>interactions</a:t>
            </a:r>
            <a:r>
              <a:rPr dirty="0" sz="1100" spc="10">
                <a:latin typeface="Times New Roman"/>
                <a:cs typeface="Times New Roman"/>
              </a:rPr>
              <a:t> between customers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 staff.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feature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allows: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lvl="3" marL="441959" marR="132080" indent="-215265">
              <a:lnSpc>
                <a:spcPts val="1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Order Placement: </a:t>
            </a:r>
            <a:r>
              <a:rPr dirty="0" sz="1100" spc="10">
                <a:latin typeface="Times New Roman"/>
                <a:cs typeface="Times New Roman"/>
              </a:rPr>
              <a:t>Customers can place orders for menu items through </a:t>
            </a:r>
            <a:r>
              <a:rPr dirty="0" sz="1100" spc="5">
                <a:latin typeface="Times New Roman"/>
                <a:cs typeface="Times New Roman"/>
              </a:rPr>
              <a:t>the system,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selecting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desired items, </a:t>
            </a:r>
            <a:r>
              <a:rPr dirty="0" sz="1100" spc="10">
                <a:latin typeface="Times New Roman"/>
                <a:cs typeface="Times New Roman"/>
              </a:rPr>
              <a:t>quantities,</a:t>
            </a:r>
            <a:r>
              <a:rPr dirty="0" sz="1100" spc="5">
                <a:latin typeface="Times New Roman"/>
                <a:cs typeface="Times New Roman"/>
              </a:rPr>
              <a:t> 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customizations.</a:t>
            </a: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Order Management: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Staff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members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view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manage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incoming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orders,</a:t>
            </a:r>
            <a:endParaRPr sz="1100">
              <a:latin typeface="Times New Roman"/>
              <a:cs typeface="Times New Roman"/>
            </a:endParaRPr>
          </a:p>
          <a:p>
            <a:pPr marL="441959" marR="260350">
              <a:lnSpc>
                <a:spcPts val="1300"/>
              </a:lnSpc>
              <a:spcBef>
                <a:spcPts val="45"/>
              </a:spcBef>
            </a:pPr>
            <a:r>
              <a:rPr dirty="0" sz="1100" spc="10">
                <a:latin typeface="Times New Roman"/>
                <a:cs typeface="Times New Roman"/>
              </a:rPr>
              <a:t>including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10">
                <a:latin typeface="Times New Roman"/>
                <a:cs typeface="Times New Roman"/>
              </a:rPr>
              <a:t> fulfillment,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status</a:t>
            </a:r>
            <a:r>
              <a:rPr dirty="0" sz="1100" spc="10">
                <a:latin typeface="Times New Roman"/>
                <a:cs typeface="Times New Roman"/>
              </a:rPr>
              <a:t> updates </a:t>
            </a:r>
            <a:r>
              <a:rPr dirty="0" sz="1100" spc="5">
                <a:latin typeface="Times New Roman"/>
                <a:cs typeface="Times New Roman"/>
              </a:rPr>
              <a:t>(e.g., preparing,</a:t>
            </a:r>
            <a:r>
              <a:rPr dirty="0" sz="1100" spc="10">
                <a:latin typeface="Times New Roman"/>
                <a:cs typeface="Times New Roman"/>
              </a:rPr>
              <a:t> ready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pickup),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10">
                <a:latin typeface="Times New Roman"/>
                <a:cs typeface="Times New Roman"/>
              </a:rPr>
              <a:t> completion.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17804">
              <a:lnSpc>
                <a:spcPts val="1300"/>
              </a:lnSpc>
              <a:spcBef>
                <a:spcPts val="5"/>
              </a:spcBef>
            </a:pPr>
            <a:r>
              <a:rPr dirty="0" sz="1100" spc="10">
                <a:latin typeface="Times New Roman"/>
                <a:cs typeface="Times New Roman"/>
              </a:rPr>
              <a:t>This </a:t>
            </a:r>
            <a:r>
              <a:rPr dirty="0" sz="1100" spc="5">
                <a:latin typeface="Times New Roman"/>
                <a:cs typeface="Times New Roman"/>
              </a:rPr>
              <a:t>feature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15">
                <a:latin typeface="Times New Roman"/>
                <a:cs typeface="Times New Roman"/>
              </a:rPr>
              <a:t>of </a:t>
            </a:r>
            <a:r>
              <a:rPr dirty="0" sz="1100" spc="10">
                <a:latin typeface="Times New Roman"/>
                <a:cs typeface="Times New Roman"/>
              </a:rPr>
              <a:t>high priority as </a:t>
            </a:r>
            <a:r>
              <a:rPr dirty="0" sz="1100" spc="5">
                <a:latin typeface="Times New Roman"/>
                <a:cs typeface="Times New Roman"/>
              </a:rPr>
              <a:t>it directly </a:t>
            </a:r>
            <a:r>
              <a:rPr dirty="0" sz="1100" spc="10">
                <a:latin typeface="Times New Roman"/>
                <a:cs typeface="Times New Roman"/>
              </a:rPr>
              <a:t>impacts customer </a:t>
            </a:r>
            <a:r>
              <a:rPr dirty="0" sz="1100" spc="5">
                <a:latin typeface="Times New Roman"/>
                <a:cs typeface="Times New Roman"/>
              </a:rPr>
              <a:t>satisfaction </a:t>
            </a:r>
            <a:r>
              <a:rPr dirty="0" sz="1100" spc="1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operational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efficiency.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10">
                <a:latin typeface="Times New Roman"/>
                <a:cs typeface="Times New Roman"/>
              </a:rPr>
              <a:t> streamlines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process,</a:t>
            </a:r>
            <a:r>
              <a:rPr dirty="0" sz="1100" spc="10">
                <a:latin typeface="Times New Roman"/>
                <a:cs typeface="Times New Roman"/>
              </a:rPr>
              <a:t> reduces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wait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times,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enhances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overall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service delivery </a:t>
            </a:r>
            <a:r>
              <a:rPr dirty="0" sz="1100" spc="10">
                <a:latin typeface="Times New Roman"/>
                <a:cs typeface="Times New Roman"/>
              </a:rPr>
              <a:t>within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 cafeteria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environment.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6446359"/>
            <a:ext cx="5372735" cy="24574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lvl="2" marL="388620" indent="-37655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Functional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lvl="3" marL="441959" marR="387350" indent="-215265">
              <a:lnSpc>
                <a:spcPts val="151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 system </a:t>
            </a:r>
            <a:r>
              <a:rPr dirty="0" sz="1300">
                <a:latin typeface="Times New Roman"/>
                <a:cs typeface="Times New Roman"/>
              </a:rPr>
              <a:t>shall allow </a:t>
            </a:r>
            <a:r>
              <a:rPr dirty="0" sz="1300" spc="5">
                <a:latin typeface="Times New Roman"/>
                <a:cs typeface="Times New Roman"/>
              </a:rPr>
              <a:t>customers </a:t>
            </a:r>
            <a:r>
              <a:rPr dirty="0" sz="1300" spc="-5">
                <a:latin typeface="Times New Roman"/>
                <a:cs typeface="Times New Roman"/>
              </a:rPr>
              <a:t>to </a:t>
            </a:r>
            <a:r>
              <a:rPr dirty="0" sz="1300" spc="5">
                <a:latin typeface="Times New Roman"/>
                <a:cs typeface="Times New Roman"/>
              </a:rPr>
              <a:t>place orders </a:t>
            </a:r>
            <a:r>
              <a:rPr dirty="0" sz="1300">
                <a:latin typeface="Times New Roman"/>
                <a:cs typeface="Times New Roman"/>
              </a:rPr>
              <a:t>by </a:t>
            </a:r>
            <a:r>
              <a:rPr dirty="0" sz="1300" spc="5">
                <a:latin typeface="Times New Roman"/>
                <a:cs typeface="Times New Roman"/>
              </a:rPr>
              <a:t>selecting </a:t>
            </a:r>
            <a:r>
              <a:rPr dirty="0" sz="1300">
                <a:latin typeface="Times New Roman"/>
                <a:cs typeface="Times New Roman"/>
              </a:rPr>
              <a:t>menu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items.</a:t>
            </a:r>
            <a:endParaRPr sz="1300">
              <a:latin typeface="Times New Roman"/>
              <a:cs typeface="Times New Roman"/>
            </a:endParaRPr>
          </a:p>
          <a:p>
            <a:pPr lvl="3" marL="441959" marR="396240" indent="-215265">
              <a:lnSpc>
                <a:spcPts val="1510"/>
              </a:lnSpc>
              <a:spcBef>
                <a:spcPts val="1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allow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customers</a:t>
            </a:r>
            <a:r>
              <a:rPr dirty="0" sz="1300" spc="-5">
                <a:latin typeface="Times New Roman"/>
                <a:cs typeface="Times New Roman"/>
              </a:rPr>
              <a:t> to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modify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 </a:t>
            </a:r>
            <a:r>
              <a:rPr dirty="0" sz="1300">
                <a:latin typeface="Times New Roman"/>
                <a:cs typeface="Times New Roman"/>
              </a:rPr>
              <a:t>cancel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before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confirmation.</a:t>
            </a:r>
            <a:endParaRPr sz="1300">
              <a:latin typeface="Times New Roman"/>
              <a:cs typeface="Times New Roman"/>
            </a:endParaRPr>
          </a:p>
          <a:p>
            <a:pPr lvl="3" marL="441959" marR="5080" indent="-215265">
              <a:lnSpc>
                <a:spcPts val="1510"/>
              </a:lnSpc>
              <a:spcBef>
                <a:spcPts val="5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provide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real-time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 </a:t>
            </a:r>
            <a:r>
              <a:rPr dirty="0" sz="1300">
                <a:latin typeface="Times New Roman"/>
                <a:cs typeface="Times New Roman"/>
              </a:rPr>
              <a:t>status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updates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both</a:t>
            </a:r>
            <a:r>
              <a:rPr dirty="0" sz="1300" spc="5">
                <a:latin typeface="Times New Roman"/>
                <a:cs typeface="Times New Roman"/>
              </a:rPr>
              <a:t> customers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kitchen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staff.</a:t>
            </a:r>
            <a:endParaRPr sz="13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47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notify</a:t>
            </a:r>
            <a:r>
              <a:rPr dirty="0" sz="1300">
                <a:latin typeface="Times New Roman"/>
                <a:cs typeface="Times New Roman"/>
              </a:rPr>
              <a:t> the kitchen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staff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of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new</a:t>
            </a:r>
            <a:r>
              <a:rPr dirty="0" sz="1300">
                <a:latin typeface="Times New Roman"/>
                <a:cs typeface="Times New Roman"/>
              </a:rPr>
              <a:t> orders.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4"/>
              <a:tabLst>
                <a:tab pos="264160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Inventory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Management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4"/>
            </a:pPr>
            <a:endParaRPr sz="110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Description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Priority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6439"/>
            <a:ext cx="5395595" cy="729297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66040">
              <a:lnSpc>
                <a:spcPct val="98500"/>
              </a:lnSpc>
              <a:spcBef>
                <a:spcPts val="145"/>
              </a:spcBef>
            </a:pPr>
            <a:r>
              <a:rPr dirty="0" sz="1100" spc="10">
                <a:latin typeface="Times New Roman"/>
                <a:cs typeface="Times New Roman"/>
              </a:rPr>
              <a:t>The order processing </a:t>
            </a:r>
            <a:r>
              <a:rPr dirty="0" sz="1100" spc="5">
                <a:latin typeface="Times New Roman"/>
                <a:cs typeface="Times New Roman"/>
              </a:rPr>
              <a:t>feature is </a:t>
            </a:r>
            <a:r>
              <a:rPr dirty="0" sz="1100" spc="10">
                <a:latin typeface="Times New Roman"/>
                <a:cs typeface="Times New Roman"/>
              </a:rPr>
              <a:t>fundamental to the operation of the Cafeteria Management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 (CMS),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facilitating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seamless</a:t>
            </a:r>
            <a:r>
              <a:rPr dirty="0" sz="1100" spc="10">
                <a:latin typeface="Times New Roman"/>
                <a:cs typeface="Times New Roman"/>
              </a:rPr>
              <a:t> interactions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between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staff.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feature</a:t>
            </a:r>
            <a:r>
              <a:rPr dirty="0" sz="1100" spc="10">
                <a:latin typeface="Times New Roman"/>
                <a:cs typeface="Times New Roman"/>
              </a:rPr>
              <a:t> encompasses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several</a:t>
            </a:r>
            <a:r>
              <a:rPr dirty="0" sz="1100" spc="10">
                <a:latin typeface="Times New Roman"/>
                <a:cs typeface="Times New Roman"/>
              </a:rPr>
              <a:t> key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functionalities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10">
                <a:latin typeface="Times New Roman"/>
                <a:cs typeface="Times New Roman"/>
              </a:rPr>
              <a:t> enhance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 experience</a:t>
            </a:r>
            <a:r>
              <a:rPr dirty="0" sz="1100" spc="5">
                <a:latin typeface="Times New Roman"/>
                <a:cs typeface="Times New Roman"/>
              </a:rPr>
              <a:t> and </a:t>
            </a:r>
            <a:r>
              <a:rPr dirty="0" sz="1100" spc="10">
                <a:latin typeface="Times New Roman"/>
                <a:cs typeface="Times New Roman"/>
              </a:rPr>
              <a:t> operational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efficiency.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5" b="1">
                <a:latin typeface="Times New Roman"/>
                <a:cs typeface="Times New Roman"/>
              </a:rPr>
              <a:t>Key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Functionalities: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310"/>
              </a:lnSpc>
              <a:buFont typeface="Times New Roman"/>
              <a:buAutoNum type="arabicPeriod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Order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Placement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20" b="1">
                <a:latin typeface="Times New Roman"/>
                <a:cs typeface="Times New Roman"/>
              </a:rPr>
              <a:t>by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Customers:</a:t>
            </a:r>
            <a:endParaRPr sz="1100">
              <a:latin typeface="Times New Roman"/>
              <a:cs typeface="Times New Roman"/>
            </a:endParaRPr>
          </a:p>
          <a:p>
            <a:pPr lvl="1" marL="871855" marR="15240" indent="-215265">
              <a:lnSpc>
                <a:spcPts val="1300"/>
              </a:lnSpc>
              <a:spcBef>
                <a:spcPts val="45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10">
                <a:latin typeface="Times New Roman"/>
                <a:cs typeface="Times New Roman"/>
              </a:rPr>
              <a:t>Customers </a:t>
            </a:r>
            <a:r>
              <a:rPr dirty="0" sz="1100" spc="5">
                <a:latin typeface="Times New Roman"/>
                <a:cs typeface="Times New Roman"/>
              </a:rPr>
              <a:t>can browse </a:t>
            </a:r>
            <a:r>
              <a:rPr dirty="0" sz="1100" spc="15">
                <a:latin typeface="Times New Roman"/>
                <a:cs typeface="Times New Roman"/>
              </a:rPr>
              <a:t>the </a:t>
            </a:r>
            <a:r>
              <a:rPr dirty="0" sz="1100" spc="10">
                <a:latin typeface="Times New Roman"/>
                <a:cs typeface="Times New Roman"/>
              </a:rPr>
              <a:t>digital menu </a:t>
            </a:r>
            <a:r>
              <a:rPr dirty="0" sz="1100" spc="5">
                <a:latin typeface="Times New Roman"/>
                <a:cs typeface="Times New Roman"/>
              </a:rPr>
              <a:t>presented </a:t>
            </a:r>
            <a:r>
              <a:rPr dirty="0" sz="1100" spc="10">
                <a:latin typeface="Times New Roman"/>
                <a:cs typeface="Times New Roman"/>
              </a:rPr>
              <a:t>by the </a:t>
            </a:r>
            <a:r>
              <a:rPr dirty="0" sz="1100" spc="15">
                <a:latin typeface="Times New Roman"/>
                <a:cs typeface="Times New Roman"/>
              </a:rPr>
              <a:t>CMS, </a:t>
            </a:r>
            <a:r>
              <a:rPr dirty="0" sz="1100" spc="10">
                <a:latin typeface="Times New Roman"/>
                <a:cs typeface="Times New Roman"/>
              </a:rPr>
              <a:t>selecting items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wish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They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can</a:t>
            </a:r>
            <a:r>
              <a:rPr dirty="0" sz="1100" spc="10">
                <a:latin typeface="Times New Roman"/>
                <a:cs typeface="Times New Roman"/>
              </a:rPr>
              <a:t> specify </a:t>
            </a:r>
            <a:r>
              <a:rPr dirty="0" sz="1100" spc="5">
                <a:latin typeface="Times New Roman"/>
                <a:cs typeface="Times New Roman"/>
              </a:rPr>
              <a:t>quantities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add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customizations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special instructions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their selections.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Font typeface="Times New Roman"/>
              <a:buAutoNum type="arabicPeriod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Modification and</a:t>
            </a:r>
            <a:r>
              <a:rPr dirty="0" sz="1100" spc="5" b="1">
                <a:latin typeface="Times New Roman"/>
                <a:cs typeface="Times New Roman"/>
              </a:rPr>
              <a:t> Cancellation</a:t>
            </a:r>
            <a:r>
              <a:rPr dirty="0" sz="1100" spc="15" b="1">
                <a:latin typeface="Times New Roman"/>
                <a:cs typeface="Times New Roman"/>
              </a:rPr>
              <a:t> of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Orders:</a:t>
            </a:r>
            <a:endParaRPr sz="1100">
              <a:latin typeface="Times New Roman"/>
              <a:cs typeface="Times New Roman"/>
            </a:endParaRPr>
          </a:p>
          <a:p>
            <a:pPr lvl="1" marL="871855" marR="96520" indent="-215265">
              <a:lnSpc>
                <a:spcPct val="98600"/>
              </a:lnSpc>
              <a:spcBef>
                <a:spcPts val="10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5">
                <a:latin typeface="Times New Roman"/>
                <a:cs typeface="Times New Roman"/>
              </a:rPr>
              <a:t>Before </a:t>
            </a:r>
            <a:r>
              <a:rPr dirty="0" sz="1100" spc="10">
                <a:latin typeface="Times New Roman"/>
                <a:cs typeface="Times New Roman"/>
              </a:rPr>
              <a:t>final confirmation, customers </a:t>
            </a:r>
            <a:r>
              <a:rPr dirty="0" sz="1100" spc="5">
                <a:latin typeface="Times New Roman"/>
                <a:cs typeface="Times New Roman"/>
              </a:rPr>
              <a:t>have the </a:t>
            </a:r>
            <a:r>
              <a:rPr dirty="0" sz="1100" spc="10">
                <a:latin typeface="Times New Roman"/>
                <a:cs typeface="Times New Roman"/>
              </a:rPr>
              <a:t>capability to modify </a:t>
            </a:r>
            <a:r>
              <a:rPr dirty="0" sz="1100" spc="5">
                <a:latin typeface="Times New Roman"/>
                <a:cs typeface="Times New Roman"/>
              </a:rPr>
              <a:t>their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selected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items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cancel</a:t>
            </a:r>
            <a:r>
              <a:rPr dirty="0" sz="1100" spc="5">
                <a:latin typeface="Times New Roman"/>
                <a:cs typeface="Times New Roman"/>
              </a:rPr>
              <a:t> their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entirely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through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CMS </a:t>
            </a:r>
            <a:r>
              <a:rPr dirty="0" sz="1100" spc="5">
                <a:latin typeface="Times New Roman"/>
                <a:cs typeface="Times New Roman"/>
              </a:rPr>
              <a:t>interface.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This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flexibility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ensures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orders</a:t>
            </a:r>
            <a:r>
              <a:rPr dirty="0" sz="1100" spc="5">
                <a:latin typeface="Times New Roman"/>
                <a:cs typeface="Times New Roman"/>
              </a:rPr>
              <a:t> accurately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reflect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their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preferences.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85"/>
              </a:lnSpc>
              <a:buFont typeface="Times New Roman"/>
              <a:buAutoNum type="arabicPeriod"/>
              <a:tabLst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Real-Time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Order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Status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Updates:</a:t>
            </a:r>
            <a:endParaRPr sz="1100">
              <a:latin typeface="Times New Roman"/>
              <a:cs typeface="Times New Roman"/>
            </a:endParaRPr>
          </a:p>
          <a:p>
            <a:pPr lvl="1" marL="871855" marR="50165" indent="-215265">
              <a:lnSpc>
                <a:spcPts val="1300"/>
              </a:lnSpc>
              <a:spcBef>
                <a:spcPts val="45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provides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real-time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updates 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status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5">
                <a:latin typeface="Times New Roman"/>
                <a:cs typeface="Times New Roman"/>
              </a:rPr>
              <a:t>orders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both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 kitchen staff. </a:t>
            </a:r>
            <a:r>
              <a:rPr dirty="0" sz="1100" spc="10">
                <a:latin typeface="Times New Roman"/>
                <a:cs typeface="Times New Roman"/>
              </a:rPr>
              <a:t>This includes notifications </a:t>
            </a:r>
            <a:r>
              <a:rPr dirty="0" sz="1100" spc="5">
                <a:latin typeface="Times New Roman"/>
                <a:cs typeface="Times New Roman"/>
              </a:rPr>
              <a:t>for </a:t>
            </a:r>
            <a:r>
              <a:rPr dirty="0" sz="1100" spc="10">
                <a:latin typeface="Times New Roman"/>
                <a:cs typeface="Times New Roman"/>
              </a:rPr>
              <a:t>order confirmation,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preparation </a:t>
            </a:r>
            <a:r>
              <a:rPr dirty="0" sz="1100" spc="10">
                <a:latin typeface="Times New Roman"/>
                <a:cs typeface="Times New Roman"/>
              </a:rPr>
              <a:t>status </a:t>
            </a:r>
            <a:r>
              <a:rPr dirty="0" sz="1100" spc="5">
                <a:latin typeface="Times New Roman"/>
                <a:cs typeface="Times New Roman"/>
              </a:rPr>
              <a:t>(e.g., </a:t>
            </a:r>
            <a:r>
              <a:rPr dirty="0" sz="1100" spc="10">
                <a:latin typeface="Times New Roman"/>
                <a:cs typeface="Times New Roman"/>
              </a:rPr>
              <a:t>cooking, </a:t>
            </a:r>
            <a:r>
              <a:rPr dirty="0" sz="1100" spc="5">
                <a:latin typeface="Times New Roman"/>
                <a:cs typeface="Times New Roman"/>
              </a:rPr>
              <a:t>ready </a:t>
            </a:r>
            <a:r>
              <a:rPr dirty="0" sz="1100" spc="10">
                <a:latin typeface="Times New Roman"/>
                <a:cs typeface="Times New Roman"/>
              </a:rPr>
              <a:t>for pickup), and order completion.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These updates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5">
                <a:latin typeface="Times New Roman"/>
                <a:cs typeface="Times New Roman"/>
              </a:rPr>
              <a:t>crucial </a:t>
            </a:r>
            <a:r>
              <a:rPr dirty="0" sz="1100" spc="10">
                <a:latin typeface="Times New Roman"/>
                <a:cs typeface="Times New Roman"/>
              </a:rPr>
              <a:t>for maintaining transparency and managing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expectations.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0"/>
              </a:lnSpc>
              <a:buFont typeface="Times New Roman"/>
              <a:buAutoNum type="arabicPeriod"/>
              <a:tabLst>
                <a:tab pos="442595" algn="l"/>
              </a:tabLst>
            </a:pPr>
            <a:r>
              <a:rPr dirty="0" sz="1100" spc="5" b="1">
                <a:latin typeface="Times New Roman"/>
                <a:cs typeface="Times New Roman"/>
              </a:rPr>
              <a:t>Notification </a:t>
            </a:r>
            <a:r>
              <a:rPr dirty="0" sz="1100" spc="10" b="1">
                <a:latin typeface="Times New Roman"/>
                <a:cs typeface="Times New Roman"/>
              </a:rPr>
              <a:t>to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Kitchen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Staff:</a:t>
            </a:r>
            <a:endParaRPr sz="1100">
              <a:latin typeface="Times New Roman"/>
              <a:cs typeface="Times New Roman"/>
            </a:endParaRPr>
          </a:p>
          <a:p>
            <a:pPr lvl="1" marL="871855" marR="259715" indent="-215265">
              <a:lnSpc>
                <a:spcPct val="98500"/>
              </a:lnSpc>
              <a:spcBef>
                <a:spcPts val="10"/>
              </a:spcBef>
              <a:buSzPct val="81818"/>
              <a:buFont typeface="Courier New"/>
              <a:buChar char="o"/>
              <a:tabLst>
                <a:tab pos="871855" algn="l"/>
                <a:tab pos="872490" algn="l"/>
              </a:tabLst>
            </a:pPr>
            <a:r>
              <a:rPr dirty="0" sz="1100" spc="10">
                <a:latin typeface="Times New Roman"/>
                <a:cs typeface="Times New Roman"/>
              </a:rPr>
              <a:t>Upon </a:t>
            </a:r>
            <a:r>
              <a:rPr dirty="0" sz="1100" spc="5">
                <a:latin typeface="Times New Roman"/>
                <a:cs typeface="Times New Roman"/>
              </a:rPr>
              <a:t>order </a:t>
            </a:r>
            <a:r>
              <a:rPr dirty="0" sz="1100" spc="10">
                <a:latin typeface="Times New Roman"/>
                <a:cs typeface="Times New Roman"/>
              </a:rPr>
              <a:t>placement, </a:t>
            </a:r>
            <a:r>
              <a:rPr dirty="0" sz="1100" spc="15">
                <a:latin typeface="Times New Roman"/>
                <a:cs typeface="Times New Roman"/>
              </a:rPr>
              <a:t>the CMS </a:t>
            </a:r>
            <a:r>
              <a:rPr dirty="0" sz="1100" spc="10">
                <a:latin typeface="Times New Roman"/>
                <a:cs typeface="Times New Roman"/>
              </a:rPr>
              <a:t>immediately </a:t>
            </a:r>
            <a:r>
              <a:rPr dirty="0" sz="1100" spc="5">
                <a:latin typeface="Times New Roman"/>
                <a:cs typeface="Times New Roman"/>
              </a:rPr>
              <a:t>notifies </a:t>
            </a:r>
            <a:r>
              <a:rPr dirty="0" sz="1100" spc="10">
                <a:latin typeface="Times New Roman"/>
                <a:cs typeface="Times New Roman"/>
              </a:rPr>
              <a:t>kitchen staff of </a:t>
            </a:r>
            <a:r>
              <a:rPr dirty="0" sz="1100" spc="15">
                <a:latin typeface="Times New Roman"/>
                <a:cs typeface="Times New Roman"/>
              </a:rPr>
              <a:t>new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incoming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prompt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notification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enables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kitchen</a:t>
            </a:r>
            <a:r>
              <a:rPr dirty="0" sz="1100" spc="5">
                <a:latin typeface="Times New Roman"/>
                <a:cs typeface="Times New Roman"/>
              </a:rPr>
              <a:t> staff</a:t>
            </a:r>
            <a:r>
              <a:rPr dirty="0" sz="1100" spc="10">
                <a:latin typeface="Times New Roman"/>
                <a:cs typeface="Times New Roman"/>
              </a:rPr>
              <a:t> 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initiate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preparation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promptly, ensuring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timely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fulfillment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reducing</a:t>
            </a:r>
            <a:r>
              <a:rPr dirty="0" sz="1100" spc="10">
                <a:latin typeface="Times New Roman"/>
                <a:cs typeface="Times New Roman"/>
              </a:rPr>
              <a:t> wait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times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customers.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0" b="1">
                <a:latin typeface="Times New Roman"/>
                <a:cs typeface="Times New Roman"/>
              </a:rPr>
              <a:t>Importance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and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Priority: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17170">
              <a:lnSpc>
                <a:spcPts val="1300"/>
              </a:lnSpc>
            </a:pP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 </a:t>
            </a:r>
            <a:r>
              <a:rPr dirty="0" sz="1100" spc="5">
                <a:latin typeface="Times New Roman"/>
                <a:cs typeface="Times New Roman"/>
              </a:rPr>
              <a:t>feature is</a:t>
            </a:r>
            <a:r>
              <a:rPr dirty="0" sz="1100" spc="10">
                <a:latin typeface="Times New Roman"/>
                <a:cs typeface="Times New Roman"/>
              </a:rPr>
              <a:t> 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high </a:t>
            </a:r>
            <a:r>
              <a:rPr dirty="0" sz="1100" spc="5">
                <a:latin typeface="Times New Roman"/>
                <a:cs typeface="Times New Roman"/>
              </a:rPr>
              <a:t>priority</a:t>
            </a:r>
            <a:r>
              <a:rPr dirty="0" sz="1100" spc="10">
                <a:latin typeface="Times New Roman"/>
                <a:cs typeface="Times New Roman"/>
              </a:rPr>
              <a:t> within 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CMS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due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direct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impact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</a:t>
            </a:r>
            <a:r>
              <a:rPr dirty="0" sz="1100" spc="5">
                <a:latin typeface="Times New Roman"/>
                <a:cs typeface="Times New Roman"/>
              </a:rPr>
              <a:t> satisfaction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operational efficiency: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41959" marR="18415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Enhanced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Customer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Experience: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By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enabling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place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digitally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providing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real-time </a:t>
            </a:r>
            <a:r>
              <a:rPr dirty="0" sz="1100" spc="10">
                <a:latin typeface="Times New Roman"/>
                <a:cs typeface="Times New Roman"/>
              </a:rPr>
              <a:t>updates, 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CMS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improves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overall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dining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experience. </a:t>
            </a:r>
            <a:r>
              <a:rPr dirty="0" sz="1100" spc="10">
                <a:latin typeface="Times New Roman"/>
                <a:cs typeface="Times New Roman"/>
              </a:rPr>
              <a:t> Customers </a:t>
            </a:r>
            <a:r>
              <a:rPr dirty="0" sz="1100" spc="5">
                <a:latin typeface="Times New Roman"/>
                <a:cs typeface="Times New Roman"/>
              </a:rPr>
              <a:t>benefit </a:t>
            </a:r>
            <a:r>
              <a:rPr dirty="0" sz="1100" spc="10">
                <a:latin typeface="Times New Roman"/>
                <a:cs typeface="Times New Roman"/>
              </a:rPr>
              <a:t>from streamlined order placement, </a:t>
            </a:r>
            <a:r>
              <a:rPr dirty="0" sz="1100" spc="5">
                <a:latin typeface="Times New Roman"/>
                <a:cs typeface="Times New Roman"/>
              </a:rPr>
              <a:t>reduced </a:t>
            </a:r>
            <a:r>
              <a:rPr dirty="0" sz="1100" spc="10">
                <a:latin typeface="Times New Roman"/>
                <a:cs typeface="Times New Roman"/>
              </a:rPr>
              <a:t>waiting times, and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accurate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tracking.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4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Operational </a:t>
            </a:r>
            <a:r>
              <a:rPr dirty="0" sz="1100" spc="5" b="1">
                <a:latin typeface="Times New Roman"/>
                <a:cs typeface="Times New Roman"/>
              </a:rPr>
              <a:t>Efficiency: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cafeteria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staff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CMS </a:t>
            </a:r>
            <a:r>
              <a:rPr dirty="0" sz="1100" spc="10">
                <a:latin typeface="Times New Roman"/>
                <a:cs typeface="Times New Roman"/>
              </a:rPr>
              <a:t>automates</a:t>
            </a:r>
            <a:endParaRPr sz="1100">
              <a:latin typeface="Times New Roman"/>
              <a:cs typeface="Times New Roman"/>
            </a:endParaRPr>
          </a:p>
          <a:p>
            <a:pPr marL="441959" marR="5080">
              <a:lnSpc>
                <a:spcPts val="1300"/>
              </a:lnSpc>
              <a:spcBef>
                <a:spcPts val="45"/>
              </a:spcBef>
            </a:pP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management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processes.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facilitates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efficient</a:t>
            </a:r>
            <a:r>
              <a:rPr dirty="0" sz="1100" spc="10">
                <a:latin typeface="Times New Roman"/>
                <a:cs typeface="Times New Roman"/>
              </a:rPr>
              <a:t> order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processing, minimizes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errors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associated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manual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taking,</a:t>
            </a:r>
            <a:r>
              <a:rPr dirty="0" sz="1100" spc="10">
                <a:latin typeface="Times New Roman"/>
                <a:cs typeface="Times New Roman"/>
              </a:rPr>
              <a:t> and optimizes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kitchen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workflow through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timely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notifications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status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updates.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Customer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Satisfaction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and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Loyalty: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Prompt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 spc="5">
                <a:latin typeface="Times New Roman"/>
                <a:cs typeface="Times New Roman"/>
              </a:rPr>
              <a:t> fulfillment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accurate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status</a:t>
            </a:r>
            <a:endParaRPr sz="1100">
              <a:latin typeface="Times New Roman"/>
              <a:cs typeface="Times New Roman"/>
            </a:endParaRPr>
          </a:p>
          <a:p>
            <a:pPr marL="441959" marR="141605">
              <a:lnSpc>
                <a:spcPts val="1300"/>
              </a:lnSpc>
              <a:spcBef>
                <a:spcPts val="50"/>
              </a:spcBef>
            </a:pPr>
            <a:r>
              <a:rPr dirty="0" sz="1100" spc="10">
                <a:latin typeface="Times New Roman"/>
                <a:cs typeface="Times New Roman"/>
              </a:rPr>
              <a:t>updates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contribute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increased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satisfaction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loyalty.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feature </a:t>
            </a:r>
            <a:r>
              <a:rPr dirty="0" sz="1100" spc="5">
                <a:latin typeface="Times New Roman"/>
                <a:cs typeface="Times New Roman"/>
              </a:rPr>
              <a:t>aligns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modern consumer expectations for convenience and responsiveness </a:t>
            </a:r>
            <a:r>
              <a:rPr dirty="0" sz="1100" spc="15">
                <a:latin typeface="Times New Roman"/>
                <a:cs typeface="Times New Roman"/>
              </a:rPr>
              <a:t>in </a:t>
            </a:r>
            <a:r>
              <a:rPr dirty="0" sz="1100" spc="10">
                <a:latin typeface="Times New Roman"/>
                <a:cs typeface="Times New Roman"/>
              </a:rPr>
              <a:t>dining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services.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8719" y="8403335"/>
            <a:ext cx="5387340" cy="20320"/>
            <a:chOff x="1188719" y="8403335"/>
            <a:chExt cx="5387340" cy="20320"/>
          </a:xfrm>
        </p:grpSpPr>
        <p:sp>
          <p:nvSpPr>
            <p:cNvPr id="4" name="object 4"/>
            <p:cNvSpPr/>
            <p:nvPr/>
          </p:nvSpPr>
          <p:spPr>
            <a:xfrm>
              <a:off x="1188720" y="8403335"/>
              <a:ext cx="5387340" cy="20320"/>
            </a:xfrm>
            <a:custGeom>
              <a:avLst/>
              <a:gdLst/>
              <a:ahLst/>
              <a:cxnLst/>
              <a:rect l="l" t="t" r="r" b="b"/>
              <a:pathLst>
                <a:path w="5387340" h="20320">
                  <a:moveTo>
                    <a:pt x="5387340" y="0"/>
                  </a:moveTo>
                  <a:lnTo>
                    <a:pt x="538429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5252"/>
                  </a:lnTo>
                  <a:lnTo>
                    <a:pt x="0" y="19824"/>
                  </a:lnTo>
                  <a:lnTo>
                    <a:pt x="5387340" y="19824"/>
                  </a:lnTo>
                  <a:lnTo>
                    <a:pt x="5387340" y="3060"/>
                  </a:lnTo>
                  <a:lnTo>
                    <a:pt x="5387340" y="12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8720" y="8406383"/>
              <a:ext cx="5387340" cy="15240"/>
            </a:xfrm>
            <a:custGeom>
              <a:avLst/>
              <a:gdLst/>
              <a:ahLst/>
              <a:cxnLst/>
              <a:rect l="l" t="t" r="r" b="b"/>
              <a:pathLst>
                <a:path w="5387340" h="15240">
                  <a:moveTo>
                    <a:pt x="5387340" y="0"/>
                  </a:moveTo>
                  <a:lnTo>
                    <a:pt x="5384292" y="0"/>
                  </a:lnTo>
                  <a:lnTo>
                    <a:pt x="5384292" y="12204"/>
                  </a:lnTo>
                  <a:lnTo>
                    <a:pt x="0" y="12204"/>
                  </a:lnTo>
                  <a:lnTo>
                    <a:pt x="0" y="15240"/>
                  </a:lnTo>
                  <a:lnTo>
                    <a:pt x="5384292" y="15240"/>
                  </a:lnTo>
                  <a:lnTo>
                    <a:pt x="5387340" y="15240"/>
                  </a:lnTo>
                  <a:lnTo>
                    <a:pt x="5387340" y="12204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8928879"/>
            <a:ext cx="228409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latin typeface="Times New Roman"/>
                <a:cs typeface="Times New Roman"/>
              </a:rPr>
              <a:t>System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Architecture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Considerations: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36439"/>
            <a:ext cx="5273040" cy="20123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support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robust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functionality,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20">
                <a:latin typeface="Times New Roman"/>
                <a:cs typeface="Times New Roman"/>
              </a:rPr>
              <a:t>CMS </a:t>
            </a:r>
            <a:r>
              <a:rPr dirty="0" sz="1100" spc="5">
                <a:latin typeface="Times New Roman"/>
                <a:cs typeface="Times New Roman"/>
              </a:rPr>
              <a:t>architecture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includes: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184150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Database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Integration: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Integration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 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centralized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database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ensures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details, </a:t>
            </a:r>
            <a:r>
              <a:rPr dirty="0" sz="1100" spc="10">
                <a:latin typeface="Times New Roman"/>
                <a:cs typeface="Times New Roman"/>
              </a:rPr>
              <a:t>customer preferences, and </a:t>
            </a:r>
            <a:r>
              <a:rPr dirty="0" sz="1100" spc="5">
                <a:latin typeface="Times New Roman"/>
                <a:cs typeface="Times New Roman"/>
              </a:rPr>
              <a:t>status </a:t>
            </a:r>
            <a:r>
              <a:rPr dirty="0" sz="1100" spc="10">
                <a:latin typeface="Times New Roman"/>
                <a:cs typeface="Times New Roman"/>
              </a:rPr>
              <a:t>updates are </a:t>
            </a:r>
            <a:r>
              <a:rPr dirty="0" sz="1100" spc="5">
                <a:latin typeface="Times New Roman"/>
                <a:cs typeface="Times New Roman"/>
              </a:rPr>
              <a:t>consistently </a:t>
            </a:r>
            <a:r>
              <a:rPr dirty="0" sz="1100" spc="10">
                <a:latin typeface="Times New Roman"/>
                <a:cs typeface="Times New Roman"/>
              </a:rPr>
              <a:t>updated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10">
                <a:latin typeface="Times New Roman"/>
                <a:cs typeface="Times New Roman"/>
              </a:rPr>
              <a:t> accessible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across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modules.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3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Real-Time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Communication: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Utilization</a:t>
            </a:r>
            <a:r>
              <a:rPr dirty="0" sz="1100" spc="10">
                <a:latin typeface="Times New Roman"/>
                <a:cs typeface="Times New Roman"/>
              </a:rPr>
              <a:t> 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real-time communication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protocols</a:t>
            </a:r>
            <a:endParaRPr sz="1100">
              <a:latin typeface="Times New Roman"/>
              <a:cs typeface="Times New Roman"/>
            </a:endParaRPr>
          </a:p>
          <a:p>
            <a:pPr marL="441959" marR="220979">
              <a:lnSpc>
                <a:spcPts val="1300"/>
              </a:lnSpc>
              <a:spcBef>
                <a:spcPts val="50"/>
              </a:spcBef>
            </a:pPr>
            <a:r>
              <a:rPr dirty="0" sz="1100" spc="10">
                <a:latin typeface="Times New Roman"/>
                <a:cs typeface="Times New Roman"/>
              </a:rPr>
              <a:t>allows seamless transmission of order data between customer </a:t>
            </a:r>
            <a:r>
              <a:rPr dirty="0" sz="1100" spc="5">
                <a:latin typeface="Times New Roman"/>
                <a:cs typeface="Times New Roman"/>
              </a:rPr>
              <a:t>interfaces, </a:t>
            </a:r>
            <a:r>
              <a:rPr dirty="0" sz="1100" spc="10">
                <a:latin typeface="Times New Roman"/>
                <a:cs typeface="Times New Roman"/>
              </a:rPr>
              <a:t>kitchen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displays,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staff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devices.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Scalability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and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Reliability: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system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architecture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designed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accommodate</a:t>
            </a:r>
            <a:endParaRPr sz="1100">
              <a:latin typeface="Times New Roman"/>
              <a:cs typeface="Times New Roman"/>
            </a:endParaRPr>
          </a:p>
          <a:p>
            <a:pPr marL="441959" marR="5080">
              <a:lnSpc>
                <a:spcPts val="1300"/>
              </a:lnSpc>
              <a:spcBef>
                <a:spcPts val="45"/>
              </a:spcBef>
            </a:pPr>
            <a:r>
              <a:rPr dirty="0" sz="1100" spc="10">
                <a:latin typeface="Times New Roman"/>
                <a:cs typeface="Times New Roman"/>
              </a:rPr>
              <a:t>varying </a:t>
            </a:r>
            <a:r>
              <a:rPr dirty="0" sz="1100" spc="5">
                <a:latin typeface="Times New Roman"/>
                <a:cs typeface="Times New Roman"/>
              </a:rPr>
              <a:t>load </a:t>
            </a:r>
            <a:r>
              <a:rPr dirty="0" sz="1100" spc="10">
                <a:latin typeface="Times New Roman"/>
                <a:cs typeface="Times New Roman"/>
              </a:rPr>
              <a:t>levels during </a:t>
            </a:r>
            <a:r>
              <a:rPr dirty="0" sz="1100" spc="5">
                <a:latin typeface="Times New Roman"/>
                <a:cs typeface="Times New Roman"/>
              </a:rPr>
              <a:t>peak </a:t>
            </a:r>
            <a:r>
              <a:rPr dirty="0" sz="1100" spc="10">
                <a:latin typeface="Times New Roman"/>
                <a:cs typeface="Times New Roman"/>
              </a:rPr>
              <a:t>hours, ensuring scalability without compromising 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performance.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Reliability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features,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such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as backup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systems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failover mechanisms,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mitigate</a:t>
            </a:r>
            <a:r>
              <a:rPr dirty="0" sz="1100" spc="5">
                <a:latin typeface="Times New Roman"/>
                <a:cs typeface="Times New Roman"/>
              </a:rPr>
              <a:t> risks associated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with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downtime or</a:t>
            </a:r>
            <a:r>
              <a:rPr dirty="0" sz="1100" spc="5">
                <a:latin typeface="Times New Roman"/>
                <a:cs typeface="Times New Roman"/>
              </a:rPr>
              <a:t> connectivity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issues.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8719" y="3121151"/>
            <a:ext cx="5387340" cy="20320"/>
            <a:chOff x="1188719" y="3121151"/>
            <a:chExt cx="5387340" cy="20320"/>
          </a:xfrm>
        </p:grpSpPr>
        <p:sp>
          <p:nvSpPr>
            <p:cNvPr id="4" name="object 4"/>
            <p:cNvSpPr/>
            <p:nvPr/>
          </p:nvSpPr>
          <p:spPr>
            <a:xfrm>
              <a:off x="1188720" y="3121151"/>
              <a:ext cx="5387340" cy="20320"/>
            </a:xfrm>
            <a:custGeom>
              <a:avLst/>
              <a:gdLst/>
              <a:ahLst/>
              <a:cxnLst/>
              <a:rect l="l" t="t" r="r" b="b"/>
              <a:pathLst>
                <a:path w="5387340" h="20319">
                  <a:moveTo>
                    <a:pt x="5387340" y="12"/>
                  </a:moveTo>
                  <a:lnTo>
                    <a:pt x="5384292" y="12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5387340" y="19824"/>
                  </a:lnTo>
                  <a:lnTo>
                    <a:pt x="5387340" y="3060"/>
                  </a:lnTo>
                  <a:lnTo>
                    <a:pt x="5387340" y="1524"/>
                  </a:lnTo>
                  <a:lnTo>
                    <a:pt x="5387340" y="12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8720" y="3124199"/>
              <a:ext cx="5387340" cy="17145"/>
            </a:xfrm>
            <a:custGeom>
              <a:avLst/>
              <a:gdLst/>
              <a:ahLst/>
              <a:cxnLst/>
              <a:rect l="l" t="t" r="r" b="b"/>
              <a:pathLst>
                <a:path w="5387340" h="17144">
                  <a:moveTo>
                    <a:pt x="5387340" y="0"/>
                  </a:moveTo>
                  <a:lnTo>
                    <a:pt x="5384292" y="0"/>
                  </a:lnTo>
                  <a:lnTo>
                    <a:pt x="5384292" y="13728"/>
                  </a:lnTo>
                  <a:lnTo>
                    <a:pt x="0" y="13728"/>
                  </a:lnTo>
                  <a:lnTo>
                    <a:pt x="0" y="16776"/>
                  </a:lnTo>
                  <a:lnTo>
                    <a:pt x="5384292" y="16776"/>
                  </a:lnTo>
                  <a:lnTo>
                    <a:pt x="5387340" y="16776"/>
                  </a:lnTo>
                  <a:lnTo>
                    <a:pt x="5387340" y="13728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3648219"/>
            <a:ext cx="5334635" cy="5297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latin typeface="Times New Roman"/>
                <a:cs typeface="Times New Roman"/>
              </a:rPr>
              <a:t>Future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Enhancements: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Future </a:t>
            </a:r>
            <a:r>
              <a:rPr dirty="0" sz="1100" spc="10">
                <a:latin typeface="Times New Roman"/>
                <a:cs typeface="Times New Roman"/>
              </a:rPr>
              <a:t>enhancements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processing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feature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may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182245" indent="-215265">
              <a:lnSpc>
                <a:spcPts val="130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Mobile </a:t>
            </a:r>
            <a:r>
              <a:rPr dirty="0" sz="1100" spc="15" b="1">
                <a:latin typeface="Times New Roman"/>
                <a:cs typeface="Times New Roman"/>
              </a:rPr>
              <a:t>App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Integration: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Development 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mobile </a:t>
            </a:r>
            <a:r>
              <a:rPr dirty="0" sz="1100" spc="5">
                <a:latin typeface="Times New Roman"/>
                <a:cs typeface="Times New Roman"/>
              </a:rPr>
              <a:t>application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companion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CMS,</a:t>
            </a:r>
            <a:r>
              <a:rPr dirty="0" sz="1100" spc="10">
                <a:latin typeface="Times New Roman"/>
                <a:cs typeface="Times New Roman"/>
              </a:rPr>
              <a:t> allowing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customers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place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orders</a:t>
            </a:r>
            <a:r>
              <a:rPr dirty="0" sz="1100" spc="10">
                <a:latin typeface="Times New Roman"/>
                <a:cs typeface="Times New Roman"/>
              </a:rPr>
              <a:t>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track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status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from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their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smartphones.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40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Analytics and Reporting: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Implementation</a:t>
            </a:r>
            <a:r>
              <a:rPr dirty="0" sz="1100" spc="10">
                <a:latin typeface="Times New Roman"/>
                <a:cs typeface="Times New Roman"/>
              </a:rPr>
              <a:t> of analytics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tools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analyze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order</a:t>
            </a:r>
            <a:r>
              <a:rPr dirty="0" sz="1100" spc="5">
                <a:latin typeface="Times New Roman"/>
                <a:cs typeface="Times New Roman"/>
              </a:rPr>
              <a:t> trends,</a:t>
            </a:r>
            <a:endParaRPr sz="1100">
              <a:latin typeface="Times New Roman"/>
              <a:cs typeface="Times New Roman"/>
            </a:endParaRPr>
          </a:p>
          <a:p>
            <a:pPr marL="441959" marR="15240">
              <a:lnSpc>
                <a:spcPts val="1300"/>
              </a:lnSpc>
              <a:spcBef>
                <a:spcPts val="50"/>
              </a:spcBef>
            </a:pPr>
            <a:r>
              <a:rPr dirty="0" sz="1100" spc="10">
                <a:latin typeface="Times New Roman"/>
                <a:cs typeface="Times New Roman"/>
              </a:rPr>
              <a:t>customer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preferences,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operational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metrics.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This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data-driven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approach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 inform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menu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planning,</a:t>
            </a:r>
            <a:r>
              <a:rPr dirty="0" sz="1100" spc="5">
                <a:latin typeface="Times New Roman"/>
                <a:cs typeface="Times New Roman"/>
              </a:rPr>
              <a:t> staffing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decisions, and </a:t>
            </a:r>
            <a:r>
              <a:rPr dirty="0" sz="1100" spc="10">
                <a:latin typeface="Times New Roman"/>
                <a:cs typeface="Times New Roman"/>
              </a:rPr>
              <a:t>promotional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strategies.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ts val="1245"/>
              </a:lnSpc>
              <a:buSzPct val="81818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100" spc="10" b="1">
                <a:latin typeface="Times New Roman"/>
                <a:cs typeface="Times New Roman"/>
              </a:rPr>
              <a:t>Integration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with Payment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10" b="1">
                <a:latin typeface="Times New Roman"/>
                <a:cs typeface="Times New Roman"/>
              </a:rPr>
              <a:t>Gateways: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Seamless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integration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payment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gateways</a:t>
            </a:r>
            <a:endParaRPr sz="1100">
              <a:latin typeface="Times New Roman"/>
              <a:cs typeface="Times New Roman"/>
            </a:endParaRPr>
          </a:p>
          <a:p>
            <a:pPr marL="441959" marR="163830">
              <a:lnSpc>
                <a:spcPts val="1300"/>
              </a:lnSpc>
              <a:spcBef>
                <a:spcPts val="55"/>
              </a:spcBef>
            </a:pPr>
            <a:r>
              <a:rPr dirty="0" sz="1100" spc="10">
                <a:latin typeface="Times New Roman"/>
                <a:cs typeface="Times New Roman"/>
              </a:rPr>
              <a:t>to enable </a:t>
            </a:r>
            <a:r>
              <a:rPr dirty="0" sz="1100" spc="5">
                <a:latin typeface="Times New Roman"/>
                <a:cs typeface="Times New Roman"/>
              </a:rPr>
              <a:t>secure </a:t>
            </a:r>
            <a:r>
              <a:rPr dirty="0" sz="1100" spc="10">
                <a:latin typeface="Times New Roman"/>
                <a:cs typeface="Times New Roman"/>
              </a:rPr>
              <a:t>online payment processing, enhancing convenience for customers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streamlining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financial transactions.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buAutoNum type="arabicPeriod" startAt="2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Functional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535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track</a:t>
            </a:r>
            <a:r>
              <a:rPr dirty="0" sz="1300" spc="5">
                <a:latin typeface="Times New Roman"/>
                <a:cs typeface="Times New Roman"/>
              </a:rPr>
              <a:t> 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stock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levels of</a:t>
            </a:r>
            <a:r>
              <a:rPr dirty="0" sz="1300">
                <a:latin typeface="Times New Roman"/>
                <a:cs typeface="Times New Roman"/>
              </a:rPr>
              <a:t> all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inventory </a:t>
            </a:r>
            <a:r>
              <a:rPr dirty="0" sz="1300">
                <a:latin typeface="Times New Roman"/>
                <a:cs typeface="Times New Roman"/>
              </a:rPr>
              <a:t>items.</a:t>
            </a:r>
            <a:endParaRPr sz="1300">
              <a:latin typeface="Times New Roman"/>
              <a:cs typeface="Times New Roman"/>
            </a:endParaRPr>
          </a:p>
          <a:p>
            <a:pPr lvl="3" marL="441959" marR="264160" indent="-215265">
              <a:lnSpc>
                <a:spcPts val="1520"/>
              </a:lnSpc>
              <a:spcBef>
                <a:spcPts val="60"/>
              </a:spcBef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>
                <a:latin typeface="Times New Roman"/>
                <a:cs typeface="Times New Roman"/>
              </a:rPr>
              <a:t> shall</a:t>
            </a:r>
            <a:r>
              <a:rPr dirty="0" sz="1300" spc="5">
                <a:latin typeface="Times New Roman"/>
                <a:cs typeface="Times New Roman"/>
              </a:rPr>
              <a:t> notify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administrators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when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stock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levels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fall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below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predefined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threshold.</a:t>
            </a:r>
            <a:endParaRPr sz="1300">
              <a:latin typeface="Times New Roman"/>
              <a:cs typeface="Times New Roman"/>
            </a:endParaRPr>
          </a:p>
          <a:p>
            <a:pPr lvl="3" marL="441959" indent="-215265">
              <a:lnSpc>
                <a:spcPts val="147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>
                <a:latin typeface="Times New Roman"/>
                <a:cs typeface="Times New Roman"/>
              </a:rPr>
              <a:t> shall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allow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administrators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5">
                <a:latin typeface="Times New Roman"/>
                <a:cs typeface="Times New Roman"/>
              </a:rPr>
              <a:t> update inventory </a:t>
            </a:r>
            <a:r>
              <a:rPr dirty="0" sz="1300">
                <a:latin typeface="Times New Roman"/>
                <a:cs typeface="Times New Roman"/>
              </a:rPr>
              <a:t>levels.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263525" indent="-251460">
              <a:lnSpc>
                <a:spcPct val="100000"/>
              </a:lnSpc>
              <a:buAutoNum type="arabicPeriod" startAt="5"/>
              <a:tabLst>
                <a:tab pos="264160" algn="l"/>
              </a:tabLst>
            </a:pPr>
            <a:r>
              <a:rPr dirty="0" sz="1300" b="1">
                <a:latin typeface="Times New Roman"/>
                <a:cs typeface="Times New Roman"/>
              </a:rPr>
              <a:t>Billing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Payment </a:t>
            </a:r>
            <a:r>
              <a:rPr dirty="0" sz="1300" b="1">
                <a:latin typeface="Times New Roman"/>
                <a:cs typeface="Times New Roman"/>
              </a:rPr>
              <a:t>Processing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5"/>
            </a:pPr>
            <a:endParaRPr sz="105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Description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and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Priority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12700" marR="239395">
              <a:lnSpc>
                <a:spcPts val="1510"/>
              </a:lnSpc>
              <a:spcBef>
                <a:spcPts val="5"/>
              </a:spcBef>
            </a:pP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feature</a:t>
            </a:r>
            <a:r>
              <a:rPr dirty="0" sz="1300" spc="5">
                <a:latin typeface="Times New Roman"/>
                <a:cs typeface="Times New Roman"/>
              </a:rPr>
              <a:t> handles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financial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transactions,</a:t>
            </a:r>
            <a:r>
              <a:rPr dirty="0" sz="1300" spc="5">
                <a:latin typeface="Times New Roman"/>
                <a:cs typeface="Times New Roman"/>
              </a:rPr>
              <a:t> including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bill</a:t>
            </a:r>
            <a:r>
              <a:rPr dirty="0" sz="1300" spc="5">
                <a:latin typeface="Times New Roman"/>
                <a:cs typeface="Times New Roman"/>
              </a:rPr>
              <a:t> generation 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payment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processing,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of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utmost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priority.</a:t>
            </a:r>
            <a:endParaRPr sz="1300">
              <a:latin typeface="Times New Roman"/>
              <a:cs typeface="Times New Roman"/>
            </a:endParaRPr>
          </a:p>
          <a:p>
            <a:pPr lvl="2" marL="388620" indent="-376555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38925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Functional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1100">
              <a:latin typeface="Times New Roman"/>
              <a:cs typeface="Times New Roman"/>
            </a:endParaRPr>
          </a:p>
          <a:p>
            <a:pPr lvl="3" marL="441959" indent="-215265">
              <a:lnSpc>
                <a:spcPct val="100000"/>
              </a:lnSpc>
              <a:buSzPct val="6923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1300" spc="5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system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shall </a:t>
            </a:r>
            <a:r>
              <a:rPr dirty="0" sz="1300" spc="5">
                <a:latin typeface="Times New Roman"/>
                <a:cs typeface="Times New Roman"/>
              </a:rPr>
              <a:t>generate 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detailed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bill</a:t>
            </a:r>
            <a:r>
              <a:rPr dirty="0" sz="1300">
                <a:latin typeface="Times New Roman"/>
                <a:cs typeface="Times New Roman"/>
              </a:rPr>
              <a:t> for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each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order.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 Sidik</dc:creator>
  <dc:title>Microsoft Word - Document1</dc:title>
  <dcterms:created xsi:type="dcterms:W3CDTF">2024-07-16T16:11:55Z</dcterms:created>
  <dcterms:modified xsi:type="dcterms:W3CDTF">2024-07-16T16:11:55Z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2024-07-16T00:00:00Z</vt:filetime>
  </property>
  <property fmtid="{D5CDD505-2E9C-101B-9397-08002B2CF9AE}" pid="3" name="LastSaved">
    <vt:filetime>2024-07-16T00:00:00Z</vt:filetime>
  </property>
</Properties>
</file>