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8" r:id="rId2"/>
    <p:sldId id="261" r:id="rId3"/>
    <p:sldId id="296" r:id="rId4"/>
    <p:sldId id="290" r:id="rId5"/>
    <p:sldId id="260" r:id="rId6"/>
    <p:sldId id="291" r:id="rId7"/>
    <p:sldId id="300" r:id="rId8"/>
    <p:sldId id="298" r:id="rId9"/>
    <p:sldId id="299" r:id="rId10"/>
    <p:sldId id="292" r:id="rId11"/>
    <p:sldId id="301" r:id="rId12"/>
    <p:sldId id="302" r:id="rId13"/>
    <p:sldId id="313" r:id="rId14"/>
    <p:sldId id="303" r:id="rId15"/>
    <p:sldId id="293" r:id="rId16"/>
    <p:sldId id="306" r:id="rId17"/>
    <p:sldId id="304" r:id="rId18"/>
    <p:sldId id="305" r:id="rId19"/>
    <p:sldId id="314" r:id="rId20"/>
    <p:sldId id="294" r:id="rId21"/>
    <p:sldId id="307" r:id="rId22"/>
    <p:sldId id="308" r:id="rId23"/>
    <p:sldId id="309" r:id="rId24"/>
    <p:sldId id="295" r:id="rId25"/>
    <p:sldId id="312" r:id="rId26"/>
    <p:sldId id="310" r:id="rId27"/>
    <p:sldId id="31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3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11B24-C62F-406F-9808-7F02594F6037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F5194-9862-4419-B59E-4E9E676D7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73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F5194-9862-4419-B59E-4E9E676D71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430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795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0500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644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398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407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591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7458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812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F5194-9862-4419-B59E-4E9E676D717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4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F5194-9862-4419-B59E-4E9E676D71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281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5428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52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976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289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0234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956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91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F8A4-140A-4A86-89D9-04A81DF90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519B5-6A09-40B5-A1AB-1EEB4B119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46253-056D-4DD2-B1D4-23A55029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C6D4-562E-4890-9301-732D326528F2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37D2E-A153-4B2A-86DF-E311308B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1C6F8-2448-4848-8A06-D30BF200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96-29DE-4F47-9AA6-B7B292C0F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8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BAF5-D9E8-4A3A-9FA0-151D7568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27540-7408-418F-98D6-692DC866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59580-1DFD-49C6-900D-0534B495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C6D4-562E-4890-9301-732D326528F2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83C49-89BE-4473-A631-A1A76F46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3E1B0-235B-47AF-A2AD-1C631FFE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96-29DE-4F47-9AA6-B7B292C0F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56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3DBD7-AB22-4949-B1D9-17505F2C7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4ACCF-6CB9-475F-80C6-C901CCF86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54235-AFF2-4163-89F1-2436EAA5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C6D4-562E-4890-9301-732D326528F2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6BAD6-B108-488B-8A93-A276D02D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0DA5E-8D9B-4F0B-B90A-297588D1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96-29DE-4F47-9AA6-B7B292C0F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26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A669-20D1-4DF5-B326-5B2FFD91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0137A-ED52-4354-96E7-32C214BAA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1F75C-CB26-4DF6-81BD-1444D8E2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C6D4-562E-4890-9301-732D326528F2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4C5AC-E135-4352-B5D4-2155752C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C461E-65C1-417F-B9AF-0E8A3624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96-29DE-4F47-9AA6-B7B292C0F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31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803B-3A4B-4945-BC8D-5B127FC6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6D68C-EC42-400C-BE49-6C9FBCA96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8A972-D1ED-4441-B361-B0B9130D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C6D4-562E-4890-9301-732D326528F2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EDEF3-3AEA-4524-9261-DE8571DD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6A208-896C-4128-961A-19695174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96-29DE-4F47-9AA6-B7B292C0F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82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DA06-70DC-49C9-81F8-2A0413E1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078F5-1B59-4078-A924-C84E940BC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BCE22-EA93-4D9D-B690-534438250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5CD9F-6B02-400E-B6EE-FD62C523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C6D4-562E-4890-9301-732D326528F2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F0D18-21C7-4A5F-8895-3019F21F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161C6-EB3E-40BD-8CB3-5D0D31E3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96-29DE-4F47-9AA6-B7B292C0F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90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517C-20DA-45C6-950F-E5625064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E4611-52B5-464E-964B-E81A2B267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17706-0DB4-40B5-BCE8-58D35F844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F5ED9-DA97-4854-95AD-CBFDBCA43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198E7-36FD-4C6E-B5E2-387893C06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5FB89-E32B-46DD-9881-EDC1AA7B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C6D4-562E-4890-9301-732D326528F2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ED229-5E9B-4CEB-8003-FB7A635F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4139D-AFF0-42C1-A291-D452AD33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96-29DE-4F47-9AA6-B7B292C0F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60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5F47-91EF-457E-A1C4-E18C17CC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D0A14-1BA9-4098-9C39-497182BF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C6D4-562E-4890-9301-732D326528F2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6FB8E-87AB-41EF-A4B0-6DCD817A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E0A1F-FB42-4EBE-BC5B-4EB52AD0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96-29DE-4F47-9AA6-B7B292C0F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74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24A92-1237-42BB-BC7F-256B496D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C6D4-562E-4890-9301-732D326528F2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ECED3-E152-4774-9F9F-23FA8850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C1BA4-A075-4A86-9928-1ED8621D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96-29DE-4F47-9AA6-B7B292C0F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15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D442-E69C-4FFB-84D1-B94B598A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3BF7F-9F5B-4AF6-8D0A-BCC74D56B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DBD78-430F-42D8-8A78-5AED9B0FE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3449A-4026-4A06-BF61-D6DF8F75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C6D4-562E-4890-9301-732D326528F2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C7B7D-3932-4482-8A99-04CBC80F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0E2C5-EB0E-4F59-B922-1AE51993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96-29DE-4F47-9AA6-B7B292C0F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62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D2782-2F7C-4E20-9A22-5F3DF435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F7CE4-CEB2-4905-8BD4-1408E20CC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A1226-C2C3-45C6-81FC-847D7BF3F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AF1CB-BFB1-4007-92A9-491C95E3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C6D4-562E-4890-9301-732D326528F2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3C895-4BD4-440E-B9E9-450E0B53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92B1B-ED0C-4A74-B246-8FCB5997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96-29DE-4F47-9AA6-B7B292C0F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6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6B3BA-6998-4C94-B0E8-086BAF7CA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31CD9-8119-4973-B2DA-57655E612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61A9-85E4-4673-B911-470929731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0C6D4-562E-4890-9301-732D326528F2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F245C-EE10-4761-87CC-682FC2EE7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ECA3D-A5E4-42A9-940D-D11F4C97B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28596-29DE-4F47-9AA6-B7B292C0F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0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79FF-BCC5-49FD-9E73-82847E0C7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7187875" cy="2387600"/>
          </a:xfrm>
          <a:solidFill>
            <a:srgbClr val="F8F2E4"/>
          </a:solidFill>
        </p:spPr>
        <p:txBody>
          <a:bodyPr anchor="ctr">
            <a:normAutofit/>
          </a:bodyPr>
          <a:lstStyle/>
          <a:p>
            <a:r>
              <a:rPr lang="en-US" altLang="zh-CN" sz="16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NYPD</a:t>
            </a:r>
            <a:endParaRPr lang="zh-CN" altLang="en-US" sz="166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F7F44-E577-4BEB-92D2-14083E290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2387600"/>
            <a:ext cx="7187875" cy="4470400"/>
          </a:xfrm>
          <a:solidFill>
            <a:schemeClr val="accent2">
              <a:lumMod val="50000"/>
            </a:schemeClr>
          </a:solidFill>
          <a:ln>
            <a:solidFill>
              <a:srgbClr val="F8F2E4"/>
            </a:solidFill>
          </a:ln>
        </p:spPr>
        <p:txBody>
          <a:bodyPr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10700" b="1" dirty="0">
                <a:solidFill>
                  <a:srgbClr val="F8F2E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Shooting</a:t>
            </a:r>
          </a:p>
          <a:p>
            <a:pPr>
              <a:spcBef>
                <a:spcPct val="0"/>
              </a:spcBef>
            </a:pPr>
            <a:r>
              <a:rPr lang="en-US" altLang="zh-CN" sz="10700" b="1" dirty="0">
                <a:solidFill>
                  <a:srgbClr val="F8F2E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16ADEE-FDC4-4902-A5A8-A86E79C1CF0C}"/>
              </a:ext>
            </a:extLst>
          </p:cNvPr>
          <p:cNvSpPr txBox="1">
            <a:spLocks/>
          </p:cNvSpPr>
          <p:nvPr/>
        </p:nvSpPr>
        <p:spPr>
          <a:xfrm>
            <a:off x="7187878" y="0"/>
            <a:ext cx="5004122" cy="2387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E501778-11FC-4815-B79E-0842232440CB}"/>
              </a:ext>
            </a:extLst>
          </p:cNvPr>
          <p:cNvSpPr txBox="1">
            <a:spLocks/>
          </p:cNvSpPr>
          <p:nvPr/>
        </p:nvSpPr>
        <p:spPr>
          <a:xfrm>
            <a:off x="7187876" y="2387600"/>
            <a:ext cx="5004122" cy="4470400"/>
          </a:xfrm>
          <a:prstGeom prst="rect">
            <a:avLst/>
          </a:prstGeom>
          <a:solidFill>
            <a:srgbClr val="F8F2E4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</a:pPr>
            <a:endParaRPr lang="en-US" altLang="zh-CN" sz="115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CFA5CD-2047-4FB7-AB9C-F65921D3E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00" b="90000" l="3774" r="94575">
                        <a14:foregroundMark x1="17453" y1="9600" x2="17453" y2="9600"/>
                        <a14:foregroundMark x1="16981" y1="4400" x2="16981" y2="4400"/>
                        <a14:foregroundMark x1="17453" y1="1200" x2="17453" y2="1200"/>
                        <a14:foregroundMark x1="6604" y1="65600" x2="6604" y2="65600"/>
                        <a14:foregroundMark x1="6368" y1="68000" x2="6368" y2="68000"/>
                        <a14:foregroundMark x1="68868" y1="87000" x2="68868" y2="87000"/>
                        <a14:foregroundMark x1="94811" y1="70000" x2="94811" y2="70000"/>
                        <a14:foregroundMark x1="47877" y1="65000" x2="47877" y2="65000"/>
                        <a14:foregroundMark x1="63208" y1="66600" x2="63208" y2="66600"/>
                        <a14:foregroundMark x1="46698" y1="64200" x2="46698" y2="64200"/>
                        <a14:foregroundMark x1="42217" y1="64800" x2="42217" y2="64800"/>
                        <a14:foregroundMark x1="45755" y1="61400" x2="45755" y2="61400"/>
                        <a14:foregroundMark x1="45755" y1="61200" x2="45755" y2="61200"/>
                        <a14:foregroundMark x1="59434" y1="64400" x2="59434" y2="64400"/>
                        <a14:foregroundMark x1="52830" y1="67000" x2="52830" y2="67000"/>
                        <a14:foregroundMark x1="7783" y1="59800" x2="7783" y2="59800"/>
                        <a14:foregroundMark x1="3774" y1="59800" x2="3774" y2="59800"/>
                        <a14:foregroundMark x1="45755" y1="60600" x2="45755" y2="60600"/>
                        <a14:foregroundMark x1="45519" y1="60400" x2="45519" y2="60400"/>
                        <a14:backgroundMark x1="8491" y1="70200" x2="8491" y2="70200"/>
                        <a14:backgroundMark x1="67217" y1="76000" x2="67217" y2="76000"/>
                        <a14:backgroundMark x1="79009" y1="77600" x2="79009" y2="77600"/>
                        <a14:backgroundMark x1="83491" y1="77800" x2="83491" y2="77800"/>
                        <a14:backgroundMark x1="79009" y1="78400" x2="79009" y2="78400"/>
                        <a14:backgroundMark x1="67217" y1="77400" x2="67217" y2="77400"/>
                        <a14:backgroundMark x1="83255" y1="80000" x2="83255" y2="80000"/>
                        <a14:backgroundMark x1="83255" y1="80800" x2="83255" y2="80800"/>
                        <a14:backgroundMark x1="67453" y1="78600" x2="67453" y2="78600"/>
                        <a14:backgroundMark x1="67453" y1="79200" x2="67453" y2="79200"/>
                        <a14:backgroundMark x1="8726" y1="77400" x2="8726" y2="77400"/>
                        <a14:backgroundMark x1="20991" y1="41600" x2="20991" y2="41600"/>
                        <a14:backgroundMark x1="22877" y1="49400" x2="22877" y2="49400"/>
                        <a14:backgroundMark x1="8726" y1="78000" x2="8726" y2="78000"/>
                        <a14:backgroundMark x1="79245" y1="80000" x2="79245" y2="8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87875" y="467858"/>
            <a:ext cx="4953326" cy="699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8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746E6EE-D273-4299-A3C1-649544D93D5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rgbClr val="F8F2E4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Project Agenda</a:t>
            </a:r>
            <a:endParaRPr lang="zh-CN" altLang="en-US" sz="48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38FBED-DD54-4670-AC4D-A4B3A6C2EED8}"/>
              </a:ext>
            </a:extLst>
          </p:cNvPr>
          <p:cNvGrpSpPr/>
          <p:nvPr/>
        </p:nvGrpSpPr>
        <p:grpSpPr>
          <a:xfrm>
            <a:off x="406582" y="1856740"/>
            <a:ext cx="5215440" cy="4302960"/>
            <a:chOff x="431800" y="1856740"/>
            <a:chExt cx="5215440" cy="430296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CEBF785-3AE9-4835-8DDD-D8D98A55D12E}"/>
                </a:ext>
              </a:extLst>
            </p:cNvPr>
            <p:cNvSpPr/>
            <p:nvPr/>
          </p:nvSpPr>
          <p:spPr>
            <a:xfrm>
              <a:off x="431800" y="185674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Project Introduction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3A649C5-C6F2-4768-A394-7A759C97B148}"/>
                </a:ext>
              </a:extLst>
            </p:cNvPr>
            <p:cNvSpPr/>
            <p:nvPr/>
          </p:nvSpPr>
          <p:spPr>
            <a:xfrm>
              <a:off x="701040" y="250190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Data Preprocessing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2022D00-833D-4EE2-B41A-B11FE3E5871C}"/>
                </a:ext>
              </a:extLst>
            </p:cNvPr>
            <p:cNvSpPr/>
            <p:nvPr/>
          </p:nvSpPr>
          <p:spPr>
            <a:xfrm>
              <a:off x="970280" y="314706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Time Trend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FC04031-8E75-4760-B067-DAD1919E46FF}"/>
                </a:ext>
              </a:extLst>
            </p:cNvPr>
            <p:cNvSpPr/>
            <p:nvPr/>
          </p:nvSpPr>
          <p:spPr>
            <a:xfrm>
              <a:off x="1239520" y="3792220"/>
              <a:ext cx="3600000" cy="432000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 Geographic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6C8866A-A8B7-4C0F-B194-34BB6F59A68F}"/>
                </a:ext>
              </a:extLst>
            </p:cNvPr>
            <p:cNvSpPr/>
            <p:nvPr/>
          </p:nvSpPr>
          <p:spPr>
            <a:xfrm>
              <a:off x="1508760" y="443738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 Profiling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3AA20A8-9A2E-45A5-B74D-8AE165514386}"/>
                </a:ext>
              </a:extLst>
            </p:cNvPr>
            <p:cNvSpPr/>
            <p:nvPr/>
          </p:nvSpPr>
          <p:spPr>
            <a:xfrm>
              <a:off x="1778000" y="508254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 ARIMA Forecasting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25CCC38-9542-4E25-AF8C-4D61C44AE48A}"/>
                </a:ext>
              </a:extLst>
            </p:cNvPr>
            <p:cNvSpPr/>
            <p:nvPr/>
          </p:nvSpPr>
          <p:spPr>
            <a:xfrm>
              <a:off x="2047240" y="572770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 Conclusion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7" name="Picture 2" descr="Cartoon Map New York Stock Illustrations – 234 Cartoon Map New York Stock  Illustrations, Vectors &amp; Clipart - Dreamstime">
            <a:extLst>
              <a:ext uri="{FF2B5EF4-FFF2-40B4-BE49-F238E27FC236}">
                <a16:creationId xmlns:a16="http://schemas.microsoft.com/office/drawing/2014/main" id="{C1C1C18A-84F3-445D-8DDC-EB40BBA0A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0667" l="4889" r="92889">
                        <a14:foregroundMark x1="92889" y1="44444" x2="92889" y2="44444"/>
                        <a14:foregroundMark x1="86667" y1="21333" x2="86667" y2="21333"/>
                        <a14:foregroundMark x1="65778" y1="8889" x2="65778" y2="8889"/>
                        <a14:foregroundMark x1="59556" y1="82222" x2="59556" y2="82222"/>
                        <a14:foregroundMark x1="21778" y1="75556" x2="21778" y2="75556"/>
                        <a14:foregroundMark x1="11111" y1="85333" x2="11111" y2="85333"/>
                        <a14:foregroundMark x1="8444" y1="86667" x2="8444" y2="86667"/>
                        <a14:foregroundMark x1="4889" y1="90667" x2="4889" y2="90667"/>
                        <a14:foregroundMark x1="11556" y1="26222" x2="11556" y2="26222"/>
                        <a14:foregroundMark x1="15556" y1="15111" x2="15556" y2="15111"/>
                        <a14:foregroundMark x1="26222" y1="15556" x2="26222" y2="15556"/>
                        <a14:foregroundMark x1="33778" y1="14667" x2="33778" y2="14667"/>
                        <a14:foregroundMark x1="28889" y1="25333" x2="28889" y2="25333"/>
                        <a14:foregroundMark x1="38222" y1="25778" x2="38222" y2="25778"/>
                        <a14:foregroundMark x1="23556" y1="25778" x2="23556" y2="25778"/>
                        <a14:foregroundMark x1="38222" y1="32889" x2="38222" y2="32889"/>
                        <a14:foregroundMark x1="85778" y1="24000" x2="85778" y2="24000"/>
                        <a14:foregroundMark x1="67111" y1="33333" x2="67111" y2="33333"/>
                        <a14:foregroundMark x1="86667" y1="74222" x2="86667" y2="74222"/>
                        <a14:foregroundMark x1="75111" y1="69778" x2="75111" y2="69778"/>
                        <a14:foregroundMark x1="71111" y1="66667" x2="71111" y2="66667"/>
                        <a14:foregroundMark x1="67111" y1="69333" x2="67111" y2="69333"/>
                        <a14:foregroundMark x1="72444" y1="75556" x2="72444" y2="75556"/>
                        <a14:foregroundMark x1="69333" y1="74222" x2="69333" y2="74222"/>
                        <a14:foregroundMark x1="67556" y1="76889" x2="67556" y2="76889"/>
                        <a14:backgroundMark x1="87556" y1="20889" x2="87556" y2="20889"/>
                        <a14:backgroundMark x1="86667" y1="20444" x2="86667" y2="20444"/>
                        <a14:backgroundMark x1="24889" y1="14222" x2="24889" y2="14222"/>
                        <a14:backgroundMark x1="24889" y1="17333" x2="24889" y2="17333"/>
                        <a14:backgroundMark x1="21333" y1="28889" x2="21333" y2="28889"/>
                        <a14:backgroundMark x1="31111" y1="27556" x2="31111" y2="27556"/>
                        <a14:backgroundMark x1="70222" y1="32444" x2="70222" y2="32444"/>
                        <a14:backgroundMark x1="76444" y1="32000" x2="76444" y2="32000"/>
                        <a14:backgroundMark x1="74667" y1="29333" x2="74667" y2="29333"/>
                        <a14:backgroundMark x1="59111" y1="35556" x2="59111" y2="35556"/>
                        <a14:backgroundMark x1="55556" y1="40889" x2="55556" y2="40889"/>
                        <a14:backgroundMark x1="52000" y1="49333" x2="52000" y2="49333"/>
                        <a14:backgroundMark x1="67556" y1="72444" x2="67556" y2="72444"/>
                        <a14:backgroundMark x1="77333" y1="67111" x2="77333" y2="67111"/>
                        <a14:backgroundMark x1="83556" y1="73778" x2="83556" y2="73778"/>
                        <a14:backgroundMark x1="69778" y1="76889" x2="69778" y2="76889"/>
                        <a14:backgroundMark x1="66667" y1="78667" x2="66667" y2="78667"/>
                        <a14:backgroundMark x1="77333" y1="72000" x2="77333" y2="72000"/>
                        <a14:backgroundMark x1="77333" y1="74222" x2="77333" y2="74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084" y="1567895"/>
            <a:ext cx="5034819" cy="5034819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642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96D8AC61-C676-4694-A486-67C37A777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00" y="279000"/>
            <a:ext cx="11200000" cy="6300000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454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19095A51-C914-46C0-8D48-CD3829D44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00" y="279000"/>
            <a:ext cx="11200000" cy="6300000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554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AB48625-49F9-456A-8F55-9FE615C7C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00" y="279000"/>
            <a:ext cx="11200000" cy="6300000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7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394B5F-6A18-4211-B0DC-27585CA84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00" y="279000"/>
            <a:ext cx="11200000" cy="6300000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7EC4ED-B594-4459-951D-345876677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700" y="2596400"/>
            <a:ext cx="3240000" cy="3240000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6294BE-DC57-4ADC-B53F-63DAAA3D48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9300" y="2596400"/>
            <a:ext cx="3240000" cy="3240000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50394C-A761-4492-8BCE-ED0085327A1D}"/>
              </a:ext>
            </a:extLst>
          </p:cNvPr>
          <p:cNvSpPr txBox="1"/>
          <p:nvPr/>
        </p:nvSpPr>
        <p:spPr>
          <a:xfrm>
            <a:off x="932700" y="2067560"/>
            <a:ext cx="3240000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2006</a:t>
            </a:r>
            <a:endParaRPr lang="zh-CN" altLang="en-US" sz="2000" b="1" dirty="0">
              <a:solidFill>
                <a:srgbClr val="F8F2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8E1D02-11C8-479B-8A2E-5836FF5C51B7}"/>
              </a:ext>
            </a:extLst>
          </p:cNvPr>
          <p:cNvSpPr txBox="1"/>
          <p:nvPr/>
        </p:nvSpPr>
        <p:spPr>
          <a:xfrm>
            <a:off x="4476000" y="2067560"/>
            <a:ext cx="3240000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2019</a:t>
            </a:r>
            <a:endParaRPr lang="zh-CN" altLang="en-US" sz="2000" b="1" dirty="0">
              <a:solidFill>
                <a:srgbClr val="F8F2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CA0BEE-FC29-466E-86D9-A0852D435C5C}"/>
              </a:ext>
            </a:extLst>
          </p:cNvPr>
          <p:cNvSpPr txBox="1"/>
          <p:nvPr/>
        </p:nvSpPr>
        <p:spPr>
          <a:xfrm>
            <a:off x="8019300" y="2067560"/>
            <a:ext cx="3240000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2022</a:t>
            </a:r>
            <a:endParaRPr lang="zh-CN" altLang="en-US" sz="2000" b="1" dirty="0">
              <a:solidFill>
                <a:srgbClr val="F8F2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BABB48-AAFE-4C2E-ADD3-1AE75116B5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4800" y="2596400"/>
            <a:ext cx="3240000" cy="3240000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4513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746E6EE-D273-4299-A3C1-649544D93D5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rgbClr val="F8F2E4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Project Agenda</a:t>
            </a:r>
            <a:endParaRPr lang="zh-CN" altLang="en-US" sz="48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38FBED-DD54-4670-AC4D-A4B3A6C2EED8}"/>
              </a:ext>
            </a:extLst>
          </p:cNvPr>
          <p:cNvGrpSpPr/>
          <p:nvPr/>
        </p:nvGrpSpPr>
        <p:grpSpPr>
          <a:xfrm>
            <a:off x="406582" y="1856740"/>
            <a:ext cx="5215440" cy="4302960"/>
            <a:chOff x="431800" y="1856740"/>
            <a:chExt cx="5215440" cy="430296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CEBF785-3AE9-4835-8DDD-D8D98A55D12E}"/>
                </a:ext>
              </a:extLst>
            </p:cNvPr>
            <p:cNvSpPr/>
            <p:nvPr/>
          </p:nvSpPr>
          <p:spPr>
            <a:xfrm>
              <a:off x="431800" y="185674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Project Introduction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3A649C5-C6F2-4768-A394-7A759C97B148}"/>
                </a:ext>
              </a:extLst>
            </p:cNvPr>
            <p:cNvSpPr/>
            <p:nvPr/>
          </p:nvSpPr>
          <p:spPr>
            <a:xfrm>
              <a:off x="701040" y="250190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Data Preprocessing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2022D00-833D-4EE2-B41A-B11FE3E5871C}"/>
                </a:ext>
              </a:extLst>
            </p:cNvPr>
            <p:cNvSpPr/>
            <p:nvPr/>
          </p:nvSpPr>
          <p:spPr>
            <a:xfrm>
              <a:off x="970280" y="314706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Time Trend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FC04031-8E75-4760-B067-DAD1919E46FF}"/>
                </a:ext>
              </a:extLst>
            </p:cNvPr>
            <p:cNvSpPr/>
            <p:nvPr/>
          </p:nvSpPr>
          <p:spPr>
            <a:xfrm>
              <a:off x="1239520" y="379222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 Geographic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6C8866A-A8B7-4C0F-B194-34BB6F59A68F}"/>
                </a:ext>
              </a:extLst>
            </p:cNvPr>
            <p:cNvSpPr/>
            <p:nvPr/>
          </p:nvSpPr>
          <p:spPr>
            <a:xfrm>
              <a:off x="1508760" y="4437380"/>
              <a:ext cx="3600000" cy="432000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 Profiling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3AA20A8-9A2E-45A5-B74D-8AE165514386}"/>
                </a:ext>
              </a:extLst>
            </p:cNvPr>
            <p:cNvSpPr/>
            <p:nvPr/>
          </p:nvSpPr>
          <p:spPr>
            <a:xfrm>
              <a:off x="1778000" y="508254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 ARIMA Forecasting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25CCC38-9542-4E25-AF8C-4D61C44AE48A}"/>
                </a:ext>
              </a:extLst>
            </p:cNvPr>
            <p:cNvSpPr/>
            <p:nvPr/>
          </p:nvSpPr>
          <p:spPr>
            <a:xfrm>
              <a:off x="2047240" y="572770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 Conclusion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7" name="Picture 2" descr="Smileys Posters, Smileys Prints, Art Prints, Poster Designs | Smiley,  Emoticon, Smiley emoji">
            <a:extLst>
              <a:ext uri="{FF2B5EF4-FFF2-40B4-BE49-F238E27FC236}">
                <a16:creationId xmlns:a16="http://schemas.microsoft.com/office/drawing/2014/main" id="{D2793488-8D44-48DC-A7F3-CFDE607D7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881" y="994649"/>
            <a:ext cx="5813556" cy="581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105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109BE86-9516-4140-BB46-B258FDA5C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00" y="279000"/>
            <a:ext cx="11200000" cy="6300000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881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1C415F5-225D-4CF3-B998-2CF9D572C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00" y="279000"/>
            <a:ext cx="11200000" cy="6300000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FAD3E2E-5A6B-4664-8129-C08F00C09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00" y="279000"/>
            <a:ext cx="11200000" cy="6300000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797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A50C63-4D8B-469F-8AFE-F39C163CC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00" y="279000"/>
            <a:ext cx="11200000" cy="6300000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8830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746E6EE-D273-4299-A3C1-649544D93D5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rgbClr val="F8F2E4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Project Agenda</a:t>
            </a:r>
            <a:endParaRPr lang="zh-CN" altLang="en-US" sz="48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9DB8AD-DA23-4B09-BA77-C92C585321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4" t="10746" r="8273" b="24454"/>
          <a:stretch/>
        </p:blipFill>
        <p:spPr>
          <a:xfrm>
            <a:off x="6297844" y="1640840"/>
            <a:ext cx="5834368" cy="457474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438FBED-DD54-4670-AC4D-A4B3A6C2EED8}"/>
              </a:ext>
            </a:extLst>
          </p:cNvPr>
          <p:cNvGrpSpPr/>
          <p:nvPr/>
        </p:nvGrpSpPr>
        <p:grpSpPr>
          <a:xfrm>
            <a:off x="406582" y="1856740"/>
            <a:ext cx="5215440" cy="4302960"/>
            <a:chOff x="431800" y="1856740"/>
            <a:chExt cx="5215440" cy="430296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CEBF785-3AE9-4835-8DDD-D8D98A55D12E}"/>
                </a:ext>
              </a:extLst>
            </p:cNvPr>
            <p:cNvSpPr/>
            <p:nvPr/>
          </p:nvSpPr>
          <p:spPr>
            <a:xfrm>
              <a:off x="431800" y="1856740"/>
              <a:ext cx="3600000" cy="432000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Introduction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3A649C5-C6F2-4768-A394-7A759C97B148}"/>
                </a:ext>
              </a:extLst>
            </p:cNvPr>
            <p:cNvSpPr/>
            <p:nvPr/>
          </p:nvSpPr>
          <p:spPr>
            <a:xfrm>
              <a:off x="701040" y="250190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Data Preprocessing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2022D00-833D-4EE2-B41A-B11FE3E5871C}"/>
                </a:ext>
              </a:extLst>
            </p:cNvPr>
            <p:cNvSpPr/>
            <p:nvPr/>
          </p:nvSpPr>
          <p:spPr>
            <a:xfrm>
              <a:off x="970280" y="314706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Time Trend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FC04031-8E75-4760-B067-DAD1919E46FF}"/>
                </a:ext>
              </a:extLst>
            </p:cNvPr>
            <p:cNvSpPr/>
            <p:nvPr/>
          </p:nvSpPr>
          <p:spPr>
            <a:xfrm>
              <a:off x="1239520" y="379222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 Geographic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6C8866A-A8B7-4C0F-B194-34BB6F59A68F}"/>
                </a:ext>
              </a:extLst>
            </p:cNvPr>
            <p:cNvSpPr/>
            <p:nvPr/>
          </p:nvSpPr>
          <p:spPr>
            <a:xfrm>
              <a:off x="1508760" y="443738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 Profiling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3AA20A8-9A2E-45A5-B74D-8AE165514386}"/>
                </a:ext>
              </a:extLst>
            </p:cNvPr>
            <p:cNvSpPr/>
            <p:nvPr/>
          </p:nvSpPr>
          <p:spPr>
            <a:xfrm>
              <a:off x="1778000" y="508254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 ARIMA Forecasting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25CCC38-9542-4E25-AF8C-4D61C44AE48A}"/>
                </a:ext>
              </a:extLst>
            </p:cNvPr>
            <p:cNvSpPr/>
            <p:nvPr/>
          </p:nvSpPr>
          <p:spPr>
            <a:xfrm>
              <a:off x="2047240" y="572770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 Conclusion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4091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746E6EE-D273-4299-A3C1-649544D93D5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rgbClr val="F8F2E4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Project Agenda</a:t>
            </a:r>
            <a:endParaRPr lang="zh-CN" altLang="en-US" sz="48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38FBED-DD54-4670-AC4D-A4B3A6C2EED8}"/>
              </a:ext>
            </a:extLst>
          </p:cNvPr>
          <p:cNvGrpSpPr/>
          <p:nvPr/>
        </p:nvGrpSpPr>
        <p:grpSpPr>
          <a:xfrm>
            <a:off x="406582" y="1856740"/>
            <a:ext cx="5215440" cy="4302960"/>
            <a:chOff x="431800" y="1856740"/>
            <a:chExt cx="5215440" cy="430296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CEBF785-3AE9-4835-8DDD-D8D98A55D12E}"/>
                </a:ext>
              </a:extLst>
            </p:cNvPr>
            <p:cNvSpPr/>
            <p:nvPr/>
          </p:nvSpPr>
          <p:spPr>
            <a:xfrm>
              <a:off x="431800" y="185674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Project Introduction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3A649C5-C6F2-4768-A394-7A759C97B148}"/>
                </a:ext>
              </a:extLst>
            </p:cNvPr>
            <p:cNvSpPr/>
            <p:nvPr/>
          </p:nvSpPr>
          <p:spPr>
            <a:xfrm>
              <a:off x="701040" y="250190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Data Preprocessing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2022D00-833D-4EE2-B41A-B11FE3E5871C}"/>
                </a:ext>
              </a:extLst>
            </p:cNvPr>
            <p:cNvSpPr/>
            <p:nvPr/>
          </p:nvSpPr>
          <p:spPr>
            <a:xfrm>
              <a:off x="970280" y="314706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Time Trend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FC04031-8E75-4760-B067-DAD1919E46FF}"/>
                </a:ext>
              </a:extLst>
            </p:cNvPr>
            <p:cNvSpPr/>
            <p:nvPr/>
          </p:nvSpPr>
          <p:spPr>
            <a:xfrm>
              <a:off x="1239520" y="379222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 Geographic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6C8866A-A8B7-4C0F-B194-34BB6F59A68F}"/>
                </a:ext>
              </a:extLst>
            </p:cNvPr>
            <p:cNvSpPr/>
            <p:nvPr/>
          </p:nvSpPr>
          <p:spPr>
            <a:xfrm>
              <a:off x="1508760" y="443738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 Profiling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3AA20A8-9A2E-45A5-B74D-8AE165514386}"/>
                </a:ext>
              </a:extLst>
            </p:cNvPr>
            <p:cNvSpPr/>
            <p:nvPr/>
          </p:nvSpPr>
          <p:spPr>
            <a:xfrm>
              <a:off x="1778000" y="5082540"/>
              <a:ext cx="3600000" cy="432000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 ARIMA Forecasting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25CCC38-9542-4E25-AF8C-4D61C44AE48A}"/>
                </a:ext>
              </a:extLst>
            </p:cNvPr>
            <p:cNvSpPr/>
            <p:nvPr/>
          </p:nvSpPr>
          <p:spPr>
            <a:xfrm>
              <a:off x="2047240" y="572770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 Conclusion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6C5444A8-7D27-4B48-9927-F02CCA2D4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08" b="94712" l="2963" r="90000">
                        <a14:foregroundMark x1="23704" y1="10577" x2="23704" y2="10577"/>
                        <a14:foregroundMark x1="24815" y1="4808" x2="24815" y2="4808"/>
                        <a14:foregroundMark x1="7407" y1="14904" x2="7407" y2="14904"/>
                        <a14:foregroundMark x1="3704" y1="22115" x2="3704" y2="22115"/>
                        <a14:foregroundMark x1="3333" y1="37500" x2="3333" y2="37500"/>
                        <a14:foregroundMark x1="11111" y1="93750" x2="11111" y2="93750"/>
                        <a14:foregroundMark x1="35185" y1="94712" x2="35185" y2="94712"/>
                        <a14:backgroundMark x1="34444" y1="40865" x2="34444" y2="40865"/>
                        <a14:backgroundMark x1="34074" y1="38462" x2="34074" y2="384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79423" y="2669540"/>
            <a:ext cx="3867515" cy="297942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793345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FEACE1C6-B093-46F8-8CEB-D29296BBB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00" y="279000"/>
            <a:ext cx="11200000" cy="6300000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251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93D7FF25-E4E8-435F-B870-4C2BB51D1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00" y="279000"/>
            <a:ext cx="11200000" cy="6300000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45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C3D927DE-47C9-406A-82E0-9BFADFCF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00" y="279000"/>
            <a:ext cx="11200000" cy="6300000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051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746E6EE-D273-4299-A3C1-649544D93D5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rgbClr val="F8F2E4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Project Agenda</a:t>
            </a:r>
            <a:endParaRPr lang="zh-CN" altLang="en-US" sz="48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38FBED-DD54-4670-AC4D-A4B3A6C2EED8}"/>
              </a:ext>
            </a:extLst>
          </p:cNvPr>
          <p:cNvGrpSpPr/>
          <p:nvPr/>
        </p:nvGrpSpPr>
        <p:grpSpPr>
          <a:xfrm>
            <a:off x="406582" y="1856740"/>
            <a:ext cx="5215440" cy="4302960"/>
            <a:chOff x="431800" y="1856740"/>
            <a:chExt cx="5215440" cy="430296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CEBF785-3AE9-4835-8DDD-D8D98A55D12E}"/>
                </a:ext>
              </a:extLst>
            </p:cNvPr>
            <p:cNvSpPr/>
            <p:nvPr/>
          </p:nvSpPr>
          <p:spPr>
            <a:xfrm>
              <a:off x="431800" y="185674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Project Introduction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3A649C5-C6F2-4768-A394-7A759C97B148}"/>
                </a:ext>
              </a:extLst>
            </p:cNvPr>
            <p:cNvSpPr/>
            <p:nvPr/>
          </p:nvSpPr>
          <p:spPr>
            <a:xfrm>
              <a:off x="701040" y="250190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Data Preprocessing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2022D00-833D-4EE2-B41A-B11FE3E5871C}"/>
                </a:ext>
              </a:extLst>
            </p:cNvPr>
            <p:cNvSpPr/>
            <p:nvPr/>
          </p:nvSpPr>
          <p:spPr>
            <a:xfrm>
              <a:off x="970280" y="314706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Time Trend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FC04031-8E75-4760-B067-DAD1919E46FF}"/>
                </a:ext>
              </a:extLst>
            </p:cNvPr>
            <p:cNvSpPr/>
            <p:nvPr/>
          </p:nvSpPr>
          <p:spPr>
            <a:xfrm>
              <a:off x="1239520" y="379222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 Geographic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6C8866A-A8B7-4C0F-B194-34BB6F59A68F}"/>
                </a:ext>
              </a:extLst>
            </p:cNvPr>
            <p:cNvSpPr/>
            <p:nvPr/>
          </p:nvSpPr>
          <p:spPr>
            <a:xfrm>
              <a:off x="1508760" y="443738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 Profiling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3AA20A8-9A2E-45A5-B74D-8AE165514386}"/>
                </a:ext>
              </a:extLst>
            </p:cNvPr>
            <p:cNvSpPr/>
            <p:nvPr/>
          </p:nvSpPr>
          <p:spPr>
            <a:xfrm>
              <a:off x="1778000" y="508254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 ARIMA Forecasting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25CCC38-9542-4E25-AF8C-4D61C44AE48A}"/>
                </a:ext>
              </a:extLst>
            </p:cNvPr>
            <p:cNvSpPr/>
            <p:nvPr/>
          </p:nvSpPr>
          <p:spPr>
            <a:xfrm>
              <a:off x="2047240" y="5727700"/>
              <a:ext cx="3600000" cy="432000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 Conclusion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14F6FF8-FBE9-475D-AD1C-FEED02D45A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l="6433" t="14666" r="6717" b="15887"/>
          <a:stretch/>
        </p:blipFill>
        <p:spPr>
          <a:xfrm>
            <a:off x="6050280" y="2087880"/>
            <a:ext cx="5781040" cy="4168340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311198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1FEF76-BF1D-4ED7-B984-A30C302626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	Conclusion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3119A2-7DD0-434C-BEB1-8B148C37455A}"/>
              </a:ext>
            </a:extLst>
          </p:cNvPr>
          <p:cNvSpPr/>
          <p:nvPr/>
        </p:nvSpPr>
        <p:spPr>
          <a:xfrm>
            <a:off x="142240" y="1813560"/>
            <a:ext cx="10439400" cy="9652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CA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Through Timeline Trend Analysis: we explored the overall trend and found significant peaks during summer, weekends, and midnight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0FAD9D-45AF-4FF4-B55C-1342B6722427}"/>
              </a:ext>
            </a:extLst>
          </p:cNvPr>
          <p:cNvSpPr/>
          <p:nvPr/>
        </p:nvSpPr>
        <p:spPr>
          <a:xfrm>
            <a:off x="638387" y="2993813"/>
            <a:ext cx="10439400" cy="9652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Through Geographic Analysis: we investigated the spatial patterns of case distribution by b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A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roughs and precincts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EC18F1-8B53-4C4B-9CC2-FEB7216D87CB}"/>
              </a:ext>
            </a:extLst>
          </p:cNvPr>
          <p:cNvSpPr/>
          <p:nvPr/>
        </p:nvSpPr>
        <p:spPr>
          <a:xfrm>
            <a:off x="1134534" y="4174066"/>
            <a:ext cx="10439400" cy="9652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CA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Through Suspects &amp; Victims Analysis: we identified distinct perpetrator features and a trend towards involving more teenagers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61FA4B-985B-4114-9C76-5E6AC8537D28}"/>
              </a:ext>
            </a:extLst>
          </p:cNvPr>
          <p:cNvSpPr/>
          <p:nvPr/>
        </p:nvSpPr>
        <p:spPr>
          <a:xfrm>
            <a:off x="1630680" y="5354320"/>
            <a:ext cx="10439400" cy="9652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CA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Time Series Analysis:</a:t>
            </a:r>
            <a:r>
              <a:rPr lang="en-CA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we identified evident seasonal patterns and forecasted shooting counts for the next 3 years</a:t>
            </a:r>
          </a:p>
        </p:txBody>
      </p:sp>
    </p:spTree>
    <p:extLst>
      <p:ext uri="{BB962C8B-B14F-4D97-AF65-F5344CB8AC3E}">
        <p14:creationId xmlns:p14="http://schemas.microsoft.com/office/powerpoint/2010/main" val="410136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1FEF76-BF1D-4ED7-B984-A30C302626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Conclusion</a:t>
            </a:r>
            <a:endParaRPr lang="zh-CN" altLang="en-US" sz="4800" b="1" dirty="0">
              <a:solidFill>
                <a:srgbClr val="F8F2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6B269E-706B-465E-922F-752F715F008C}"/>
              </a:ext>
            </a:extLst>
          </p:cNvPr>
          <p:cNvGrpSpPr/>
          <p:nvPr/>
        </p:nvGrpSpPr>
        <p:grpSpPr>
          <a:xfrm>
            <a:off x="794728" y="1925320"/>
            <a:ext cx="10602544" cy="3919726"/>
            <a:chOff x="996288" y="1925320"/>
            <a:chExt cx="10602544" cy="39197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B3119A2-7DD0-434C-BEB1-8B148C37455A}"/>
                </a:ext>
              </a:extLst>
            </p:cNvPr>
            <p:cNvSpPr/>
            <p:nvPr/>
          </p:nvSpPr>
          <p:spPr>
            <a:xfrm>
              <a:off x="1671842" y="1925320"/>
              <a:ext cx="3600000" cy="72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Report Bias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098AF0-1925-4ADF-A78C-B954EA7D377A}"/>
                </a:ext>
              </a:extLst>
            </p:cNvPr>
            <p:cNvSpPr/>
            <p:nvPr/>
          </p:nvSpPr>
          <p:spPr>
            <a:xfrm>
              <a:off x="7323832" y="1925320"/>
              <a:ext cx="3600000" cy="72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Further Actions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4118F9-4255-47F2-9F52-98803A56FD28}"/>
                </a:ext>
              </a:extLst>
            </p:cNvPr>
            <p:cNvSpPr txBox="1"/>
            <p:nvPr/>
          </p:nvSpPr>
          <p:spPr>
            <a:xfrm>
              <a:off x="6648832" y="2982724"/>
              <a:ext cx="4950000" cy="286232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rgbClr val="F8F2E4"/>
              </a:solidFill>
            </a:ln>
          </p:spPr>
          <p:txBody>
            <a:bodyPr wrap="square" rtlCol="0" anchor="ctr">
              <a:spAutoFit/>
            </a:bodyPr>
            <a:lstStyle/>
            <a:p>
              <a:pPr marL="457200" indent="-457200">
                <a:buAutoNum type="arabicPeriod"/>
              </a:pPr>
              <a:r>
                <a:rPr lang="en-CA" altLang="zh-CN" sz="20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Suggest to adjust patrol schedules and fund allocation based on Geographic Analysis.</a:t>
              </a:r>
            </a:p>
            <a:p>
              <a:pPr marL="457200" indent="-457200">
                <a:buAutoNum type="arabicPeriod"/>
              </a:pPr>
              <a:r>
                <a:rPr lang="en-CA" altLang="zh-CN" sz="20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Suggest to conduct comprehensive inquiries into organized crime based on Profiling Analysis.</a:t>
              </a:r>
            </a:p>
            <a:p>
              <a:pPr marL="457200" indent="-457200">
                <a:buAutoNum type="arabicPeriod"/>
              </a:pPr>
              <a:r>
                <a:rPr lang="en-CA" altLang="zh-CN" sz="20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Suggest to prepare </a:t>
              </a:r>
              <a:r>
                <a:rPr lang="en-US" altLang="zh-CN" sz="20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preventative measures </a:t>
              </a:r>
              <a:r>
                <a:rPr lang="en-CA" altLang="zh-CN" sz="20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for significant events by utilizing Time Series Analysis.</a:t>
              </a:r>
              <a:endParaRPr lang="en-US" altLang="zh-CN" sz="20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44225C2-F650-44D2-A678-6EA3BFFC325A}"/>
                </a:ext>
              </a:extLst>
            </p:cNvPr>
            <p:cNvGrpSpPr/>
            <p:nvPr/>
          </p:nvGrpSpPr>
          <p:grpSpPr>
            <a:xfrm>
              <a:off x="996288" y="2982724"/>
              <a:ext cx="4951108" cy="2862322"/>
              <a:chOff x="996288" y="2982724"/>
              <a:chExt cx="4951108" cy="286232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CF3431-BC9D-468F-BE85-37584C36C40D}"/>
                  </a:ext>
                </a:extLst>
              </p:cNvPr>
              <p:cNvSpPr txBox="1"/>
              <p:nvPr/>
            </p:nvSpPr>
            <p:spPr>
              <a:xfrm>
                <a:off x="996288" y="2982724"/>
                <a:ext cx="4951108" cy="129266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38100">
                <a:solidFill>
                  <a:srgbClr val="F8F2E4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CA" altLang="zh-CN" sz="2400" b="1" dirty="0">
                    <a:solidFill>
                      <a:srgbClr val="F8F2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Bias in Data Source:</a:t>
                </a:r>
              </a:p>
              <a:p>
                <a:r>
                  <a:rPr lang="en-US" altLang="zh-CN" b="1" dirty="0">
                    <a:solidFill>
                      <a:srgbClr val="F8F2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CA" altLang="zh-CN" b="1" dirty="0" err="1">
                    <a:solidFill>
                      <a:srgbClr val="F8F2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otential</a:t>
                </a:r>
                <a:r>
                  <a:rPr lang="en-CA" altLang="zh-CN" b="1" dirty="0">
                    <a:solidFill>
                      <a:srgbClr val="F8F2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bias in NYPD data recording overly focuses on particular </a:t>
                </a:r>
                <a:r>
                  <a:rPr lang="en-US" altLang="zh-CN" b="1" dirty="0" err="1">
                    <a:solidFill>
                      <a:srgbClr val="F8F2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bor</a:t>
                </a:r>
                <a:r>
                  <a:rPr lang="en-CA" altLang="zh-CN" b="1" dirty="0" err="1">
                    <a:solidFill>
                      <a:srgbClr val="F8F2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oughs</a:t>
                </a:r>
                <a:r>
                  <a:rPr lang="en-CA" altLang="zh-CN" b="1" dirty="0">
                    <a:solidFill>
                      <a:srgbClr val="F8F2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race groups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4593EA-3B53-42EF-B65B-65EE7B5B4623}"/>
                  </a:ext>
                </a:extLst>
              </p:cNvPr>
              <p:cNvSpPr txBox="1"/>
              <p:nvPr/>
            </p:nvSpPr>
            <p:spPr>
              <a:xfrm>
                <a:off x="996288" y="4552384"/>
                <a:ext cx="4951108" cy="129266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38100">
                <a:solidFill>
                  <a:srgbClr val="F8F2E4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8F2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Bias in Data Analysis:</a:t>
                </a:r>
              </a:p>
              <a:p>
                <a:r>
                  <a:rPr lang="en-CA" altLang="zh-CN" b="1" dirty="0">
                    <a:solidFill>
                      <a:srgbClr val="F8F2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utilize more dimensions </a:t>
                </a:r>
                <a:r>
                  <a:rPr lang="en-US" altLang="zh-CN" b="1" dirty="0">
                    <a:solidFill>
                      <a:srgbClr val="F8F2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:r>
                  <a:rPr lang="en-CA" altLang="zh-CN" b="1" dirty="0">
                    <a:solidFill>
                      <a:srgbClr val="F8F2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explore correlations within cases, rather than solely concentrating on perpetrator profiles.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9045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79FF-BCC5-49FD-9E73-82847E0C7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7187875" cy="2387600"/>
          </a:xfrm>
          <a:solidFill>
            <a:srgbClr val="F8F2E4"/>
          </a:solidFill>
        </p:spPr>
        <p:txBody>
          <a:bodyPr anchor="ctr">
            <a:normAutofit fontScale="90000"/>
          </a:bodyPr>
          <a:lstStyle/>
          <a:p>
            <a:r>
              <a:rPr lang="en-US" altLang="zh-CN" sz="16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CN" altLang="en-US" sz="166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F7F44-E577-4BEB-92D2-14083E290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2387600"/>
            <a:ext cx="7187875" cy="4470400"/>
          </a:xfrm>
          <a:solidFill>
            <a:schemeClr val="accent2">
              <a:lumMod val="50000"/>
            </a:schemeClr>
          </a:solidFill>
          <a:ln>
            <a:solidFill>
              <a:srgbClr val="F8F2E4"/>
            </a:solidFill>
          </a:ln>
        </p:spPr>
        <p:txBody>
          <a:bodyPr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10700" b="1" dirty="0">
                <a:solidFill>
                  <a:srgbClr val="F8F2E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 Watching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16ADEE-FDC4-4902-A5A8-A86E79C1CF0C}"/>
              </a:ext>
            </a:extLst>
          </p:cNvPr>
          <p:cNvSpPr txBox="1">
            <a:spLocks/>
          </p:cNvSpPr>
          <p:nvPr/>
        </p:nvSpPr>
        <p:spPr>
          <a:xfrm>
            <a:off x="7187878" y="0"/>
            <a:ext cx="5004122" cy="2387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E501778-11FC-4815-B79E-0842232440CB}"/>
              </a:ext>
            </a:extLst>
          </p:cNvPr>
          <p:cNvSpPr txBox="1">
            <a:spLocks/>
          </p:cNvSpPr>
          <p:nvPr/>
        </p:nvSpPr>
        <p:spPr>
          <a:xfrm>
            <a:off x="7187876" y="2387600"/>
            <a:ext cx="5004122" cy="4470400"/>
          </a:xfrm>
          <a:prstGeom prst="rect">
            <a:avLst/>
          </a:prstGeom>
          <a:solidFill>
            <a:srgbClr val="F8F2E4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</a:pPr>
            <a:endParaRPr lang="en-US" altLang="zh-CN" sz="115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CFA5CD-2047-4FB7-AB9C-F65921D3E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00" b="90000" l="3774" r="94575">
                        <a14:foregroundMark x1="17453" y1="9600" x2="17453" y2="9600"/>
                        <a14:foregroundMark x1="16981" y1="4400" x2="16981" y2="4400"/>
                        <a14:foregroundMark x1="17453" y1="1200" x2="17453" y2="1200"/>
                        <a14:foregroundMark x1="6604" y1="65600" x2="6604" y2="65600"/>
                        <a14:foregroundMark x1="6368" y1="68000" x2="6368" y2="68000"/>
                        <a14:foregroundMark x1="68868" y1="87000" x2="68868" y2="87000"/>
                        <a14:foregroundMark x1="94811" y1="70000" x2="94811" y2="70000"/>
                        <a14:foregroundMark x1="47877" y1="65000" x2="47877" y2="65000"/>
                        <a14:foregroundMark x1="63208" y1="66600" x2="63208" y2="66600"/>
                        <a14:foregroundMark x1="46698" y1="64200" x2="46698" y2="64200"/>
                        <a14:foregroundMark x1="42217" y1="64800" x2="42217" y2="64800"/>
                        <a14:foregroundMark x1="45755" y1="61400" x2="45755" y2="61400"/>
                        <a14:foregroundMark x1="45755" y1="61200" x2="45755" y2="61200"/>
                        <a14:foregroundMark x1="59434" y1="64400" x2="59434" y2="64400"/>
                        <a14:foregroundMark x1="52830" y1="67000" x2="52830" y2="67000"/>
                        <a14:foregroundMark x1="7783" y1="59800" x2="7783" y2="59800"/>
                        <a14:foregroundMark x1="3774" y1="59800" x2="3774" y2="59800"/>
                        <a14:foregroundMark x1="45755" y1="60600" x2="45755" y2="60600"/>
                        <a14:foregroundMark x1="45519" y1="60400" x2="45519" y2="60400"/>
                        <a14:backgroundMark x1="8491" y1="70200" x2="8491" y2="70200"/>
                        <a14:backgroundMark x1="67217" y1="76000" x2="67217" y2="76000"/>
                        <a14:backgroundMark x1="79009" y1="77600" x2="79009" y2="77600"/>
                        <a14:backgroundMark x1="83491" y1="77800" x2="83491" y2="77800"/>
                        <a14:backgroundMark x1="79009" y1="78400" x2="79009" y2="78400"/>
                        <a14:backgroundMark x1="67217" y1="77400" x2="67217" y2="77400"/>
                        <a14:backgroundMark x1="83255" y1="80000" x2="83255" y2="80000"/>
                        <a14:backgroundMark x1="83255" y1="80800" x2="83255" y2="80800"/>
                        <a14:backgroundMark x1="67453" y1="78600" x2="67453" y2="78600"/>
                        <a14:backgroundMark x1="67453" y1="79200" x2="67453" y2="79200"/>
                        <a14:backgroundMark x1="8726" y1="77400" x2="8726" y2="77400"/>
                        <a14:backgroundMark x1="20991" y1="41600" x2="20991" y2="41600"/>
                        <a14:backgroundMark x1="22877" y1="49400" x2="22877" y2="49400"/>
                        <a14:backgroundMark x1="8726" y1="78000" x2="8726" y2="78000"/>
                        <a14:backgroundMark x1="79245" y1="80000" x2="79245" y2="8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87875" y="467858"/>
            <a:ext cx="4953326" cy="699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0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1FEF76-BF1D-4ED7-B984-A30C302626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Introduction</a:t>
            </a:r>
            <a:endParaRPr lang="zh-CN" altLang="en-US" sz="4800" b="1" dirty="0">
              <a:solidFill>
                <a:srgbClr val="F8F2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F44E17-F10D-4327-9513-DB41686B5E01}"/>
              </a:ext>
            </a:extLst>
          </p:cNvPr>
          <p:cNvGrpSpPr/>
          <p:nvPr/>
        </p:nvGrpSpPr>
        <p:grpSpPr>
          <a:xfrm>
            <a:off x="980930" y="1536110"/>
            <a:ext cx="10230140" cy="5037084"/>
            <a:chOff x="1259180" y="1504465"/>
            <a:chExt cx="10230140" cy="503708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B81D16-4AAE-485B-B28A-0FA7423ED46A}"/>
                </a:ext>
              </a:extLst>
            </p:cNvPr>
            <p:cNvSpPr txBox="1"/>
            <p:nvPr/>
          </p:nvSpPr>
          <p:spPr>
            <a:xfrm>
              <a:off x="1259180" y="4171669"/>
              <a:ext cx="10230140" cy="23698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rgbClr val="F8F2E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Objective:</a:t>
              </a:r>
              <a:endParaRPr lang="en-US" altLang="zh-CN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1935995-D94E-4B1B-94FA-733E4C91CAAA}"/>
                </a:ext>
              </a:extLst>
            </p:cNvPr>
            <p:cNvGrpSpPr/>
            <p:nvPr/>
          </p:nvGrpSpPr>
          <p:grpSpPr>
            <a:xfrm>
              <a:off x="1529080" y="4979966"/>
              <a:ext cx="9707880" cy="1226569"/>
              <a:chOff x="1167740" y="4679776"/>
              <a:chExt cx="9673640" cy="1709333"/>
            </a:xfrm>
            <a:noFill/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473070-1126-453B-8A99-499D1712B42D}"/>
                  </a:ext>
                </a:extLst>
              </p:cNvPr>
              <p:cNvSpPr txBox="1"/>
              <p:nvPr/>
            </p:nvSpPr>
            <p:spPr>
              <a:xfrm>
                <a:off x="6161380" y="4679776"/>
                <a:ext cx="4680000" cy="55758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38100">
                <a:solidFill>
                  <a:srgbClr val="F8F2E4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CA" altLang="zh-CN" sz="2000" b="1" dirty="0">
                    <a:solidFill>
                      <a:srgbClr val="F8F2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Geographic Analysis - WHERE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D6E261-2A87-4382-9A75-E68E648A1B6E}"/>
                  </a:ext>
                </a:extLst>
              </p:cNvPr>
              <p:cNvSpPr txBox="1"/>
              <p:nvPr/>
            </p:nvSpPr>
            <p:spPr>
              <a:xfrm>
                <a:off x="1167740" y="4679776"/>
                <a:ext cx="4680000" cy="55758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38100">
                <a:solidFill>
                  <a:srgbClr val="F8F2E4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CA" altLang="zh-CN" sz="2000" b="1" dirty="0">
                    <a:solidFill>
                      <a:srgbClr val="F8F2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Timeline Trend Analysis - WHEN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649784-CA10-45C4-A12D-C9AE82C1DA04}"/>
                  </a:ext>
                </a:extLst>
              </p:cNvPr>
              <p:cNvSpPr txBox="1"/>
              <p:nvPr/>
            </p:nvSpPr>
            <p:spPr>
              <a:xfrm>
                <a:off x="1167740" y="5831516"/>
                <a:ext cx="4680000" cy="55758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38100">
                <a:solidFill>
                  <a:srgbClr val="F8F2E4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rgbClr val="F8F2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Suspects &amp; Victims Analysis - WHO</a:t>
                </a:r>
                <a:endParaRPr lang="en-CA" altLang="zh-CN" sz="20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603F88-856D-4BDB-8B5C-28FF4F76CE68}"/>
                  </a:ext>
                </a:extLst>
              </p:cNvPr>
              <p:cNvSpPr txBox="1"/>
              <p:nvPr/>
            </p:nvSpPr>
            <p:spPr>
              <a:xfrm>
                <a:off x="6161380" y="5831520"/>
                <a:ext cx="4680000" cy="55758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38100">
                <a:solidFill>
                  <a:srgbClr val="F8F2E4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rgbClr val="F8F2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 Series </a:t>
                </a:r>
                <a:r>
                  <a:rPr lang="en-CA" altLang="zh-CN" sz="2000" b="1" dirty="0">
                    <a:solidFill>
                      <a:srgbClr val="F8F2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Forecasting - WHAT</a:t>
                </a:r>
                <a:endParaRPr lang="zh-CN" altLang="en-US" sz="20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D03EDA-F01A-45C4-9C39-F993B5A0C82F}"/>
                </a:ext>
              </a:extLst>
            </p:cNvPr>
            <p:cNvSpPr txBox="1"/>
            <p:nvPr/>
          </p:nvSpPr>
          <p:spPr>
            <a:xfrm>
              <a:off x="1259180" y="1504465"/>
              <a:ext cx="10230140" cy="211673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rgbClr val="F8F2E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Source: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en-CA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The dataset contains 27,000+ shooting cases from 2006 to 2022. 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en-CA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Each record includes location, timestamp, and people profiles. 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en-CA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This data was </a:t>
              </a:r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manually collected by NYPD with potential bias.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13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746E6EE-D273-4299-A3C1-649544D93D5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rgbClr val="F8F2E4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Project Agenda</a:t>
            </a:r>
            <a:endParaRPr lang="zh-CN" altLang="en-US" sz="48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38FBED-DD54-4670-AC4D-A4B3A6C2EED8}"/>
              </a:ext>
            </a:extLst>
          </p:cNvPr>
          <p:cNvGrpSpPr/>
          <p:nvPr/>
        </p:nvGrpSpPr>
        <p:grpSpPr>
          <a:xfrm>
            <a:off x="406582" y="1856740"/>
            <a:ext cx="5215440" cy="4302960"/>
            <a:chOff x="431800" y="1856740"/>
            <a:chExt cx="5215440" cy="430296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CEBF785-3AE9-4835-8DDD-D8D98A55D12E}"/>
                </a:ext>
              </a:extLst>
            </p:cNvPr>
            <p:cNvSpPr/>
            <p:nvPr/>
          </p:nvSpPr>
          <p:spPr>
            <a:xfrm>
              <a:off x="431800" y="185674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Project Introduction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3A649C5-C6F2-4768-A394-7A759C97B148}"/>
                </a:ext>
              </a:extLst>
            </p:cNvPr>
            <p:cNvSpPr/>
            <p:nvPr/>
          </p:nvSpPr>
          <p:spPr>
            <a:xfrm>
              <a:off x="701040" y="2501900"/>
              <a:ext cx="3600000" cy="432000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Data Preprocessing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2022D00-833D-4EE2-B41A-B11FE3E5871C}"/>
                </a:ext>
              </a:extLst>
            </p:cNvPr>
            <p:cNvSpPr/>
            <p:nvPr/>
          </p:nvSpPr>
          <p:spPr>
            <a:xfrm>
              <a:off x="970280" y="314706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Time Trend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FC04031-8E75-4760-B067-DAD1919E46FF}"/>
                </a:ext>
              </a:extLst>
            </p:cNvPr>
            <p:cNvSpPr/>
            <p:nvPr/>
          </p:nvSpPr>
          <p:spPr>
            <a:xfrm>
              <a:off x="1239520" y="379222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 Geographic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6C8866A-A8B7-4C0F-B194-34BB6F59A68F}"/>
                </a:ext>
              </a:extLst>
            </p:cNvPr>
            <p:cNvSpPr/>
            <p:nvPr/>
          </p:nvSpPr>
          <p:spPr>
            <a:xfrm>
              <a:off x="1508760" y="443738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 Profiling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3AA20A8-9A2E-45A5-B74D-8AE165514386}"/>
                </a:ext>
              </a:extLst>
            </p:cNvPr>
            <p:cNvSpPr/>
            <p:nvPr/>
          </p:nvSpPr>
          <p:spPr>
            <a:xfrm>
              <a:off x="1778000" y="508254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 ARIMA Forecasting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25CCC38-9542-4E25-AF8C-4D61C44AE48A}"/>
                </a:ext>
              </a:extLst>
            </p:cNvPr>
            <p:cNvSpPr/>
            <p:nvPr/>
          </p:nvSpPr>
          <p:spPr>
            <a:xfrm>
              <a:off x="2047240" y="572770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 Conclusion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52698C3-628F-46CA-82C3-6083DB481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958" y="2072740"/>
            <a:ext cx="3463020" cy="4011331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52574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8D5CA7-E4E6-40FB-AB70-F9F2B9A9CAC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Data Preprocessing</a:t>
            </a:r>
            <a:endParaRPr lang="zh-CN" altLang="en-US" sz="4800" b="1" dirty="0">
              <a:solidFill>
                <a:srgbClr val="F8F2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2D7353-3173-4482-B085-AC5578C60B8B}"/>
              </a:ext>
            </a:extLst>
          </p:cNvPr>
          <p:cNvGrpSpPr/>
          <p:nvPr/>
        </p:nvGrpSpPr>
        <p:grpSpPr>
          <a:xfrm>
            <a:off x="561340" y="2136290"/>
            <a:ext cx="11069320" cy="3581100"/>
            <a:chOff x="731520" y="2094130"/>
            <a:chExt cx="10810240" cy="35811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0694CBE-41B8-405C-9C2D-C0E3D7125AB1}"/>
                </a:ext>
              </a:extLst>
            </p:cNvPr>
            <p:cNvSpPr/>
            <p:nvPr/>
          </p:nvSpPr>
          <p:spPr>
            <a:xfrm>
              <a:off x="731520" y="2094130"/>
              <a:ext cx="4947920" cy="92944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Selecting Attributes</a:t>
              </a:r>
              <a:endParaRPr lang="zh-CN" altLang="en-US" sz="28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D2FC861-4A6B-455C-ADFD-E8AD8D8E4C30}"/>
                </a:ext>
              </a:extLst>
            </p:cNvPr>
            <p:cNvSpPr/>
            <p:nvPr/>
          </p:nvSpPr>
          <p:spPr>
            <a:xfrm>
              <a:off x="1000760" y="3419960"/>
              <a:ext cx="4947920" cy="92944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Modifying Column Names</a:t>
              </a:r>
              <a:endParaRPr lang="zh-CN" altLang="en-US" sz="28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1AD37FF-7D20-41C2-AE9B-A75E3F15F67B}"/>
                </a:ext>
              </a:extLst>
            </p:cNvPr>
            <p:cNvSpPr/>
            <p:nvPr/>
          </p:nvSpPr>
          <p:spPr>
            <a:xfrm>
              <a:off x="1270000" y="4745790"/>
              <a:ext cx="4947920" cy="92944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Adjusting Format</a:t>
              </a:r>
              <a:endParaRPr lang="zh-CN" altLang="en-US" sz="28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DA41712-1E2F-4079-A564-ECC4DAD88A40}"/>
                </a:ext>
              </a:extLst>
            </p:cNvPr>
            <p:cNvSpPr/>
            <p:nvPr/>
          </p:nvSpPr>
          <p:spPr>
            <a:xfrm>
              <a:off x="6055360" y="2094130"/>
              <a:ext cx="4947920" cy="92944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 Handling Missing Values</a:t>
              </a:r>
              <a:endParaRPr lang="zh-CN" altLang="en-US" sz="28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8D88B00-2876-4D11-8AED-D919C032945B}"/>
                </a:ext>
              </a:extLst>
            </p:cNvPr>
            <p:cNvSpPr/>
            <p:nvPr/>
          </p:nvSpPr>
          <p:spPr>
            <a:xfrm>
              <a:off x="6324600" y="3419960"/>
              <a:ext cx="4947920" cy="92944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 Changing Data Types</a:t>
              </a:r>
              <a:endParaRPr lang="zh-CN" altLang="en-US" sz="28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27B9CC7-B23A-4DC9-A71C-36D1C4355638}"/>
                </a:ext>
              </a:extLst>
            </p:cNvPr>
            <p:cNvSpPr/>
            <p:nvPr/>
          </p:nvSpPr>
          <p:spPr>
            <a:xfrm>
              <a:off x="6593840" y="4745790"/>
              <a:ext cx="4947920" cy="92944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 Removing Duplicates</a:t>
              </a:r>
              <a:endParaRPr lang="zh-CN" altLang="en-US" sz="28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2242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746E6EE-D273-4299-A3C1-649544D93D5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rgbClr val="F8F2E4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Project Agenda</a:t>
            </a:r>
            <a:endParaRPr lang="zh-CN" altLang="en-US" sz="48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38FBED-DD54-4670-AC4D-A4B3A6C2EED8}"/>
              </a:ext>
            </a:extLst>
          </p:cNvPr>
          <p:cNvGrpSpPr/>
          <p:nvPr/>
        </p:nvGrpSpPr>
        <p:grpSpPr>
          <a:xfrm>
            <a:off x="406582" y="1856740"/>
            <a:ext cx="5215440" cy="4302960"/>
            <a:chOff x="431800" y="1856740"/>
            <a:chExt cx="5215440" cy="430296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CEBF785-3AE9-4835-8DDD-D8D98A55D12E}"/>
                </a:ext>
              </a:extLst>
            </p:cNvPr>
            <p:cNvSpPr/>
            <p:nvPr/>
          </p:nvSpPr>
          <p:spPr>
            <a:xfrm>
              <a:off x="431800" y="185674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Project Introduction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3A649C5-C6F2-4768-A394-7A759C97B148}"/>
                </a:ext>
              </a:extLst>
            </p:cNvPr>
            <p:cNvSpPr/>
            <p:nvPr/>
          </p:nvSpPr>
          <p:spPr>
            <a:xfrm>
              <a:off x="701040" y="250190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Data Preprocessing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2022D00-833D-4EE2-B41A-B11FE3E5871C}"/>
                </a:ext>
              </a:extLst>
            </p:cNvPr>
            <p:cNvSpPr/>
            <p:nvPr/>
          </p:nvSpPr>
          <p:spPr>
            <a:xfrm>
              <a:off x="970280" y="3147060"/>
              <a:ext cx="3600000" cy="432000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Time Trend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FC04031-8E75-4760-B067-DAD1919E46FF}"/>
                </a:ext>
              </a:extLst>
            </p:cNvPr>
            <p:cNvSpPr/>
            <p:nvPr/>
          </p:nvSpPr>
          <p:spPr>
            <a:xfrm>
              <a:off x="1239520" y="379222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 Geographic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6C8866A-A8B7-4C0F-B194-34BB6F59A68F}"/>
                </a:ext>
              </a:extLst>
            </p:cNvPr>
            <p:cNvSpPr/>
            <p:nvPr/>
          </p:nvSpPr>
          <p:spPr>
            <a:xfrm>
              <a:off x="1508760" y="443738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 Profiling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3AA20A8-9A2E-45A5-B74D-8AE165514386}"/>
                </a:ext>
              </a:extLst>
            </p:cNvPr>
            <p:cNvSpPr/>
            <p:nvPr/>
          </p:nvSpPr>
          <p:spPr>
            <a:xfrm>
              <a:off x="1778000" y="508254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 ARIMA Forecasting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25CCC38-9542-4E25-AF8C-4D61C44AE48A}"/>
                </a:ext>
              </a:extLst>
            </p:cNvPr>
            <p:cNvSpPr/>
            <p:nvPr/>
          </p:nvSpPr>
          <p:spPr>
            <a:xfrm>
              <a:off x="2047240" y="572770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 Conclusion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7" name="Picture 2" descr="🕐 One O'clock Emoji">
            <a:extLst>
              <a:ext uri="{FF2B5EF4-FFF2-40B4-BE49-F238E27FC236}">
                <a16:creationId xmlns:a16="http://schemas.microsoft.com/office/drawing/2014/main" id="{C7C9E259-D6B9-44D6-8FC3-F0F9A3AA7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7778" y1="14222" x2="37778" y2="14222"/>
                        <a14:foregroundMark x1="36000" y1="25333" x2="36000" y2="25333"/>
                        <a14:foregroundMark x1="26222" y1="36444" x2="26222" y2="36444"/>
                        <a14:foregroundMark x1="21778" y1="51111" x2="21778" y2="51111"/>
                        <a14:foregroundMark x1="26222" y1="64444" x2="26222" y2="64444"/>
                        <a14:foregroundMark x1="36444" y1="73333" x2="36444" y2="73333"/>
                        <a14:foregroundMark x1="50222" y1="77778" x2="50222" y2="77778"/>
                        <a14:foregroundMark x1="49778" y1="47556" x2="49778" y2="47556"/>
                        <a14:foregroundMark x1="50667" y1="22222" x2="50667" y2="22222"/>
                        <a14:foregroundMark x1="64000" y1="26222" x2="64000" y2="26222"/>
                        <a14:foregroundMark x1="75111" y1="36889" x2="75111" y2="36889"/>
                        <a14:foregroundMark x1="76444" y1="49778" x2="76444" y2="49778"/>
                        <a14:foregroundMark x1="74667" y1="64889" x2="74667" y2="64889"/>
                        <a14:foregroundMark x1="63556" y1="74667" x2="63556" y2="74667"/>
                      </a14:backgroundRemoval>
                    </a14:imgEffect>
                    <a14:imgEffect>
                      <a14:artisticGlowDiffused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1521761"/>
            <a:ext cx="4835645" cy="483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02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190356-1D07-4877-9288-671C3BC90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00" y="279000"/>
            <a:ext cx="11200000" cy="6300000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A880C42-9C7D-40F6-90DF-9C2C9669F00D}"/>
              </a:ext>
            </a:extLst>
          </p:cNvPr>
          <p:cNvGrpSpPr/>
          <p:nvPr/>
        </p:nvGrpSpPr>
        <p:grpSpPr>
          <a:xfrm>
            <a:off x="1445524" y="1792240"/>
            <a:ext cx="9300952" cy="4320000"/>
            <a:chOff x="1379231" y="2129809"/>
            <a:chExt cx="9300952" cy="4320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938A93D-1F91-462A-84B2-33D8A2C8A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79231" y="2129809"/>
              <a:ext cx="2813794" cy="4320000"/>
            </a:xfrm>
            <a:prstGeom prst="rect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FD96C2B-B8E7-45C6-948B-58611D901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22812" y="2129809"/>
              <a:ext cx="2813792" cy="4320000"/>
            </a:xfrm>
            <a:prstGeom prst="rect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A9D9D01-6EC4-4658-ABFF-C28965051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66391" y="2129809"/>
              <a:ext cx="2813792" cy="4320000"/>
            </a:xfrm>
            <a:prstGeom prst="rect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883635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0EC7837-E556-425B-80BA-698C89DD6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00" y="279000"/>
            <a:ext cx="11200000" cy="6300000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90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69AA3379-DB24-4CA8-A3CD-81BDA627C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00" y="279000"/>
            <a:ext cx="11200000" cy="6300000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833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4169</TotalTime>
  <Words>512</Words>
  <Application>Microsoft Office PowerPoint</Application>
  <PresentationFormat>Widescreen</PresentationFormat>
  <Paragraphs>117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等线</vt:lpstr>
      <vt:lpstr>等线 Light</vt:lpstr>
      <vt:lpstr>Arial</vt:lpstr>
      <vt:lpstr>Wingdings</vt:lpstr>
      <vt:lpstr>Office Theme</vt:lpstr>
      <vt:lpstr>NYPD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FENG</dc:creator>
  <cp:lastModifiedBy>XIN FENG</cp:lastModifiedBy>
  <cp:revision>20</cp:revision>
  <dcterms:created xsi:type="dcterms:W3CDTF">2023-08-10T00:55:36Z</dcterms:created>
  <dcterms:modified xsi:type="dcterms:W3CDTF">2023-08-21T08:09:27Z</dcterms:modified>
</cp:coreProperties>
</file>