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92" r:id="rId6"/>
    <p:sldId id="259" r:id="rId7"/>
    <p:sldId id="295" r:id="rId8"/>
    <p:sldId id="298" r:id="rId9"/>
    <p:sldId id="260" r:id="rId10"/>
    <p:sldId id="274" r:id="rId11"/>
    <p:sldId id="275" r:id="rId12"/>
    <p:sldId id="301" r:id="rId13"/>
    <p:sldId id="303" r:id="rId14"/>
    <p:sldId id="309" r:id="rId15"/>
    <p:sldId id="305" r:id="rId16"/>
    <p:sldId id="311" r:id="rId17"/>
    <p:sldId id="284" r:id="rId18"/>
    <p:sldId id="262" r:id="rId19"/>
    <p:sldId id="291" r:id="rId20"/>
    <p:sldId id="285" r:id="rId21"/>
    <p:sldId id="287" r:id="rId22"/>
    <p:sldId id="288" r:id="rId23"/>
    <p:sldId id="289" r:id="rId24"/>
    <p:sldId id="290" r:id="rId25"/>
    <p:sldId id="308" r:id="rId26"/>
    <p:sldId id="263" r:id="rId27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88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4E33-6B1C-4E84-AE6D-84D8D784B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BCB-B011-47F7-9D47-E67F807A24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tags" Target="../tags/tag36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53.xml"/><Relationship Id="rId4" Type="http://schemas.openxmlformats.org/officeDocument/2006/relationships/image" Target="../media/image15.png"/><Relationship Id="rId3" Type="http://schemas.openxmlformats.org/officeDocument/2006/relationships/tags" Target="../tags/tag52.xml"/><Relationship Id="rId2" Type="http://schemas.openxmlformats.org/officeDocument/2006/relationships/image" Target="../media/image14.png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image" Target="../media/image17.png"/><Relationship Id="rId3" Type="http://schemas.openxmlformats.org/officeDocument/2006/relationships/tags" Target="../tags/tag55.xml"/><Relationship Id="rId2" Type="http://schemas.openxmlformats.org/officeDocument/2006/relationships/image" Target="../media/image16.png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hemeOverride" Target="../theme/themeOverride2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19.png"/><Relationship Id="rId3" Type="http://schemas.openxmlformats.org/officeDocument/2006/relationships/tags" Target="../tags/tag60.xml"/><Relationship Id="rId2" Type="http://schemas.openxmlformats.org/officeDocument/2006/relationships/image" Target="../media/image18.png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21.png"/><Relationship Id="rId3" Type="http://schemas.openxmlformats.org/officeDocument/2006/relationships/tags" Target="../tags/tag65.xml"/><Relationship Id="rId2" Type="http://schemas.openxmlformats.org/officeDocument/2006/relationships/image" Target="../media/image20.png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23.png"/><Relationship Id="rId3" Type="http://schemas.openxmlformats.org/officeDocument/2006/relationships/tags" Target="../tags/tag70.xml"/><Relationship Id="rId2" Type="http://schemas.openxmlformats.org/officeDocument/2006/relationships/image" Target="../media/image22.png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5.xml"/><Relationship Id="rId2" Type="http://schemas.openxmlformats.org/officeDocument/2006/relationships/image" Target="../media/image24.png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4.jpe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8.png"/><Relationship Id="rId7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tags" Target="../tags/tag21.xml"/><Relationship Id="rId4" Type="http://schemas.openxmlformats.org/officeDocument/2006/relationships/image" Target="../media/image6.png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10.png"/><Relationship Id="rId3" Type="http://schemas.openxmlformats.org/officeDocument/2006/relationships/tags" Target="../tags/tag28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.xml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432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8" y="-196913"/>
            <a:ext cx="12226217" cy="7251826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126365" y="1821815"/>
            <a:ext cx="5969635" cy="148971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</a:rPr>
              <a:t>DTSA 5509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</a:rPr>
              <a:t>inal Project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3.2 Checking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Correlation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1450340" y="1534160"/>
            <a:ext cx="9856470" cy="104711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 Rating is caculated by Specific Values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will remove the category ratings to avoid multicollinearity.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图片 106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6215" y="2727325"/>
            <a:ext cx="6400165" cy="285242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35925" y="2406015"/>
            <a:ext cx="268986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Regression Modeling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2133" y="1518920"/>
            <a:ext cx="11087735" cy="4079240"/>
            <a:chOff x="701" y="2392"/>
            <a:chExt cx="17461" cy="6424"/>
          </a:xfrm>
        </p:grpSpPr>
        <p:grpSp>
          <p:nvGrpSpPr>
            <p:cNvPr id="23" name="组合 22"/>
            <p:cNvGrpSpPr/>
            <p:nvPr/>
          </p:nvGrpSpPr>
          <p:grpSpPr>
            <a:xfrm>
              <a:off x="5660" y="2392"/>
              <a:ext cx="12502" cy="6424"/>
              <a:chOff x="6516" y="2392"/>
              <a:chExt cx="12502" cy="6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16" y="2392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6516" y="4928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Tree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>
                <p:custDataLst>
                  <p:tags r:id="rId2"/>
                </p:custDataLst>
              </p:nvPr>
            </p:nvSpPr>
            <p:spPr>
              <a:xfrm>
                <a:off x="6516" y="7400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Random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Forest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9644" y="2392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RIDGE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12772" y="2392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LASSO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9644" y="4928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KNN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12772" y="4928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SVM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8" name="矩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9644" y="7400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Gradient Boosting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9" name="矩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12772" y="7400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Adaboost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15900" y="2392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Multi-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algn="ctr">
                  <a:buClrTx/>
                  <a:buSzTx/>
                  <a:buFontTx/>
                </a:pPr>
                <a:r>
                  <a:rPr lang="en-US" altLang="zh-CN" sz="2800" b="1">
                    <a:solidFill>
                      <a:srgbClr val="8B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Nominal</a:t>
                </a: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21" name="矩形 20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900" y="4928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900" y="7400"/>
                <a:ext cx="3118" cy="1417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endPara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4" name="矩形 23"/>
            <p:cNvSpPr/>
            <p:nvPr>
              <p:custDataLst>
                <p:tags r:id="rId12"/>
              </p:custDataLst>
            </p:nvPr>
          </p:nvSpPr>
          <p:spPr>
            <a:xfrm>
              <a:off x="701" y="2392"/>
              <a:ext cx="4637" cy="1417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3"/>
              </p:custDataLst>
            </p:nvPr>
          </p:nvSpPr>
          <p:spPr>
            <a:xfrm>
              <a:off x="701" y="4928"/>
              <a:ext cx="4637" cy="1417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non-parametric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4"/>
              </p:custDataLst>
            </p:nvPr>
          </p:nvSpPr>
          <p:spPr>
            <a:xfrm>
              <a:off x="701" y="7400"/>
              <a:ext cx="4637" cy="1417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Ensemble Models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4.1 Linear Regression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0090" y="1800000"/>
            <a:ext cx="10612120" cy="4320540"/>
            <a:chOff x="1134" y="3401"/>
            <a:chExt cx="16712" cy="6804"/>
          </a:xfrm>
        </p:grpSpPr>
        <p:pic>
          <p:nvPicPr>
            <p:cNvPr id="109" name="图片 108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34" y="6803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pic>
          <p:nvPicPr>
            <p:cNvPr id="2" name="图片 1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4" y="3402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2744" y="3401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0.5013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2430090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21612327480836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Runing: 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0.0554 s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744" y="6803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0.7453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988093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11036989963568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Runing: 0.0419 s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Although log transformation improves the performance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Milan players still have an error rate around 40%.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4.2 Multi-nominal Regression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0090" y="1800000"/>
            <a:ext cx="10612120" cy="4320540"/>
            <a:chOff x="1134" y="3401"/>
            <a:chExt cx="16712" cy="6804"/>
          </a:xfrm>
        </p:grpSpPr>
        <p:pic>
          <p:nvPicPr>
            <p:cNvPr id="110" name="图片 10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34" y="3402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pic>
          <p:nvPicPr>
            <p:cNvPr id="111" name="图片 110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4" y="6803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3" name="文本框 2"/>
            <p:cNvSpPr txBox="1"/>
            <p:nvPr>
              <p:custDataLst>
                <p:tags r:id="rId5"/>
              </p:custDataLst>
            </p:nvPr>
          </p:nvSpPr>
          <p:spPr>
            <a:xfrm>
              <a:off x="12744" y="3401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0.7785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1663694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9601522135004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2.1948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2744" y="6803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0.8763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629980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5359653235589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2.5147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model fits the market prices of players quite well.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error of Milan's players is mostly within 20%.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4.3 KNN Regression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0090" y="1800000"/>
            <a:ext cx="10612120" cy="4320540"/>
            <a:chOff x="1134" y="3401"/>
            <a:chExt cx="16712" cy="6804"/>
          </a:xfrm>
        </p:grpSpPr>
        <p:pic>
          <p:nvPicPr>
            <p:cNvPr id="112" name="图片 111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34" y="3402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pic>
          <p:nvPicPr>
            <p:cNvPr id="113" name="图片 112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4" y="6803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3" name="文本框 2"/>
            <p:cNvSpPr txBox="1"/>
            <p:nvPr>
              <p:custDataLst>
                <p:tags r:id="rId5"/>
              </p:custDataLst>
            </p:nvPr>
          </p:nvSpPr>
          <p:spPr>
            <a:xfrm>
              <a:off x="12744" y="3401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0.7428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1094924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11145900528328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3.535 s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2744" y="6803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0.6932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1122900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13296664187068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3.164 s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 transformation make the result worse.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Most of the predictions for Milan's players have a significant error.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4.4 Random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Forest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0090" y="1800000"/>
            <a:ext cx="10612120" cy="4320540"/>
            <a:chOff x="1134" y="3401"/>
            <a:chExt cx="16712" cy="6804"/>
          </a:xfrm>
        </p:grpSpPr>
        <p:pic>
          <p:nvPicPr>
            <p:cNvPr id="114" name="图片 113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34" y="3402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pic>
          <p:nvPicPr>
            <p:cNvPr id="115" name="图片 114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4" y="6803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3" name="文本框 2"/>
            <p:cNvSpPr txBox="1"/>
            <p:nvPr>
              <p:custDataLst>
                <p:tags r:id="rId5"/>
              </p:custDataLst>
            </p:nvPr>
          </p:nvSpPr>
          <p:spPr>
            <a:xfrm>
              <a:off x="12744" y="3401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0.8933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697402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4623413076250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57.7969 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2744" y="6803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0.8769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679591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5334894705692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52.8876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of the best model based on the score and MAE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But the predictions for high-value players are inaccurate.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4.5. Gradient Boosting Regression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0090" y="1800000"/>
            <a:ext cx="10612120" cy="4320540"/>
            <a:chOff x="1134" y="3401"/>
            <a:chExt cx="16712" cy="6804"/>
          </a:xfrm>
        </p:grpSpPr>
        <p:pic>
          <p:nvPicPr>
            <p:cNvPr id="116" name="图片 115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34" y="6803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pic>
          <p:nvPicPr>
            <p:cNvPr id="117" name="图片 116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4" y="3402"/>
              <a:ext cx="11339" cy="3402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3" name="文本框 2"/>
            <p:cNvSpPr txBox="1"/>
            <p:nvPr>
              <p:custDataLst>
                <p:tags r:id="rId5"/>
              </p:custDataLst>
            </p:nvPr>
          </p:nvSpPr>
          <p:spPr>
            <a:xfrm>
              <a:off x="12744" y="3401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0.9147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741671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3694760751632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12.8189 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2744" y="6803"/>
              <a:ext cx="5102" cy="3402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 Score: 0.8883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MAE: 650905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MSE: 4839335412423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14.1918</a:t>
              </a: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</a:t>
              </a:r>
              <a:endPara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of the best model based on the score and MAE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value of most of Milan's players has been predicted accurately.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4.6Model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24" name="图片 12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80000" y="778510"/>
            <a:ext cx="104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Achieving a score of 90% and relatively accurate predictions.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the performance of </a:t>
            </a: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 on the FIFA23 dataset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orted from best to worst according to their Score and MAE.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1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000" y="778510"/>
            <a:ext cx="104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and Random Forest regression models achieve scores of around 90% and low MAE values on both the original and log-transformed targets.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图片 1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2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000" y="778510"/>
            <a:ext cx="104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and SVM regression models have the lowest MAE on log transformation, but they perform poorly on the original dataset.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图片 11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 Agenda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0590" y="1518285"/>
            <a:ext cx="10370820" cy="4232910"/>
            <a:chOff x="1214" y="2631"/>
            <a:chExt cx="16332" cy="6666"/>
          </a:xfrm>
        </p:grpSpPr>
        <p:pic>
          <p:nvPicPr>
            <p:cNvPr id="100" name="图片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14" y="2631"/>
              <a:ext cx="7041" cy="6666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6" name="圆角矩形 5"/>
            <p:cNvSpPr/>
            <p:nvPr/>
          </p:nvSpPr>
          <p:spPr>
            <a:xfrm>
              <a:off x="9600" y="2978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en-US" altLang="zh-C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>
              <p:custDataLst>
                <p:tags r:id="rId2"/>
              </p:custDataLst>
            </p:nvPr>
          </p:nvSpPr>
          <p:spPr>
            <a:xfrm>
              <a:off x="9600" y="4264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2. Data Cleaning</a:t>
              </a:r>
              <a:endParaRPr lang="en-US" altLang="zh-CN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" name="圆角矩形 11"/>
            <p:cNvSpPr/>
            <p:nvPr>
              <p:custDataLst>
                <p:tags r:id="rId3"/>
              </p:custDataLst>
            </p:nvPr>
          </p:nvSpPr>
          <p:spPr>
            <a:xfrm>
              <a:off x="9600" y="5550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3. Exploratory Data Analysis</a:t>
              </a:r>
              <a:endParaRPr lang="en-US" altLang="zh-C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>
              <p:custDataLst>
                <p:tags r:id="rId4"/>
              </p:custDataLst>
            </p:nvPr>
          </p:nvSpPr>
          <p:spPr>
            <a:xfrm>
              <a:off x="9600" y="6836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4. Regression Modeling</a:t>
              </a:r>
              <a:endParaRPr lang="en-US" altLang="zh-C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>
              <p:custDataLst>
                <p:tags r:id="rId5"/>
              </p:custDataLst>
            </p:nvPr>
          </p:nvSpPr>
          <p:spPr>
            <a:xfrm>
              <a:off x="9600" y="8122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5. Conclusion</a:t>
              </a:r>
              <a:endParaRPr lang="en-US" altLang="zh-C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3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000" y="778510"/>
            <a:ext cx="104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Log transformation improves some performance, </a:t>
            </a:r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model fits poorly on this dataset, and neither Ridge nor Lasso provide a significant improvement.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图片 12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4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778510"/>
            <a:ext cx="104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and KNN regression perform better on the original dataset than on the log-transformed dataset, which means that log transformation still loses some of the original data information.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图片 12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</a:t>
            </a:r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5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778510"/>
            <a:ext cx="104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the MAE of the models after log transformation is much lower, indicating that log transformation should be considered for variables with severe skewness when performing regression prediction.</a:t>
            </a:r>
            <a:endParaRPr lang="zh-CN" altLang="en-US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图片 12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0000" y="2160000"/>
            <a:ext cx="900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Final Conclusion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701415" y="1518920"/>
            <a:ext cx="7766050" cy="899795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perfect algorithm, only continuous experimentation to find the best method.</a:t>
            </a:r>
            <a:endParaRPr lang="en-US" altLang="zh-CN" sz="28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01415" y="3129280"/>
            <a:ext cx="7766050" cy="899795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weak models combined together often result in a stronger model.</a:t>
            </a:r>
            <a:endParaRPr lang="en-US" altLang="zh-CN" sz="28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01415" y="4699000"/>
            <a:ext cx="7766050" cy="899795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Right feature leads to the successful result.</a:t>
            </a:r>
            <a:endParaRPr lang="en-US" altLang="zh-CN" sz="28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552133" y="1518920"/>
            <a:ext cx="2944495" cy="899795"/>
          </a:xfrm>
          <a:prstGeom prst="rect">
            <a:avLst/>
          </a:prstGeom>
          <a:solidFill>
            <a:srgbClr val="8B0000"/>
          </a:solidFill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Lunch Theorem</a:t>
            </a:r>
            <a:endParaRPr lang="en-US" altLang="zh-C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552133" y="3129280"/>
            <a:ext cx="2944495" cy="899795"/>
          </a:xfrm>
          <a:prstGeom prst="rect">
            <a:avLst/>
          </a:prstGeom>
          <a:solidFill>
            <a:srgbClr val="8B0000"/>
          </a:solidFill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Methods</a:t>
            </a:r>
            <a:endParaRPr lang="en-US" altLang="zh-C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6"/>
            </p:custDataLst>
          </p:nvPr>
        </p:nvSpPr>
        <p:spPr>
          <a:xfrm>
            <a:off x="552133" y="4699000"/>
            <a:ext cx="2944495" cy="899795"/>
          </a:xfrm>
          <a:prstGeom prst="rect">
            <a:avLst/>
          </a:prstGeom>
          <a:solidFill>
            <a:srgbClr val="8B0000"/>
          </a:solidFill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Engineering</a:t>
            </a:r>
            <a:endParaRPr lang="en-US" altLang="zh-C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432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8" y="-196913"/>
            <a:ext cx="12226217" cy="7251826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126365" y="1821815"/>
            <a:ext cx="5969635" cy="148971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</a:rPr>
              <a:t>Thank you for watching!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Project Introduction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29678" y="1517015"/>
            <a:ext cx="9732645" cy="4006850"/>
            <a:chOff x="3904" y="2335"/>
            <a:chExt cx="15327" cy="6310"/>
          </a:xfrm>
        </p:grpSpPr>
        <p:sp>
          <p:nvSpPr>
            <p:cNvPr id="2" name="圆角矩形 1"/>
            <p:cNvSpPr/>
            <p:nvPr/>
          </p:nvSpPr>
          <p:spPr>
            <a:xfrm>
              <a:off x="3904" y="2335"/>
              <a:ext cx="3521" cy="2800"/>
            </a:xfrm>
            <a:prstGeom prst="round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3904" y="5845"/>
              <a:ext cx="3521" cy="2800"/>
            </a:xfrm>
            <a:prstGeom prst="round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Goal</a:t>
              </a:r>
              <a:endPara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8076" y="2335"/>
              <a:ext cx="11155" cy="2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FIFA23 1st Edition Player Database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From Kaggle Website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Players’ Information and Attributes  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8076" y="5845"/>
              <a:ext cx="11155" cy="2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Predict Players’ Market Value 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in the Game by 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Supervised Learning Methods</a:t>
              </a:r>
              <a:endParaRPr lang="en-US" altLang="zh-CN" sz="28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Data Cleaning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68575" y="1504315"/>
            <a:ext cx="7054850" cy="4019550"/>
            <a:chOff x="3567" y="2369"/>
            <a:chExt cx="11110" cy="6330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567" y="2369"/>
              <a:ext cx="11110" cy="2804"/>
            </a:xfrm>
            <a:prstGeom prst="rect">
              <a:avLst/>
            </a:prstGeom>
            <a:ln w="38100">
              <a:solidFill>
                <a:srgbClr val="8B0000"/>
              </a:solidFill>
            </a:ln>
          </p:spPr>
        </p:pic>
        <p:grpSp>
          <p:nvGrpSpPr>
            <p:cNvPr id="9" name="组合 8"/>
            <p:cNvGrpSpPr/>
            <p:nvPr/>
          </p:nvGrpSpPr>
          <p:grpSpPr>
            <a:xfrm>
              <a:off x="3567" y="5899"/>
              <a:ext cx="11110" cy="2800"/>
              <a:chOff x="3567" y="5899"/>
              <a:chExt cx="11110" cy="2800"/>
            </a:xfrm>
          </p:grpSpPr>
          <p:sp>
            <p:nvSpPr>
              <p:cNvPr id="5" name="圆角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3567" y="5899"/>
                <a:ext cx="5076" cy="2800"/>
              </a:xfrm>
              <a:prstGeom prst="roundRect">
                <a:avLst/>
              </a:prstGeom>
              <a:solidFill>
                <a:srgbClr val="8B0000"/>
              </a:solidFill>
              <a:ln w="38100">
                <a:solidFill>
                  <a:srgbClr val="8B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4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Players</a:t>
                </a:r>
                <a:endPara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571500" lvl="0" indent="-571500" algn="ctr">
                  <a:buClrTx/>
                  <a:buSzTx/>
                  <a:buFont typeface="Wingdings" panose="05000000000000000000" charset="0"/>
                  <a:buChar char="Ø"/>
                </a:pPr>
                <a:r>
                  <a:rPr lang="en-US" altLang="zh-CN" sz="4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18539</a:t>
                </a:r>
                <a:endPara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8" name="圆角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9601" y="5899"/>
                <a:ext cx="5076" cy="2800"/>
              </a:xfrm>
              <a:prstGeom prst="roundRect">
                <a:avLst/>
              </a:prstGeom>
              <a:solidFill>
                <a:srgbClr val="8B0000"/>
              </a:solidFill>
              <a:ln w="38100">
                <a:solidFill>
                  <a:srgbClr val="8B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4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Attributes</a:t>
                </a:r>
                <a:endPara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571500" lvl="0" indent="-571500" algn="ctr">
                  <a:buClrTx/>
                  <a:buSzTx/>
                  <a:buFont typeface="Wingdings" panose="05000000000000000000" charset="0"/>
                  <a:buChar char="Ø"/>
                </a:pPr>
                <a:r>
                  <a:rPr lang="en-US" altLang="zh-CN" sz="4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90</a:t>
                </a:r>
                <a:endPara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0" y="50800"/>
            <a:ext cx="12192000" cy="6858000"/>
            <a:chOff x="0" y="0"/>
            <a:chExt cx="12192000" cy="6858000"/>
          </a:xfrm>
        </p:grpSpPr>
        <p:pic>
          <p:nvPicPr>
            <p:cNvPr id="11" name="Picture 2" descr="image description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3"/>
            <p:cNvSpPr/>
            <p:nvPr>
              <p:custDataLst>
                <p:tags r:id="rId3"/>
              </p:custDataLst>
            </p:nvPr>
          </p:nvSpPr>
          <p:spPr>
            <a:xfrm>
              <a:off x="292230" y="4253059"/>
              <a:ext cx="2300140" cy="1178351"/>
            </a:xfrm>
            <a:prstGeom prst="roundRect">
              <a:avLst/>
            </a:prstGeom>
            <a:solidFill>
              <a:srgbClr val="FFF2CC">
                <a:alpha val="20000"/>
              </a:srgb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5"/>
            <p:cNvSpPr/>
            <p:nvPr>
              <p:custDataLst>
                <p:tags r:id="rId4"/>
              </p:custDataLst>
            </p:nvPr>
          </p:nvSpPr>
          <p:spPr>
            <a:xfrm>
              <a:off x="2933306" y="2490247"/>
              <a:ext cx="8966463" cy="2609654"/>
            </a:xfrm>
            <a:prstGeom prst="roundRect">
              <a:avLst/>
            </a:prstGeom>
            <a:solidFill>
              <a:srgbClr val="FFF2CC">
                <a:alpha val="20000"/>
              </a:srgb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6"/>
            <p:cNvSpPr/>
            <p:nvPr>
              <p:custDataLst>
                <p:tags r:id="rId5"/>
              </p:custDataLst>
            </p:nvPr>
          </p:nvSpPr>
          <p:spPr>
            <a:xfrm>
              <a:off x="292230" y="5118755"/>
              <a:ext cx="2300140" cy="312655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General Attributes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7"/>
            <p:cNvSpPr/>
            <p:nvPr>
              <p:custDataLst>
                <p:tags r:id="rId6"/>
              </p:custDataLst>
            </p:nvPr>
          </p:nvSpPr>
          <p:spPr>
            <a:xfrm>
              <a:off x="2933306" y="4786701"/>
              <a:ext cx="8966463" cy="3132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Specific Attributes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1"/>
            <p:cNvSpPr/>
            <p:nvPr>
              <p:custDataLst>
                <p:tags r:id="rId7"/>
              </p:custDataLst>
            </p:nvPr>
          </p:nvSpPr>
          <p:spPr>
            <a:xfrm>
              <a:off x="153970" y="1082511"/>
              <a:ext cx="7472315" cy="1104508"/>
            </a:xfrm>
            <a:prstGeom prst="roundRect">
              <a:avLst/>
            </a:prstGeom>
            <a:solidFill>
              <a:srgbClr val="FFF2CC">
                <a:alpha val="20000"/>
              </a:srgb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2"/>
            <p:cNvSpPr/>
            <p:nvPr>
              <p:custDataLst>
                <p:tags r:id="rId8"/>
              </p:custDataLst>
            </p:nvPr>
          </p:nvSpPr>
          <p:spPr>
            <a:xfrm>
              <a:off x="153970" y="1873819"/>
              <a:ext cx="7472315" cy="3132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Details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2.1 Feature Description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2.2 Cleaning Steps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1" name="图片 100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3155" y="1473835"/>
            <a:ext cx="4320000" cy="216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  <p:pic>
        <p:nvPicPr>
          <p:cNvPr id="3" name="图片 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55435" y="1473835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55435" y="4354195"/>
            <a:ext cx="4320000" cy="21600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  <p:pic>
        <p:nvPicPr>
          <p:cNvPr id="8" name="图片 7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13155" y="4354195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1113155" y="82169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Refill Missing Values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>
            <p:custDataLst>
              <p:tags r:id="rId10"/>
            </p:custDataLst>
          </p:nvPr>
        </p:nvSpPr>
        <p:spPr>
          <a:xfrm>
            <a:off x="6655435" y="82169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Delete Duplicates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11"/>
            </p:custDataLst>
          </p:nvPr>
        </p:nvSpPr>
        <p:spPr>
          <a:xfrm>
            <a:off x="1113155" y="371348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Remove Unrelevant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6655435" y="371348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Create Dummy Variable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Exploratory Data Analysis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60818" y="1940243"/>
            <a:ext cx="9270365" cy="3623945"/>
            <a:chOff x="2301" y="3880"/>
            <a:chExt cx="14599" cy="5707"/>
          </a:xfrm>
        </p:grpSpPr>
        <p:grpSp>
          <p:nvGrpSpPr>
            <p:cNvPr id="3" name="组合 2"/>
            <p:cNvGrpSpPr/>
            <p:nvPr/>
          </p:nvGrpSpPr>
          <p:grpSpPr>
            <a:xfrm>
              <a:off x="2301" y="3880"/>
              <a:ext cx="14599" cy="4534"/>
              <a:chOff x="1408" y="3880"/>
              <a:chExt cx="14599" cy="4534"/>
            </a:xfrm>
          </p:grpSpPr>
          <p:pic>
            <p:nvPicPr>
              <p:cNvPr id="2" name="图片 1"/>
              <p:cNvPicPr/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408" y="3880"/>
                <a:ext cx="6803" cy="4535"/>
              </a:xfrm>
              <a:prstGeom prst="rect">
                <a:avLst/>
              </a:prstGeom>
              <a:ln w="38100">
                <a:solidFill>
                  <a:srgbClr val="8B0000"/>
                </a:solidFill>
              </a:ln>
            </p:spPr>
          </p:pic>
          <p:pic>
            <p:nvPicPr>
              <p:cNvPr id="104" name="图片 103"/>
              <p:cNvPicPr/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9205" y="3880"/>
                <a:ext cx="6803" cy="4535"/>
              </a:xfrm>
              <a:prstGeom prst="rect">
                <a:avLst/>
              </a:prstGeom>
              <a:noFill/>
              <a:ln w="38100">
                <a:solidFill>
                  <a:srgbClr val="8B0000"/>
                </a:solidFill>
              </a:ln>
            </p:spPr>
          </p:pic>
        </p:grpSp>
        <p:sp>
          <p:nvSpPr>
            <p:cNvPr id="9" name="圆角矩形 8"/>
            <p:cNvSpPr/>
            <p:nvPr>
              <p:custDataLst>
                <p:tags r:id="rId5"/>
              </p:custDataLst>
            </p:nvPr>
          </p:nvSpPr>
          <p:spPr>
            <a:xfrm>
              <a:off x="2301" y="8657"/>
              <a:ext cx="6803" cy="930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B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  <a:endParaRPr lang="en-US" altLang="zh-CN" sz="40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6"/>
              </p:custDataLst>
            </p:nvPr>
          </p:nvSpPr>
          <p:spPr>
            <a:xfrm>
              <a:off x="10098" y="8657"/>
              <a:ext cx="6803" cy="930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B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Correlation</a:t>
              </a:r>
              <a:endParaRPr lang="en-US" altLang="zh-CN" sz="40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3.1 Checking Distribution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rcRect t="33007" b="11140"/>
          <a:stretch>
            <a:fillRect/>
          </a:stretch>
        </p:blipFill>
        <p:spPr>
          <a:xfrm>
            <a:off x="1111250" y="969645"/>
            <a:ext cx="9969500" cy="5568315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3.1 Checking Distribution</a:t>
            </a:r>
            <a:endParaRPr lang="en-US" altLang="zh-CN" sz="44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0000" y="2880000"/>
            <a:ext cx="9000000" cy="2700655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450340" y="1534160"/>
            <a:ext cx="8754110" cy="104711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predicted values are heavily skewed to the left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players show very low Market Values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Close to normal distribution after log transformation </a:t>
            </a:r>
            <a:endParaRPr lang="en-US" altLang="zh-CN" sz="2400" b="1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PP_MARK_KEY" val="3632cc57-8228-4f88-99d1-3a86a112cd5f"/>
  <p:tag name="COMMONDATA" val="eyJoZGlkIjoiZjU3MGIwZjM1NjY3NWE1M2Q3NDBjM2IyZjczNzViNzQ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3798</Words>
  <Application>WPS 演示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DengXian</vt:lpstr>
      <vt:lpstr>Microsoft YaHei</vt:lpstr>
      <vt:lpstr>Arial Unicode MS</vt:lpstr>
      <vt:lpstr>DengXian Light</vt:lpstr>
      <vt:lpstr>Calibri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FENG</dc:creator>
  <cp:lastModifiedBy>milanfx</cp:lastModifiedBy>
  <cp:revision>9</cp:revision>
  <dcterms:created xsi:type="dcterms:W3CDTF">2023-04-28T21:59:00Z</dcterms:created>
  <dcterms:modified xsi:type="dcterms:W3CDTF">2023-04-29T09:31:25Z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E9D4F38447C14DADB92E3D413F0C5603_13</vt:lpwstr>
  </property>
  <property fmtid="{D5CDD505-2E9C-101B-9397-08002B2CF9AE}" pid="3" name="KSOProductBuildVer">
    <vt:lpwstr>2052-11.1.0.14036</vt:lpwstr>
  </property>
</Properties>
</file>