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heme/themeOverride2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92" r:id="rId5"/>
    <p:sldId id="298" r:id="rId6"/>
    <p:sldId id="260" r:id="rId7"/>
    <p:sldId id="274" r:id="rId8"/>
    <p:sldId id="275" r:id="rId9"/>
    <p:sldId id="301" r:id="rId10"/>
    <p:sldId id="303" r:id="rId11"/>
    <p:sldId id="309" r:id="rId12"/>
    <p:sldId id="305" r:id="rId13"/>
    <p:sldId id="311" r:id="rId14"/>
    <p:sldId id="284" r:id="rId15"/>
    <p:sldId id="262" r:id="rId16"/>
    <p:sldId id="312" r:id="rId17"/>
    <p:sldId id="313" r:id="rId18"/>
    <p:sldId id="314" r:id="rId19"/>
    <p:sldId id="308" r:id="rId20"/>
    <p:sldId id="263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4E33-6B1C-4E84-AE6D-84D8D784B817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0BCB-B011-47F7-9D47-E67F807A24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6B668-0EB0-4A00-B2A5-92BEFF8D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6914"/>
            <a:ext cx="12217684" cy="7251825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126365" y="1821815"/>
            <a:ext cx="5969635" cy="148971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DTSA 5510</a:t>
            </a:r>
          </a:p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4.2 Second K-means Clustering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E73FE02-37BA-499B-A867-1371796BF74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0" y="2700000"/>
            <a:ext cx="9000000" cy="3960000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8">
            <a:extLst>
              <a:ext uri="{FF2B5EF4-FFF2-40B4-BE49-F238E27FC236}">
                <a16:creationId xmlns:a16="http://schemas.microsoft.com/office/drawing/2014/main" id="{48E16F14-18EC-4B42-9B81-70DDF0B9B7C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9500" y="796880"/>
            <a:ext cx="10464800" cy="17932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Narrow Down the number of players to Top 1000.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algorithm perfectly grouped the players into five categories, and each category of players has different tendencies in their attributes.</a:t>
            </a:r>
          </a:p>
          <a:p>
            <a:endParaRPr lang="en-CA" altLang="zh-CN" sz="24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4.3 Double Checking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4664BE-3981-427A-AA80-46C0644D96E2}"/>
              </a:ext>
            </a:extLst>
          </p:cNvPr>
          <p:cNvGrpSpPr/>
          <p:nvPr/>
        </p:nvGrpSpPr>
        <p:grpSpPr>
          <a:xfrm>
            <a:off x="2795011" y="879200"/>
            <a:ext cx="6601979" cy="5760000"/>
            <a:chOff x="2439186" y="965200"/>
            <a:chExt cx="6601979" cy="576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1FA5E2-F8B6-49E2-9728-30907029ED55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9186" y="965200"/>
              <a:ext cx="3240000" cy="5760000"/>
            </a:xfrm>
            <a:prstGeom prst="rect">
              <a:avLst/>
            </a:prstGeom>
            <a:ln w="38100">
              <a:solidFill>
                <a:srgbClr val="8B0000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776916-571D-41ED-8396-5F9F8C143314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1165" y="965200"/>
              <a:ext cx="3240000" cy="5760000"/>
            </a:xfrm>
            <a:prstGeom prst="rect">
              <a:avLst/>
            </a:prstGeom>
            <a:ln w="38100">
              <a:solidFill>
                <a:srgbClr val="8B0000"/>
              </a:solidFill>
            </a:ln>
          </p:spPr>
        </p:pic>
      </p:grpSp>
      <p:pic>
        <p:nvPicPr>
          <p:cNvPr id="9218" name="Picture 2" descr="AC米兰- 维基百科，自由的百科全书">
            <a:extLst>
              <a:ext uri="{FF2B5EF4-FFF2-40B4-BE49-F238E27FC236}">
                <a16:creationId xmlns:a16="http://schemas.microsoft.com/office/drawing/2014/main" id="{FFB44069-4D37-4175-8503-6DAA0388F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3" y="2357438"/>
            <a:ext cx="1704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国际米兰足球俱乐部- 维基百科，自由的百科全书">
            <a:extLst>
              <a:ext uri="{FF2B5EF4-FFF2-40B4-BE49-F238E27FC236}">
                <a16:creationId xmlns:a16="http://schemas.microsoft.com/office/drawing/2014/main" id="{87F363A1-7C8E-4C98-AB5F-2BD9B0D4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648" y="26241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4.4 Compare to Hierarchy Clustering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52350BC-FA65-46EF-AF30-FE19FF3C513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0" y="2330450"/>
            <a:ext cx="8640000" cy="4320000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8">
            <a:extLst>
              <a:ext uri="{FF2B5EF4-FFF2-40B4-BE49-F238E27FC236}">
                <a16:creationId xmlns:a16="http://schemas.microsoft.com/office/drawing/2014/main" id="{4DA1C676-C242-41C4-9B72-19A0C8B4A0D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9500" y="796880"/>
            <a:ext cx="10464800" cy="17932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K-means clustering, the positions of players in each cluster are very focused and concentrated.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Hierarchy, </a:t>
            </a: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0 and 2 intersect with each other, and cluster 5 has no meaning.</a:t>
            </a:r>
          </a:p>
          <a:p>
            <a:endParaRPr lang="en-CA" altLang="zh-CN" sz="24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4.5 Label Clusters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42C984-D726-49DD-9FD0-FF9690427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7716"/>
              </p:ext>
            </p:extLst>
          </p:nvPr>
        </p:nvGraphicFramePr>
        <p:xfrm>
          <a:off x="596900" y="1562100"/>
          <a:ext cx="4851400" cy="4165600"/>
        </p:xfrm>
        <a:graphic>
          <a:graphicData uri="http://schemas.openxmlformats.org/drawingml/2006/table">
            <a:tbl>
              <a:tblPr/>
              <a:tblGrid>
                <a:gridCol w="4851400">
                  <a:extLst>
                    <a:ext uri="{9D8B030D-6E8A-4147-A177-3AD203B41FA5}">
                      <a16:colId xmlns:a16="http://schemas.microsoft.com/office/drawing/2014/main" val="2678171814"/>
                    </a:ext>
                  </a:extLst>
                </a:gridCol>
              </a:tblGrid>
              <a:tr h="833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dirty="0">
                          <a:solidFill>
                            <a:srgbClr val="8B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&gt;&gt;cluster0 = Striker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50874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dirty="0">
                          <a:solidFill>
                            <a:srgbClr val="8B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&gt;&gt;cluster1 = Wing-defender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30237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>
                          <a:solidFill>
                            <a:srgbClr val="8B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&gt;&gt;cluster2 = Center-back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43792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>
                          <a:solidFill>
                            <a:srgbClr val="8B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&gt;&gt;cluster3 = Mid-field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521543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dirty="0">
                          <a:solidFill>
                            <a:srgbClr val="8B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&gt;&gt;cluster4 = Wing-attacker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178303"/>
                  </a:ext>
                </a:extLst>
              </a:tr>
            </a:tbl>
          </a:graphicData>
        </a:graphic>
      </p:graphicFrame>
      <p:pic>
        <p:nvPicPr>
          <p:cNvPr id="11266" name="Picture 2" descr="image description">
            <a:extLst>
              <a:ext uri="{FF2B5EF4-FFF2-40B4-BE49-F238E27FC236}">
                <a16:creationId xmlns:a16="http://schemas.microsoft.com/office/drawing/2014/main" id="{1F90A393-08F8-4431-976E-64B7E23CE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65" y="1284022"/>
            <a:ext cx="6553535" cy="4721756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B5E548C-CB27-4C41-97E2-16672170CC7C}"/>
              </a:ext>
            </a:extLst>
          </p:cNvPr>
          <p:cNvSpPr/>
          <p:nvPr/>
        </p:nvSpPr>
        <p:spPr>
          <a:xfrm>
            <a:off x="7696200" y="1816100"/>
            <a:ext cx="1193800" cy="1193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3D68DB-7E5A-43D6-AB65-D4885C73BCED}"/>
              </a:ext>
            </a:extLst>
          </p:cNvPr>
          <p:cNvSpPr/>
          <p:nvPr/>
        </p:nvSpPr>
        <p:spPr>
          <a:xfrm>
            <a:off x="5168900" y="3962400"/>
            <a:ext cx="1193800" cy="1193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B0246C-928A-48A9-82D8-B25E8D49A388}"/>
              </a:ext>
            </a:extLst>
          </p:cNvPr>
          <p:cNvSpPr/>
          <p:nvPr/>
        </p:nvSpPr>
        <p:spPr>
          <a:xfrm>
            <a:off x="10109200" y="3962400"/>
            <a:ext cx="1193800" cy="1193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C1CDB3-C071-4211-B2B6-F9892D77CCB0}"/>
              </a:ext>
            </a:extLst>
          </p:cNvPr>
          <p:cNvSpPr/>
          <p:nvPr/>
        </p:nvSpPr>
        <p:spPr>
          <a:xfrm>
            <a:off x="7696200" y="3048000"/>
            <a:ext cx="1193800" cy="1193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0F952-0524-4D0A-9D20-D1A7D91CB4D6}"/>
              </a:ext>
            </a:extLst>
          </p:cNvPr>
          <p:cNvSpPr/>
          <p:nvPr/>
        </p:nvSpPr>
        <p:spPr>
          <a:xfrm>
            <a:off x="7708900" y="4241800"/>
            <a:ext cx="1193800" cy="1193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0C98CE-7CCF-484C-BF75-964EB98FE4BD}"/>
              </a:ext>
            </a:extLst>
          </p:cNvPr>
          <p:cNvSpPr/>
          <p:nvPr/>
        </p:nvSpPr>
        <p:spPr>
          <a:xfrm>
            <a:off x="9829465" y="2204578"/>
            <a:ext cx="1193800" cy="1193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445530-AB2F-4B8D-823B-16D42347DFAB}"/>
              </a:ext>
            </a:extLst>
          </p:cNvPr>
          <p:cNvSpPr/>
          <p:nvPr/>
        </p:nvSpPr>
        <p:spPr>
          <a:xfrm>
            <a:off x="5562935" y="2204578"/>
            <a:ext cx="1193800" cy="1193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4.6 Random Forest Classifier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3A5D0-CC54-4627-99AB-28566C7B90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8640000" cy="432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sp>
        <p:nvSpPr>
          <p:cNvPr id="14" name="圆角矩形 8">
            <a:extLst>
              <a:ext uri="{FF2B5EF4-FFF2-40B4-BE49-F238E27FC236}">
                <a16:creationId xmlns:a16="http://schemas.microsoft.com/office/drawing/2014/main" id="{6114CB52-A848-4EF1-8A84-779A7EC75F9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79500" y="796880"/>
            <a:ext cx="10464800" cy="17932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achieved an overall accuracy of 94%. 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position, the precision and recall were both over 90%.</a:t>
            </a:r>
          </a:p>
          <a:p>
            <a:endParaRPr lang="en-CA" altLang="zh-CN" sz="24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4.7 AdaBoost Classifier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BCEC6-9CDD-403D-A58A-D5DD9E8C3C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8640000" cy="432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sp>
        <p:nvSpPr>
          <p:cNvPr id="5" name="圆角矩形 8">
            <a:extLst>
              <a:ext uri="{FF2B5EF4-FFF2-40B4-BE49-F238E27FC236}">
                <a16:creationId xmlns:a16="http://schemas.microsoft.com/office/drawing/2014/main" id="{5A34F04D-3DDF-458B-B420-EB64A81A11C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79500" y="796880"/>
            <a:ext cx="10464800" cy="17932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 err="1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did not perform well on this dataset. 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was a large prediction bias for wing players, and there were significant misclassifications compared to forwards.</a:t>
            </a:r>
          </a:p>
          <a:p>
            <a:pPr marL="342900" indent="-342900">
              <a:buFont typeface="Wingdings" panose="05000000000000000000" charset="0"/>
              <a:buChar char="n"/>
            </a:pPr>
            <a:endParaRPr lang="en-CA" altLang="zh-CN" sz="24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1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4.6 Gradient Boosting Classifier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D0D61-F4B3-4ACA-B076-143C3D84AA8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8640000" cy="432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sp>
        <p:nvSpPr>
          <p:cNvPr id="5" name="圆角矩形 8">
            <a:extLst>
              <a:ext uri="{FF2B5EF4-FFF2-40B4-BE49-F238E27FC236}">
                <a16:creationId xmlns:a16="http://schemas.microsoft.com/office/drawing/2014/main" id="{47B481D0-E3FF-4AAD-8885-4413660FECD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79500" y="796880"/>
            <a:ext cx="11112500" cy="17932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prediction accuracy of Gradient Boosting reached 94%.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</a:t>
            </a: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accuracy for wing-defender positions is relatively low.</a:t>
            </a:r>
          </a:p>
          <a:p>
            <a:endParaRPr lang="en-CA" altLang="zh-CN" sz="24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2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4.8 Model Summary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E49FD-D723-4AD7-977D-D0FCEB70906E}"/>
              </a:ext>
            </a:extLst>
          </p:cNvPr>
          <p:cNvGrpSpPr/>
          <p:nvPr/>
        </p:nvGrpSpPr>
        <p:grpSpPr>
          <a:xfrm>
            <a:off x="638334" y="1820863"/>
            <a:ext cx="10915332" cy="3216275"/>
            <a:chOff x="552133" y="2166620"/>
            <a:chExt cx="10915332" cy="2510155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3701415" y="2166620"/>
              <a:ext cx="7766050" cy="899795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2400" b="1" dirty="0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K-means performs better to explore the relationship between player attributes and positions.</a:t>
              </a:r>
              <a:endParaRPr lang="en-US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3701415" y="3776980"/>
              <a:ext cx="7766050" cy="899795"/>
            </a:xfrm>
            <a:prstGeom prst="rect">
              <a:avLst/>
            </a:prstGeom>
            <a:noFill/>
            <a:ln w="38100">
              <a:solidFill>
                <a:srgbClr val="8B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2400" b="1" dirty="0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and Gradient Boosting successfully predicted the results of K-means clustering.</a:t>
              </a:r>
              <a:endParaRPr lang="en-US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3"/>
              </p:custDataLst>
            </p:nvPr>
          </p:nvSpPr>
          <p:spPr>
            <a:xfrm>
              <a:off x="552133" y="2166620"/>
              <a:ext cx="2944495" cy="899795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25" name="矩形 24"/>
            <p:cNvSpPr/>
            <p:nvPr>
              <p:custDataLst>
                <p:tags r:id="rId4"/>
              </p:custDataLst>
            </p:nvPr>
          </p:nvSpPr>
          <p:spPr>
            <a:xfrm>
              <a:off x="552133" y="3776980"/>
              <a:ext cx="2944495" cy="899795"/>
            </a:xfrm>
            <a:prstGeom prst="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1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Final Conclusion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3060700" y="1676717"/>
            <a:ext cx="8559800" cy="20447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altLang="zh-CN" sz="28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attributes of players in FIFA23 are consistent with the real world, and we can use classification to predict and prove the rationality of clustering.</a:t>
            </a:r>
            <a:endParaRPr lang="en-US" altLang="zh-CN" sz="28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3060700" y="3911600"/>
            <a:ext cx="8559800" cy="2044700"/>
          </a:xfrm>
          <a:prstGeom prst="rect">
            <a:avLst/>
          </a:prstGeom>
          <a:noFill/>
          <a:ln w="381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SzTx/>
              <a:buFontTx/>
            </a:pPr>
            <a:r>
              <a:rPr lang="en-CA" altLang="zh-CN" sz="28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natural distribution of the dataset may affect our analysis, but through continuous attempts and elimination, there is always a way to achieve or approach the goal.</a:t>
            </a:r>
            <a:endParaRPr lang="en-US" altLang="zh-CN" sz="28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3">
            <a:extLst>
              <a:ext uri="{FF2B5EF4-FFF2-40B4-BE49-F238E27FC236}">
                <a16:creationId xmlns:a16="http://schemas.microsoft.com/office/drawing/2014/main" id="{1870336F-F8AB-4708-9F9D-31E2265F1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2133" y="1676717"/>
            <a:ext cx="2508567" cy="2044700"/>
          </a:xfrm>
          <a:prstGeom prst="rect">
            <a:avLst/>
          </a:prstGeom>
          <a:solidFill>
            <a:srgbClr val="8B0000"/>
          </a:solidFill>
          <a:ln w="381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矩形 23">
            <a:extLst>
              <a:ext uri="{FF2B5EF4-FFF2-40B4-BE49-F238E27FC236}">
                <a16:creationId xmlns:a16="http://schemas.microsoft.com/office/drawing/2014/main" id="{5F18D090-D268-485E-BB9B-6728DCB9B30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52132" y="3911600"/>
            <a:ext cx="2508567" cy="2044700"/>
          </a:xfrm>
          <a:prstGeom prst="rect">
            <a:avLst/>
          </a:prstGeom>
          <a:solidFill>
            <a:srgbClr val="8B0000"/>
          </a:solidFill>
          <a:ln w="38100">
            <a:solidFill>
              <a:srgbClr val="8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9607A-8BDB-404E-BD7C-ADDE4AB1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6914"/>
            <a:ext cx="12217684" cy="7251825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126365" y="1821815"/>
            <a:ext cx="5969635" cy="148971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</a:rPr>
              <a:t>Thank you for watching!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 Agenda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10590" y="1518285"/>
            <a:ext cx="10370820" cy="4232910"/>
            <a:chOff x="1214" y="2631"/>
            <a:chExt cx="16332" cy="6666"/>
          </a:xfrm>
        </p:grpSpPr>
        <p:pic>
          <p:nvPicPr>
            <p:cNvPr id="100" name="图片 9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214" y="2631"/>
              <a:ext cx="7041" cy="6666"/>
            </a:xfrm>
            <a:prstGeom prst="roundRect">
              <a:avLst/>
            </a:prstGeom>
            <a:noFill/>
            <a:ln w="38100">
              <a:solidFill>
                <a:srgbClr val="8B0000"/>
              </a:solidFill>
            </a:ln>
          </p:spPr>
        </p:pic>
        <p:sp>
          <p:nvSpPr>
            <p:cNvPr id="6" name="圆角矩形 5"/>
            <p:cNvSpPr/>
            <p:nvPr/>
          </p:nvSpPr>
          <p:spPr>
            <a:xfrm>
              <a:off x="9600" y="2978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</a:rPr>
                <a:t>1. Project Introduction</a:t>
              </a:r>
            </a:p>
          </p:txBody>
        </p:sp>
        <p:sp>
          <p:nvSpPr>
            <p:cNvPr id="7" name="圆角矩形 6"/>
            <p:cNvSpPr/>
            <p:nvPr>
              <p:custDataLst>
                <p:tags r:id="rId1"/>
              </p:custDataLst>
            </p:nvPr>
          </p:nvSpPr>
          <p:spPr>
            <a:xfrm>
              <a:off x="9600" y="4264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2. Data Cleaning</a:t>
              </a:r>
            </a:p>
          </p:txBody>
        </p:sp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9600" y="5550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</a:rPr>
                <a:t>3. Exploratory Data Analysis</a:t>
              </a:r>
            </a:p>
          </p:txBody>
        </p:sp>
        <p:sp>
          <p:nvSpPr>
            <p:cNvPr id="14" name="圆角矩形 13"/>
            <p:cNvSpPr/>
            <p:nvPr>
              <p:custDataLst>
                <p:tags r:id="rId3"/>
              </p:custDataLst>
            </p:nvPr>
          </p:nvSpPr>
          <p:spPr>
            <a:xfrm>
              <a:off x="9600" y="6836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4. Cluster and Classification</a:t>
              </a:r>
            </a:p>
          </p:txBody>
        </p:sp>
        <p:sp>
          <p:nvSpPr>
            <p:cNvPr id="15" name="圆角矩形 14"/>
            <p:cNvSpPr/>
            <p:nvPr>
              <p:custDataLst>
                <p:tags r:id="rId4"/>
              </p:custDataLst>
            </p:nvPr>
          </p:nvSpPr>
          <p:spPr>
            <a:xfrm>
              <a:off x="9600" y="8122"/>
              <a:ext cx="7947" cy="930"/>
            </a:xfrm>
            <a:prstGeom prst="roundRect">
              <a:avLst/>
            </a:prstGeom>
            <a:solidFill>
              <a:srgbClr val="8B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>
                  <a:latin typeface="Arial" panose="020B0604020202020204" pitchFamily="34" charset="0"/>
                  <a:cs typeface="Arial" panose="020B0604020202020204" pitchFamily="34" charset="0"/>
                </a:rPr>
                <a:t>5. 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Project Introduction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29678" y="1517015"/>
            <a:ext cx="9732645" cy="4006850"/>
            <a:chOff x="3904" y="2335"/>
            <a:chExt cx="15327" cy="6310"/>
          </a:xfrm>
        </p:grpSpPr>
        <p:sp>
          <p:nvSpPr>
            <p:cNvPr id="2" name="圆角矩形 1"/>
            <p:cNvSpPr/>
            <p:nvPr/>
          </p:nvSpPr>
          <p:spPr>
            <a:xfrm>
              <a:off x="3904" y="2335"/>
              <a:ext cx="3521" cy="2800"/>
            </a:xfrm>
            <a:prstGeom prst="round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sp>
          <p:nvSpPr>
            <p:cNvPr id="3" name="圆角矩形 2"/>
            <p:cNvSpPr/>
            <p:nvPr>
              <p:custDataLst>
                <p:tags r:id="rId1"/>
              </p:custDataLst>
            </p:nvPr>
          </p:nvSpPr>
          <p:spPr>
            <a:xfrm>
              <a:off x="3904" y="5845"/>
              <a:ext cx="3521" cy="2800"/>
            </a:xfrm>
            <a:prstGeom prst="roundRect">
              <a:avLst/>
            </a:prstGeom>
            <a:solidFill>
              <a:srgbClr val="8B0000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Goal</a:t>
              </a:r>
            </a:p>
          </p:txBody>
        </p:sp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8076" y="2335"/>
              <a:ext cx="11155" cy="2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342900" indent="-34290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p"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FIFA23 1st Edition Player Database</a:t>
              </a:r>
            </a:p>
            <a:p>
              <a:pPr marL="342900" indent="-34290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p"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From Kaggle Website</a:t>
              </a:r>
            </a:p>
            <a:p>
              <a:pPr marL="342900" indent="-34290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charset="0"/>
                <a:buChar char="p"/>
              </a:pPr>
              <a:r>
                <a:rPr lang="en-US" altLang="zh-CN" sz="28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Players’ Information and Attributes  </a:t>
              </a:r>
            </a:p>
          </p:txBody>
        </p:sp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8076" y="5845"/>
              <a:ext cx="11155" cy="28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rgbClr val="8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CA" altLang="zh-CN" sz="2800" b="1" dirty="0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Explore the positions of players </a:t>
              </a:r>
            </a:p>
            <a:p>
              <a:pPr lvl="0" algn="ctr">
                <a:buClrTx/>
                <a:buSzTx/>
                <a:buFontTx/>
              </a:pPr>
              <a:r>
                <a:rPr lang="en-CA" altLang="zh-CN" sz="2800" b="1" dirty="0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based on their attributes </a:t>
              </a:r>
            </a:p>
            <a:p>
              <a:pPr lvl="0" algn="ctr">
                <a:buClrTx/>
                <a:buSzTx/>
                <a:buFontTx/>
              </a:pPr>
              <a:r>
                <a:rPr lang="en-CA" altLang="zh-CN" sz="2800" b="1" dirty="0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and accurately predict them.</a:t>
              </a:r>
              <a:endParaRPr lang="en-US" altLang="zh-CN" sz="28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Cleaning Steps</a:t>
            </a:r>
          </a:p>
        </p:txBody>
      </p:sp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1113155" y="82169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6655435" y="82169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Delete Duplicates</a:t>
            </a:r>
          </a:p>
        </p:txBody>
      </p:sp>
      <p:sp>
        <p:nvSpPr>
          <p:cNvPr id="11" name="圆角矩形 10"/>
          <p:cNvSpPr/>
          <p:nvPr>
            <p:custDataLst>
              <p:tags r:id="rId3"/>
            </p:custDataLst>
          </p:nvPr>
        </p:nvSpPr>
        <p:spPr>
          <a:xfrm>
            <a:off x="1113155" y="371348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Checking Missing Value</a:t>
            </a:r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6655435" y="3713480"/>
            <a:ext cx="4320000" cy="590550"/>
          </a:xfrm>
          <a:prstGeom prst="round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Subset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3A77-0E90-4BE5-89C2-6250AECE720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13155" y="4365760"/>
            <a:ext cx="4320000" cy="216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07C92-DC86-4B77-BB58-A1F83DF4F6B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13155" y="1473290"/>
            <a:ext cx="4320000" cy="216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7D8D9-494C-4920-A988-195497BE829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655435" y="1473290"/>
            <a:ext cx="4320000" cy="216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E9A4FA-3E6D-4746-A3F0-50DCE49C224E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655435" y="4365760"/>
            <a:ext cx="4320000" cy="216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Exploratory Data Analysis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60818" y="4973638"/>
            <a:ext cx="9271000" cy="590550"/>
            <a:chOff x="2301" y="8657"/>
            <a:chExt cx="14600" cy="930"/>
          </a:xfrm>
        </p:grpSpPr>
        <p:sp>
          <p:nvSpPr>
            <p:cNvPr id="9" name="圆角矩形 8"/>
            <p:cNvSpPr/>
            <p:nvPr>
              <p:custDataLst>
                <p:tags r:id="rId1"/>
              </p:custDataLst>
            </p:nvPr>
          </p:nvSpPr>
          <p:spPr>
            <a:xfrm>
              <a:off x="2301" y="8657"/>
              <a:ext cx="6803" cy="930"/>
            </a:xfrm>
            <a:prstGeom prst="roundRect">
              <a:avLst/>
            </a:prstGeom>
            <a:noFill/>
            <a:ln w="38100">
              <a:solidFill>
                <a:srgbClr val="8B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B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</a:p>
          </p:txBody>
        </p:sp>
        <p:sp>
          <p:nvSpPr>
            <p:cNvPr id="10" name="圆角矩形 9"/>
            <p:cNvSpPr/>
            <p:nvPr>
              <p:custDataLst>
                <p:tags r:id="rId2"/>
              </p:custDataLst>
            </p:nvPr>
          </p:nvSpPr>
          <p:spPr>
            <a:xfrm>
              <a:off x="10098" y="8657"/>
              <a:ext cx="6803" cy="930"/>
            </a:xfrm>
            <a:prstGeom prst="roundRect">
              <a:avLst/>
            </a:prstGeom>
            <a:noFill/>
            <a:ln w="38100">
              <a:solidFill>
                <a:srgbClr val="8B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B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rgbClr val="8B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Correlation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B9E1CE-310A-4CA5-B97E-01360F0E551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60088" y="1940243"/>
            <a:ext cx="4320000" cy="2880000"/>
          </a:xfrm>
          <a:prstGeom prst="rect">
            <a:avLst/>
          </a:prstGeom>
          <a:ln w="38100">
            <a:solidFill>
              <a:srgbClr val="8B0000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5C31893-4AAB-4D45-BF17-320C256E541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18" y="1940243"/>
            <a:ext cx="4320000" cy="2880000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3.1 Attribute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3EA7F3-30F0-491B-854A-211C3096554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10800000" cy="3960000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8">
            <a:extLst>
              <a:ext uri="{FF2B5EF4-FFF2-40B4-BE49-F238E27FC236}">
                <a16:creationId xmlns:a16="http://schemas.microsoft.com/office/drawing/2014/main" id="{14A973A7-5DA9-45B4-AA01-6643D32178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79500" y="1080000"/>
            <a:ext cx="10464800" cy="104711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General </a:t>
            </a: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is very likely to be able to predict the position.</a:t>
            </a:r>
          </a:p>
          <a:p>
            <a:endParaRPr lang="en-CA" altLang="zh-CN" sz="24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3.2 Position Distribution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69CCEE-965E-47F4-8624-701EF7AF88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160000"/>
            <a:ext cx="10800000" cy="3960000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8">
            <a:extLst>
              <a:ext uri="{FF2B5EF4-FFF2-40B4-BE49-F238E27FC236}">
                <a16:creationId xmlns:a16="http://schemas.microsoft.com/office/drawing/2014/main" id="{3727A127-F138-446C-805A-F8D21050E0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79500" y="1080000"/>
            <a:ext cx="10464800" cy="104711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understanding of the real world, many positions on the soccer field are similar to each other.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3.3 Position Correlation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D4D9D4-D03E-4E9A-9552-412F59CA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482725"/>
            <a:ext cx="5476875" cy="4629150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8">
            <a:extLst>
              <a:ext uri="{FF2B5EF4-FFF2-40B4-BE49-F238E27FC236}">
                <a16:creationId xmlns:a16="http://schemas.microsoft.com/office/drawing/2014/main" id="{A7CC90B7-8E2D-4BE4-871D-2F2F0179902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16638" y="1884680"/>
            <a:ext cx="5986462" cy="38252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CA" altLang="zh-CN" sz="28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Map shows the strong correlation between positions.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 should be clustered by the nature of similarities within the dataset.</a:t>
            </a:r>
            <a:endParaRPr lang="en-CA" altLang="zh-CN" sz="2800" b="1" dirty="0">
              <a:solidFill>
                <a:srgbClr val="8B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8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4.1 First K-means Clustering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78EB57-C977-440B-89B0-9E4C44604A0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0" y="2700000"/>
            <a:ext cx="9000000" cy="3960000"/>
          </a:xfrm>
          <a:prstGeom prst="rect">
            <a:avLst/>
          </a:prstGeom>
          <a:noFill/>
          <a:ln w="38100">
            <a:solidFill>
              <a:srgbClr val="8B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圆角矩形 8">
            <a:extLst>
              <a:ext uri="{FF2B5EF4-FFF2-40B4-BE49-F238E27FC236}">
                <a16:creationId xmlns:a16="http://schemas.microsoft.com/office/drawing/2014/main" id="{8750A2FA-13B2-4B08-8744-4161F87154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79500" y="796880"/>
            <a:ext cx="10464800" cy="17932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B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significant difference in the average Overall </a:t>
            </a:r>
            <a:r>
              <a:rPr lang="en-US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among the five clusters of players indicates that: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CA" altLang="zh-CN" sz="2400" b="1" dirty="0">
                <a:solidFill>
                  <a:srgbClr val="8B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algorithm prioritizes the classification of players with different overall levels rather than grouping them based on the distribution of their attributes.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632cc57-8228-4f88-99d1-3a86a112cd5f"/>
  <p:tag name="COMMONDATA" val="eyJoZGlkIjoiZjU3MGIwZjM1NjY3NWE1M2Q3NDBjM2IyZjczNzViNz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485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DengXian Light</vt:lpstr>
      <vt:lpstr>Arial</vt:lpstr>
      <vt:lpstr>Calibri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FENG</dc:creator>
  <cp:lastModifiedBy>XIN FENG</cp:lastModifiedBy>
  <cp:revision>17</cp:revision>
  <dcterms:created xsi:type="dcterms:W3CDTF">2023-04-28T21:59:00Z</dcterms:created>
  <dcterms:modified xsi:type="dcterms:W3CDTF">2023-05-01T09:42:58Z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E9D4F38447C14DADB92E3D413F0C5603_13</vt:lpwstr>
  </property>
  <property fmtid="{D5CDD505-2E9C-101B-9397-08002B2CF9AE}" pid="3" name="KSOProductBuildVer">
    <vt:lpwstr>2052-11.1.0.14036</vt:lpwstr>
  </property>
</Properties>
</file>