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8" r:id="rId2"/>
    <p:sldId id="261" r:id="rId3"/>
    <p:sldId id="353" r:id="rId4"/>
    <p:sldId id="352" r:id="rId5"/>
    <p:sldId id="320" r:id="rId6"/>
    <p:sldId id="313" r:id="rId7"/>
    <p:sldId id="332" r:id="rId8"/>
    <p:sldId id="330" r:id="rId9"/>
    <p:sldId id="323" r:id="rId10"/>
    <p:sldId id="334" r:id="rId11"/>
    <p:sldId id="335" r:id="rId12"/>
    <p:sldId id="336" r:id="rId13"/>
    <p:sldId id="315" r:id="rId14"/>
    <p:sldId id="338" r:id="rId15"/>
    <p:sldId id="316" r:id="rId16"/>
    <p:sldId id="345" r:id="rId17"/>
    <p:sldId id="317" r:id="rId18"/>
    <p:sldId id="346" r:id="rId19"/>
    <p:sldId id="351" r:id="rId20"/>
    <p:sldId id="318" r:id="rId21"/>
    <p:sldId id="296" r:id="rId22"/>
    <p:sldId id="310" r:id="rId23"/>
    <p:sldId id="31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11B24-C62F-406F-9808-7F02594F6037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F5194-9862-4419-B59E-4E9E676D7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73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973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101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611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21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724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F5194-9862-4419-B59E-4E9E676D717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30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F5194-9862-4419-B59E-4E9E676D717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4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428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6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735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281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200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922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197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77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F8A4-140A-4A86-89D9-04A81DF90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519B5-6A09-40B5-A1AB-1EEB4B119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6253-056D-4DD2-B1D4-23A55029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7D2E-A153-4B2A-86DF-E311308B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1C6F8-2448-4848-8A06-D30BF200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8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BAF5-D9E8-4A3A-9FA0-151D7568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27540-7408-418F-98D6-692DC866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59580-1DFD-49C6-900D-0534B495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83C49-89BE-4473-A631-A1A76F46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3E1B0-235B-47AF-A2AD-1C631FFE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6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3DBD7-AB22-4949-B1D9-17505F2C7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4ACCF-6CB9-475F-80C6-C901CCF86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54235-AFF2-4163-89F1-2436EAA5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6BAD6-B108-488B-8A93-A276D02D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0DA5E-8D9B-4F0B-B90A-297588D1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6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A669-20D1-4DF5-B326-5B2FFD91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137A-ED52-4354-96E7-32C214BAA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1F75C-CB26-4DF6-81BD-1444D8E2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4C5AC-E135-4352-B5D4-2155752C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C461E-65C1-417F-B9AF-0E8A3624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31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803B-3A4B-4945-BC8D-5B127FC6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6D68C-EC42-400C-BE49-6C9FBCA96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8A972-D1ED-4441-B361-B0B9130D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EDEF3-3AEA-4524-9261-DE8571DD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6A208-896C-4128-961A-19695174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2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DA06-70DC-49C9-81F8-2A0413E1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078F5-1B59-4078-A924-C84E940BC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BCE22-EA93-4D9D-B690-534438250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5CD9F-6B02-400E-B6EE-FD62C523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F0D18-21C7-4A5F-8895-3019F21F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161C6-EB3E-40BD-8CB3-5D0D31E3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0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517C-20DA-45C6-950F-E5625064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E4611-52B5-464E-964B-E81A2B267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17706-0DB4-40B5-BCE8-58D35F844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F5ED9-DA97-4854-95AD-CBFDBCA43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198E7-36FD-4C6E-B5E2-387893C06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5FB89-E32B-46DD-9881-EDC1AA7B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ED229-5E9B-4CEB-8003-FB7A635F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4139D-AFF0-42C1-A291-D452AD33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60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5F47-91EF-457E-A1C4-E18C17CC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D0A14-1BA9-4098-9C39-497182BF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6FB8E-87AB-41EF-A4B0-6DCD817A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E0A1F-FB42-4EBE-BC5B-4EB52AD0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4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24A92-1237-42BB-BC7F-256B496D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ECED3-E152-4774-9F9F-23FA8850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C1BA4-A075-4A86-9928-1ED8621D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5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D442-E69C-4FFB-84D1-B94B598A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3BF7F-9F5B-4AF6-8D0A-BCC74D56B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DBD78-430F-42D8-8A78-5AED9B0FE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3449A-4026-4A06-BF61-D6DF8F75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C7B7D-3932-4482-8A99-04CBC80F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0E2C5-EB0E-4F59-B922-1AE51993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2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2782-2F7C-4E20-9A22-5F3DF435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F7CE4-CEB2-4905-8BD4-1408E20CC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A1226-C2C3-45C6-81FC-847D7BF3F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AF1CB-BFB1-4007-92A9-491C95E3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3C895-4BD4-440E-B9E9-450E0B53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92B1B-ED0C-4A74-B246-8FCB5997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6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6B3BA-6998-4C94-B0E8-086BAF7C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31CD9-8119-4973-B2DA-57655E612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61A9-85E4-4673-B911-470929731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0C6D4-562E-4890-9301-732D326528F2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F245C-EE10-4761-87CC-682FC2EE7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ECA3D-A5E4-42A9-940D-D11F4C97B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0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79FF-BCC5-49FD-9E73-82847E0C7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7187875" cy="2387600"/>
          </a:xfrm>
          <a:solidFill>
            <a:srgbClr val="F8F2E4"/>
          </a:solidFill>
        </p:spPr>
        <p:txBody>
          <a:bodyPr anchor="ctr">
            <a:noAutofit/>
          </a:bodyPr>
          <a:lstStyle/>
          <a:p>
            <a:r>
              <a:rPr lang="en-US" altLang="zh-CN" sz="9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Superstore</a:t>
            </a:r>
            <a:endParaRPr lang="zh-CN" altLang="en-US" sz="96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F7F44-E577-4BEB-92D2-14083E290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2387600"/>
            <a:ext cx="7187875" cy="4470400"/>
          </a:xfrm>
          <a:solidFill>
            <a:schemeClr val="accent2">
              <a:lumMod val="50000"/>
            </a:schemeClr>
          </a:solidFill>
          <a:ln>
            <a:solidFill>
              <a:srgbClr val="F8F2E4"/>
            </a:solidFill>
          </a:ln>
        </p:spPr>
        <p:txBody>
          <a:bodyPr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9600" b="1" dirty="0">
                <a:solidFill>
                  <a:srgbClr val="F8F2E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Relational</a:t>
            </a:r>
          </a:p>
          <a:p>
            <a:pPr>
              <a:spcBef>
                <a:spcPct val="0"/>
              </a:spcBef>
            </a:pPr>
            <a:r>
              <a:rPr lang="en-US" altLang="zh-CN" sz="9600" b="1" dirty="0">
                <a:solidFill>
                  <a:srgbClr val="F8F2E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Database</a:t>
            </a:r>
          </a:p>
          <a:p>
            <a:pPr>
              <a:spcBef>
                <a:spcPct val="0"/>
              </a:spcBef>
            </a:pPr>
            <a:r>
              <a:rPr lang="en-US" altLang="zh-CN" sz="9600" b="1" dirty="0">
                <a:solidFill>
                  <a:srgbClr val="F8F2E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Design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16ADEE-FDC4-4902-A5A8-A86E79C1CF0C}"/>
              </a:ext>
            </a:extLst>
          </p:cNvPr>
          <p:cNvSpPr txBox="1">
            <a:spLocks/>
          </p:cNvSpPr>
          <p:nvPr/>
        </p:nvSpPr>
        <p:spPr>
          <a:xfrm>
            <a:off x="7187878" y="0"/>
            <a:ext cx="5004122" cy="2387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E501778-11FC-4815-B79E-0842232440CB}"/>
              </a:ext>
            </a:extLst>
          </p:cNvPr>
          <p:cNvSpPr txBox="1">
            <a:spLocks/>
          </p:cNvSpPr>
          <p:nvPr/>
        </p:nvSpPr>
        <p:spPr>
          <a:xfrm>
            <a:off x="7187876" y="2387600"/>
            <a:ext cx="5004122" cy="4470400"/>
          </a:xfrm>
          <a:prstGeom prst="rect">
            <a:avLst/>
          </a:prstGeom>
          <a:solidFill>
            <a:srgbClr val="F8F2E4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</a:pPr>
            <a:endParaRPr lang="en-US" altLang="zh-CN" sz="115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CCF049-FA94-409B-8A29-59180C3C3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627" y="3056890"/>
            <a:ext cx="3436620" cy="3436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758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1FEF76-BF1D-4ED7-B984-A30C302626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	Creating ER Model – Relationship2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0FCF0F-004C-43C5-B0D6-EF6CF6A28AB8}"/>
              </a:ext>
            </a:extLst>
          </p:cNvPr>
          <p:cNvGrpSpPr/>
          <p:nvPr/>
        </p:nvGrpSpPr>
        <p:grpSpPr>
          <a:xfrm>
            <a:off x="1073395" y="3728876"/>
            <a:ext cx="10045210" cy="2487051"/>
            <a:chOff x="1133330" y="3728876"/>
            <a:chExt cx="10045210" cy="248705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11815D-AF96-4A24-B342-0369164E6821}"/>
                </a:ext>
              </a:extLst>
            </p:cNvPr>
            <p:cNvSpPr txBox="1"/>
            <p:nvPr/>
          </p:nvSpPr>
          <p:spPr>
            <a:xfrm>
              <a:off x="1133330" y="5692707"/>
              <a:ext cx="10045210" cy="52322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Order.OrderID</a:t>
              </a:r>
              <a:r>
                <a:rPr kumimoji="0" lang="en-CA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 (PK) --&gt; </a:t>
              </a:r>
              <a:r>
                <a:rPr kumimoji="0" lang="en-CA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Order_item.OrderID</a:t>
              </a:r>
              <a:r>
                <a:rPr kumimoji="0" lang="en-CA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 (FK)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5B0BEB-E435-4962-8787-1CCF938D57E8}"/>
                </a:ext>
              </a:extLst>
            </p:cNvPr>
            <p:cNvSpPr txBox="1"/>
            <p:nvPr/>
          </p:nvSpPr>
          <p:spPr>
            <a:xfrm>
              <a:off x="1133330" y="4526126"/>
              <a:ext cx="10045210" cy="95410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CA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 Order may have one or more </a:t>
              </a:r>
              <a:r>
                <a:rPr lang="en-CA" altLang="zh-CN" sz="2800" b="1" dirty="0" err="1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Orders_items</a:t>
              </a:r>
              <a:r>
                <a:rPr lang="en-CA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lvl="0"/>
              <a:r>
                <a:rPr lang="en-CA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Each </a:t>
              </a:r>
              <a:r>
                <a:rPr lang="en-CA" altLang="zh-CN" sz="2800" b="1" dirty="0" err="1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Order_item</a:t>
              </a:r>
              <a:r>
                <a:rPr lang="en-CA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must belong to one and only one Order.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75BF24-7288-41EA-976F-14A50E4A90AB}"/>
                </a:ext>
              </a:extLst>
            </p:cNvPr>
            <p:cNvSpPr txBox="1"/>
            <p:nvPr/>
          </p:nvSpPr>
          <p:spPr>
            <a:xfrm>
              <a:off x="1133330" y="3728876"/>
              <a:ext cx="10045210" cy="70788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4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</a:t>
              </a:r>
              <a:r>
                <a:rPr lang="en-CA" altLang="zh-CN" sz="4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CA" altLang="zh-CN" sz="4000" b="1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en-CA" altLang="zh-CN" sz="4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CA" altLang="zh-CN" sz="4000" b="1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Order_item</a:t>
              </a:r>
              <a:r>
                <a:rPr lang="en-CA" altLang="zh-CN" sz="4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CA" altLang="zh-CN" sz="4000" b="1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Relationship: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C1A477-BBC1-43D0-A3C6-CF952E0FC8CA}"/>
              </a:ext>
            </a:extLst>
          </p:cNvPr>
          <p:cNvGrpSpPr/>
          <p:nvPr/>
        </p:nvGrpSpPr>
        <p:grpSpPr>
          <a:xfrm>
            <a:off x="1119675" y="1800000"/>
            <a:ext cx="9952650" cy="1642110"/>
            <a:chOff x="1159350" y="1620000"/>
            <a:chExt cx="9952650" cy="164211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22CB3D9-E94E-49EB-8637-4788366A6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7580" y="1620000"/>
              <a:ext cx="4884420" cy="1642110"/>
            </a:xfrm>
            <a:prstGeom prst="rect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02D68C-82EA-482B-80F5-E6BE9A53D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9350" y="1620000"/>
              <a:ext cx="4872990" cy="1642110"/>
            </a:xfrm>
            <a:prstGeom prst="rect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7023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1FEF76-BF1D-4ED7-B984-A30C302626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	Creating ER Model – Relationship3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0FCF0F-004C-43C5-B0D6-EF6CF6A28AB8}"/>
              </a:ext>
            </a:extLst>
          </p:cNvPr>
          <p:cNvGrpSpPr/>
          <p:nvPr/>
        </p:nvGrpSpPr>
        <p:grpSpPr>
          <a:xfrm>
            <a:off x="1073395" y="3728876"/>
            <a:ext cx="10045210" cy="2487051"/>
            <a:chOff x="1133330" y="3728876"/>
            <a:chExt cx="10045210" cy="248705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11815D-AF96-4A24-B342-0369164E6821}"/>
                </a:ext>
              </a:extLst>
            </p:cNvPr>
            <p:cNvSpPr txBox="1"/>
            <p:nvPr/>
          </p:nvSpPr>
          <p:spPr>
            <a:xfrm>
              <a:off x="1133330" y="5692707"/>
              <a:ext cx="10045210" cy="52322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Customer.CustomerID</a:t>
              </a:r>
              <a:r>
                <a:rPr kumimoji="0" lang="en-CA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 (PK) --&gt; </a:t>
              </a:r>
              <a:r>
                <a:rPr kumimoji="0" lang="en-CA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Order.CustomerID</a:t>
              </a:r>
              <a:r>
                <a:rPr kumimoji="0" lang="en-CA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 (FK)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5B0BEB-E435-4962-8787-1CCF938D57E8}"/>
                </a:ext>
              </a:extLst>
            </p:cNvPr>
            <p:cNvSpPr txBox="1"/>
            <p:nvPr/>
          </p:nvSpPr>
          <p:spPr>
            <a:xfrm>
              <a:off x="1133330" y="4526126"/>
              <a:ext cx="10045210" cy="95410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A Customer may have one or more Orders.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Each Order must belong to one and only one Customer.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75BF24-7288-41EA-976F-14A50E4A90AB}"/>
                </a:ext>
              </a:extLst>
            </p:cNvPr>
            <p:cNvSpPr txBox="1"/>
            <p:nvPr/>
          </p:nvSpPr>
          <p:spPr>
            <a:xfrm>
              <a:off x="1133330" y="3728876"/>
              <a:ext cx="10045210" cy="70788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Customer </a:t>
              </a:r>
              <a:r>
                <a:rPr kumimoji="0" lang="en-CA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to </a:t>
              </a:r>
              <a:r>
                <a:rPr kumimoji="0" lang="en-CA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Order </a:t>
              </a:r>
              <a:r>
                <a:rPr kumimoji="0" lang="en-CA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Relationship: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0742CB-63DA-44B4-AA38-08496269518C}"/>
              </a:ext>
            </a:extLst>
          </p:cNvPr>
          <p:cNvGrpSpPr/>
          <p:nvPr/>
        </p:nvGrpSpPr>
        <p:grpSpPr>
          <a:xfrm>
            <a:off x="1872579" y="1800000"/>
            <a:ext cx="8446843" cy="1642110"/>
            <a:chOff x="1933890" y="1800000"/>
            <a:chExt cx="8446843" cy="164211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9C701D3-B1EF-4319-80CB-58E87DE7B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3890" y="1800000"/>
              <a:ext cx="2583180" cy="1642110"/>
            </a:xfrm>
            <a:prstGeom prst="rect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AA5EA5-FBB9-4C56-B894-A16F592B1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5803" y="1800000"/>
              <a:ext cx="5154930" cy="1642110"/>
            </a:xfrm>
            <a:prstGeom prst="rect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51318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1FEF76-BF1D-4ED7-B984-A30C302626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	Creating ER Model – Relationship4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0FCF0F-004C-43C5-B0D6-EF6CF6A28AB8}"/>
              </a:ext>
            </a:extLst>
          </p:cNvPr>
          <p:cNvGrpSpPr/>
          <p:nvPr/>
        </p:nvGrpSpPr>
        <p:grpSpPr>
          <a:xfrm>
            <a:off x="1073395" y="3728876"/>
            <a:ext cx="10045210" cy="2487051"/>
            <a:chOff x="1133330" y="3728876"/>
            <a:chExt cx="10045210" cy="248705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11815D-AF96-4A24-B342-0369164E6821}"/>
                </a:ext>
              </a:extLst>
            </p:cNvPr>
            <p:cNvSpPr txBox="1"/>
            <p:nvPr/>
          </p:nvSpPr>
          <p:spPr>
            <a:xfrm>
              <a:off x="1133330" y="5692707"/>
              <a:ext cx="10045210" cy="52322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kumimoji="0" lang="en-CA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Location</a:t>
              </a:r>
              <a:r>
                <a:rPr lang="en-CA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en-CA" altLang="zh-CN" sz="2800" b="1" dirty="0" err="1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PostalCode</a:t>
              </a:r>
              <a:r>
                <a:rPr lang="en-CA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CA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(PK) --&gt; </a:t>
              </a:r>
              <a:r>
                <a:rPr lang="en-CA" altLang="zh-CN" sz="2800" b="1" dirty="0" err="1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Order.PostalCode</a:t>
              </a:r>
              <a:r>
                <a:rPr lang="en-CA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CA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(FK)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5B0BEB-E435-4962-8787-1CCF938D57E8}"/>
                </a:ext>
              </a:extLst>
            </p:cNvPr>
            <p:cNvSpPr txBox="1"/>
            <p:nvPr/>
          </p:nvSpPr>
          <p:spPr>
            <a:xfrm>
              <a:off x="1133330" y="4526126"/>
              <a:ext cx="10045210" cy="95410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A </a:t>
              </a:r>
              <a:r>
                <a:rPr kumimoji="0" lang="en-CA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PostalCode</a:t>
              </a:r>
              <a:r>
                <a:rPr kumimoji="0" lang="en-CA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 may belong to one or more Orders.</a:t>
              </a:r>
            </a:p>
            <a:p>
              <a:pPr lvl="0"/>
              <a:r>
                <a:rPr kumimoji="0" lang="en-CA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Each Order must have one and only one </a:t>
              </a:r>
              <a:r>
                <a:rPr lang="en-CA" altLang="zh-CN" sz="2800" b="1" dirty="0" err="1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PostalCode</a:t>
              </a:r>
              <a:r>
                <a:rPr lang="en-CA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kumimoji="0" lang="en-CA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75BF24-7288-41EA-976F-14A50E4A90AB}"/>
                </a:ext>
              </a:extLst>
            </p:cNvPr>
            <p:cNvSpPr txBox="1"/>
            <p:nvPr/>
          </p:nvSpPr>
          <p:spPr>
            <a:xfrm>
              <a:off x="1133330" y="3728876"/>
              <a:ext cx="10045210" cy="70788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A" altLang="zh-CN" sz="4000" b="1" dirty="0">
                  <a:solidFill>
                    <a:srgbClr val="C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Location</a:t>
              </a:r>
              <a:r>
                <a:rPr kumimoji="0" lang="en-CA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kumimoji="0" lang="en-CA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to</a:t>
              </a:r>
              <a:r>
                <a:rPr kumimoji="0" lang="en-CA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 Order </a:t>
              </a:r>
              <a:r>
                <a:rPr kumimoji="0" lang="en-CA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Relationship: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B709CB-35C1-4149-98A9-85EC8F8F4F15}"/>
              </a:ext>
            </a:extLst>
          </p:cNvPr>
          <p:cNvGrpSpPr/>
          <p:nvPr/>
        </p:nvGrpSpPr>
        <p:grpSpPr>
          <a:xfrm>
            <a:off x="1201126" y="1800000"/>
            <a:ext cx="9789749" cy="1643253"/>
            <a:chOff x="1126299" y="1800000"/>
            <a:chExt cx="9789749" cy="164325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E3BBFA3-4C87-4231-B727-4D75FBB3A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6299" y="1800000"/>
              <a:ext cx="4297680" cy="1642110"/>
            </a:xfrm>
            <a:prstGeom prst="rect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20FA628-5FBD-4317-9A40-797777FDE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1118" y="1801143"/>
              <a:ext cx="5154930" cy="1642110"/>
            </a:xfrm>
            <a:prstGeom prst="rect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7197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746E6EE-D273-4299-A3C1-649544D93D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rgbClr val="F8F2E4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	Project Agenda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EBF785-3AE9-4835-8DDD-D8D98A55D12E}"/>
              </a:ext>
            </a:extLst>
          </p:cNvPr>
          <p:cNvSpPr/>
          <p:nvPr/>
        </p:nvSpPr>
        <p:spPr>
          <a:xfrm>
            <a:off x="406582" y="1856740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1. Business Background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A649C5-C6F2-4768-A394-7A759C97B148}"/>
              </a:ext>
            </a:extLst>
          </p:cNvPr>
          <p:cNvSpPr/>
          <p:nvPr/>
        </p:nvSpPr>
        <p:spPr>
          <a:xfrm>
            <a:off x="716419" y="2591856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2. Creating ER Model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022D00-833D-4EE2-B41A-B11FE3E5871C}"/>
              </a:ext>
            </a:extLst>
          </p:cNvPr>
          <p:cNvSpPr/>
          <p:nvPr/>
        </p:nvSpPr>
        <p:spPr>
          <a:xfrm>
            <a:off x="1026255" y="3326972"/>
            <a:ext cx="4142817" cy="432000"/>
          </a:xfrm>
          <a:prstGeom prst="roundRect">
            <a:avLst/>
          </a:prstGeom>
          <a:solidFill>
            <a:srgbClr val="C00000"/>
          </a:solidFill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3. Creating ERD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C04031-8E75-4760-B067-DAD1919E46FF}"/>
              </a:ext>
            </a:extLst>
          </p:cNvPr>
          <p:cNvSpPr/>
          <p:nvPr/>
        </p:nvSpPr>
        <p:spPr>
          <a:xfrm>
            <a:off x="1336092" y="4062088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4. Creating Relational DB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C8866A-A8B7-4C0F-B194-34BB6F59A68F}"/>
              </a:ext>
            </a:extLst>
          </p:cNvPr>
          <p:cNvSpPr/>
          <p:nvPr/>
        </p:nvSpPr>
        <p:spPr>
          <a:xfrm>
            <a:off x="1645929" y="4797204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5. 3NF Normalization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A20A8-9A2E-45A5-B74D-8AE165514386}"/>
              </a:ext>
            </a:extLst>
          </p:cNvPr>
          <p:cNvSpPr/>
          <p:nvPr/>
        </p:nvSpPr>
        <p:spPr>
          <a:xfrm>
            <a:off x="1955766" y="5532320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6. Further Implementation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DFF2C-1B08-49B1-A8DB-59DF061E106D}"/>
              </a:ext>
            </a:extLst>
          </p:cNvPr>
          <p:cNvSpPr/>
          <p:nvPr/>
        </p:nvSpPr>
        <p:spPr>
          <a:xfrm>
            <a:off x="7022930" y="2354580"/>
            <a:ext cx="4589951" cy="3177740"/>
          </a:xfrm>
          <a:prstGeom prst="rect">
            <a:avLst/>
          </a:prstGeom>
          <a:solidFill>
            <a:srgbClr val="F8F2E4"/>
          </a:solidFill>
          <a:ln>
            <a:solidFill>
              <a:schemeClr val="accent2">
                <a:lumMod val="5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54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</a:p>
          <a:p>
            <a:pPr algn="ctr">
              <a:lnSpc>
                <a:spcPct val="130000"/>
              </a:lnSpc>
            </a:pPr>
            <a:r>
              <a:rPr lang="en-US" altLang="zh-CN" sz="54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</a:p>
          <a:p>
            <a:pPr algn="ctr">
              <a:lnSpc>
                <a:spcPct val="130000"/>
              </a:lnSpc>
            </a:pPr>
            <a:r>
              <a:rPr lang="en-US" altLang="zh-CN" sz="54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zh-CN" altLang="en-US" sz="5400" b="1" dirty="0">
              <a:ln w="12700">
                <a:solidFill>
                  <a:schemeClr val="tx1"/>
                </a:solidFill>
              </a:ln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8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1FEF76-BF1D-4ED7-B984-A30C302626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	Creating ERD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D47791-A53D-4780-B719-00FF6041010D}"/>
              </a:ext>
            </a:extLst>
          </p:cNvPr>
          <p:cNvGrpSpPr/>
          <p:nvPr/>
        </p:nvGrpSpPr>
        <p:grpSpPr>
          <a:xfrm>
            <a:off x="115993" y="1317759"/>
            <a:ext cx="11960015" cy="5400000"/>
            <a:chOff x="80173" y="1317759"/>
            <a:chExt cx="11960015" cy="5400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8BCDE0C-10B7-4D14-BB41-F3F0368AD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8246" y="1317759"/>
              <a:ext cx="7491942" cy="5400000"/>
            </a:xfrm>
            <a:prstGeom prst="rect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6DE6B49-0373-4552-94C5-8DC5E2F78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73" y="1317759"/>
              <a:ext cx="4424631" cy="5400000"/>
            </a:xfrm>
            <a:prstGeom prst="rect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1D6D464-DAFF-4DD3-B5A4-58D4774FE3EF}"/>
              </a:ext>
            </a:extLst>
          </p:cNvPr>
          <p:cNvSpPr/>
          <p:nvPr/>
        </p:nvSpPr>
        <p:spPr>
          <a:xfrm>
            <a:off x="5006340" y="1900506"/>
            <a:ext cx="1497330" cy="255954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83BD4-2C36-4F95-A88E-3E4994EC40AD}"/>
              </a:ext>
            </a:extLst>
          </p:cNvPr>
          <p:cNvSpPr/>
          <p:nvPr/>
        </p:nvSpPr>
        <p:spPr>
          <a:xfrm>
            <a:off x="5006340" y="4634060"/>
            <a:ext cx="1497330" cy="255954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8410B-A819-4E55-9ABD-EA5EF1725FAD}"/>
              </a:ext>
            </a:extLst>
          </p:cNvPr>
          <p:cNvSpPr/>
          <p:nvPr/>
        </p:nvSpPr>
        <p:spPr>
          <a:xfrm>
            <a:off x="7610307" y="2683726"/>
            <a:ext cx="1497330" cy="255954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3E164-3635-4687-8E6A-A5497E19F05D}"/>
              </a:ext>
            </a:extLst>
          </p:cNvPr>
          <p:cNvSpPr/>
          <p:nvPr/>
        </p:nvSpPr>
        <p:spPr>
          <a:xfrm>
            <a:off x="10106917" y="1900506"/>
            <a:ext cx="1497330" cy="255954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831BB9-1BE6-4E3E-9C86-2EBC4A7ED5AA}"/>
              </a:ext>
            </a:extLst>
          </p:cNvPr>
          <p:cNvSpPr/>
          <p:nvPr/>
        </p:nvSpPr>
        <p:spPr>
          <a:xfrm>
            <a:off x="10106917" y="4641108"/>
            <a:ext cx="1497330" cy="255954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7BAF03-B7E8-41A0-81A2-AEC7B59953B1}"/>
              </a:ext>
            </a:extLst>
          </p:cNvPr>
          <p:cNvCxnSpPr/>
          <p:nvPr/>
        </p:nvCxnSpPr>
        <p:spPr>
          <a:xfrm>
            <a:off x="7575582" y="3098157"/>
            <a:ext cx="163752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842E7E-C606-47BF-9477-6CB7DCBCFDEF}"/>
              </a:ext>
            </a:extLst>
          </p:cNvPr>
          <p:cNvCxnSpPr/>
          <p:nvPr/>
        </p:nvCxnSpPr>
        <p:spPr>
          <a:xfrm>
            <a:off x="10036818" y="2316866"/>
            <a:ext cx="163752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690E1-39D1-4088-A19E-A5C5B530C2E3}"/>
              </a:ext>
            </a:extLst>
          </p:cNvPr>
          <p:cNvCxnSpPr/>
          <p:nvPr/>
        </p:nvCxnSpPr>
        <p:spPr>
          <a:xfrm>
            <a:off x="10036818" y="5065853"/>
            <a:ext cx="163752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B30F06-B600-4108-8212-1885539D35F4}"/>
              </a:ext>
            </a:extLst>
          </p:cNvPr>
          <p:cNvCxnSpPr/>
          <p:nvPr/>
        </p:nvCxnSpPr>
        <p:spPr>
          <a:xfrm>
            <a:off x="4925319" y="5073571"/>
            <a:ext cx="163752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506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746E6EE-D273-4299-A3C1-649544D93D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rgbClr val="F8F2E4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	Project Agenda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EBF785-3AE9-4835-8DDD-D8D98A55D12E}"/>
              </a:ext>
            </a:extLst>
          </p:cNvPr>
          <p:cNvSpPr/>
          <p:nvPr/>
        </p:nvSpPr>
        <p:spPr>
          <a:xfrm>
            <a:off x="406582" y="1856740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1. Business Background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A649C5-C6F2-4768-A394-7A759C97B148}"/>
              </a:ext>
            </a:extLst>
          </p:cNvPr>
          <p:cNvSpPr/>
          <p:nvPr/>
        </p:nvSpPr>
        <p:spPr>
          <a:xfrm>
            <a:off x="716419" y="2591856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2. Creating ER Model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022D00-833D-4EE2-B41A-B11FE3E5871C}"/>
              </a:ext>
            </a:extLst>
          </p:cNvPr>
          <p:cNvSpPr/>
          <p:nvPr/>
        </p:nvSpPr>
        <p:spPr>
          <a:xfrm>
            <a:off x="1026255" y="3326972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3. Creating ERD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C04031-8E75-4760-B067-DAD1919E46FF}"/>
              </a:ext>
            </a:extLst>
          </p:cNvPr>
          <p:cNvSpPr/>
          <p:nvPr/>
        </p:nvSpPr>
        <p:spPr>
          <a:xfrm>
            <a:off x="1336092" y="4062088"/>
            <a:ext cx="4142817" cy="432000"/>
          </a:xfrm>
          <a:prstGeom prst="roundRect">
            <a:avLst/>
          </a:prstGeom>
          <a:solidFill>
            <a:srgbClr val="C00000"/>
          </a:solidFill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4. Creating Relational DB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C8866A-A8B7-4C0F-B194-34BB6F59A68F}"/>
              </a:ext>
            </a:extLst>
          </p:cNvPr>
          <p:cNvSpPr/>
          <p:nvPr/>
        </p:nvSpPr>
        <p:spPr>
          <a:xfrm>
            <a:off x="1645929" y="4797204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5. 3NF Normalization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A20A8-9A2E-45A5-B74D-8AE165514386}"/>
              </a:ext>
            </a:extLst>
          </p:cNvPr>
          <p:cNvSpPr/>
          <p:nvPr/>
        </p:nvSpPr>
        <p:spPr>
          <a:xfrm>
            <a:off x="1955766" y="5532320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6. Further Implementation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66ADC9-BCD1-4E44-B502-72FFA67F5EA3}"/>
              </a:ext>
            </a:extLst>
          </p:cNvPr>
          <p:cNvSpPr/>
          <p:nvPr/>
        </p:nvSpPr>
        <p:spPr>
          <a:xfrm>
            <a:off x="7022930" y="2354580"/>
            <a:ext cx="4589951" cy="3177740"/>
          </a:xfrm>
          <a:prstGeom prst="rect">
            <a:avLst/>
          </a:prstGeom>
          <a:solidFill>
            <a:srgbClr val="F8F2E4"/>
          </a:solidFill>
          <a:ln>
            <a:solidFill>
              <a:schemeClr val="accent2">
                <a:lumMod val="5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54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</a:t>
            </a:r>
          </a:p>
          <a:p>
            <a:pPr algn="ctr">
              <a:lnSpc>
                <a:spcPct val="130000"/>
              </a:lnSpc>
            </a:pPr>
            <a:r>
              <a:rPr lang="en-US" altLang="zh-CN" sz="54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algn="ctr">
              <a:lnSpc>
                <a:spcPct val="130000"/>
              </a:lnSpc>
            </a:pPr>
            <a:r>
              <a:rPr lang="en-US" altLang="zh-CN" sz="54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zh-CN" altLang="en-US" sz="5400" b="1" dirty="0">
              <a:ln w="12700">
                <a:solidFill>
                  <a:schemeClr val="tx1"/>
                </a:solidFill>
              </a:ln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1FEF76-BF1D-4ED7-B984-A30C302626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	Creating Relational DB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7733F-FFC6-41E3-9489-6E53C6F817F4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r="53149"/>
          <a:stretch/>
        </p:blipFill>
        <p:spPr>
          <a:xfrm>
            <a:off x="6795705" y="1321463"/>
            <a:ext cx="4680000" cy="2520000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5D3351-6C70-49EF-854B-3353ADC87414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r="53149"/>
          <a:stretch/>
        </p:blipFill>
        <p:spPr>
          <a:xfrm>
            <a:off x="6795705" y="4060777"/>
            <a:ext cx="4680000" cy="2520000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BF70CC-2CA6-4ABD-9881-F0338790B53E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r="53149"/>
          <a:stretch/>
        </p:blipFill>
        <p:spPr>
          <a:xfrm>
            <a:off x="716296" y="1321463"/>
            <a:ext cx="4680000" cy="2520000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975E49-E2BA-4DC2-BD4C-F9C08285AECD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r="53149"/>
          <a:stretch/>
        </p:blipFill>
        <p:spPr>
          <a:xfrm>
            <a:off x="716296" y="4060777"/>
            <a:ext cx="4680000" cy="2520000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66D70E-653E-4A12-80D8-378921328FFE}"/>
              </a:ext>
            </a:extLst>
          </p:cNvPr>
          <p:cNvPicPr>
            <a:picLocks/>
          </p:cNvPicPr>
          <p:nvPr/>
        </p:nvPicPr>
        <p:blipFill rotWithShape="1">
          <a:blip r:embed="rId7"/>
          <a:srcRect r="53149"/>
          <a:stretch/>
        </p:blipFill>
        <p:spPr>
          <a:xfrm>
            <a:off x="3756000" y="2691120"/>
            <a:ext cx="4680000" cy="2520000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41714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746E6EE-D273-4299-A3C1-649544D93D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rgbClr val="F8F2E4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	Project Agenda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EBF785-3AE9-4835-8DDD-D8D98A55D12E}"/>
              </a:ext>
            </a:extLst>
          </p:cNvPr>
          <p:cNvSpPr/>
          <p:nvPr/>
        </p:nvSpPr>
        <p:spPr>
          <a:xfrm>
            <a:off x="406582" y="1856740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1. Business Background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A649C5-C6F2-4768-A394-7A759C97B148}"/>
              </a:ext>
            </a:extLst>
          </p:cNvPr>
          <p:cNvSpPr/>
          <p:nvPr/>
        </p:nvSpPr>
        <p:spPr>
          <a:xfrm>
            <a:off x="716419" y="2591856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2. Creating ER Model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022D00-833D-4EE2-B41A-B11FE3E5871C}"/>
              </a:ext>
            </a:extLst>
          </p:cNvPr>
          <p:cNvSpPr/>
          <p:nvPr/>
        </p:nvSpPr>
        <p:spPr>
          <a:xfrm>
            <a:off x="1026255" y="3326972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3. Creating ERD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C04031-8E75-4760-B067-DAD1919E46FF}"/>
              </a:ext>
            </a:extLst>
          </p:cNvPr>
          <p:cNvSpPr/>
          <p:nvPr/>
        </p:nvSpPr>
        <p:spPr>
          <a:xfrm>
            <a:off x="1336092" y="4062088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4. Creating Relational DB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C8866A-A8B7-4C0F-B194-34BB6F59A68F}"/>
              </a:ext>
            </a:extLst>
          </p:cNvPr>
          <p:cNvSpPr/>
          <p:nvPr/>
        </p:nvSpPr>
        <p:spPr>
          <a:xfrm>
            <a:off x="1645929" y="4797204"/>
            <a:ext cx="4142817" cy="432000"/>
          </a:xfrm>
          <a:prstGeom prst="roundRect">
            <a:avLst/>
          </a:prstGeom>
          <a:solidFill>
            <a:srgbClr val="C00000"/>
          </a:solidFill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5. 3NF Normalization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A20A8-9A2E-45A5-B74D-8AE165514386}"/>
              </a:ext>
            </a:extLst>
          </p:cNvPr>
          <p:cNvSpPr/>
          <p:nvPr/>
        </p:nvSpPr>
        <p:spPr>
          <a:xfrm>
            <a:off x="1955766" y="5532320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6. Further Implementation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9C21D9-4A4E-4F33-814A-671EA10CA1FC}"/>
              </a:ext>
            </a:extLst>
          </p:cNvPr>
          <p:cNvSpPr/>
          <p:nvPr/>
        </p:nvSpPr>
        <p:spPr>
          <a:xfrm>
            <a:off x="7022930" y="2354580"/>
            <a:ext cx="4589951" cy="3177740"/>
          </a:xfrm>
          <a:prstGeom prst="rect">
            <a:avLst/>
          </a:prstGeom>
          <a:solidFill>
            <a:srgbClr val="F8F2E4"/>
          </a:solidFill>
          <a:ln>
            <a:solidFill>
              <a:schemeClr val="accent2">
                <a:lumMod val="5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54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 </a:t>
            </a:r>
          </a:p>
          <a:p>
            <a:pPr algn="ctr">
              <a:lnSpc>
                <a:spcPct val="130000"/>
              </a:lnSpc>
            </a:pPr>
            <a:r>
              <a:rPr lang="en-US" altLang="zh-CN" sz="54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</a:p>
          <a:p>
            <a:pPr algn="ctr">
              <a:lnSpc>
                <a:spcPct val="130000"/>
              </a:lnSpc>
            </a:pPr>
            <a:r>
              <a:rPr lang="en-US" altLang="zh-CN" sz="54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</a:t>
            </a:r>
            <a:endParaRPr lang="zh-CN" altLang="en-US" sz="5400" b="1" dirty="0">
              <a:ln w="12700">
                <a:solidFill>
                  <a:schemeClr val="tx1"/>
                </a:solidFill>
              </a:ln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974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1FEF76-BF1D-4ED7-B984-A30C302626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sz="48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3NF Normalization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D6E261-2A87-4382-9A75-E68E648A1B6E}"/>
              </a:ext>
            </a:extLst>
          </p:cNvPr>
          <p:cNvSpPr txBox="1"/>
          <p:nvPr/>
        </p:nvSpPr>
        <p:spPr>
          <a:xfrm>
            <a:off x="980930" y="2145801"/>
            <a:ext cx="11058670" cy="9586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8F2E4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(</a:t>
            </a:r>
            <a:r>
              <a:rPr lang="en-US" altLang="zh-CN" sz="20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CustomerName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Segment)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FD1: 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CustomerName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Segment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9AA5F-0174-4AD6-B0C3-1AC6FEAAA152}"/>
              </a:ext>
            </a:extLst>
          </p:cNvPr>
          <p:cNvSpPr txBox="1"/>
          <p:nvPr/>
        </p:nvSpPr>
        <p:spPr>
          <a:xfrm>
            <a:off x="980930" y="3310994"/>
            <a:ext cx="11058670" cy="9586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8F2E4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(</a:t>
            </a:r>
            <a:r>
              <a:rPr lang="en-US" altLang="zh-CN" sz="20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PostalCode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City, State, Region, Country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FD1: </a:t>
            </a:r>
            <a:r>
              <a:rPr lang="en-US" altLang="zh-CN" sz="20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PostalCode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City, State, Region, Country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25E64-5DC6-414A-87F1-B6CB198859B3}"/>
              </a:ext>
            </a:extLst>
          </p:cNvPr>
          <p:cNvSpPr txBox="1"/>
          <p:nvPr/>
        </p:nvSpPr>
        <p:spPr>
          <a:xfrm>
            <a:off x="980930" y="4476187"/>
            <a:ext cx="11058670" cy="9586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8F2E4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(</a:t>
            </a:r>
            <a:r>
              <a:rPr lang="en-US" altLang="zh-CN" sz="20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ShipDate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ShipMode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(FK), 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PostalCode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(FK))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FD1: </a:t>
            </a:r>
            <a:r>
              <a:rPr lang="en-US" altLang="zh-CN" sz="20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ShipDate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ShipMode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(FK), 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PostalCode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16CC07-27B9-4842-BDD1-474D0E81A3A4}"/>
              </a:ext>
            </a:extLst>
          </p:cNvPr>
          <p:cNvSpPr txBox="1"/>
          <p:nvPr/>
        </p:nvSpPr>
        <p:spPr>
          <a:xfrm>
            <a:off x="980930" y="5641381"/>
            <a:ext cx="11058670" cy="9586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8F2E4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OrderItem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sz="20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OrderItemID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Discount, Quantity, Profit, Sales, 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(FK), 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(FK))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FD1: </a:t>
            </a:r>
            <a:r>
              <a:rPr lang="en-US" altLang="zh-CN" sz="20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OrderItemID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Discount, Quantity, Profit, Sales, 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(FK), 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FD6D65-8AAA-4F17-A21A-66A6637C0FF4}"/>
              </a:ext>
            </a:extLst>
          </p:cNvPr>
          <p:cNvSpPr/>
          <p:nvPr/>
        </p:nvSpPr>
        <p:spPr>
          <a:xfrm>
            <a:off x="980930" y="1214686"/>
            <a:ext cx="110586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CA" altLang="zh-CN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Customer,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en-CA" altLang="zh-CN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Order, and </a:t>
            </a:r>
            <a:r>
              <a:rPr lang="en-CA" altLang="zh-CN" sz="2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OrderItem</a:t>
            </a:r>
            <a:r>
              <a:rPr lang="en-CA" altLang="zh-CN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relations are in </a:t>
            </a:r>
            <a:r>
              <a:rPr lang="en-CA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3NF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CA" altLang="zh-CN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</a:t>
            </a:r>
            <a:r>
              <a:rPr lang="en-CA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partial functional </a:t>
            </a:r>
            <a:r>
              <a:rPr lang="en-CA" altLang="zh-CN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CA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transitive functional dependencies.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169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1FEF76-BF1D-4ED7-B984-A30C302626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	3NF Normalization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25E64-5DC6-414A-87F1-B6CB198859B3}"/>
              </a:ext>
            </a:extLst>
          </p:cNvPr>
          <p:cNvSpPr txBox="1"/>
          <p:nvPr/>
        </p:nvSpPr>
        <p:spPr>
          <a:xfrm>
            <a:off x="980930" y="2198227"/>
            <a:ext cx="11058670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8F2E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Product (</a:t>
            </a:r>
            <a:r>
              <a:rPr kumimoji="0" lang="en-US" altLang="zh-CN" sz="24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ProductID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ProductName, Manufacturer,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SubCategory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Category</a:t>
            </a:r>
          </a:p>
          <a:p>
            <a:pPr lvl="0"/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FD1: </a:t>
            </a:r>
            <a:r>
              <a:rPr kumimoji="0" lang="en-US" altLang="zh-CN" sz="24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ProductID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→ ProductName, Manufacturer,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SubCategory</a:t>
            </a:r>
            <a:r>
              <a:rPr lang="en-US" altLang="zh-CN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Category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FD2: </a:t>
            </a:r>
            <a:r>
              <a:rPr kumimoji="0" lang="en-US" altLang="zh-CN" sz="24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SubCategory</a:t>
            </a:r>
            <a:r>
              <a:rPr kumimoji="0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→ Category</a:t>
            </a:r>
            <a:endParaRPr kumimoji="0" lang="en-US" altLang="zh-CN" sz="2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3308A-92B3-42C5-BF6A-AA1FB30C41BC}"/>
              </a:ext>
            </a:extLst>
          </p:cNvPr>
          <p:cNvSpPr/>
          <p:nvPr/>
        </p:nvSpPr>
        <p:spPr>
          <a:xfrm>
            <a:off x="980930" y="1214686"/>
            <a:ext cx="110586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CA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is in 2NF </a:t>
            </a:r>
            <a:r>
              <a:rPr lang="en-CA" altLang="zh-CN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there is </a:t>
            </a:r>
            <a:r>
              <a:rPr lang="en-CA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partial functional dependencies.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CA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not in 3NF </a:t>
            </a:r>
            <a:r>
              <a:rPr lang="en-CA" altLang="zh-CN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there is </a:t>
            </a:r>
            <a:r>
              <a:rPr lang="en-CA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transitive functional dependencies.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B1512-AECC-4C1C-8FB6-0FC8EE3D0693}"/>
              </a:ext>
            </a:extLst>
          </p:cNvPr>
          <p:cNvSpPr txBox="1"/>
          <p:nvPr/>
        </p:nvSpPr>
        <p:spPr>
          <a:xfrm>
            <a:off x="980930" y="3597298"/>
            <a:ext cx="11058670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new relation to put </a:t>
            </a:r>
            <a:r>
              <a:rPr lang="en-US" altLang="zh-CN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SubCategory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Category</a:t>
            </a:r>
          </a:p>
          <a:p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 (</a:t>
            </a:r>
            <a:r>
              <a:rPr lang="en-US" altLang="zh-CN" sz="2400" b="1" u="sng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SubCategory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Category)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FD1: </a:t>
            </a:r>
            <a:r>
              <a:rPr lang="en-US" altLang="zh-CN" sz="2400" b="1" u="sng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SubCategory</a:t>
            </a:r>
            <a:r>
              <a:rPr lang="en-US" altLang="zh-CN" sz="2400" b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Category</a:t>
            </a:r>
          </a:p>
          <a:p>
            <a:endParaRPr lang="en-US" altLang="zh-CN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altLang="zh-CN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(</a:t>
            </a:r>
            <a:r>
              <a:rPr lang="en-CA" altLang="zh-CN" sz="2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CA" altLang="zh-CN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ProductName, Manufacturer, </a:t>
            </a:r>
            <a:r>
              <a:rPr lang="en-CA" altLang="zh-CN" sz="2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SubCategory</a:t>
            </a:r>
            <a:r>
              <a:rPr lang="en-CA" altLang="zh-CN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FD1: </a:t>
            </a:r>
            <a:r>
              <a:rPr lang="en-CA" altLang="zh-CN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CA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CA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ProductName, Manufacturer, </a:t>
            </a:r>
            <a:r>
              <a:rPr lang="en-CA" altLang="zh-CN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SubCategory</a:t>
            </a:r>
            <a:endParaRPr lang="en-US" altLang="zh-CN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21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746E6EE-D273-4299-A3C1-649544D93D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rgbClr val="F8F2E4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Project Agenda</a:t>
            </a:r>
            <a:endParaRPr lang="zh-CN" altLang="en-US" sz="4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EBF785-3AE9-4835-8DDD-D8D98A55D12E}"/>
              </a:ext>
            </a:extLst>
          </p:cNvPr>
          <p:cNvSpPr/>
          <p:nvPr/>
        </p:nvSpPr>
        <p:spPr>
          <a:xfrm>
            <a:off x="406582" y="1856740"/>
            <a:ext cx="4142817" cy="432000"/>
          </a:xfrm>
          <a:prstGeom prst="roundRect">
            <a:avLst/>
          </a:prstGeom>
          <a:solidFill>
            <a:srgbClr val="C00000"/>
          </a:solidFill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Business Background</a:t>
            </a:r>
            <a:endParaRPr lang="zh-CN" altLang="en-US" sz="2400" b="1" dirty="0">
              <a:solidFill>
                <a:srgbClr val="F8F2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A649C5-C6F2-4768-A394-7A759C97B148}"/>
              </a:ext>
            </a:extLst>
          </p:cNvPr>
          <p:cNvSpPr/>
          <p:nvPr/>
        </p:nvSpPr>
        <p:spPr>
          <a:xfrm>
            <a:off x="716419" y="2591856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Creating ER Model</a:t>
            </a:r>
            <a:endParaRPr lang="zh-CN" altLang="en-US" sz="2400" b="1" dirty="0">
              <a:solidFill>
                <a:srgbClr val="F8F2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022D00-833D-4EE2-B41A-B11FE3E5871C}"/>
              </a:ext>
            </a:extLst>
          </p:cNvPr>
          <p:cNvSpPr/>
          <p:nvPr/>
        </p:nvSpPr>
        <p:spPr>
          <a:xfrm>
            <a:off x="1026255" y="3326972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Creating ERD</a:t>
            </a:r>
            <a:endParaRPr lang="zh-CN" altLang="en-US" sz="2400" b="1" dirty="0">
              <a:solidFill>
                <a:srgbClr val="F8F2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C04031-8E75-4760-B067-DAD1919E46FF}"/>
              </a:ext>
            </a:extLst>
          </p:cNvPr>
          <p:cNvSpPr/>
          <p:nvPr/>
        </p:nvSpPr>
        <p:spPr>
          <a:xfrm>
            <a:off x="1336092" y="4062088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Creating Relational DB</a:t>
            </a:r>
            <a:endParaRPr lang="zh-CN" altLang="en-US" sz="2400" b="1" dirty="0">
              <a:solidFill>
                <a:srgbClr val="F8F2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C8866A-A8B7-4C0F-B194-34BB6F59A68F}"/>
              </a:ext>
            </a:extLst>
          </p:cNvPr>
          <p:cNvSpPr/>
          <p:nvPr/>
        </p:nvSpPr>
        <p:spPr>
          <a:xfrm>
            <a:off x="1645929" y="4797204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3NF Normalization</a:t>
            </a:r>
            <a:endParaRPr lang="zh-CN" altLang="en-US" sz="2400" b="1" dirty="0">
              <a:solidFill>
                <a:srgbClr val="F8F2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A20A8-9A2E-45A5-B74D-8AE165514386}"/>
              </a:ext>
            </a:extLst>
          </p:cNvPr>
          <p:cNvSpPr/>
          <p:nvPr/>
        </p:nvSpPr>
        <p:spPr>
          <a:xfrm>
            <a:off x="1955766" y="5532320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Further Implementation</a:t>
            </a:r>
            <a:endParaRPr lang="zh-CN" altLang="en-US" sz="2400" b="1" dirty="0">
              <a:solidFill>
                <a:srgbClr val="F8F2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6A10D2-73A7-4D3F-8E45-A446A4D80C71}"/>
              </a:ext>
            </a:extLst>
          </p:cNvPr>
          <p:cNvSpPr/>
          <p:nvPr/>
        </p:nvSpPr>
        <p:spPr>
          <a:xfrm>
            <a:off x="7022930" y="2354580"/>
            <a:ext cx="4589951" cy="3177740"/>
          </a:xfrm>
          <a:prstGeom prst="rect">
            <a:avLst/>
          </a:prstGeom>
          <a:solidFill>
            <a:srgbClr val="F8F2E4"/>
          </a:solidFill>
          <a:ln>
            <a:solidFill>
              <a:schemeClr val="accent2">
                <a:lumMod val="5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54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</a:p>
          <a:p>
            <a:pPr algn="ctr">
              <a:lnSpc>
                <a:spcPct val="130000"/>
              </a:lnSpc>
            </a:pPr>
            <a:r>
              <a:rPr lang="en-US" altLang="zh-CN" sz="54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algn="ctr">
              <a:lnSpc>
                <a:spcPct val="130000"/>
              </a:lnSpc>
            </a:pPr>
            <a:r>
              <a:rPr lang="en-US" altLang="zh-CN" sz="54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  <a:endParaRPr lang="zh-CN" altLang="en-US" sz="5400" b="1" dirty="0">
              <a:ln w="12700">
                <a:solidFill>
                  <a:schemeClr val="tx1"/>
                </a:solidFill>
              </a:ln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9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746E6EE-D273-4299-A3C1-649544D93D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rgbClr val="F8F2E4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	Project Agenda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EBF785-3AE9-4835-8DDD-D8D98A55D12E}"/>
              </a:ext>
            </a:extLst>
          </p:cNvPr>
          <p:cNvSpPr/>
          <p:nvPr/>
        </p:nvSpPr>
        <p:spPr>
          <a:xfrm>
            <a:off x="406582" y="1856740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1. Business Background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A649C5-C6F2-4768-A394-7A759C97B148}"/>
              </a:ext>
            </a:extLst>
          </p:cNvPr>
          <p:cNvSpPr/>
          <p:nvPr/>
        </p:nvSpPr>
        <p:spPr>
          <a:xfrm>
            <a:off x="716419" y="2591856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2. Creating ER Model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022D00-833D-4EE2-B41A-B11FE3E5871C}"/>
              </a:ext>
            </a:extLst>
          </p:cNvPr>
          <p:cNvSpPr/>
          <p:nvPr/>
        </p:nvSpPr>
        <p:spPr>
          <a:xfrm>
            <a:off x="1026255" y="3326972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3. Creating ERD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C04031-8E75-4760-B067-DAD1919E46FF}"/>
              </a:ext>
            </a:extLst>
          </p:cNvPr>
          <p:cNvSpPr/>
          <p:nvPr/>
        </p:nvSpPr>
        <p:spPr>
          <a:xfrm>
            <a:off x="1336092" y="4062088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4. Creating Relational DB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C8866A-A8B7-4C0F-B194-34BB6F59A68F}"/>
              </a:ext>
            </a:extLst>
          </p:cNvPr>
          <p:cNvSpPr/>
          <p:nvPr/>
        </p:nvSpPr>
        <p:spPr>
          <a:xfrm>
            <a:off x="1645929" y="4797204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5. 3NF Normalization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A20A8-9A2E-45A5-B74D-8AE165514386}"/>
              </a:ext>
            </a:extLst>
          </p:cNvPr>
          <p:cNvSpPr/>
          <p:nvPr/>
        </p:nvSpPr>
        <p:spPr>
          <a:xfrm>
            <a:off x="1955766" y="5532320"/>
            <a:ext cx="4142817" cy="432000"/>
          </a:xfrm>
          <a:prstGeom prst="roundRect">
            <a:avLst/>
          </a:prstGeom>
          <a:solidFill>
            <a:srgbClr val="C00000"/>
          </a:solidFill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6. Summarization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8027E-1AA8-4100-B2C8-B95F50DF03E2}"/>
              </a:ext>
            </a:extLst>
          </p:cNvPr>
          <p:cNvSpPr/>
          <p:nvPr/>
        </p:nvSpPr>
        <p:spPr>
          <a:xfrm>
            <a:off x="7022930" y="2354580"/>
            <a:ext cx="4589951" cy="3177740"/>
          </a:xfrm>
          <a:prstGeom prst="rect">
            <a:avLst/>
          </a:prstGeom>
          <a:solidFill>
            <a:srgbClr val="F8F2E4"/>
          </a:solidFill>
          <a:ln>
            <a:solidFill>
              <a:schemeClr val="accent2">
                <a:lumMod val="5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54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endParaRPr lang="zh-CN" altLang="en-US" sz="5400" b="1" dirty="0">
              <a:ln w="12700">
                <a:solidFill>
                  <a:schemeClr val="tx1"/>
                </a:solidFill>
              </a:ln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419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1FEF76-BF1D-4ED7-B984-A30C302626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Summarization</a:t>
            </a:r>
            <a:endParaRPr lang="zh-CN" altLang="en-US" sz="4800" b="1" dirty="0">
              <a:solidFill>
                <a:srgbClr val="F8F2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D03EDA-F01A-45C4-9C39-F993B5A0C82F}"/>
              </a:ext>
            </a:extLst>
          </p:cNvPr>
          <p:cNvSpPr txBox="1"/>
          <p:nvPr/>
        </p:nvSpPr>
        <p:spPr>
          <a:xfrm>
            <a:off x="980930" y="1257704"/>
            <a:ext cx="10456690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rgbClr val="F8F2E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Relational Model in 3NF</a:t>
            </a:r>
            <a:endParaRPr lang="zh-CN" altLang="en-US" sz="2400" b="1" dirty="0">
              <a:solidFill>
                <a:srgbClr val="F8F2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54AFBA-85E1-4DAD-9501-5418CA1B3F42}"/>
              </a:ext>
            </a:extLst>
          </p:cNvPr>
          <p:cNvSpPr txBox="1"/>
          <p:nvPr/>
        </p:nvSpPr>
        <p:spPr>
          <a:xfrm>
            <a:off x="980930" y="1866230"/>
            <a:ext cx="10456690" cy="4852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8F2E4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(</a:t>
            </a:r>
            <a:r>
              <a:rPr lang="en-US" altLang="zh-CN" sz="2000" b="1" u="sng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CustomerName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Segment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FD1: 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CustomerName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Segment)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(</a:t>
            </a:r>
            <a:r>
              <a:rPr lang="en-US" altLang="zh-CN" sz="2000" b="1" u="sng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PostalCode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City, State, Region, Country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FD1: 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PostalCode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City, State, Region, Country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(</a:t>
            </a:r>
            <a:r>
              <a:rPr lang="en-US" altLang="zh-CN" sz="2000" b="1" u="sng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ShipDate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ShipMode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(FK), 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PostalCode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FD1: 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ShipDate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ShipMode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(FK), 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PostalCode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OrderItem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sz="2000" b="1" u="sng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OrderItemID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Discount, Quantity, Profit, Sales, 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(FK), 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FD1: 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OrderItemID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Discount, Quantity, Profit, Sales, 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(FK), 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 (</a:t>
            </a:r>
            <a:r>
              <a:rPr lang="en-US" altLang="zh-CN" sz="2000" b="1" u="sng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SubCategory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Category)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FD1: 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SubCategory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Category</a:t>
            </a:r>
          </a:p>
          <a:p>
            <a:pPr>
              <a:lnSpc>
                <a:spcPct val="130000"/>
              </a:lnSpc>
            </a:pPr>
            <a:r>
              <a:rPr lang="en-CA" altLang="zh-CN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(</a:t>
            </a:r>
            <a:r>
              <a:rPr lang="en-CA" altLang="zh-CN" sz="20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CA" altLang="zh-CN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ProductName, Manufacturer, </a:t>
            </a:r>
            <a:r>
              <a:rPr lang="en-CA" altLang="zh-CN" sz="20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SubCategory</a:t>
            </a:r>
            <a:r>
              <a:rPr lang="en-CA" altLang="zh-CN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FD1: </a:t>
            </a:r>
            <a:r>
              <a:rPr lang="en-CA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CA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CA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ProductName, Manufacturer, </a:t>
            </a:r>
            <a:r>
              <a:rPr lang="en-CA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SubCategory</a:t>
            </a:r>
            <a:endParaRPr lang="en-US" altLang="zh-CN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35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1FEF76-BF1D-4ED7-B984-A30C302626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sz="36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average sales per order in Chicago in the year 2013, grouped by customer segment.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E19B18-E4CA-4ACF-8A47-8BC263EA7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17" y="1348740"/>
            <a:ext cx="5400000" cy="5120640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DFD6E6-3A74-49F7-9E67-970B5C2FE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19" y="1348740"/>
            <a:ext cx="5400000" cy="2682240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02223AC-1649-4BBD-86E9-31D91D2A85F8}"/>
              </a:ext>
            </a:extLst>
          </p:cNvPr>
          <p:cNvSpPr/>
          <p:nvPr/>
        </p:nvSpPr>
        <p:spPr>
          <a:xfrm>
            <a:off x="6217919" y="4460806"/>
            <a:ext cx="5400000" cy="461665"/>
          </a:xfrm>
          <a:prstGeom prst="rect">
            <a:avLst/>
          </a:prstGeom>
          <a:solidFill>
            <a:srgbClr val="F8F2E4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result is correct!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F130D-066E-42A9-AF6C-71F4460C7881}"/>
              </a:ext>
            </a:extLst>
          </p:cNvPr>
          <p:cNvSpPr/>
          <p:nvPr/>
        </p:nvSpPr>
        <p:spPr>
          <a:xfrm>
            <a:off x="6217919" y="5234260"/>
            <a:ext cx="5400000" cy="461665"/>
          </a:xfrm>
          <a:prstGeom prst="rect">
            <a:avLst/>
          </a:prstGeom>
          <a:solidFill>
            <a:srgbClr val="F8F2E4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structure is understandable!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7CEB5B-7C4B-43FF-87E3-9D243D398147}"/>
              </a:ext>
            </a:extLst>
          </p:cNvPr>
          <p:cNvSpPr/>
          <p:nvPr/>
        </p:nvSpPr>
        <p:spPr>
          <a:xfrm>
            <a:off x="6217919" y="6007715"/>
            <a:ext cx="5400000" cy="461665"/>
          </a:xfrm>
          <a:prstGeom prst="rect">
            <a:avLst/>
          </a:prstGeom>
          <a:solidFill>
            <a:srgbClr val="F8F2E4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CA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queries are easily adaptable!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045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79FF-BCC5-49FD-9E73-82847E0C7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7187875" cy="2387600"/>
          </a:xfrm>
          <a:solidFill>
            <a:srgbClr val="F8F2E4"/>
          </a:solidFill>
        </p:spPr>
        <p:txBody>
          <a:bodyPr anchor="ctr">
            <a:normAutofit fontScale="90000"/>
          </a:bodyPr>
          <a:lstStyle/>
          <a:p>
            <a:r>
              <a:rPr lang="en-US" altLang="zh-CN" sz="16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166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F7F44-E577-4BEB-92D2-14083E290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2387600"/>
            <a:ext cx="7187875" cy="4470400"/>
          </a:xfrm>
          <a:solidFill>
            <a:schemeClr val="accent2">
              <a:lumMod val="50000"/>
            </a:schemeClr>
          </a:solidFill>
          <a:ln>
            <a:solidFill>
              <a:srgbClr val="F8F2E4"/>
            </a:solidFill>
          </a:ln>
        </p:spPr>
        <p:txBody>
          <a:bodyPr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10700" b="1" dirty="0">
                <a:solidFill>
                  <a:srgbClr val="F8F2E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 Watching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16ADEE-FDC4-4902-A5A8-A86E79C1CF0C}"/>
              </a:ext>
            </a:extLst>
          </p:cNvPr>
          <p:cNvSpPr txBox="1">
            <a:spLocks/>
          </p:cNvSpPr>
          <p:nvPr/>
        </p:nvSpPr>
        <p:spPr>
          <a:xfrm>
            <a:off x="7187878" y="0"/>
            <a:ext cx="5004122" cy="2387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E501778-11FC-4815-B79E-0842232440CB}"/>
              </a:ext>
            </a:extLst>
          </p:cNvPr>
          <p:cNvSpPr txBox="1">
            <a:spLocks/>
          </p:cNvSpPr>
          <p:nvPr/>
        </p:nvSpPr>
        <p:spPr>
          <a:xfrm>
            <a:off x="7187876" y="2387600"/>
            <a:ext cx="5004122" cy="4470400"/>
          </a:xfrm>
          <a:prstGeom prst="rect">
            <a:avLst/>
          </a:prstGeom>
          <a:solidFill>
            <a:srgbClr val="F8F2E4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</a:pPr>
            <a:endParaRPr lang="en-US" altLang="zh-CN" sz="115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5D61653-826B-4884-A0D9-1F165F8FF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627" y="3056890"/>
            <a:ext cx="3436620" cy="3436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440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1FEF76-BF1D-4ED7-B984-A30C302626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	Business Background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8ABB37-77FD-4A11-961F-5C4281603046}"/>
              </a:ext>
            </a:extLst>
          </p:cNvPr>
          <p:cNvGrpSpPr/>
          <p:nvPr/>
        </p:nvGrpSpPr>
        <p:grpSpPr>
          <a:xfrm>
            <a:off x="460781" y="1514178"/>
            <a:ext cx="11270439" cy="5000584"/>
            <a:chOff x="372921" y="1514178"/>
            <a:chExt cx="11270439" cy="500058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C844369-A68D-4788-A402-EF38CA08B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921" y="1514178"/>
              <a:ext cx="6003174" cy="5000584"/>
            </a:xfrm>
            <a:prstGeom prst="rect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B050B8-691E-40F7-A758-3012D7665452}"/>
                </a:ext>
              </a:extLst>
            </p:cNvPr>
            <p:cNvSpPr/>
            <p:nvPr/>
          </p:nvSpPr>
          <p:spPr>
            <a:xfrm>
              <a:off x="6604695" y="1514178"/>
              <a:ext cx="5038665" cy="1569660"/>
            </a:xfrm>
            <a:prstGeom prst="rect">
              <a:avLst/>
            </a:prstGeom>
            <a:solidFill>
              <a:srgbClr val="F8F2E4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24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Superstore is an e-commerce website, covering a wide range of categories of products across the United States' geography.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BD50B5-5E12-4C0A-BCF9-CB03CEA584C1}"/>
                </a:ext>
              </a:extLst>
            </p:cNvPr>
            <p:cNvSpPr/>
            <p:nvPr/>
          </p:nvSpPr>
          <p:spPr>
            <a:xfrm>
              <a:off x="6604695" y="3229640"/>
              <a:ext cx="5038665" cy="1569660"/>
            </a:xfrm>
            <a:prstGeom prst="rect">
              <a:avLst/>
            </a:prstGeom>
            <a:solidFill>
              <a:srgbClr val="F8F2E4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24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Superstore shares their data online and the dataset is famous for data visualization and data analysis practice.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937DD0-BFEA-4B4E-B9D0-D6799B4AA64C}"/>
                </a:ext>
              </a:extLst>
            </p:cNvPr>
            <p:cNvSpPr/>
            <p:nvPr/>
          </p:nvSpPr>
          <p:spPr>
            <a:xfrm>
              <a:off x="6604695" y="4945102"/>
              <a:ext cx="5038665" cy="1569660"/>
            </a:xfrm>
            <a:prstGeom prst="rect">
              <a:avLst/>
            </a:prstGeom>
            <a:solidFill>
              <a:srgbClr val="F8F2E4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24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 their business volume gradually expands, the existing data storage method can no longer meet their needs.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60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1FEF76-BF1D-4ED7-B984-A30C302626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	Business Objectives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501C01-743D-4D9E-8C43-29AF57013E13}"/>
              </a:ext>
            </a:extLst>
          </p:cNvPr>
          <p:cNvGrpSpPr/>
          <p:nvPr/>
        </p:nvGrpSpPr>
        <p:grpSpPr>
          <a:xfrm>
            <a:off x="528565" y="1536110"/>
            <a:ext cx="11134870" cy="5037084"/>
            <a:chOff x="528565" y="1536110"/>
            <a:chExt cx="11134870" cy="503708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B81D16-4AAE-485B-B28A-0FA7423ED46A}"/>
                </a:ext>
              </a:extLst>
            </p:cNvPr>
            <p:cNvSpPr txBox="1"/>
            <p:nvPr/>
          </p:nvSpPr>
          <p:spPr>
            <a:xfrm>
              <a:off x="528565" y="4203314"/>
              <a:ext cx="11134870" cy="23698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rgbClr val="F8F2E4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Objectives: Building a relational database for Superstore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1935995-D94E-4B1B-94FA-733E4C91CAAA}"/>
                </a:ext>
              </a:extLst>
            </p:cNvPr>
            <p:cNvGrpSpPr/>
            <p:nvPr/>
          </p:nvGrpSpPr>
          <p:grpSpPr>
            <a:xfrm>
              <a:off x="1250830" y="4980832"/>
              <a:ext cx="9707880" cy="1288123"/>
              <a:chOff x="1167740" y="4636886"/>
              <a:chExt cx="9673640" cy="1795115"/>
            </a:xfrm>
            <a:noFill/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473070-1126-453B-8A99-499D1712B42D}"/>
                  </a:ext>
                </a:extLst>
              </p:cNvPr>
              <p:cNvSpPr txBox="1"/>
              <p:nvPr/>
            </p:nvSpPr>
            <p:spPr>
              <a:xfrm>
                <a:off x="6161380" y="4636886"/>
                <a:ext cx="4680000" cy="64337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rgbClr val="F8F2E4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8F2E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Retains Original Information</a:t>
                </a:r>
                <a:endParaRPr kumimoji="0" lang="en-CA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D6E261-2A87-4382-9A75-E68E648A1B6E}"/>
                  </a:ext>
                </a:extLst>
              </p:cNvPr>
              <p:cNvSpPr txBox="1"/>
              <p:nvPr/>
            </p:nvSpPr>
            <p:spPr>
              <a:xfrm>
                <a:off x="1167740" y="4636887"/>
                <a:ext cx="4680000" cy="64337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rgbClr val="F8F2E4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8F2E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Meets 3NF Standards</a:t>
                </a:r>
                <a:endParaRPr kumimoji="0" lang="en-CA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649784-CA10-45C4-A12D-C9AE82C1DA04}"/>
                  </a:ext>
                </a:extLst>
              </p:cNvPr>
              <p:cNvSpPr txBox="1"/>
              <p:nvPr/>
            </p:nvSpPr>
            <p:spPr>
              <a:xfrm>
                <a:off x="1167740" y="5788627"/>
                <a:ext cx="4680000" cy="64337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rgbClr val="F8F2E4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8F2E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Simplifies Data Structure</a:t>
                </a:r>
                <a:endParaRPr kumimoji="0" lang="en-CA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603F88-856D-4BDB-8B5C-28FF4F76CE68}"/>
                  </a:ext>
                </a:extLst>
              </p:cNvPr>
              <p:cNvSpPr txBox="1"/>
              <p:nvPr/>
            </p:nvSpPr>
            <p:spPr>
              <a:xfrm>
                <a:off x="6161380" y="5788629"/>
                <a:ext cx="4680000" cy="64337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rgbClr val="F8F2E4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8F2E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Implements Flexible Queries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D03EDA-F01A-45C4-9C39-F993B5A0C82F}"/>
                </a:ext>
              </a:extLst>
            </p:cNvPr>
            <p:cNvSpPr txBox="1"/>
            <p:nvPr/>
          </p:nvSpPr>
          <p:spPr>
            <a:xfrm>
              <a:off x="528565" y="1536110"/>
              <a:ext cx="11134870" cy="211673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rgbClr val="F8F2E4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Demands: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u"/>
                <a:tabLst/>
                <a:defRPr/>
              </a:pPr>
              <a:r>
                <a:rPr kumimoji="0" lang="en-CA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 A Superstore Giant is seeking help to redesign its data storage structure.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u"/>
                <a:tabLst/>
                <a:defRPr/>
              </a:pPr>
              <a:r>
                <a:rPr kumimoji="0" lang="en-CA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 They need more efficient storage and retrieval system as volumes surge.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u"/>
                <a:tabLst/>
                <a:defRPr/>
              </a:pPr>
              <a:r>
                <a:rPr kumimoji="0" lang="en-CA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 They need easy manipulation methods for daily use and further analysis.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218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1FEF76-BF1D-4ED7-B984-A30C302626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	Business Background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154B7-622E-4992-91BD-13B2DFB0FA25}"/>
              </a:ext>
            </a:extLst>
          </p:cNvPr>
          <p:cNvSpPr txBox="1"/>
          <p:nvPr/>
        </p:nvSpPr>
        <p:spPr>
          <a:xfrm>
            <a:off x="1095375" y="1290638"/>
            <a:ext cx="1003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Each row indicates one item within an order.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2E9E9A-4AA1-4431-93A0-A73184B6F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13858"/>
            <a:ext cx="9906000" cy="491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7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746E6EE-D273-4299-A3C1-649544D93D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rgbClr val="F8F2E4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	Project Agenda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EBF785-3AE9-4835-8DDD-D8D98A55D12E}"/>
              </a:ext>
            </a:extLst>
          </p:cNvPr>
          <p:cNvSpPr/>
          <p:nvPr/>
        </p:nvSpPr>
        <p:spPr>
          <a:xfrm>
            <a:off x="406582" y="1856740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1. Business Background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A649C5-C6F2-4768-A394-7A759C97B148}"/>
              </a:ext>
            </a:extLst>
          </p:cNvPr>
          <p:cNvSpPr/>
          <p:nvPr/>
        </p:nvSpPr>
        <p:spPr>
          <a:xfrm>
            <a:off x="716419" y="2591856"/>
            <a:ext cx="4142817" cy="432000"/>
          </a:xfrm>
          <a:prstGeom prst="roundRect">
            <a:avLst/>
          </a:prstGeom>
          <a:solidFill>
            <a:srgbClr val="C00000"/>
          </a:solidFill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2. Creating ER Model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022D00-833D-4EE2-B41A-B11FE3E5871C}"/>
              </a:ext>
            </a:extLst>
          </p:cNvPr>
          <p:cNvSpPr/>
          <p:nvPr/>
        </p:nvSpPr>
        <p:spPr>
          <a:xfrm>
            <a:off x="1026255" y="3326972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3. Creating ERD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C04031-8E75-4760-B067-DAD1919E46FF}"/>
              </a:ext>
            </a:extLst>
          </p:cNvPr>
          <p:cNvSpPr/>
          <p:nvPr/>
        </p:nvSpPr>
        <p:spPr>
          <a:xfrm>
            <a:off x="1336092" y="4062088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4. Creating Relational DB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C8866A-A8B7-4C0F-B194-34BB6F59A68F}"/>
              </a:ext>
            </a:extLst>
          </p:cNvPr>
          <p:cNvSpPr/>
          <p:nvPr/>
        </p:nvSpPr>
        <p:spPr>
          <a:xfrm>
            <a:off x="1645929" y="4797204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5. 3NF Normalization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A20A8-9A2E-45A5-B74D-8AE165514386}"/>
              </a:ext>
            </a:extLst>
          </p:cNvPr>
          <p:cNvSpPr/>
          <p:nvPr/>
        </p:nvSpPr>
        <p:spPr>
          <a:xfrm>
            <a:off x="1955766" y="5532320"/>
            <a:ext cx="4142817" cy="432000"/>
          </a:xfrm>
          <a:prstGeom prst="roundRect">
            <a:avLst/>
          </a:prstGeom>
          <a:noFill/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6. Further Implementation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FCDE2-8045-498B-8C6C-3CCFB0D75014}"/>
              </a:ext>
            </a:extLst>
          </p:cNvPr>
          <p:cNvSpPr/>
          <p:nvPr/>
        </p:nvSpPr>
        <p:spPr>
          <a:xfrm>
            <a:off x="7022930" y="2354580"/>
            <a:ext cx="4589951" cy="3177740"/>
          </a:xfrm>
          <a:prstGeom prst="rect">
            <a:avLst/>
          </a:prstGeom>
          <a:solidFill>
            <a:srgbClr val="F8F2E4"/>
          </a:solidFill>
          <a:ln>
            <a:solidFill>
              <a:schemeClr val="accent2">
                <a:lumMod val="5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54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</a:p>
          <a:p>
            <a:pPr algn="ctr">
              <a:lnSpc>
                <a:spcPct val="130000"/>
              </a:lnSpc>
            </a:pPr>
            <a:r>
              <a:rPr lang="en-US" altLang="zh-CN" sz="54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</a:p>
          <a:p>
            <a:pPr algn="ctr">
              <a:lnSpc>
                <a:spcPct val="130000"/>
              </a:lnSpc>
            </a:pPr>
            <a:r>
              <a:rPr lang="en-US" altLang="zh-CN" sz="54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zh-CN" altLang="en-US" sz="5400" b="1" dirty="0">
              <a:ln w="12700">
                <a:solidFill>
                  <a:schemeClr val="tx1"/>
                </a:solidFill>
              </a:ln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0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1FEF76-BF1D-4ED7-B984-A30C302626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	Creating ER Model -- Entities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F80B9A-783B-48A6-B975-C93B22046489}"/>
              </a:ext>
            </a:extLst>
          </p:cNvPr>
          <p:cNvSpPr txBox="1"/>
          <p:nvPr/>
        </p:nvSpPr>
        <p:spPr>
          <a:xfrm>
            <a:off x="1095374" y="1290638"/>
            <a:ext cx="11096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row should include 5 clusters of information.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Each cluster could be a table within the database.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E8EA0-D7CD-4C62-8068-EE1A2196EB54}"/>
              </a:ext>
            </a:extLst>
          </p:cNvPr>
          <p:cNvSpPr txBox="1"/>
          <p:nvPr/>
        </p:nvSpPr>
        <p:spPr>
          <a:xfrm>
            <a:off x="3526420" y="3323446"/>
            <a:ext cx="2379653" cy="584775"/>
          </a:xfrm>
          <a:prstGeom prst="rect">
            <a:avLst/>
          </a:prstGeom>
          <a:solidFill>
            <a:srgbClr val="C00000"/>
          </a:solidFill>
          <a:ln w="38100">
            <a:solidFill>
              <a:srgbClr val="F8F2E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Order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3F557-8225-4341-9E97-3B59F5D471F3}"/>
              </a:ext>
            </a:extLst>
          </p:cNvPr>
          <p:cNvSpPr txBox="1"/>
          <p:nvPr/>
        </p:nvSpPr>
        <p:spPr>
          <a:xfrm>
            <a:off x="9045432" y="3323446"/>
            <a:ext cx="2379653" cy="584775"/>
          </a:xfrm>
          <a:prstGeom prst="rect">
            <a:avLst/>
          </a:prstGeom>
          <a:solidFill>
            <a:srgbClr val="C00000"/>
          </a:solidFill>
          <a:ln w="38100">
            <a:solidFill>
              <a:srgbClr val="F8F2E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Location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3DBF27-0FDE-4603-9D3B-E9594187405A}"/>
              </a:ext>
            </a:extLst>
          </p:cNvPr>
          <p:cNvSpPr txBox="1"/>
          <p:nvPr/>
        </p:nvSpPr>
        <p:spPr>
          <a:xfrm>
            <a:off x="766914" y="3323446"/>
            <a:ext cx="2379653" cy="584775"/>
          </a:xfrm>
          <a:prstGeom prst="rect">
            <a:avLst/>
          </a:prstGeom>
          <a:solidFill>
            <a:srgbClr val="C00000"/>
          </a:solidFill>
          <a:ln w="38100">
            <a:solidFill>
              <a:srgbClr val="F8F2E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Product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BF54BA-8E34-4DB3-A04E-A8D3FE8D63C7}"/>
              </a:ext>
            </a:extLst>
          </p:cNvPr>
          <p:cNvSpPr txBox="1"/>
          <p:nvPr/>
        </p:nvSpPr>
        <p:spPr>
          <a:xfrm>
            <a:off x="4906173" y="5442131"/>
            <a:ext cx="2379653" cy="584775"/>
          </a:xfrm>
          <a:prstGeom prst="rect">
            <a:avLst/>
          </a:prstGeom>
          <a:solidFill>
            <a:srgbClr val="C00000"/>
          </a:solidFill>
          <a:ln w="38100">
            <a:solidFill>
              <a:srgbClr val="F8F2E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Order_item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67615C-E3A2-44F5-B61F-B816C5617382}"/>
              </a:ext>
            </a:extLst>
          </p:cNvPr>
          <p:cNvSpPr txBox="1"/>
          <p:nvPr/>
        </p:nvSpPr>
        <p:spPr>
          <a:xfrm>
            <a:off x="6285926" y="3323446"/>
            <a:ext cx="2379653" cy="584775"/>
          </a:xfrm>
          <a:prstGeom prst="rect">
            <a:avLst/>
          </a:prstGeom>
          <a:solidFill>
            <a:srgbClr val="C00000"/>
          </a:solidFill>
          <a:ln w="38100">
            <a:solidFill>
              <a:srgbClr val="F8F2E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Customer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8C8244-A2FF-42DE-89B1-06D3A2EADA89}"/>
              </a:ext>
            </a:extLst>
          </p:cNvPr>
          <p:cNvGrpSpPr/>
          <p:nvPr/>
        </p:nvGrpSpPr>
        <p:grpSpPr>
          <a:xfrm>
            <a:off x="766914" y="2531395"/>
            <a:ext cx="10658172" cy="2746689"/>
            <a:chOff x="766914" y="3002882"/>
            <a:chExt cx="10658172" cy="274668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C55E01C-F403-4D42-8FC2-7CA85697BFF5}"/>
                </a:ext>
              </a:extLst>
            </p:cNvPr>
            <p:cNvGrpSpPr/>
            <p:nvPr/>
          </p:nvGrpSpPr>
          <p:grpSpPr>
            <a:xfrm>
              <a:off x="766914" y="3002882"/>
              <a:ext cx="10658172" cy="584775"/>
              <a:chOff x="766914" y="3002882"/>
              <a:chExt cx="10658172" cy="584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F843F0-27FA-4534-93E9-9C33A8A1F28D}"/>
                  </a:ext>
                </a:extLst>
              </p:cNvPr>
              <p:cNvSpPr txBox="1"/>
              <p:nvPr/>
            </p:nvSpPr>
            <p:spPr>
              <a:xfrm>
                <a:off x="3526420" y="3002882"/>
                <a:ext cx="2379653" cy="58477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rgbClr val="F8F2E4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altLang="zh-CN" sz="3200" b="1" dirty="0">
                    <a:solidFill>
                      <a:srgbClr val="F8F2E4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When 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1810B2-5159-4D62-9DCF-D737543BE832}"/>
                  </a:ext>
                </a:extLst>
              </p:cNvPr>
              <p:cNvSpPr txBox="1"/>
              <p:nvPr/>
            </p:nvSpPr>
            <p:spPr>
              <a:xfrm>
                <a:off x="9045433" y="3002882"/>
                <a:ext cx="2379653" cy="58477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rgbClr val="F8F2E4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altLang="zh-CN" sz="3200" b="1" dirty="0">
                    <a:solidFill>
                      <a:srgbClr val="F8F2E4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W</a:t>
                </a:r>
                <a:r>
                  <a:rPr kumimoji="0" lang="en-CA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8F2E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here 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1FEA47-4D20-4B9C-86D8-D10ED4D526BC}"/>
                  </a:ext>
                </a:extLst>
              </p:cNvPr>
              <p:cNvSpPr txBox="1"/>
              <p:nvPr/>
            </p:nvSpPr>
            <p:spPr>
              <a:xfrm>
                <a:off x="766914" y="3002882"/>
                <a:ext cx="2379653" cy="58477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rgbClr val="F8F2E4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8F2E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What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94D95A-B47D-476A-A463-2D9A8C2301FD}"/>
                  </a:ext>
                </a:extLst>
              </p:cNvPr>
              <p:cNvSpPr txBox="1"/>
              <p:nvPr/>
            </p:nvSpPr>
            <p:spPr>
              <a:xfrm>
                <a:off x="6285926" y="3002882"/>
                <a:ext cx="2379653" cy="58477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rgbClr val="F8F2E4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altLang="zh-CN" sz="3200" b="1" dirty="0">
                    <a:solidFill>
                      <a:srgbClr val="F8F2E4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Who 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0CCAD3-A05C-4535-993F-3936B6AC2395}"/>
                </a:ext>
              </a:extLst>
            </p:cNvPr>
            <p:cNvSpPr txBox="1"/>
            <p:nvPr/>
          </p:nvSpPr>
          <p:spPr>
            <a:xfrm>
              <a:off x="4906174" y="5164796"/>
              <a:ext cx="2379653" cy="58477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rgbClr val="F8F2E4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8F2E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How much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35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1FEF76-BF1D-4ED7-B984-A30C302626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sz="48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Creating ER Model – Entities Connection</a:t>
            </a:r>
            <a:endParaRPr lang="zh-CN" altLang="en-US" sz="4800" b="1" dirty="0">
              <a:solidFill>
                <a:srgbClr val="F8F2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8315B-1F8A-42EC-BC56-14F63CC885FC}"/>
              </a:ext>
            </a:extLst>
          </p:cNvPr>
          <p:cNvSpPr txBox="1"/>
          <p:nvPr/>
        </p:nvSpPr>
        <p:spPr>
          <a:xfrm>
            <a:off x="8403289" y="3002888"/>
            <a:ext cx="2379653" cy="584775"/>
          </a:xfrm>
          <a:prstGeom prst="rect">
            <a:avLst/>
          </a:prstGeom>
          <a:solidFill>
            <a:srgbClr val="C00000"/>
          </a:solidFill>
          <a:ln w="38100">
            <a:solidFill>
              <a:srgbClr val="F8F2E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Order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EDA0C-44F3-495E-8EAF-929563AF4049}"/>
              </a:ext>
            </a:extLst>
          </p:cNvPr>
          <p:cNvSpPr txBox="1"/>
          <p:nvPr/>
        </p:nvSpPr>
        <p:spPr>
          <a:xfrm>
            <a:off x="9089948" y="6070135"/>
            <a:ext cx="2379653" cy="584775"/>
          </a:xfrm>
          <a:prstGeom prst="rect">
            <a:avLst/>
          </a:prstGeom>
          <a:solidFill>
            <a:srgbClr val="C00000"/>
          </a:solidFill>
          <a:ln w="38100">
            <a:solidFill>
              <a:srgbClr val="F8F2E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Location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09E00-8C26-4480-8FED-8D737E07F462}"/>
              </a:ext>
            </a:extLst>
          </p:cNvPr>
          <p:cNvSpPr txBox="1"/>
          <p:nvPr/>
        </p:nvSpPr>
        <p:spPr>
          <a:xfrm>
            <a:off x="8403289" y="1687691"/>
            <a:ext cx="2379653" cy="584775"/>
          </a:xfrm>
          <a:prstGeom prst="rect">
            <a:avLst/>
          </a:prstGeom>
          <a:solidFill>
            <a:srgbClr val="C00000"/>
          </a:solidFill>
          <a:ln w="38100">
            <a:solidFill>
              <a:srgbClr val="F8F2E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Product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293F3-162C-4529-9E36-F37641668BE2}"/>
              </a:ext>
            </a:extLst>
          </p:cNvPr>
          <p:cNvSpPr txBox="1"/>
          <p:nvPr/>
        </p:nvSpPr>
        <p:spPr>
          <a:xfrm>
            <a:off x="419100" y="3660487"/>
            <a:ext cx="2379653" cy="584775"/>
          </a:xfrm>
          <a:prstGeom prst="rect">
            <a:avLst/>
          </a:prstGeom>
          <a:solidFill>
            <a:srgbClr val="C00000"/>
          </a:solidFill>
          <a:ln w="38100">
            <a:solidFill>
              <a:srgbClr val="F8F2E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Order_item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310AC-3D8E-4C76-AC6D-46F62A0D8DFB}"/>
              </a:ext>
            </a:extLst>
          </p:cNvPr>
          <p:cNvSpPr txBox="1"/>
          <p:nvPr/>
        </p:nvSpPr>
        <p:spPr>
          <a:xfrm>
            <a:off x="4395939" y="3002886"/>
            <a:ext cx="2379653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8F2E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When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B64BC6-9298-470A-A533-1DD97B765755}"/>
              </a:ext>
            </a:extLst>
          </p:cNvPr>
          <p:cNvSpPr txBox="1"/>
          <p:nvPr/>
        </p:nvSpPr>
        <p:spPr>
          <a:xfrm>
            <a:off x="9089948" y="4568478"/>
            <a:ext cx="2379653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8F2E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Where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B5D66A-1AE7-4DAB-B850-103B3033BE3C}"/>
              </a:ext>
            </a:extLst>
          </p:cNvPr>
          <p:cNvSpPr txBox="1"/>
          <p:nvPr/>
        </p:nvSpPr>
        <p:spPr>
          <a:xfrm>
            <a:off x="4395939" y="1687691"/>
            <a:ext cx="2379653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8F2E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What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469720-4E42-48FA-AE66-5A0486A9E4D6}"/>
              </a:ext>
            </a:extLst>
          </p:cNvPr>
          <p:cNvSpPr txBox="1"/>
          <p:nvPr/>
        </p:nvSpPr>
        <p:spPr>
          <a:xfrm>
            <a:off x="6428449" y="4568479"/>
            <a:ext cx="2379653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8F2E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Who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93CE00-40DB-4247-9617-03BD892A1DC7}"/>
              </a:ext>
            </a:extLst>
          </p:cNvPr>
          <p:cNvCxnSpPr>
            <a:cxnSpLocks/>
          </p:cNvCxnSpPr>
          <p:nvPr/>
        </p:nvCxnSpPr>
        <p:spPr>
          <a:xfrm flipV="1">
            <a:off x="3000378" y="2557606"/>
            <a:ext cx="1080000" cy="1390515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FC9F08-7121-4266-A917-67690A8774EA}"/>
              </a:ext>
            </a:extLst>
          </p:cNvPr>
          <p:cNvCxnSpPr>
            <a:cxnSpLocks/>
          </p:cNvCxnSpPr>
          <p:nvPr/>
        </p:nvCxnSpPr>
        <p:spPr>
          <a:xfrm flipV="1">
            <a:off x="3000378" y="3541536"/>
            <a:ext cx="1080000" cy="406585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7F6648-6E58-4E3C-A033-DD9ADA00F202}"/>
              </a:ext>
            </a:extLst>
          </p:cNvPr>
          <p:cNvCxnSpPr>
            <a:cxnSpLocks/>
          </p:cNvCxnSpPr>
          <p:nvPr/>
        </p:nvCxnSpPr>
        <p:spPr>
          <a:xfrm flipH="1">
            <a:off x="8111624" y="3744977"/>
            <a:ext cx="789490" cy="74283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F85336-8BA1-4151-8622-A2AF25702C76}"/>
              </a:ext>
            </a:extLst>
          </p:cNvPr>
          <p:cNvCxnSpPr>
            <a:cxnSpLocks/>
          </p:cNvCxnSpPr>
          <p:nvPr/>
        </p:nvCxnSpPr>
        <p:spPr>
          <a:xfrm>
            <a:off x="8958266" y="3742982"/>
            <a:ext cx="766759" cy="749588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B7C6E6-6BE9-46C3-BD72-B6AE0C451025}"/>
              </a:ext>
            </a:extLst>
          </p:cNvPr>
          <p:cNvCxnSpPr>
            <a:cxnSpLocks/>
          </p:cNvCxnSpPr>
          <p:nvPr/>
        </p:nvCxnSpPr>
        <p:spPr>
          <a:xfrm>
            <a:off x="7019428" y="1967053"/>
            <a:ext cx="1189827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41BDB5-B70A-4785-BFDD-423AF3EAA5D3}"/>
              </a:ext>
            </a:extLst>
          </p:cNvPr>
          <p:cNvCxnSpPr>
            <a:cxnSpLocks/>
          </p:cNvCxnSpPr>
          <p:nvPr/>
        </p:nvCxnSpPr>
        <p:spPr>
          <a:xfrm>
            <a:off x="7019428" y="3283001"/>
            <a:ext cx="1189827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BB24EF-335B-4524-8E07-7CEBDBFB7B85}"/>
              </a:ext>
            </a:extLst>
          </p:cNvPr>
          <p:cNvSpPr txBox="1"/>
          <p:nvPr/>
        </p:nvSpPr>
        <p:spPr>
          <a:xfrm>
            <a:off x="6428449" y="6070135"/>
            <a:ext cx="2379653" cy="584775"/>
          </a:xfrm>
          <a:prstGeom prst="rect">
            <a:avLst/>
          </a:prstGeom>
          <a:solidFill>
            <a:srgbClr val="C00000"/>
          </a:solidFill>
          <a:ln w="38100">
            <a:solidFill>
              <a:srgbClr val="F8F2E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Customer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00A7AD-D2F6-491F-8861-C0F7F26F89DF}"/>
              </a:ext>
            </a:extLst>
          </p:cNvPr>
          <p:cNvCxnSpPr>
            <a:cxnSpLocks/>
          </p:cNvCxnSpPr>
          <p:nvPr/>
        </p:nvCxnSpPr>
        <p:spPr>
          <a:xfrm flipH="1">
            <a:off x="7073115" y="5240279"/>
            <a:ext cx="789490" cy="74283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60077C-ADEC-4B8E-AE18-DC2363F68CA6}"/>
              </a:ext>
            </a:extLst>
          </p:cNvPr>
          <p:cNvCxnSpPr>
            <a:cxnSpLocks/>
          </p:cNvCxnSpPr>
          <p:nvPr/>
        </p:nvCxnSpPr>
        <p:spPr>
          <a:xfrm>
            <a:off x="10016183" y="5238284"/>
            <a:ext cx="766759" cy="749588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0D48F1-3359-4E3B-B5EF-FA44A19BEE7B}"/>
              </a:ext>
            </a:extLst>
          </p:cNvPr>
          <p:cNvSpPr txBox="1"/>
          <p:nvPr/>
        </p:nvSpPr>
        <p:spPr>
          <a:xfrm>
            <a:off x="419100" y="5212420"/>
            <a:ext cx="2379653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8F2E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How much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69A9EC-94A2-4D3A-AF3D-35A00AE71DFB}"/>
              </a:ext>
            </a:extLst>
          </p:cNvPr>
          <p:cNvCxnSpPr>
            <a:cxnSpLocks/>
          </p:cNvCxnSpPr>
          <p:nvPr/>
        </p:nvCxnSpPr>
        <p:spPr>
          <a:xfrm>
            <a:off x="1608927" y="4408704"/>
            <a:ext cx="0" cy="67062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42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1FEF76-BF1D-4ED7-B984-A30C302626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	Creating ER Model – Relationship1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0FCF0F-004C-43C5-B0D6-EF6CF6A28AB8}"/>
              </a:ext>
            </a:extLst>
          </p:cNvPr>
          <p:cNvGrpSpPr/>
          <p:nvPr/>
        </p:nvGrpSpPr>
        <p:grpSpPr>
          <a:xfrm>
            <a:off x="1073395" y="3728876"/>
            <a:ext cx="10045210" cy="2487051"/>
            <a:chOff x="1133330" y="3728876"/>
            <a:chExt cx="10045210" cy="248705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11815D-AF96-4A24-B342-0369164E6821}"/>
                </a:ext>
              </a:extLst>
            </p:cNvPr>
            <p:cNvSpPr txBox="1"/>
            <p:nvPr/>
          </p:nvSpPr>
          <p:spPr>
            <a:xfrm>
              <a:off x="1133330" y="5692707"/>
              <a:ext cx="10045210" cy="52322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CA" altLang="zh-CN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Product.ProductID</a:t>
              </a:r>
              <a:r>
                <a:rPr lang="en-CA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(PK) --&gt; </a:t>
              </a:r>
              <a:r>
                <a:rPr lang="en-CA" altLang="zh-CN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Order_item.ProductID</a:t>
              </a:r>
              <a:r>
                <a:rPr lang="en-CA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(FK)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5B0BEB-E435-4962-8787-1CCF938D57E8}"/>
                </a:ext>
              </a:extLst>
            </p:cNvPr>
            <p:cNvSpPr txBox="1"/>
            <p:nvPr/>
          </p:nvSpPr>
          <p:spPr>
            <a:xfrm>
              <a:off x="1133330" y="4526126"/>
              <a:ext cx="10045210" cy="95410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CA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Product may belong to one or more </a:t>
              </a:r>
              <a:r>
                <a:rPr lang="en-CA" altLang="zh-CN" sz="2800" b="1" dirty="0" err="1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Orders_items</a:t>
              </a:r>
              <a:r>
                <a:rPr lang="en-CA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lvl="0"/>
              <a:r>
                <a:rPr lang="en-CA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Each </a:t>
              </a:r>
              <a:r>
                <a:rPr lang="en-CA" altLang="zh-CN" sz="2800" b="1" dirty="0" err="1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Order_item</a:t>
              </a:r>
              <a:r>
                <a:rPr lang="en-CA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must have one and only one Product.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75BF24-7288-41EA-976F-14A50E4A90AB}"/>
                </a:ext>
              </a:extLst>
            </p:cNvPr>
            <p:cNvSpPr txBox="1"/>
            <p:nvPr/>
          </p:nvSpPr>
          <p:spPr>
            <a:xfrm>
              <a:off x="1133330" y="3728876"/>
              <a:ext cx="10045210" cy="70788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4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</a:t>
              </a:r>
              <a:r>
                <a:rPr lang="en-CA" altLang="zh-CN" sz="4000" b="1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en-CA" altLang="zh-CN" sz="4000" b="1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Order_item</a:t>
              </a:r>
              <a:r>
                <a:rPr lang="en-CA" altLang="zh-CN" sz="4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CA" altLang="zh-CN" sz="4000" b="1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Relationship: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8721C4-4285-47BD-B1D0-1B084521E957}"/>
              </a:ext>
            </a:extLst>
          </p:cNvPr>
          <p:cNvGrpSpPr/>
          <p:nvPr/>
        </p:nvGrpSpPr>
        <p:grpSpPr>
          <a:xfrm>
            <a:off x="1264022" y="1800000"/>
            <a:ext cx="9663956" cy="1642110"/>
            <a:chOff x="1316464" y="1640283"/>
            <a:chExt cx="9663956" cy="164211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3C1F29-0595-4F52-995F-70B049E6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6464" y="1640283"/>
              <a:ext cx="4408170" cy="1642110"/>
            </a:xfrm>
            <a:prstGeom prst="rect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870244C-AAE5-4407-9735-BDB4F25D8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1640283"/>
              <a:ext cx="4884420" cy="1642110"/>
            </a:xfrm>
            <a:prstGeom prst="rect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5012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5349</TotalTime>
  <Words>1260</Words>
  <Application>Microsoft Office PowerPoint</Application>
  <PresentationFormat>Widescreen</PresentationFormat>
  <Paragraphs>186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Wingdings</vt:lpstr>
      <vt:lpstr>Office Theme</vt:lpstr>
      <vt:lpstr>Superstore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FENG</dc:creator>
  <cp:lastModifiedBy>XIN FENG</cp:lastModifiedBy>
  <cp:revision>29</cp:revision>
  <dcterms:created xsi:type="dcterms:W3CDTF">2023-08-10T00:55:36Z</dcterms:created>
  <dcterms:modified xsi:type="dcterms:W3CDTF">2023-08-20T07:17:07Z</dcterms:modified>
</cp:coreProperties>
</file>