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40.xml" ContentType="application/vnd.openxmlformats-officedocument.presentationml.slide+xml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44"/>
  </p:notes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9" r:id="rId22"/>
    <p:sldId id="276" r:id="rId23"/>
    <p:sldId id="278" r:id="rId24"/>
    <p:sldId id="279" r:id="rId25"/>
    <p:sldId id="280" r:id="rId26"/>
    <p:sldId id="300" r:id="rId27"/>
    <p:sldId id="304" r:id="rId28"/>
    <p:sldId id="282" r:id="rId29"/>
    <p:sldId id="306" r:id="rId30"/>
    <p:sldId id="287" r:id="rId31"/>
    <p:sldId id="30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308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A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434" autoAdjust="0"/>
  </p:normalViewPr>
  <p:slideViewPr>
    <p:cSldViewPr>
      <p:cViewPr>
        <p:scale>
          <a:sx n="90" d="100"/>
          <a:sy n="90" d="100"/>
        </p:scale>
        <p:origin x="-780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D98725-4301-4DA9-9CB9-A3091B2F12ED}" type="datetimeFigureOut">
              <a:rPr lang="cs-CZ"/>
              <a:pPr>
                <a:defRPr/>
              </a:pPr>
              <a:t>5.10.2016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114073-002F-4A40-917C-B8CDD15FD2D6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xmlns="" val="25678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927112A-D229-4FF1-A07B-9DFB0F60B46A}" type="slidenum">
              <a:rPr lang="cs-CZ" altLang="cs-CZ" smtClean="0">
                <a:latin typeface="Arial" panose="020B0604020202020204" pitchFamily="34" charset="0"/>
              </a:rPr>
              <a:pPr/>
              <a:t>2</a:t>
            </a:fld>
            <a:endParaRPr lang="cs-CZ" altLang="cs-CZ" smtClean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6282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A7265C0-3A19-4C2A-B283-4D3F360D594E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11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245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01CC251-B1F4-4C55-AAED-7E976D17E13A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12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5664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DFA1853-37E4-45E0-848D-F5441F7C06B3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13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529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73B78B0-7D32-44AD-BD3E-1C24B9371B08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14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9917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53D79C1-83D4-4962-8BB6-BD1596855D90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15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61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F4D1409-B796-4174-A2AB-F8F5CFBDE71A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16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6463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C429CED-A579-4271-91C4-205CADEAED79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17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9792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BACDA26-80E6-4125-8031-8116914A8DFD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18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135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7AAF0F9-E843-4EF9-A2F7-0645708A7D01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19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7695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94C5AAF-07C2-4E54-B854-505669BEB541}" type="slidenum">
              <a:rPr lang="cs-CZ" altLang="cs-CZ" smtClean="0">
                <a:latin typeface="Arial" panose="020B0604020202020204" pitchFamily="34" charset="0"/>
              </a:rPr>
              <a:pPr/>
              <a:t>20</a:t>
            </a:fld>
            <a:endParaRPr lang="cs-CZ" altLang="cs-CZ" smtClean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983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8EDF198-B752-4ADA-BF9F-6C81C8E27945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3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2948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FA02BA3-24F0-4C84-81A9-4E096154DADC}" type="slidenum">
              <a:rPr lang="cs-CZ" altLang="cs-CZ" smtClean="0">
                <a:latin typeface="Arial" panose="020B0604020202020204" pitchFamily="34" charset="0"/>
              </a:rPr>
              <a:pPr/>
              <a:t>21</a:t>
            </a:fld>
            <a:endParaRPr lang="cs-CZ" altLang="cs-CZ" smtClean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3774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72A47DC-FE2B-4AC5-A01A-0E8C13616C01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22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956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176CB80-74DC-41B4-918A-34C1C0382072}" type="slidenum">
              <a:rPr lang="cs-CZ" altLang="cs-CZ" smtClean="0">
                <a:latin typeface="Arial" panose="020B0604020202020204" pitchFamily="34" charset="0"/>
              </a:rPr>
              <a:pPr/>
              <a:t>23</a:t>
            </a:fld>
            <a:endParaRPr lang="cs-CZ" altLang="cs-CZ" smtClean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5385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68C2F61-B91C-4AB8-B6CB-D2BE952DC7A9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24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6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37DA077-904F-448A-838A-49D5B2D9C1C3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25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9725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18A3134-8BCD-4D9D-BA52-FADC3841246F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26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105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3FAD41F-9440-4F9A-A8C5-47ACF6C2D416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27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219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3FAD41F-9440-4F9A-A8C5-47ACF6C2D416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28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6572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3FAD41F-9440-4F9A-A8C5-47ACF6C2D416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29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202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66F06C5-2D1F-40B6-8823-B4F2D5BAD118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30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030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676FC58-0023-485E-9F17-B523FF3D7E36}" type="slidenum">
              <a:rPr lang="cs-CZ" altLang="cs-CZ" smtClean="0">
                <a:latin typeface="Arial" panose="020B0604020202020204" pitchFamily="34" charset="0"/>
              </a:rPr>
              <a:pPr/>
              <a:t>4</a:t>
            </a:fld>
            <a:endParaRPr lang="cs-CZ" altLang="cs-CZ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034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E856AE0-8927-45ED-8E76-4476D48B5E42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31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24730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347D297-0CA9-4E43-813D-4D0EB9BDC503}" type="slidenum">
              <a:rPr lang="cs-CZ" altLang="cs-CZ" smtClean="0">
                <a:latin typeface="Arial" panose="020B0604020202020204" pitchFamily="34" charset="0"/>
              </a:rPr>
              <a:pPr/>
              <a:t>32</a:t>
            </a:fld>
            <a:endParaRPr lang="cs-CZ" altLang="cs-CZ" smtClean="0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97544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7EBBAAD-5344-4D65-A890-F94036EBF296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33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8363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D224A83-0FC4-45EF-8A6F-AFA3FC9C0F93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34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4457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38E17DF-35A9-4922-9A15-A0B62588B4BD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35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054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C2EAB44-45E0-46AF-932F-D620653979DE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36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1094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C2EAB44-45E0-46AF-932F-D620653979DE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37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9392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4FC3B56-95D2-4A38-A0B6-6C1D4C480BF2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38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5288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90EF9FC-3E41-4126-A8C5-C4EF522DE82C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39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69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56B228B-DAA8-4D99-BE03-533C9E411E01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40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018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75EE1B9-2F15-4A09-9926-4FAF336230BC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5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68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E845A2B-95DA-4F9F-9B13-6BE77E456196}" type="slidenum">
              <a:rPr lang="cs-CZ" altLang="cs-CZ" smtClean="0">
                <a:latin typeface="Arial" panose="020B0604020202020204" pitchFamily="34" charset="0"/>
              </a:rPr>
              <a:pPr/>
              <a:t>6</a:t>
            </a:fld>
            <a:endParaRPr lang="cs-CZ" altLang="cs-CZ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01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FE78EBF-DEAD-4BA3-9041-2B513A211BF3}" type="slidenum">
              <a:rPr lang="cs-CZ" altLang="cs-CZ" smtClean="0">
                <a:latin typeface="Arial" panose="020B0604020202020204" pitchFamily="34" charset="0"/>
              </a:rPr>
              <a:pPr/>
              <a:t>7</a:t>
            </a:fld>
            <a:endParaRPr lang="cs-CZ" altLang="cs-CZ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78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1" tIns="45655" rIns="91311" bIns="45655" anchor="b"/>
          <a:lstStyle>
            <a:lvl1pPr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461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8294F74-7BFF-43EC-8CF2-C8D99DFC9271}" type="slidenum">
              <a:rPr lang="cs-CZ" altLang="cs-CZ" sz="1200">
                <a:latin typeface="Arial" panose="020B0604020202020204" pitchFamily="34" charset="0"/>
              </a:rPr>
              <a:pPr algn="r" eaLnBrk="1" hangingPunct="1"/>
              <a:t>8</a:t>
            </a:fld>
            <a:endParaRPr lang="cs-CZ" altLang="cs-CZ" sz="120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35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FC5CB1C-37E8-448B-A072-BB9BC894C34B}" type="slidenum">
              <a:rPr lang="cs-CZ" altLang="cs-CZ" smtClean="0">
                <a:latin typeface="Arial" panose="020B0604020202020204" pitchFamily="34" charset="0"/>
              </a:rPr>
              <a:pPr/>
              <a:t>9</a:t>
            </a:fld>
            <a:endParaRPr lang="cs-CZ" altLang="cs-CZ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6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B2977E4-F2DF-492B-834A-8F3F5D26AADD}" type="slidenum">
              <a:rPr lang="cs-CZ" altLang="cs-CZ" smtClean="0">
                <a:latin typeface="Arial" panose="020B0604020202020204" pitchFamily="34" charset="0"/>
              </a:rPr>
              <a:pPr/>
              <a:t>10</a:t>
            </a:fld>
            <a:endParaRPr lang="cs-CZ" altLang="cs-CZ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904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A6E5E-B7C1-41D4-943D-8D75E553881D}" type="datetimeFigureOut">
              <a:rPr lang="cs-CZ"/>
              <a:pPr>
                <a:defRPr/>
              </a:pPr>
              <a:t>5.10.2016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C133A-5C65-41AD-9462-BA3F9A77125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xmlns="" val="9582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2EC28-EB77-4987-8FE6-ED6DC0B8707A}" type="datetimeFigureOut">
              <a:rPr lang="cs-CZ"/>
              <a:pPr>
                <a:defRPr/>
              </a:pPr>
              <a:t>5.10.2016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EF517-E3B5-4221-86CE-326DFB496957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xmlns="" val="94998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61C02-7F1E-43A3-91A7-CFE39DE49D20}" type="datetimeFigureOut">
              <a:rPr lang="cs-CZ"/>
              <a:pPr>
                <a:defRPr/>
              </a:pPr>
              <a:t>5.10.2016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EA95F-DC38-436D-81FC-EEAEAAA0898F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xmlns="" val="257756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59274-53AE-498A-BC47-27F34C0949C9}" type="datetimeFigureOut">
              <a:rPr lang="cs-CZ"/>
              <a:pPr>
                <a:defRPr/>
              </a:pPr>
              <a:t>5.10.2016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945DD-6CE6-41EF-A75F-8CFE2564733A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xmlns="" val="269766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D1E85-B8A0-4231-9681-551AAAA40460}" type="datetimeFigureOut">
              <a:rPr lang="cs-CZ"/>
              <a:pPr>
                <a:defRPr/>
              </a:pPr>
              <a:t>5.10.2016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6C42C-61F7-48D9-9ECD-3096AD67CE98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xmlns="" val="153394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CDE4A-3FD2-46D2-BA39-4DF91AD47077}" type="datetimeFigureOut">
              <a:rPr lang="cs-CZ"/>
              <a:pPr>
                <a:defRPr/>
              </a:pPr>
              <a:t>5.10.2016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DF12-1541-4EAD-804E-9770ECB0491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xmlns="" val="377794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2EC5B-A97D-424B-A036-D5CF38E1C912}" type="datetimeFigureOut">
              <a:rPr lang="cs-CZ"/>
              <a:pPr>
                <a:defRPr/>
              </a:pPr>
              <a:t>5.10.2016</a:t>
            </a:fld>
            <a:endParaRPr lang="cs-CZ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52B1E-F8CA-4DA4-8D04-103EA23EF74E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xmlns="" val="82032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04AD1-4823-4138-8FDF-40174797C4AE}" type="datetimeFigureOut">
              <a:rPr lang="cs-CZ"/>
              <a:pPr>
                <a:defRPr/>
              </a:pPr>
              <a:t>5.10.2016</a:t>
            </a:fld>
            <a:endParaRPr lang="cs-CZ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194B4-58B9-461B-9480-5531DAE846D0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xmlns="" val="357503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5DB4D-03F3-4956-8DAD-79659A465349}" type="datetimeFigureOut">
              <a:rPr lang="cs-CZ"/>
              <a:pPr>
                <a:defRPr/>
              </a:pPr>
              <a:t>5.10.2016</a:t>
            </a:fld>
            <a:endParaRPr lang="cs-CZ"/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70CB1-3A08-4687-B1FF-F0347CAB913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xmlns="" val="120707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F3E3A-72F9-4EAF-A195-E8C1785DE489}" type="datetimeFigureOut">
              <a:rPr lang="cs-CZ"/>
              <a:pPr>
                <a:defRPr/>
              </a:pPr>
              <a:t>5.10.2016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60463-0B6D-4C84-B1BC-2585446674C1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xmlns="" val="56292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78DD6-F9CF-4EBE-9751-202FCEF72820}" type="datetimeFigureOut">
              <a:rPr lang="cs-CZ"/>
              <a:pPr>
                <a:defRPr/>
              </a:pPr>
              <a:t>5.10.2016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5DC5C-FA30-4342-86D0-BEB3DB4B9E0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xmlns="" val="15197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Kliknutím lze upravit styl.</a:t>
            </a:r>
          </a:p>
        </p:txBody>
      </p:sp>
      <p:sp>
        <p:nvSpPr>
          <p:cNvPr id="1027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Kliknutím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A32C41-2DAE-4FCB-988B-D20AC2E30BF7}" type="datetimeFigureOut">
              <a:rPr lang="cs-CZ"/>
              <a:pPr>
                <a:defRPr/>
              </a:pPr>
              <a:t>5.10.2016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2810C78-EFD8-45BD-A1E8-4077D90BA241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24.xml"/><Relationship Id="rId4" Type="http://schemas.openxmlformats.org/officeDocument/2006/relationships/image" Target="../media/image3.png"/><Relationship Id="rId9" Type="http://schemas.openxmlformats.org/officeDocument/2006/relationships/slide" Target="slide3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s-sport.msmt.cz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432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Nadpis 1"/>
          <p:cNvSpPr>
            <a:spLocks noGrp="1"/>
          </p:cNvSpPr>
          <p:nvPr>
            <p:ph type="ctrTitle"/>
          </p:nvPr>
        </p:nvSpPr>
        <p:spPr>
          <a:xfrm>
            <a:off x="1082675" y="1989138"/>
            <a:ext cx="6837363" cy="2016125"/>
          </a:xfrm>
        </p:spPr>
        <p:txBody>
          <a:bodyPr/>
          <a:lstStyle/>
          <a:p>
            <a:pPr eaLnBrk="1" hangingPunct="1">
              <a:defRPr/>
            </a:pPr>
            <a:r>
              <a:rPr lang="cs-CZ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Informační systém MŠMT</a:t>
            </a:r>
            <a:br>
              <a:rPr lang="cs-CZ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cs-CZ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 elektronické řešení dotačních programů </a:t>
            </a:r>
            <a:br>
              <a:rPr lang="cs-CZ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cs-CZ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br>
              <a:rPr lang="cs-CZ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cs-CZ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oblast </a:t>
            </a:r>
            <a:r>
              <a:rPr lang="cs-CZ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sportu</a:t>
            </a:r>
            <a:endParaRPr lang="cs-CZ" altLang="cs-CZ" sz="3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6" name="Rectangle 5"/>
          <p:cNvSpPr>
            <a:spLocks noGrp="1"/>
          </p:cNvSpPr>
          <p:nvPr>
            <p:ph type="subTitle" idx="4294967295"/>
          </p:nvPr>
        </p:nvSpPr>
        <p:spPr>
          <a:xfrm>
            <a:off x="1044575" y="4724400"/>
            <a:ext cx="6840538" cy="1152525"/>
          </a:xfrm>
        </p:spPr>
        <p:txBody>
          <a:bodyPr/>
          <a:lstStyle/>
          <a:p>
            <a:pPr marL="82550" indent="0" algn="ctr">
              <a:buFont typeface="Wingdings 2" panose="05020102010507070707" pitchFamily="18" charset="2"/>
              <a:buNone/>
            </a:pPr>
            <a:r>
              <a:rPr lang="cs-CZ" altLang="cs-CZ" sz="2800" b="1" smtClean="0"/>
              <a:t>určeno pro žádosti </a:t>
            </a:r>
          </a:p>
          <a:p>
            <a:pPr marL="82550" indent="0" algn="ctr">
              <a:buFont typeface="Wingdings 2" panose="05020102010507070707" pitchFamily="18" charset="2"/>
              <a:buNone/>
            </a:pPr>
            <a:r>
              <a:rPr lang="cs-CZ" altLang="cs-CZ" sz="2800" b="1" smtClean="0"/>
              <a:t>na rok 2017 (a dál)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735263" y="5976938"/>
            <a:ext cx="3492500" cy="692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Mgr. Radek Maca, NIDV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260648"/>
            <a:ext cx="2880320" cy="704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812" y="2157412"/>
            <a:ext cx="8334375" cy="2543175"/>
          </a:xfrm>
          <a:prstGeom prst="rect">
            <a:avLst/>
          </a:prstGeom>
        </p:spPr>
      </p:pic>
      <p:sp>
        <p:nvSpPr>
          <p:cNvPr id="20482" name="AutoShape 4"/>
          <p:cNvSpPr>
            <a:spLocks noChangeArrowheads="1"/>
          </p:cNvSpPr>
          <p:nvPr/>
        </p:nvSpPr>
        <p:spPr bwMode="auto">
          <a:xfrm>
            <a:off x="1476375" y="5545138"/>
            <a:ext cx="6767513" cy="936625"/>
          </a:xfrm>
          <a:prstGeom prst="wedgeRoundRectCallout">
            <a:avLst>
              <a:gd name="adj1" fmla="val -20046"/>
              <a:gd name="adj2" fmla="val -73222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Text mailu obsahuje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u="sng">
                <a:solidFill>
                  <a:srgbClr val="000099"/>
                </a:solidFill>
                <a:latin typeface="Arial" panose="020B0604020202020204" pitchFamily="34" charset="0"/>
              </a:rPr>
              <a:t>internetový odkaz</a:t>
            </a:r>
            <a:r>
              <a:rPr lang="cs-CZ" altLang="cs-CZ" sz="1600">
                <a:latin typeface="Arial" panose="020B0604020202020204" pitchFamily="34" charset="0"/>
              </a:rPr>
              <a:t>, který je nutno KLEPNUTÍM myší POTVRDIT a tím aktivovat Váš účet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706437"/>
          </a:xfrm>
        </p:spPr>
        <p:txBody>
          <a:bodyPr/>
          <a:lstStyle/>
          <a:p>
            <a:pPr eaLnBrk="1" hangingPunct="1">
              <a:defRPr/>
            </a:pPr>
            <a:r>
              <a:rPr lang="cs-CZ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Registrace 2 – aktivace účtu</a:t>
            </a:r>
          </a:p>
        </p:txBody>
      </p:sp>
      <p:sp>
        <p:nvSpPr>
          <p:cNvPr id="20485" name="Line 9"/>
          <p:cNvSpPr>
            <a:spLocks noChangeShapeType="1"/>
          </p:cNvSpPr>
          <p:nvPr/>
        </p:nvSpPr>
        <p:spPr bwMode="auto">
          <a:xfrm flipV="1">
            <a:off x="5292724" y="3717032"/>
            <a:ext cx="503411" cy="182810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86" name="Zástupný symbol pro číslo snímku 7"/>
          <p:cNvSpPr>
            <a:spLocks noGrp="1"/>
          </p:cNvSpPr>
          <p:nvPr>
            <p:ph type="sldNum" sz="quarter" idx="12"/>
          </p:nvPr>
        </p:nvSpPr>
        <p:spPr bwMode="auto">
          <a:xfrm>
            <a:off x="-36513" y="6481763"/>
            <a:ext cx="457201" cy="3317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3650497-9A38-48EA-9700-752CE89589D0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971600" y="1052736"/>
            <a:ext cx="43211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 smtClean="0"/>
              <a:t>IS-SPORT – registrace nového uživatele </a:t>
            </a:r>
            <a:endParaRPr lang="cs-CZ" sz="2000" dirty="0"/>
          </a:p>
        </p:txBody>
      </p:sp>
      <p:sp>
        <p:nvSpPr>
          <p:cNvPr id="3" name="Obdélník 2"/>
          <p:cNvSpPr/>
          <p:nvPr/>
        </p:nvSpPr>
        <p:spPr>
          <a:xfrm>
            <a:off x="1766587" y="3933056"/>
            <a:ext cx="108012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/>
          <p:cNvSpPr/>
          <p:nvPr/>
        </p:nvSpPr>
        <p:spPr>
          <a:xfrm>
            <a:off x="5004048" y="2996952"/>
            <a:ext cx="288032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dirty="0" smtClean="0">
                <a:solidFill>
                  <a:schemeClr val="tx1"/>
                </a:solidFill>
              </a:rPr>
              <a:t>v  oblasti </a:t>
            </a:r>
            <a:r>
              <a:rPr lang="cs-CZ" sz="1100" dirty="0" smtClean="0">
                <a:solidFill>
                  <a:schemeClr val="tx1"/>
                </a:solidFill>
              </a:rPr>
              <a:t>Státní podpory sportu </a:t>
            </a:r>
            <a:r>
              <a:rPr lang="cs-CZ" sz="1100" dirty="0" smtClean="0">
                <a:solidFill>
                  <a:schemeClr val="tx1"/>
                </a:solidFill>
              </a:rPr>
              <a:t>IS-SPORT</a:t>
            </a:r>
            <a:endParaRPr lang="cs-CZ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052513"/>
            <a:ext cx="68056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AutoShape 4"/>
          <p:cNvSpPr>
            <a:spLocks noChangeArrowheads="1"/>
          </p:cNvSpPr>
          <p:nvPr/>
        </p:nvSpPr>
        <p:spPr bwMode="auto">
          <a:xfrm>
            <a:off x="1258888" y="5373688"/>
            <a:ext cx="3600450" cy="1425575"/>
          </a:xfrm>
          <a:prstGeom prst="wedgeRoundRectCallout">
            <a:avLst>
              <a:gd name="adj1" fmla="val 33056"/>
              <a:gd name="adj2" fmla="val -48884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Text mailu obsahuje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cs-CZ" altLang="cs-CZ" sz="1600">
                <a:latin typeface="Arial" panose="020B0604020202020204" pitchFamily="34" charset="0"/>
              </a:rPr>
              <a:t>  uživatelské (přihlašovací) jméno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cs-CZ" altLang="cs-CZ" sz="1600">
                <a:latin typeface="Arial" panose="020B0604020202020204" pitchFamily="34" charset="0"/>
              </a:rPr>
              <a:t>  heslo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Pomocí kterého se můžete přihlásit do systému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91440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sz="4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Registrace 3 – přístupové údaje k účtu</a:t>
            </a:r>
          </a:p>
        </p:txBody>
      </p:sp>
      <p:sp>
        <p:nvSpPr>
          <p:cNvPr id="22533" name="Line 9"/>
          <p:cNvSpPr>
            <a:spLocks noChangeShapeType="1"/>
          </p:cNvSpPr>
          <p:nvPr/>
        </p:nvSpPr>
        <p:spPr bwMode="auto">
          <a:xfrm flipV="1">
            <a:off x="1476375" y="3141663"/>
            <a:ext cx="1223963" cy="22320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534" name="Zástupný symbol pro číslo snímku 7"/>
          <p:cNvSpPr txBox="1">
            <a:spLocks noGrp="1"/>
          </p:cNvSpPr>
          <p:nvPr/>
        </p:nvSpPr>
        <p:spPr bwMode="auto">
          <a:xfrm>
            <a:off x="-36513" y="6408738"/>
            <a:ext cx="457201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4603186-90E2-481D-9D19-AFB1178325E5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2347913" y="958820"/>
            <a:ext cx="48883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 smtClean="0"/>
              <a:t>IS-SPORT – aktivace účtu nového uživatele </a:t>
            </a:r>
            <a:endParaRPr lang="cs-CZ" sz="2000" dirty="0"/>
          </a:p>
        </p:txBody>
      </p:sp>
      <p:sp>
        <p:nvSpPr>
          <p:cNvPr id="8" name="Obdélník 7"/>
          <p:cNvSpPr/>
          <p:nvPr/>
        </p:nvSpPr>
        <p:spPr>
          <a:xfrm>
            <a:off x="5076056" y="2492896"/>
            <a:ext cx="1243074" cy="261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IS-SPORT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5436096" y="3356992"/>
            <a:ext cx="18722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700" dirty="0" smtClean="0">
                <a:solidFill>
                  <a:srgbClr val="0070C0"/>
                </a:solidFill>
              </a:rPr>
              <a:t>IS-SPORT.MSMT.CZ</a:t>
            </a:r>
            <a:endParaRPr lang="cs-CZ" sz="1700" dirty="0">
              <a:solidFill>
                <a:srgbClr val="0070C0"/>
              </a:solidFill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5464863" y="4589869"/>
            <a:ext cx="3686882" cy="326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700" dirty="0" smtClean="0">
                <a:solidFill>
                  <a:srgbClr val="0070C0"/>
                </a:solidFill>
              </a:rPr>
              <a:t>Is-sport.msmt.cz/</a:t>
            </a:r>
            <a:r>
              <a:rPr lang="cs-CZ" sz="1700" dirty="0" err="1" smtClean="0">
                <a:solidFill>
                  <a:srgbClr val="0070C0"/>
                </a:solidFill>
              </a:rPr>
              <a:t>napoveda</a:t>
            </a:r>
            <a:r>
              <a:rPr lang="cs-CZ" sz="1700" dirty="0" smtClean="0">
                <a:solidFill>
                  <a:srgbClr val="0070C0"/>
                </a:solidFill>
              </a:rPr>
              <a:t>/</a:t>
            </a:r>
            <a:r>
              <a:rPr lang="cs-CZ" sz="1700" dirty="0" err="1" smtClean="0">
                <a:solidFill>
                  <a:srgbClr val="0070C0"/>
                </a:solidFill>
              </a:rPr>
              <a:t>zeptejte_se</a:t>
            </a:r>
            <a:endParaRPr lang="cs-CZ" sz="1700" dirty="0">
              <a:solidFill>
                <a:srgbClr val="0070C0"/>
              </a:solidFill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2483768" y="4797152"/>
            <a:ext cx="108012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757238" y="1268413"/>
            <a:ext cx="6119812" cy="1714500"/>
          </a:xfrm>
          <a:noFill/>
        </p:spPr>
      </p:pic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8229600" cy="574675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Obnovení hesla</a:t>
            </a:r>
          </a:p>
        </p:txBody>
      </p:sp>
      <p:pic>
        <p:nvPicPr>
          <p:cNvPr id="24580" name="Picture 1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751388" y="4938713"/>
            <a:ext cx="3673475" cy="1919287"/>
          </a:xfrm>
          <a:noFill/>
        </p:spPr>
      </p:pic>
      <p:pic>
        <p:nvPicPr>
          <p:cNvPr id="24581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4987" b="-6000"/>
          <a:stretch>
            <a:fillRect/>
          </a:stretch>
        </p:blipFill>
        <p:spPr>
          <a:xfrm>
            <a:off x="757238" y="2924175"/>
            <a:ext cx="5689600" cy="376238"/>
          </a:xfrm>
          <a:noFill/>
        </p:spPr>
      </p:pic>
      <p:pic>
        <p:nvPicPr>
          <p:cNvPr id="24582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28675" y="3429000"/>
            <a:ext cx="3673475" cy="1741488"/>
          </a:xfrm>
          <a:noFill/>
        </p:spPr>
      </p:pic>
      <p:sp>
        <p:nvSpPr>
          <p:cNvPr id="24583" name="AutoShape 4"/>
          <p:cNvSpPr>
            <a:spLocks noChangeArrowheads="1"/>
          </p:cNvSpPr>
          <p:nvPr/>
        </p:nvSpPr>
        <p:spPr bwMode="auto">
          <a:xfrm>
            <a:off x="4822825" y="404813"/>
            <a:ext cx="4321175" cy="792162"/>
          </a:xfrm>
          <a:prstGeom prst="wedgeRoundRectCallout">
            <a:avLst>
              <a:gd name="adj1" fmla="val -83213"/>
              <a:gd name="adj2" fmla="val 103306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1. Zadejte buď IČ nebo registrační E-MAIL a klepněte na tlačítko OBNOVIT HESLO</a:t>
            </a:r>
          </a:p>
        </p:txBody>
      </p:sp>
      <p:sp>
        <p:nvSpPr>
          <p:cNvPr id="24584" name="Zástupný symbol pro číslo snímku 6"/>
          <p:cNvSpPr txBox="1">
            <a:spLocks noGrp="1"/>
          </p:cNvSpPr>
          <p:nvPr/>
        </p:nvSpPr>
        <p:spPr bwMode="auto">
          <a:xfrm>
            <a:off x="44450" y="6484938"/>
            <a:ext cx="4238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E48A3BF-7AEC-4122-9D46-C96665D98226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AutoShape 5"/>
          <p:cNvSpPr>
            <a:spLocks noChangeArrowheads="1"/>
          </p:cNvSpPr>
          <p:nvPr/>
        </p:nvSpPr>
        <p:spPr bwMode="auto">
          <a:xfrm>
            <a:off x="5616575" y="3357563"/>
            <a:ext cx="2808288" cy="1439862"/>
          </a:xfrm>
          <a:prstGeom prst="wedgeRoundRectCallout">
            <a:avLst>
              <a:gd name="adj1" fmla="val -98898"/>
              <a:gd name="adj2" fmla="val 37551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2. Systém zahájí obnovu hesla a na váš registrační e-mail zašle žádost na dokončení změny … </a:t>
            </a:r>
            <a:r>
              <a:rPr lang="cs-CZ" altLang="cs-CZ" sz="1600" b="1">
                <a:latin typeface="Arial" panose="020B0604020202020204" pitchFamily="34" charset="0"/>
              </a:rPr>
              <a:t>internetový odkaz</a:t>
            </a:r>
          </a:p>
        </p:txBody>
      </p:sp>
      <p:sp>
        <p:nvSpPr>
          <p:cNvPr id="24586" name="AutoShape 5"/>
          <p:cNvSpPr>
            <a:spLocks noChangeArrowheads="1"/>
          </p:cNvSpPr>
          <p:nvPr/>
        </p:nvSpPr>
        <p:spPr bwMode="auto">
          <a:xfrm>
            <a:off x="684213" y="5589588"/>
            <a:ext cx="3744912" cy="503237"/>
          </a:xfrm>
          <a:prstGeom prst="wedgeRoundRectCallout">
            <a:avLst>
              <a:gd name="adj1" fmla="val 65051"/>
              <a:gd name="adj2" fmla="val -15616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3. Zadáte a potvrdíte </a:t>
            </a:r>
            <a:r>
              <a:rPr lang="cs-CZ" altLang="cs-CZ" sz="1800" b="1">
                <a:latin typeface="Arial" panose="020B0604020202020204" pitchFamily="34" charset="0"/>
              </a:rPr>
              <a:t>nové heslo</a:t>
            </a:r>
          </a:p>
        </p:txBody>
      </p:sp>
      <p:sp>
        <p:nvSpPr>
          <p:cNvPr id="24587" name="AutoShape 4"/>
          <p:cNvSpPr>
            <a:spLocks noChangeArrowheads="1"/>
          </p:cNvSpPr>
          <p:nvPr/>
        </p:nvSpPr>
        <p:spPr bwMode="auto">
          <a:xfrm>
            <a:off x="4822825" y="333375"/>
            <a:ext cx="4321175" cy="863600"/>
          </a:xfrm>
          <a:prstGeom prst="wedgeRoundRectCallout">
            <a:avLst>
              <a:gd name="adj1" fmla="val -21417"/>
              <a:gd name="adj2" fmla="val 93935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1. Zadejte buď vlevo </a:t>
            </a:r>
            <a:r>
              <a:rPr lang="cs-CZ" altLang="cs-CZ" sz="1600" b="1">
                <a:latin typeface="Arial" panose="020B0604020202020204" pitchFamily="34" charset="0"/>
              </a:rPr>
              <a:t>IČ</a:t>
            </a:r>
            <a:r>
              <a:rPr lang="cs-CZ" altLang="cs-CZ" sz="1600">
                <a:latin typeface="Arial" panose="020B0604020202020204" pitchFamily="34" charset="0"/>
              </a:rPr>
              <a:t> (neznáte-li, pak vpravo </a:t>
            </a:r>
            <a:r>
              <a:rPr lang="cs-CZ" altLang="cs-CZ" sz="1600" b="1">
                <a:latin typeface="Arial" panose="020B0604020202020204" pitchFamily="34" charset="0"/>
              </a:rPr>
              <a:t>e-mail</a:t>
            </a:r>
            <a:r>
              <a:rPr lang="cs-CZ" altLang="cs-CZ" sz="1600">
                <a:latin typeface="Arial" panose="020B0604020202020204" pitchFamily="34" charset="0"/>
              </a:rPr>
              <a:t>) a klepněte na tlačítko OBNOVIT HESLO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638" y="1038225"/>
            <a:ext cx="818515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15888"/>
            <a:ext cx="8147050" cy="490537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Přihlášení do systému</a:t>
            </a:r>
            <a:r>
              <a:rPr lang="cs-CZ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4140200" y="5589588"/>
            <a:ext cx="2519363" cy="719137"/>
          </a:xfrm>
          <a:prstGeom prst="wedgeRoundRectCallout">
            <a:avLst>
              <a:gd name="adj1" fmla="val -60463"/>
              <a:gd name="adj2" fmla="val -344481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…a klepněte na tlačítko „</a:t>
            </a:r>
            <a:r>
              <a:rPr lang="cs-CZ" altLang="cs-CZ" sz="1600" b="1">
                <a:latin typeface="Arial" panose="020B0604020202020204" pitchFamily="34" charset="0"/>
              </a:rPr>
              <a:t>PŘIHLÁSIT SE</a:t>
            </a:r>
            <a:r>
              <a:rPr lang="cs-CZ" altLang="cs-CZ" sz="1600"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539750" y="3925888"/>
            <a:ext cx="3240088" cy="1514475"/>
          </a:xfrm>
          <a:prstGeom prst="wedgeRoundRectCallout">
            <a:avLst>
              <a:gd name="adj1" fmla="val -9676"/>
              <a:gd name="adj2" fmla="val -86519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Pro vstup do aplikace s možností zadávání projektové žádosti zadejte mailem zaslané  </a:t>
            </a:r>
            <a:r>
              <a:rPr lang="cs-CZ" altLang="cs-CZ" sz="1600" b="1">
                <a:latin typeface="Arial" panose="020B0604020202020204" pitchFamily="34" charset="0"/>
              </a:rPr>
              <a:t>Uživatelské jméno </a:t>
            </a:r>
            <a:br>
              <a:rPr lang="cs-CZ" altLang="cs-CZ" sz="1600" b="1">
                <a:latin typeface="Arial" panose="020B0604020202020204" pitchFamily="34" charset="0"/>
              </a:rPr>
            </a:br>
            <a:r>
              <a:rPr lang="cs-CZ" altLang="cs-CZ" sz="1600">
                <a:latin typeface="Arial" panose="020B0604020202020204" pitchFamily="34" charset="0"/>
              </a:rPr>
              <a:t>a </a:t>
            </a:r>
            <a:r>
              <a:rPr lang="cs-CZ" altLang="cs-CZ" sz="1600" b="1">
                <a:latin typeface="Arial" panose="020B0604020202020204" pitchFamily="34" charset="0"/>
              </a:rPr>
              <a:t>heslo</a:t>
            </a:r>
            <a:r>
              <a:rPr lang="cs-CZ" altLang="cs-CZ" sz="1600">
                <a:latin typeface="Arial" panose="020B0604020202020204" pitchFamily="34" charset="0"/>
              </a:rPr>
              <a:t> …</a:t>
            </a:r>
          </a:p>
        </p:txBody>
      </p:sp>
      <p:sp>
        <p:nvSpPr>
          <p:cNvPr id="26630" name="Zástupný symbol pro číslo snímku 6"/>
          <p:cNvSpPr txBox="1">
            <a:spLocks noGrp="1"/>
          </p:cNvSpPr>
          <p:nvPr/>
        </p:nvSpPr>
        <p:spPr bwMode="auto">
          <a:xfrm>
            <a:off x="-36513" y="6481763"/>
            <a:ext cx="457201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F5364A3-98D5-463C-8CC3-3711C95A3A44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088" y="1433712"/>
            <a:ext cx="8770938" cy="3981683"/>
          </a:xfrm>
          <a:prstGeom prst="rect">
            <a:avLst/>
          </a:prstGeom>
        </p:spPr>
      </p:pic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5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Úvodní obrazovka po přihlášení do systému</a:t>
            </a:r>
            <a:r>
              <a:rPr lang="cs-CZ" sz="2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3779912" y="5579107"/>
            <a:ext cx="3454400" cy="503237"/>
          </a:xfrm>
          <a:prstGeom prst="wedgeRoundRectCallout">
            <a:avLst>
              <a:gd name="adj1" fmla="val 46592"/>
              <a:gd name="adj2" fmla="val -596889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…</a:t>
            </a:r>
            <a:r>
              <a:rPr lang="cs-CZ" altLang="cs-CZ" sz="1600" b="1">
                <a:latin typeface="Arial" panose="020B0604020202020204" pitchFamily="34" charset="0"/>
              </a:rPr>
              <a:t>Aktualizace údajů o organizaci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627784" y="1000325"/>
            <a:ext cx="3240088" cy="433387"/>
          </a:xfrm>
          <a:prstGeom prst="wedgeRoundRectCallout">
            <a:avLst>
              <a:gd name="adj1" fmla="val 65875"/>
              <a:gd name="adj2" fmla="val 44139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Nová záložka </a:t>
            </a:r>
            <a:r>
              <a:rPr lang="cs-CZ" altLang="cs-CZ" sz="1600" b="1">
                <a:latin typeface="Arial" panose="020B0604020202020204" pitchFamily="34" charset="0"/>
              </a:rPr>
              <a:t>PROJEKTY</a:t>
            </a:r>
          </a:p>
        </p:txBody>
      </p:sp>
      <p:sp>
        <p:nvSpPr>
          <p:cNvPr id="28678" name="Zástupný symbol pro číslo snímku 6"/>
          <p:cNvSpPr txBox="1">
            <a:spLocks noGrp="1"/>
          </p:cNvSpPr>
          <p:nvPr/>
        </p:nvSpPr>
        <p:spPr bwMode="auto">
          <a:xfrm>
            <a:off x="-36513" y="6337300"/>
            <a:ext cx="45720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88EC23DC-E010-4972-AE5C-1770EC50A53A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843" y="965796"/>
            <a:ext cx="8524875" cy="4048125"/>
          </a:xfrm>
          <a:prstGeom prst="rect">
            <a:avLst/>
          </a:prstGeom>
        </p:spPr>
      </p:pic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15888"/>
            <a:ext cx="7272337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Nastavení údajů o organizaci </a:t>
            </a:r>
          </a:p>
        </p:txBody>
      </p:sp>
      <p:sp>
        <p:nvSpPr>
          <p:cNvPr id="30724" name="AutoShape 5"/>
          <p:cNvSpPr>
            <a:spLocks noChangeArrowheads="1"/>
          </p:cNvSpPr>
          <p:nvPr/>
        </p:nvSpPr>
        <p:spPr bwMode="auto">
          <a:xfrm>
            <a:off x="96540" y="4914007"/>
            <a:ext cx="3240088" cy="1512887"/>
          </a:xfrm>
          <a:prstGeom prst="wedgeRoundRectCallout">
            <a:avLst>
              <a:gd name="adj1" fmla="val -22218"/>
              <a:gd name="adj2" fmla="val -112435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Položky dat o organizaci (vkládají se </a:t>
            </a:r>
            <a:r>
              <a:rPr lang="cs-CZ" altLang="cs-CZ" sz="1600" b="1">
                <a:latin typeface="Arial" panose="020B0604020202020204" pitchFamily="34" charset="0"/>
              </a:rPr>
              <a:t>JEDNOU</a:t>
            </a:r>
            <a:r>
              <a:rPr lang="cs-CZ" altLang="cs-CZ" sz="1600">
                <a:latin typeface="Arial" panose="020B0604020202020204" pitchFamily="34" charset="0"/>
              </a:rPr>
              <a:t> za organizaci a platí </a:t>
            </a:r>
            <a:r>
              <a:rPr lang="cs-CZ" altLang="cs-CZ" sz="1600" b="1">
                <a:latin typeface="Arial" panose="020B0604020202020204" pitchFamily="34" charset="0"/>
              </a:rPr>
              <a:t>PRO VŠECHNY </a:t>
            </a:r>
            <a:r>
              <a:rPr lang="cs-CZ" altLang="cs-CZ" sz="1600">
                <a:latin typeface="Arial" panose="020B0604020202020204" pitchFamily="34" charset="0"/>
              </a:rPr>
              <a:t>vámi podávané projekty)</a:t>
            </a:r>
          </a:p>
        </p:txBody>
      </p:sp>
      <p:sp>
        <p:nvSpPr>
          <p:cNvPr id="30725" name="Zástupný symbol pro číslo snímku 6"/>
          <p:cNvSpPr txBox="1">
            <a:spLocks noGrp="1"/>
          </p:cNvSpPr>
          <p:nvPr/>
        </p:nvSpPr>
        <p:spPr bwMode="auto">
          <a:xfrm>
            <a:off x="-36513" y="6337300"/>
            <a:ext cx="45720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12744719-9021-4EA5-AD22-F84898CB15F0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30726" name="AutoShape 4"/>
          <p:cNvSpPr>
            <a:spLocks noChangeArrowheads="1"/>
          </p:cNvSpPr>
          <p:nvPr/>
        </p:nvSpPr>
        <p:spPr bwMode="auto">
          <a:xfrm>
            <a:off x="6599533" y="2852936"/>
            <a:ext cx="2376488" cy="1441450"/>
          </a:xfrm>
          <a:prstGeom prst="wedgeRoundRectCallout">
            <a:avLst>
              <a:gd name="adj1" fmla="val -65030"/>
              <a:gd name="adj2" fmla="val -39536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…ukážete-li myší na editační pole, systém vám napoví žlutou „bublinovou“ nápovědou</a:t>
            </a:r>
          </a:p>
        </p:txBody>
      </p:sp>
      <p:sp>
        <p:nvSpPr>
          <p:cNvPr id="30727" name="AutoShape 4"/>
          <p:cNvSpPr>
            <a:spLocks noChangeArrowheads="1"/>
          </p:cNvSpPr>
          <p:nvPr/>
        </p:nvSpPr>
        <p:spPr bwMode="auto">
          <a:xfrm>
            <a:off x="6332537" y="5303442"/>
            <a:ext cx="2376487" cy="792162"/>
          </a:xfrm>
          <a:prstGeom prst="wedgeRoundRectCallout">
            <a:avLst>
              <a:gd name="adj1" fmla="val 24815"/>
              <a:gd name="adj2" fmla="val -110120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…zadané údaje je třeba VŽDY „</a:t>
            </a:r>
            <a:r>
              <a:rPr lang="cs-CZ" altLang="cs-CZ" sz="1600" b="1">
                <a:latin typeface="Arial" panose="020B0604020202020204" pitchFamily="34" charset="0"/>
              </a:rPr>
              <a:t>ULOŽIT“</a:t>
            </a:r>
          </a:p>
        </p:txBody>
      </p:sp>
      <p:sp>
        <p:nvSpPr>
          <p:cNvPr id="30728" name="AutoShape 4"/>
          <p:cNvSpPr>
            <a:spLocks noChangeArrowheads="1"/>
          </p:cNvSpPr>
          <p:nvPr/>
        </p:nvSpPr>
        <p:spPr bwMode="auto">
          <a:xfrm>
            <a:off x="2915816" y="911821"/>
            <a:ext cx="2376487" cy="790575"/>
          </a:xfrm>
          <a:prstGeom prst="wedgeRoundRectCallout">
            <a:avLst>
              <a:gd name="adj1" fmla="val -66306"/>
              <a:gd name="adj2" fmla="val 137431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…údaje z registrace (budou již načteny)</a:t>
            </a:r>
            <a:endParaRPr lang="cs-CZ" altLang="cs-CZ" sz="16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8229600" cy="638175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Změna hesla </a:t>
            </a:r>
          </a:p>
        </p:txBody>
      </p:sp>
      <p:sp>
        <p:nvSpPr>
          <p:cNvPr id="32771" name="Zástupný symbol pro číslo snímku 6"/>
          <p:cNvSpPr txBox="1">
            <a:spLocks noGrp="1"/>
          </p:cNvSpPr>
          <p:nvPr/>
        </p:nvSpPr>
        <p:spPr bwMode="auto">
          <a:xfrm>
            <a:off x="-36513" y="6337300"/>
            <a:ext cx="45720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3D5C68D-7A04-437A-ABDE-653611A0BDC5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pic>
        <p:nvPicPr>
          <p:cNvPr id="3277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775" y="1628775"/>
            <a:ext cx="878522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444500" y="4808538"/>
            <a:ext cx="3744913" cy="503237"/>
          </a:xfrm>
          <a:prstGeom prst="wedgeRoundRectCallout">
            <a:avLst>
              <a:gd name="adj1" fmla="val 45634"/>
              <a:gd name="adj2" fmla="val -283125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1. Zadáte a potvrdíte </a:t>
            </a:r>
            <a:r>
              <a:rPr lang="cs-CZ" altLang="cs-CZ" sz="1800" b="1">
                <a:latin typeface="Arial" panose="020B0604020202020204" pitchFamily="34" charset="0"/>
              </a:rPr>
              <a:t>nové heslo </a:t>
            </a:r>
            <a:r>
              <a:rPr lang="cs-CZ" altLang="cs-CZ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2774" name="AutoShape 4"/>
          <p:cNvSpPr>
            <a:spLocks noChangeArrowheads="1"/>
          </p:cNvSpPr>
          <p:nvPr/>
        </p:nvSpPr>
        <p:spPr bwMode="auto">
          <a:xfrm>
            <a:off x="5003800" y="5321300"/>
            <a:ext cx="2376488" cy="792163"/>
          </a:xfrm>
          <a:prstGeom prst="wedgeRoundRectCallout">
            <a:avLst>
              <a:gd name="adj1" fmla="val 17403"/>
              <a:gd name="adj2" fmla="val -277852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2. Nezapomeňte „</a:t>
            </a:r>
            <a:r>
              <a:rPr lang="cs-CZ" altLang="cs-CZ" sz="1600" b="1">
                <a:latin typeface="Arial" panose="020B0604020202020204" pitchFamily="34" charset="0"/>
              </a:rPr>
              <a:t>ULOŽIT ZMĚNY“</a:t>
            </a:r>
          </a:p>
        </p:txBody>
      </p:sp>
      <p:sp>
        <p:nvSpPr>
          <p:cNvPr id="32775" name="AutoShape 5"/>
          <p:cNvSpPr>
            <a:spLocks noChangeArrowheads="1"/>
          </p:cNvSpPr>
          <p:nvPr/>
        </p:nvSpPr>
        <p:spPr bwMode="auto">
          <a:xfrm>
            <a:off x="4572000" y="549275"/>
            <a:ext cx="3744913" cy="792163"/>
          </a:xfrm>
          <a:prstGeom prst="wedgeRoundRectCallout">
            <a:avLst>
              <a:gd name="adj1" fmla="val 34060"/>
              <a:gd name="adj2" fmla="val 155810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Heslo musí splňovat základní bezpečnostní pravidla:</a:t>
            </a:r>
          </a:p>
        </p:txBody>
      </p:sp>
      <p:sp>
        <p:nvSpPr>
          <p:cNvPr id="8" name="Obdélník 7"/>
          <p:cNvSpPr/>
          <p:nvPr/>
        </p:nvSpPr>
        <p:spPr>
          <a:xfrm>
            <a:off x="4068763" y="4448175"/>
            <a:ext cx="2374900" cy="287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088" y="754063"/>
            <a:ext cx="4086225" cy="584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8229600" cy="554037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Nastavení organizace</a:t>
            </a:r>
          </a:p>
        </p:txBody>
      </p:sp>
      <p:sp>
        <p:nvSpPr>
          <p:cNvPr id="34820" name="Zástupný symbol pro číslo snímku 6"/>
          <p:cNvSpPr txBox="1">
            <a:spLocks noGrp="1"/>
          </p:cNvSpPr>
          <p:nvPr/>
        </p:nvSpPr>
        <p:spPr bwMode="auto">
          <a:xfrm>
            <a:off x="-36513" y="6337300"/>
            <a:ext cx="45720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963EB93-FCF6-4369-9A5F-5D3C68D139FE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5364163" y="1196975"/>
            <a:ext cx="3349625" cy="792163"/>
          </a:xfrm>
          <a:prstGeom prst="wedgeRoundRectCallout">
            <a:avLst>
              <a:gd name="adj1" fmla="val -66968"/>
              <a:gd name="adj2" fmla="val 7514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Korespondenční údaje… obec, ulice, PSČ, kraj, okres, …</a:t>
            </a:r>
          </a:p>
        </p:txBody>
      </p:sp>
      <p:sp>
        <p:nvSpPr>
          <p:cNvPr id="34822" name="AutoShape 5"/>
          <p:cNvSpPr>
            <a:spLocks noChangeArrowheads="1"/>
          </p:cNvSpPr>
          <p:nvPr/>
        </p:nvSpPr>
        <p:spPr bwMode="auto">
          <a:xfrm>
            <a:off x="5292725" y="3716338"/>
            <a:ext cx="3349625" cy="792162"/>
          </a:xfrm>
          <a:prstGeom prst="wedgeRoundRectCallout">
            <a:avLst>
              <a:gd name="adj1" fmla="val -66968"/>
              <a:gd name="adj2" fmla="val 7514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Údaje o bance… kam vám přijde (po schválení:-) ) dotace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5364163" y="4868863"/>
            <a:ext cx="3349625" cy="431800"/>
          </a:xfrm>
          <a:prstGeom prst="wedgeRoundRectCallout">
            <a:avLst>
              <a:gd name="adj1" fmla="val -66968"/>
              <a:gd name="adj2" fmla="val 7514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Kontaktní údaje organizace</a:t>
            </a:r>
          </a:p>
        </p:txBody>
      </p:sp>
      <p:sp>
        <p:nvSpPr>
          <p:cNvPr id="34824" name="AutoShape 5"/>
          <p:cNvSpPr>
            <a:spLocks noChangeArrowheads="1"/>
          </p:cNvSpPr>
          <p:nvPr/>
        </p:nvSpPr>
        <p:spPr bwMode="auto">
          <a:xfrm>
            <a:off x="5364163" y="5805265"/>
            <a:ext cx="3349625" cy="1052736"/>
          </a:xfrm>
          <a:prstGeom prst="wedgeRoundRectCallout">
            <a:avLst>
              <a:gd name="adj1" fmla="val -81282"/>
              <a:gd name="adj2" fmla="val -44986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latin typeface="Arial" panose="020B0604020202020204" pitchFamily="34" charset="0"/>
              </a:rPr>
              <a:t>Osoba jednající (zodpovídající) za organizaci – </a:t>
            </a:r>
            <a:r>
              <a:rPr lang="cs-CZ" altLang="cs-CZ" sz="1600" b="1" dirty="0" smtClean="0">
                <a:latin typeface="Arial" panose="020B0604020202020204" pitchFamily="34" charset="0"/>
              </a:rPr>
              <a:t>STATUTÁRNÍ ZÁSTUPCE </a:t>
            </a:r>
            <a:r>
              <a:rPr lang="cs-CZ" altLang="cs-CZ" sz="1600" b="1" dirty="0">
                <a:latin typeface="Arial" panose="020B0604020202020204" pitchFamily="34" charset="0"/>
              </a:rPr>
              <a:t>– bude uvedena v Rozhodnutí</a:t>
            </a:r>
          </a:p>
        </p:txBody>
      </p:sp>
      <p:sp>
        <p:nvSpPr>
          <p:cNvPr id="2" name="AutoShape 15"/>
          <p:cNvSpPr>
            <a:spLocks noChangeArrowheads="1"/>
          </p:cNvSpPr>
          <p:nvPr/>
        </p:nvSpPr>
        <p:spPr bwMode="auto">
          <a:xfrm>
            <a:off x="1619250" y="3573463"/>
            <a:ext cx="3600450" cy="215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827463"/>
            <a:ext cx="3667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bdélník 12"/>
          <p:cNvSpPr/>
          <p:nvPr/>
        </p:nvSpPr>
        <p:spPr>
          <a:xfrm>
            <a:off x="1187450" y="2060575"/>
            <a:ext cx="93662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cs-CZ"/>
          </a:p>
        </p:txBody>
      </p:sp>
      <p:sp>
        <p:nvSpPr>
          <p:cNvPr id="23563" name="Line 17"/>
          <p:cNvSpPr>
            <a:spLocks noChangeShapeType="1"/>
          </p:cNvSpPr>
          <p:nvPr/>
        </p:nvSpPr>
        <p:spPr bwMode="auto">
          <a:xfrm flipH="1">
            <a:off x="2484438" y="3716338"/>
            <a:ext cx="2087562" cy="1370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4829" name="AutoShape 5"/>
          <p:cNvSpPr>
            <a:spLocks noChangeArrowheads="1"/>
          </p:cNvSpPr>
          <p:nvPr/>
        </p:nvSpPr>
        <p:spPr bwMode="auto">
          <a:xfrm>
            <a:off x="5338763" y="2276475"/>
            <a:ext cx="3349625" cy="792163"/>
          </a:xfrm>
          <a:prstGeom prst="wedgeRoundRectCallout">
            <a:avLst>
              <a:gd name="adj1" fmla="val -59005"/>
              <a:gd name="adj2" fmla="val 114931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latin typeface="Arial" panose="020B0604020202020204" pitchFamily="34" charset="0"/>
              </a:rPr>
              <a:t>Fakturační údaje … IČ, finanční úřad, právní </a:t>
            </a:r>
            <a:r>
              <a:rPr lang="cs-CZ" altLang="cs-CZ" sz="1600" dirty="0" smtClean="0">
                <a:latin typeface="Arial" panose="020B0604020202020204" pitchFamily="34" charset="0"/>
              </a:rPr>
              <a:t>subjektivita, plátce DPH, …</a:t>
            </a:r>
            <a:endParaRPr lang="cs-CZ" altLang="cs-CZ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5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Skupina 9"/>
          <p:cNvGrpSpPr>
            <a:grpSpLocks/>
          </p:cNvGrpSpPr>
          <p:nvPr/>
        </p:nvGrpSpPr>
        <p:grpSpPr bwMode="auto">
          <a:xfrm>
            <a:off x="179388" y="765175"/>
            <a:ext cx="8964612" cy="2814638"/>
            <a:chOff x="1187624" y="1341438"/>
            <a:chExt cx="7956376" cy="2238375"/>
          </a:xfrm>
        </p:grpSpPr>
        <p:pic>
          <p:nvPicPr>
            <p:cNvPr id="36873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0" y="1341438"/>
              <a:ext cx="7886700" cy="223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bdélník 8"/>
            <p:cNvSpPr/>
            <p:nvPr/>
          </p:nvSpPr>
          <p:spPr>
            <a:xfrm>
              <a:off x="1187624" y="3213694"/>
              <a:ext cx="2376909" cy="286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cs-CZ"/>
            </a:p>
          </p:txBody>
        </p:sp>
      </p:grpSp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8229600" cy="490537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Dokumenty organizace - 1 </a:t>
            </a:r>
          </a:p>
        </p:txBody>
      </p:sp>
      <p:sp>
        <p:nvSpPr>
          <p:cNvPr id="36868" name="Zástupný symbol pro číslo snímku 6"/>
          <p:cNvSpPr txBox="1">
            <a:spLocks noGrp="1"/>
          </p:cNvSpPr>
          <p:nvPr/>
        </p:nvSpPr>
        <p:spPr bwMode="auto">
          <a:xfrm>
            <a:off x="-61913" y="6337300"/>
            <a:ext cx="45720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F029FDFB-B875-4FD5-82E2-45F5D8206B59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6516688" y="620713"/>
            <a:ext cx="2305050" cy="503237"/>
          </a:xfrm>
          <a:prstGeom prst="wedgeRoundRectCallout">
            <a:avLst>
              <a:gd name="adj1" fmla="val 18389"/>
              <a:gd name="adj2" fmla="val 237065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1. Začněte zde …</a:t>
            </a:r>
          </a:p>
        </p:txBody>
      </p:sp>
      <p:sp>
        <p:nvSpPr>
          <p:cNvPr id="36870" name="AutoShape 4"/>
          <p:cNvSpPr>
            <a:spLocks noChangeArrowheads="1"/>
          </p:cNvSpPr>
          <p:nvPr/>
        </p:nvSpPr>
        <p:spPr bwMode="auto">
          <a:xfrm>
            <a:off x="1116013" y="3860800"/>
            <a:ext cx="2663825" cy="2808288"/>
          </a:xfrm>
          <a:prstGeom prst="wedgeRoundRectCallout">
            <a:avLst>
              <a:gd name="adj1" fmla="val 60208"/>
              <a:gd name="adj2" fmla="val -64699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2. Vyberte typ souboru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6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3. Zadejte jeho název v systému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6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4. Vyberte příslušný Soubor  na disku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6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5. Nezapomeňte „</a:t>
            </a:r>
            <a:r>
              <a:rPr lang="cs-CZ" altLang="cs-CZ" sz="1600" b="1">
                <a:latin typeface="Arial" panose="020B0604020202020204" pitchFamily="34" charset="0"/>
              </a:rPr>
              <a:t>VLOŽIT DOKUMENT“</a:t>
            </a:r>
          </a:p>
        </p:txBody>
      </p:sp>
      <p:sp>
        <p:nvSpPr>
          <p:cNvPr id="36871" name="Line 10"/>
          <p:cNvSpPr>
            <a:spLocks noChangeShapeType="1"/>
          </p:cNvSpPr>
          <p:nvPr/>
        </p:nvSpPr>
        <p:spPr bwMode="auto">
          <a:xfrm flipH="1">
            <a:off x="5292725" y="2420938"/>
            <a:ext cx="215900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pic>
        <p:nvPicPr>
          <p:cNvPr id="3687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044825"/>
            <a:ext cx="5219700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6237" y="836712"/>
            <a:ext cx="8391525" cy="4533900"/>
          </a:xfrm>
          <a:prstGeom prst="rect">
            <a:avLst/>
          </a:prstGeom>
        </p:spPr>
      </p:pic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8229600" cy="490537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Dokumenty organizace - 2 </a:t>
            </a:r>
          </a:p>
        </p:txBody>
      </p:sp>
      <p:sp>
        <p:nvSpPr>
          <p:cNvPr id="38916" name="Zástupný symbol pro číslo snímku 6"/>
          <p:cNvSpPr txBox="1">
            <a:spLocks noGrp="1"/>
          </p:cNvSpPr>
          <p:nvPr/>
        </p:nvSpPr>
        <p:spPr bwMode="auto">
          <a:xfrm>
            <a:off x="-61913" y="6337300"/>
            <a:ext cx="45720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214B864-E15C-4FD7-89BB-A2B96709F87D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38918" name="Line 10"/>
          <p:cNvSpPr>
            <a:spLocks noChangeShapeType="1"/>
          </p:cNvSpPr>
          <p:nvPr/>
        </p:nvSpPr>
        <p:spPr bwMode="auto">
          <a:xfrm flipH="1">
            <a:off x="5292725" y="2420938"/>
            <a:ext cx="215900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8919" name="AutoShape 4"/>
          <p:cNvSpPr>
            <a:spLocks noChangeArrowheads="1"/>
          </p:cNvSpPr>
          <p:nvPr/>
        </p:nvSpPr>
        <p:spPr bwMode="auto">
          <a:xfrm>
            <a:off x="362545" y="4972050"/>
            <a:ext cx="4569495" cy="1885950"/>
          </a:xfrm>
          <a:prstGeom prst="wedgeRoundRectCallout">
            <a:avLst>
              <a:gd name="adj1" fmla="val 45931"/>
              <a:gd name="adj2" fmla="val -68741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 smtClean="0">
                <a:latin typeface="Arial" panose="020B0604020202020204" pitchFamily="34" charset="0"/>
              </a:rPr>
              <a:t>Nahrané Dokumenty </a:t>
            </a:r>
            <a:r>
              <a:rPr lang="cs-CZ" altLang="cs-CZ" sz="1600" dirty="0">
                <a:latin typeface="Arial" panose="020B0604020202020204" pitchFamily="34" charset="0"/>
              </a:rPr>
              <a:t>organizace </a:t>
            </a:r>
            <a:r>
              <a:rPr lang="cs-CZ" altLang="cs-CZ" sz="1600" dirty="0" smtClean="0">
                <a:latin typeface="Arial" panose="020B0604020202020204" pitchFamily="34" charset="0"/>
              </a:rPr>
              <a:t>nelze z důvodů archivace odstranit. Pokud vložíte chybný soubor, vložte ten správný dokument znovu. Při hodnocení se posuzuje ten NAPOSLED vložený.</a:t>
            </a:r>
            <a:endParaRPr lang="cs-CZ" altLang="cs-CZ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Cíle prezentace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431800" eaLnBrk="1" hangingPunct="1">
              <a:buFontTx/>
              <a:buAutoNum type="arabicPeriod"/>
            </a:pPr>
            <a:r>
              <a:rPr lang="cs-CZ" altLang="cs-CZ" sz="2800" dirty="0" smtClean="0"/>
              <a:t>Seznámit vás s elektronickým informačním systémem pro podávání projektových žádostí na realizaci sportovních aktivit v programech </a:t>
            </a:r>
            <a:br>
              <a:rPr lang="cs-CZ" altLang="cs-CZ" sz="2800" dirty="0" smtClean="0"/>
            </a:br>
            <a:r>
              <a:rPr lang="cs-CZ" altLang="cs-CZ" sz="2800" dirty="0" smtClean="0"/>
              <a:t>I. – X.</a:t>
            </a:r>
          </a:p>
          <a:p>
            <a:pPr marL="514350" indent="-431800" eaLnBrk="1" hangingPunct="1">
              <a:buFontTx/>
              <a:buAutoNum type="arabicPeriod"/>
            </a:pPr>
            <a:r>
              <a:rPr lang="cs-CZ" altLang="cs-CZ" sz="2800" dirty="0" smtClean="0"/>
              <a:t>Ukázat vám, kde najdete pomoc v případě nesnází</a:t>
            </a:r>
          </a:p>
          <a:p>
            <a:pPr marL="514350" indent="-431800" eaLnBrk="1" hangingPunct="1">
              <a:buFontTx/>
              <a:buAutoNum type="arabicPeriod"/>
            </a:pPr>
            <a:endParaRPr lang="cs-CZ" altLang="cs-CZ" sz="2800" dirty="0" smtClean="0"/>
          </a:p>
        </p:txBody>
      </p:sp>
      <p:sp>
        <p:nvSpPr>
          <p:cNvPr id="4100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xfrm>
            <a:off x="0" y="6381750"/>
            <a:ext cx="457200" cy="4048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11CEFC9-FEB6-4457-BE3E-60C9AA4D9AAA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389" y="1171506"/>
            <a:ext cx="8961612" cy="4916324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115888"/>
            <a:ext cx="6184900" cy="719137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III. Správa projektů</a:t>
            </a:r>
          </a:p>
        </p:txBody>
      </p:sp>
      <p:sp>
        <p:nvSpPr>
          <p:cNvPr id="40965" name="AutoShape 4"/>
          <p:cNvSpPr>
            <a:spLocks noChangeArrowheads="1"/>
          </p:cNvSpPr>
          <p:nvPr/>
        </p:nvSpPr>
        <p:spPr bwMode="auto">
          <a:xfrm>
            <a:off x="6804025" y="3510751"/>
            <a:ext cx="1979613" cy="831850"/>
          </a:xfrm>
          <a:prstGeom prst="wedgeRoundRectCallout">
            <a:avLst>
              <a:gd name="adj1" fmla="val 16241"/>
              <a:gd name="adj2" fmla="val -97120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3. …lze je </a:t>
            </a:r>
          </a:p>
          <a:p>
            <a:pPr eaLnBrk="1" hangingPunct="1">
              <a:spcBef>
                <a:spcPct val="0"/>
              </a:spcBef>
              <a:buFontTx/>
              <a:buAutoNum type="alphaLcParenR"/>
            </a:pPr>
            <a:r>
              <a:rPr lang="cs-CZ" altLang="cs-CZ" sz="1600">
                <a:latin typeface="Arial" panose="020B0604020202020204" pitchFamily="34" charset="0"/>
              </a:rPr>
              <a:t>Editovat</a:t>
            </a:r>
          </a:p>
          <a:p>
            <a:pPr eaLnBrk="1" hangingPunct="1">
              <a:spcBef>
                <a:spcPct val="0"/>
              </a:spcBef>
              <a:buFontTx/>
              <a:buAutoNum type="alphaLcParenR"/>
            </a:pPr>
            <a:r>
              <a:rPr lang="cs-CZ" altLang="cs-CZ" sz="1600">
                <a:latin typeface="Arial" panose="020B0604020202020204" pitchFamily="34" charset="0"/>
              </a:rPr>
              <a:t>Smazat </a:t>
            </a:r>
          </a:p>
        </p:txBody>
      </p:sp>
      <p:sp>
        <p:nvSpPr>
          <p:cNvPr id="40966" name="Zástupný symbol pro číslo snímku 8"/>
          <p:cNvSpPr>
            <a:spLocks noGrp="1"/>
          </p:cNvSpPr>
          <p:nvPr>
            <p:ph type="sldNum" sz="quarter" idx="12"/>
          </p:nvPr>
        </p:nvSpPr>
        <p:spPr bwMode="auto">
          <a:xfrm>
            <a:off x="-36513" y="6337300"/>
            <a:ext cx="457201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011FB95-8B81-45D3-AB02-34206CEB89B4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40967" name="AutoShape 4"/>
          <p:cNvSpPr>
            <a:spLocks noChangeArrowheads="1"/>
          </p:cNvSpPr>
          <p:nvPr/>
        </p:nvSpPr>
        <p:spPr bwMode="auto">
          <a:xfrm>
            <a:off x="2773363" y="860425"/>
            <a:ext cx="3022600" cy="407988"/>
          </a:xfrm>
          <a:prstGeom prst="wedgeRoundRectCallout">
            <a:avLst>
              <a:gd name="adj1" fmla="val -59140"/>
              <a:gd name="adj2" fmla="val 256544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Rozpracované projekty…</a:t>
            </a:r>
          </a:p>
        </p:txBody>
      </p:sp>
      <p:sp>
        <p:nvSpPr>
          <p:cNvPr id="40968" name="AutoShape 4"/>
          <p:cNvSpPr>
            <a:spLocks noChangeArrowheads="1"/>
          </p:cNvSpPr>
          <p:nvPr/>
        </p:nvSpPr>
        <p:spPr bwMode="auto">
          <a:xfrm>
            <a:off x="6228184" y="600874"/>
            <a:ext cx="2698750" cy="504825"/>
          </a:xfrm>
          <a:prstGeom prst="wedgeRoundRectCallout">
            <a:avLst>
              <a:gd name="adj1" fmla="val -40514"/>
              <a:gd name="adj2" fmla="val 72681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1. Klepněte na Projekty</a:t>
            </a:r>
          </a:p>
        </p:txBody>
      </p:sp>
      <p:sp>
        <p:nvSpPr>
          <p:cNvPr id="40969" name="AutoShape 4"/>
          <p:cNvSpPr>
            <a:spLocks noChangeArrowheads="1"/>
          </p:cNvSpPr>
          <p:nvPr/>
        </p:nvSpPr>
        <p:spPr bwMode="auto">
          <a:xfrm>
            <a:off x="6464101" y="4437112"/>
            <a:ext cx="2644403" cy="896883"/>
          </a:xfrm>
          <a:prstGeom prst="wedgeRoundRectCallout">
            <a:avLst>
              <a:gd name="adj1" fmla="val -102521"/>
              <a:gd name="adj2" fmla="val 81028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>
                <a:latin typeface="Arial" panose="020B0604020202020204" pitchFamily="34" charset="0"/>
              </a:rPr>
              <a:t>Podané projekty</a:t>
            </a:r>
            <a:r>
              <a:rPr lang="cs-CZ" altLang="cs-CZ" sz="1800" dirty="0" smtClean="0">
                <a:latin typeface="Arial" panose="020B0604020202020204" pitchFamily="34" charset="0"/>
              </a:rPr>
              <a:t>…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 smtClean="0">
                <a:latin typeface="Arial" panose="020B0604020202020204" pitchFamily="34" charset="0"/>
              </a:rPr>
              <a:t>Lze  stáhnout a vytisknout</a:t>
            </a:r>
            <a:endParaRPr lang="cs-CZ" altLang="cs-CZ" sz="1800" dirty="0">
              <a:latin typeface="Arial" panose="020B0604020202020204" pitchFamily="34" charset="0"/>
            </a:endParaRPr>
          </a:p>
        </p:txBody>
      </p:sp>
      <p:sp>
        <p:nvSpPr>
          <p:cNvPr id="40971" name="AutoShape 4"/>
          <p:cNvSpPr>
            <a:spLocks noChangeArrowheads="1"/>
          </p:cNvSpPr>
          <p:nvPr/>
        </p:nvSpPr>
        <p:spPr bwMode="auto">
          <a:xfrm>
            <a:off x="1619672" y="6046551"/>
            <a:ext cx="4317825" cy="838833"/>
          </a:xfrm>
          <a:prstGeom prst="wedgeRoundRectCallout">
            <a:avLst>
              <a:gd name="adj1" fmla="val -15756"/>
              <a:gd name="adj2" fmla="val -154031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latin typeface="Arial" panose="020B0604020202020204" pitchFamily="34" charset="0"/>
              </a:rPr>
              <a:t>2. Založení nového projektu:</a:t>
            </a:r>
          </a:p>
          <a:p>
            <a:pPr eaLnBrk="1" hangingPunct="1">
              <a:spcBef>
                <a:spcPct val="0"/>
              </a:spcBef>
              <a:buFontTx/>
              <a:buAutoNum type="alphaLcParenR"/>
            </a:pPr>
            <a:r>
              <a:rPr lang="cs-CZ" altLang="cs-CZ" sz="1600" dirty="0" smtClean="0">
                <a:latin typeface="Arial" panose="020B0604020202020204" pitchFamily="34" charset="0"/>
              </a:rPr>
              <a:t>Dle právní subjektivity a typu organizace</a:t>
            </a:r>
            <a:endParaRPr lang="cs-CZ" altLang="cs-CZ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lphaLcParenR"/>
            </a:pPr>
            <a:r>
              <a:rPr lang="cs-CZ" altLang="cs-CZ" sz="1600" dirty="0" smtClean="0">
                <a:latin typeface="Arial" panose="020B0604020202020204" pitchFamily="34" charset="0"/>
              </a:rPr>
              <a:t>Nabídka PROGRAM I - X</a:t>
            </a:r>
            <a:endParaRPr lang="cs-CZ" altLang="cs-CZ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850900"/>
          </a:xfrm>
        </p:spPr>
        <p:txBody>
          <a:bodyPr/>
          <a:lstStyle/>
          <a:p>
            <a:pPr eaLnBrk="1" hangingPunct="1">
              <a:defRPr/>
            </a:pPr>
            <a:r>
              <a:rPr lang="cs-CZ" sz="4200" dirty="0" smtClean="0">
                <a:solidFill>
                  <a:srgbClr val="9E361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IV. Založení a vyplnění projektové žádosti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611188" y="1412875"/>
            <a:ext cx="7705725" cy="4464050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336675" indent="-5334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400" b="1" dirty="0">
                <a:latin typeface="Arial" panose="020B0604020202020204" pitchFamily="34" charset="0"/>
              </a:rPr>
              <a:t>Projektová žádost obsahuje několik částí (kapitol):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cs-CZ" altLang="cs-CZ" sz="2400" b="1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AutoNum type="alphaLcParenR"/>
            </a:pPr>
            <a:r>
              <a:rPr lang="cs-CZ" altLang="cs-CZ" sz="2200" dirty="0" smtClean="0">
                <a:latin typeface="Arial" panose="020B0604020202020204" pitchFamily="34" charset="0"/>
              </a:rPr>
              <a:t>Obsahové vymezení požadavku</a:t>
            </a:r>
            <a:endParaRPr lang="cs-CZ" altLang="cs-CZ" sz="22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AutoNum type="alphaLcParenR"/>
            </a:pPr>
            <a:r>
              <a:rPr lang="cs-CZ" altLang="cs-CZ" sz="2200" dirty="0" smtClean="0">
                <a:latin typeface="Arial" panose="020B0604020202020204" pitchFamily="34" charset="0"/>
              </a:rPr>
              <a:t>Ekonomika žádosti</a:t>
            </a:r>
            <a:endParaRPr lang="cs-CZ" altLang="cs-CZ" sz="22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AutoNum type="alphaLcParenR"/>
            </a:pPr>
            <a:r>
              <a:rPr lang="cs-CZ" altLang="cs-CZ" sz="2200" dirty="0" smtClean="0">
                <a:latin typeface="Arial" panose="020B0604020202020204" pitchFamily="34" charset="0"/>
              </a:rPr>
              <a:t>Zdroje financování</a:t>
            </a:r>
            <a:endParaRPr lang="cs-CZ" altLang="cs-CZ" sz="22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AutoNum type="alphaLcParenR"/>
            </a:pPr>
            <a:r>
              <a:rPr lang="cs-CZ" altLang="cs-CZ" sz="2200" dirty="0" smtClean="0">
                <a:latin typeface="Arial" panose="020B0604020202020204" pitchFamily="34" charset="0"/>
              </a:rPr>
              <a:t>Členská základna</a:t>
            </a:r>
            <a:endParaRPr lang="cs-CZ" altLang="cs-CZ" sz="22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AutoNum type="alphaLcParenR"/>
            </a:pPr>
            <a:r>
              <a:rPr lang="cs-CZ" altLang="cs-CZ" sz="2200" dirty="0" smtClean="0">
                <a:latin typeface="Arial" panose="020B0604020202020204" pitchFamily="34" charset="0"/>
              </a:rPr>
              <a:t>Kontaktní spojení - gestor</a:t>
            </a:r>
            <a:endParaRPr lang="cs-CZ" altLang="cs-CZ" sz="2200" dirty="0">
              <a:latin typeface="Arial" panose="020B0604020202020204" pitchFamily="34" charset="0"/>
            </a:endParaRPr>
          </a:p>
        </p:txBody>
      </p:sp>
      <p:sp>
        <p:nvSpPr>
          <p:cNvPr id="45060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xfrm>
            <a:off x="-36513" y="6337300"/>
            <a:ext cx="457201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F64466-DA71-4D3F-9D87-79A6A106C27D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21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088" y="3692525"/>
            <a:ext cx="8569325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07" name="Skupina 4"/>
          <p:cNvGrpSpPr>
            <a:grpSpLocks/>
          </p:cNvGrpSpPr>
          <p:nvPr/>
        </p:nvGrpSpPr>
        <p:grpSpPr bwMode="auto">
          <a:xfrm>
            <a:off x="900113" y="981075"/>
            <a:ext cx="8115300" cy="2300288"/>
            <a:chOff x="899592" y="980728"/>
            <a:chExt cx="8116300" cy="2300287"/>
          </a:xfrm>
        </p:grpSpPr>
        <p:pic>
          <p:nvPicPr>
            <p:cNvPr id="47115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980728"/>
              <a:ext cx="7885112" cy="230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6" name="Obrázek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271095"/>
              <a:ext cx="8116300" cy="1009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88913"/>
            <a:ext cx="7458075" cy="576262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Založení</a:t>
            </a:r>
            <a:r>
              <a:rPr lang="cs-CZ" sz="29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projektu</a:t>
            </a:r>
            <a:endParaRPr lang="cs-CZ" sz="29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09" name="Zástupný symbol pro číslo snímku 6"/>
          <p:cNvSpPr txBox="1">
            <a:spLocks noGrp="1"/>
          </p:cNvSpPr>
          <p:nvPr/>
        </p:nvSpPr>
        <p:spPr bwMode="auto">
          <a:xfrm>
            <a:off x="-36513" y="6337300"/>
            <a:ext cx="45720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8909E9E1-0061-4DD6-B2F6-B9B2F512D2E7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47110" name="AutoShape 5"/>
          <p:cNvSpPr>
            <a:spLocks noChangeArrowheads="1"/>
          </p:cNvSpPr>
          <p:nvPr/>
        </p:nvSpPr>
        <p:spPr bwMode="auto">
          <a:xfrm>
            <a:off x="5076825" y="692150"/>
            <a:ext cx="4067175" cy="484188"/>
          </a:xfrm>
          <a:prstGeom prst="wedgeRoundRectCallout">
            <a:avLst>
              <a:gd name="adj1" fmla="val -48130"/>
              <a:gd name="adj2" fmla="val 236731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1. Zvolíme oblast zaměření projektu</a:t>
            </a:r>
            <a:endParaRPr lang="cs-CZ" altLang="cs-CZ" sz="1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7111" name="AutoShape 5"/>
          <p:cNvSpPr>
            <a:spLocks noChangeArrowheads="1"/>
          </p:cNvSpPr>
          <p:nvPr/>
        </p:nvSpPr>
        <p:spPr bwMode="auto">
          <a:xfrm>
            <a:off x="684213" y="5167313"/>
            <a:ext cx="2590800" cy="433387"/>
          </a:xfrm>
          <a:prstGeom prst="wedgeRoundRectCallout">
            <a:avLst>
              <a:gd name="adj1" fmla="val 23796"/>
              <a:gd name="adj2" fmla="val -106847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2. Zadejte název projektu</a:t>
            </a:r>
          </a:p>
        </p:txBody>
      </p:sp>
      <p:sp>
        <p:nvSpPr>
          <p:cNvPr id="47112" name="AutoShape 5"/>
          <p:cNvSpPr>
            <a:spLocks noChangeArrowheads="1"/>
          </p:cNvSpPr>
          <p:nvPr/>
        </p:nvSpPr>
        <p:spPr bwMode="auto">
          <a:xfrm>
            <a:off x="1042988" y="5805488"/>
            <a:ext cx="4176712" cy="836612"/>
          </a:xfrm>
          <a:prstGeom prst="wedgeRoundRectCallout">
            <a:avLst>
              <a:gd name="adj1" fmla="val 82801"/>
              <a:gd name="adj2" fmla="val -66319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3. Kliknutím na tlačítko „Založit nový projekt“ vznikne v systému nový projekt </a:t>
            </a:r>
            <a:br>
              <a:rPr lang="cs-CZ" altLang="cs-CZ" sz="1600">
                <a:latin typeface="Arial" panose="020B0604020202020204" pitchFamily="34" charset="0"/>
              </a:rPr>
            </a:br>
            <a:r>
              <a:rPr lang="cs-CZ" altLang="cs-CZ" sz="1600">
                <a:latin typeface="Arial" panose="020B0604020202020204" pitchFamily="34" charset="0"/>
              </a:rPr>
              <a:t>a můžete editovat jeho obsah</a:t>
            </a:r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 flipH="1">
            <a:off x="2933700" y="4452938"/>
            <a:ext cx="215900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pic>
        <p:nvPicPr>
          <p:cNvPr id="47114" name="Obrázek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43138"/>
            <a:ext cx="8069262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929" y="1666876"/>
            <a:ext cx="9058072" cy="3557999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13" y="115888"/>
            <a:ext cx="7458075" cy="576262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Struktura projektové žádosti</a:t>
            </a:r>
          </a:p>
        </p:txBody>
      </p:sp>
      <p:sp>
        <p:nvSpPr>
          <p:cNvPr id="49156" name="Zástupný symbol pro číslo snímku 6"/>
          <p:cNvSpPr>
            <a:spLocks noGrp="1"/>
          </p:cNvSpPr>
          <p:nvPr>
            <p:ph type="sldNum" sz="quarter" idx="12"/>
          </p:nvPr>
        </p:nvSpPr>
        <p:spPr bwMode="auto">
          <a:xfrm>
            <a:off x="-36513" y="6337300"/>
            <a:ext cx="457201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FBF5F2F-9635-4BA4-AA52-FFABA29556B2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4284663" y="1090613"/>
            <a:ext cx="4392612" cy="423862"/>
          </a:xfrm>
          <a:prstGeom prst="wedgeRoundRectCallout">
            <a:avLst>
              <a:gd name="adj1" fmla="val -105942"/>
              <a:gd name="adj2" fmla="val 261495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Název a ev.č. aktuálně upravovaného projektu</a:t>
            </a:r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7308850" y="5630863"/>
            <a:ext cx="1835150" cy="1152525"/>
          </a:xfrm>
          <a:prstGeom prst="wedgeRoundRectCallout">
            <a:avLst>
              <a:gd name="adj1" fmla="val 18425"/>
              <a:gd name="adj2" fmla="val -253564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Tiskový náhled aktuálně upravovaného projektu</a:t>
            </a:r>
          </a:p>
        </p:txBody>
      </p:sp>
      <p:sp>
        <p:nvSpPr>
          <p:cNvPr id="49159" name="AutoShape 5"/>
          <p:cNvSpPr>
            <a:spLocks noChangeArrowheads="1"/>
          </p:cNvSpPr>
          <p:nvPr/>
        </p:nvSpPr>
        <p:spPr bwMode="auto">
          <a:xfrm>
            <a:off x="3527425" y="5351463"/>
            <a:ext cx="2557463" cy="1422400"/>
          </a:xfrm>
          <a:prstGeom prst="wedgeRoundRectCallout">
            <a:avLst>
              <a:gd name="adj1" fmla="val -110181"/>
              <a:gd name="adj2" fmla="val -130472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Aktuální stav vyplňování „kapitol“ projektu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… všechny kapitoly musí mít nakonec „zelenou fajfku“</a:t>
            </a:r>
          </a:p>
        </p:txBody>
      </p:sp>
      <p:sp>
        <p:nvSpPr>
          <p:cNvPr id="49160" name="AutoShape 5"/>
          <p:cNvSpPr>
            <a:spLocks noChangeArrowheads="1"/>
          </p:cNvSpPr>
          <p:nvPr/>
        </p:nvSpPr>
        <p:spPr bwMode="auto">
          <a:xfrm>
            <a:off x="192088" y="5700713"/>
            <a:ext cx="3167062" cy="1073150"/>
          </a:xfrm>
          <a:prstGeom prst="wedgeRoundRectCallout">
            <a:avLst>
              <a:gd name="adj1" fmla="val -27546"/>
              <a:gd name="adj2" fmla="val -128921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Návrat na úvodní </a:t>
            </a:r>
            <a:r>
              <a:rPr lang="cs-CZ" altLang="cs-CZ" sz="1600" b="1">
                <a:latin typeface="Arial" panose="020B0604020202020204" pitchFamily="34" charset="0"/>
              </a:rPr>
              <a:t>přehled všech projektů </a:t>
            </a:r>
            <a:r>
              <a:rPr lang="cs-CZ" altLang="cs-CZ" sz="1600">
                <a:latin typeface="Arial" panose="020B0604020202020204" pitchFamily="34" charset="0"/>
              </a:rPr>
              <a:t>(rozpracovaných i uzavřených)</a:t>
            </a:r>
          </a:p>
        </p:txBody>
      </p:sp>
      <p:sp>
        <p:nvSpPr>
          <p:cNvPr id="49161" name="AutoShape 5"/>
          <p:cNvSpPr>
            <a:spLocks noChangeArrowheads="1"/>
          </p:cNvSpPr>
          <p:nvPr/>
        </p:nvSpPr>
        <p:spPr bwMode="auto">
          <a:xfrm>
            <a:off x="79375" y="823913"/>
            <a:ext cx="2376488" cy="720725"/>
          </a:xfrm>
          <a:prstGeom prst="wedgeRoundRectCallout">
            <a:avLst>
              <a:gd name="adj1" fmla="val -24257"/>
              <a:gd name="adj2" fmla="val 214320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Návrat na tuto úvodní obrazovku projektu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087" y="1211254"/>
            <a:ext cx="8807451" cy="4254137"/>
          </a:xfrm>
          <a:prstGeom prst="rect">
            <a:avLst/>
          </a:prstGeom>
        </p:spPr>
      </p:pic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Obsahové vymezení požadavku</a:t>
            </a:r>
          </a:p>
        </p:txBody>
      </p:sp>
      <p:sp>
        <p:nvSpPr>
          <p:cNvPr id="51204" name="Zástupný symbol pro číslo snímku 6"/>
          <p:cNvSpPr txBox="1">
            <a:spLocks noGrp="1"/>
          </p:cNvSpPr>
          <p:nvPr/>
        </p:nvSpPr>
        <p:spPr bwMode="auto">
          <a:xfrm>
            <a:off x="-36513" y="6337300"/>
            <a:ext cx="45720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0CFDB85-2D70-4873-B6AA-C8E391AF0E94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4788025" y="1123156"/>
            <a:ext cx="2952328" cy="1092623"/>
          </a:xfrm>
          <a:prstGeom prst="wedgeRoundRectCallout">
            <a:avLst>
              <a:gd name="adj1" fmla="val -52049"/>
              <a:gd name="adj2" fmla="val 81365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cs-CZ" altLang="cs-CZ" sz="1800" dirty="0">
                <a:latin typeface="Arial" panose="020B0604020202020204" pitchFamily="34" charset="0"/>
              </a:rPr>
              <a:t>Realizace projektu  </a:t>
            </a:r>
            <a:br>
              <a:rPr lang="cs-CZ" altLang="cs-CZ" sz="1800" dirty="0">
                <a:latin typeface="Arial" panose="020B0604020202020204" pitchFamily="34" charset="0"/>
              </a:rPr>
            </a:br>
            <a:r>
              <a:rPr lang="cs-CZ" altLang="cs-CZ" sz="1800" dirty="0">
                <a:latin typeface="Arial" panose="020B0604020202020204" pitchFamily="34" charset="0"/>
              </a:rPr>
              <a:t>(</a:t>
            </a:r>
            <a:r>
              <a:rPr lang="cs-CZ" altLang="cs-CZ" sz="1800" b="1" dirty="0">
                <a:latin typeface="Arial" panose="020B0604020202020204" pitchFamily="34" charset="0"/>
              </a:rPr>
              <a:t>Od:</a:t>
            </a:r>
            <a:r>
              <a:rPr lang="cs-CZ" altLang="cs-CZ" sz="1800" dirty="0">
                <a:latin typeface="Arial" panose="020B0604020202020204" pitchFamily="34" charset="0"/>
              </a:rPr>
              <a:t> min 1.1.2017 </a:t>
            </a:r>
            <a:br>
              <a:rPr lang="cs-CZ" altLang="cs-CZ" sz="1800" dirty="0">
                <a:latin typeface="Arial" panose="020B0604020202020204" pitchFamily="34" charset="0"/>
              </a:rPr>
            </a:br>
            <a:r>
              <a:rPr lang="cs-CZ" altLang="cs-CZ" sz="1800" b="1" dirty="0">
                <a:latin typeface="Arial" panose="020B0604020202020204" pitchFamily="34" charset="0"/>
              </a:rPr>
              <a:t>Do</a:t>
            </a:r>
            <a:r>
              <a:rPr lang="cs-CZ" altLang="cs-CZ" sz="1800" dirty="0">
                <a:latin typeface="Arial" panose="020B0604020202020204" pitchFamily="34" charset="0"/>
              </a:rPr>
              <a:t>: </a:t>
            </a:r>
            <a:r>
              <a:rPr lang="cs-CZ" altLang="cs-CZ" sz="1800" dirty="0" err="1">
                <a:latin typeface="Arial" panose="020B0604020202020204" pitchFamily="34" charset="0"/>
              </a:rPr>
              <a:t>max</a:t>
            </a:r>
            <a:r>
              <a:rPr lang="cs-CZ" altLang="cs-CZ" sz="1800" dirty="0">
                <a:latin typeface="Arial" panose="020B0604020202020204" pitchFamily="34" charset="0"/>
              </a:rPr>
              <a:t> 31.12. </a:t>
            </a:r>
            <a:r>
              <a:rPr lang="cs-CZ" altLang="cs-CZ" sz="1800" dirty="0" smtClean="0">
                <a:latin typeface="Arial" panose="020B0604020202020204" pitchFamily="34" charset="0"/>
              </a:rPr>
              <a:t>2017</a:t>
            </a:r>
            <a:endParaRPr lang="cs-CZ" altLang="cs-CZ" sz="1800" b="1" dirty="0">
              <a:latin typeface="Arial" panose="020B0604020202020204" pitchFamily="34" charset="0"/>
            </a:endParaRPr>
          </a:p>
        </p:txBody>
      </p:sp>
      <p:sp>
        <p:nvSpPr>
          <p:cNvPr id="51206" name="AutoShape 4"/>
          <p:cNvSpPr>
            <a:spLocks noChangeArrowheads="1"/>
          </p:cNvSpPr>
          <p:nvPr/>
        </p:nvSpPr>
        <p:spPr bwMode="auto">
          <a:xfrm>
            <a:off x="4311651" y="4751016"/>
            <a:ext cx="4683125" cy="1182688"/>
          </a:xfrm>
          <a:prstGeom prst="wedgeRoundRectCallout">
            <a:avLst>
              <a:gd name="adj1" fmla="val -66185"/>
              <a:gd name="adj2" fmla="val -51500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latin typeface="Arial" panose="020B0604020202020204" pitchFamily="34" charset="0"/>
              </a:rPr>
              <a:t>3. </a:t>
            </a:r>
            <a:r>
              <a:rPr lang="cs-CZ" altLang="cs-CZ" sz="1600" dirty="0" smtClean="0">
                <a:latin typeface="Arial" panose="020B0604020202020204" pitchFamily="34" charset="0"/>
              </a:rPr>
              <a:t>Pro různé programy zde budou různá pole… </a:t>
            </a:r>
            <a:endParaRPr lang="cs-CZ" altLang="cs-CZ" sz="1600" dirty="0">
              <a:latin typeface="Arial" panose="020B0604020202020204" pitchFamily="34" charset="0"/>
            </a:endParaRPr>
          </a:p>
        </p:txBody>
      </p:sp>
      <p:sp>
        <p:nvSpPr>
          <p:cNvPr id="51207" name="AutoShape 5"/>
          <p:cNvSpPr>
            <a:spLocks noChangeArrowheads="1"/>
          </p:cNvSpPr>
          <p:nvPr/>
        </p:nvSpPr>
        <p:spPr bwMode="auto">
          <a:xfrm>
            <a:off x="5795963" y="3087688"/>
            <a:ext cx="3203575" cy="936625"/>
          </a:xfrm>
          <a:prstGeom prst="wedgeRoundRectCallout">
            <a:avLst>
              <a:gd name="adj1" fmla="val -88315"/>
              <a:gd name="adj2" fmla="val -13935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>
                <a:latin typeface="Arial" panose="020B0604020202020204" pitchFamily="34" charset="0"/>
              </a:rPr>
              <a:t>2. </a:t>
            </a:r>
            <a:r>
              <a:rPr lang="cs-CZ" altLang="cs-CZ" sz="1800" dirty="0" smtClean="0">
                <a:latin typeface="Arial" panose="020B0604020202020204" pitchFamily="34" charset="0"/>
              </a:rPr>
              <a:t>Stručná anotace obsahu požadavku</a:t>
            </a:r>
            <a:endParaRPr lang="cs-CZ" altLang="cs-CZ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04" y="1333538"/>
            <a:ext cx="8915726" cy="2311485"/>
          </a:xfrm>
          <a:prstGeom prst="rect">
            <a:avLst/>
          </a:prstGeom>
        </p:spPr>
      </p:pic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Upozornění na odhlášení </a:t>
            </a:r>
          </a:p>
        </p:txBody>
      </p:sp>
      <p:sp>
        <p:nvSpPr>
          <p:cNvPr id="59395" name="Zástupný symbol pro číslo snímku 6"/>
          <p:cNvSpPr txBox="1">
            <a:spLocks noGrp="1"/>
          </p:cNvSpPr>
          <p:nvPr/>
        </p:nvSpPr>
        <p:spPr bwMode="auto">
          <a:xfrm>
            <a:off x="-36513" y="6337300"/>
            <a:ext cx="45720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780F732-735F-4C44-B438-242CBBC64678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7019925" y="6097588"/>
            <a:ext cx="2016125" cy="692150"/>
          </a:xfrm>
          <a:prstGeom prst="wedgeRoundRectCallout">
            <a:avLst>
              <a:gd name="adj1" fmla="val -101514"/>
              <a:gd name="adj2" fmla="val -21907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Nezapomeňte včas</a:t>
            </a:r>
            <a:br>
              <a:rPr lang="cs-CZ" altLang="cs-CZ" sz="1600">
                <a:latin typeface="Arial" panose="020B0604020202020204" pitchFamily="34" charset="0"/>
              </a:rPr>
            </a:br>
            <a:r>
              <a:rPr lang="cs-CZ" altLang="cs-CZ" sz="1600">
                <a:latin typeface="Arial" panose="020B0604020202020204" pitchFamily="34" charset="0"/>
              </a:rPr>
              <a:t>„</a:t>
            </a:r>
            <a:r>
              <a:rPr lang="cs-CZ" altLang="cs-CZ" sz="1600" b="1">
                <a:latin typeface="Arial" panose="020B0604020202020204" pitchFamily="34" charset="0"/>
              </a:rPr>
              <a:t>ZMĚNY ULOŽIT“</a:t>
            </a:r>
          </a:p>
        </p:txBody>
      </p:sp>
      <p:pic>
        <p:nvPicPr>
          <p:cNvPr id="59397" name="Obráze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3416" t="-16335" b="-2"/>
          <a:stretch>
            <a:fillRect/>
          </a:stretch>
        </p:blipFill>
        <p:spPr bwMode="auto">
          <a:xfrm>
            <a:off x="3719513" y="5953125"/>
            <a:ext cx="25082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9" name="AutoShape 4"/>
          <p:cNvSpPr>
            <a:spLocks noChangeArrowheads="1"/>
          </p:cNvSpPr>
          <p:nvPr/>
        </p:nvSpPr>
        <p:spPr bwMode="auto">
          <a:xfrm>
            <a:off x="611560" y="4183109"/>
            <a:ext cx="4895850" cy="1657350"/>
          </a:xfrm>
          <a:prstGeom prst="wedgeRoundRectCallout">
            <a:avLst>
              <a:gd name="adj1" fmla="val 30286"/>
              <a:gd name="adj2" fmla="val -208516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Při vyplňování žádosti někdy potřebujete více času. Systém je nastaven z bezpečnostních důvodů na maximálně 30 minutovou odmlku, po této době budete odhlášeni. </a:t>
            </a:r>
            <a:br>
              <a:rPr lang="cs-CZ" altLang="cs-CZ" sz="1600">
                <a:latin typeface="Arial" panose="020B0604020202020204" pitchFamily="34" charset="0"/>
              </a:rPr>
            </a:br>
            <a:r>
              <a:rPr lang="cs-CZ" altLang="cs-CZ" sz="1600">
                <a:latin typeface="Arial" panose="020B0604020202020204" pitchFamily="34" charset="0"/>
              </a:rPr>
              <a:t>Systém vás o zbývajícím čase do odhlášení upozorňuje tímto textem.</a:t>
            </a:r>
            <a:endParaRPr lang="cs-CZ" altLang="cs-CZ" sz="1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560" y="982332"/>
            <a:ext cx="8846588" cy="4854574"/>
          </a:xfrm>
          <a:prstGeom prst="rect">
            <a:avLst/>
          </a:prstGeom>
        </p:spPr>
      </p:pic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73" y="236669"/>
            <a:ext cx="9109075" cy="49053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cs-CZ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Ekonomika žádosti</a:t>
            </a:r>
            <a:endParaRPr lang="cs-CZ" sz="24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8" name="Zástupný symbol pro číslo snímku 6"/>
          <p:cNvSpPr txBox="1">
            <a:spLocks noGrp="1"/>
          </p:cNvSpPr>
          <p:nvPr/>
        </p:nvSpPr>
        <p:spPr bwMode="auto">
          <a:xfrm>
            <a:off x="34925" y="633730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1761970-772D-4E37-9E63-EC6CC1289091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AutoShape 4"/>
          <p:cNvSpPr>
            <a:spLocks noChangeArrowheads="1"/>
          </p:cNvSpPr>
          <p:nvPr/>
        </p:nvSpPr>
        <p:spPr bwMode="auto">
          <a:xfrm>
            <a:off x="5438775" y="6381750"/>
            <a:ext cx="3671888" cy="476250"/>
          </a:xfrm>
          <a:prstGeom prst="wedgeRoundRectCallout">
            <a:avLst>
              <a:gd name="adj1" fmla="val 30815"/>
              <a:gd name="adj2" fmla="val -102667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 smtClean="0">
                <a:latin typeface="Arial" panose="020B0604020202020204" pitchFamily="34" charset="0"/>
              </a:rPr>
              <a:t>3. </a:t>
            </a:r>
            <a:r>
              <a:rPr lang="cs-CZ" altLang="cs-CZ" sz="1600" dirty="0">
                <a:latin typeface="Arial" panose="020B0604020202020204" pitchFamily="34" charset="0"/>
              </a:rPr>
              <a:t>Nezapomeňte „</a:t>
            </a:r>
            <a:r>
              <a:rPr lang="cs-CZ" altLang="cs-CZ" sz="1600" b="1" dirty="0">
                <a:latin typeface="Arial" panose="020B0604020202020204" pitchFamily="34" charset="0"/>
              </a:rPr>
              <a:t>ULOŽIT ZMĚNY“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24854" y="1988840"/>
            <a:ext cx="2999474" cy="620266"/>
          </a:xfrm>
          <a:prstGeom prst="wedgeRoundRectCallout">
            <a:avLst>
              <a:gd name="adj1" fmla="val -65938"/>
              <a:gd name="adj2" fmla="val 61005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latin typeface="Arial" panose="020B0604020202020204" pitchFamily="34" charset="0"/>
              </a:rPr>
              <a:t>1</a:t>
            </a:r>
            <a:r>
              <a:rPr lang="cs-CZ" altLang="cs-CZ" sz="1600" dirty="0" smtClean="0">
                <a:latin typeface="Arial" panose="020B0604020202020204" pitchFamily="34" charset="0"/>
              </a:rPr>
              <a:t>. Celkové náklady a požadovaná dotace celkem </a:t>
            </a:r>
            <a:endParaRPr lang="cs-CZ" altLang="cs-CZ" sz="1600" b="1" dirty="0">
              <a:latin typeface="Arial" panose="020B0604020202020204" pitchFamily="34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622385" y="3409619"/>
            <a:ext cx="2999474" cy="620266"/>
          </a:xfrm>
          <a:prstGeom prst="wedgeRoundRectCallout">
            <a:avLst>
              <a:gd name="adj1" fmla="val -65938"/>
              <a:gd name="adj2" fmla="val 61005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latin typeface="Arial" panose="020B0604020202020204" pitchFamily="34" charset="0"/>
              </a:rPr>
              <a:t>2</a:t>
            </a:r>
            <a:r>
              <a:rPr lang="cs-CZ" altLang="cs-CZ" sz="1600" dirty="0" smtClean="0">
                <a:latin typeface="Arial" panose="020B0604020202020204" pitchFamily="34" charset="0"/>
              </a:rPr>
              <a:t>. Struktura dotace (mzdy, služby, materiál, ostatní) </a:t>
            </a:r>
            <a:endParaRPr lang="cs-CZ" altLang="cs-CZ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 rotWithShape="1">
          <a:blip r:embed="rId3" cstate="print"/>
          <a:srcRect r="22590"/>
          <a:stretch/>
        </p:blipFill>
        <p:spPr>
          <a:xfrm>
            <a:off x="2195736" y="4695825"/>
            <a:ext cx="6768752" cy="1924050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998" y="1264246"/>
            <a:ext cx="9007747" cy="3533179"/>
          </a:xfrm>
          <a:prstGeom prst="rect">
            <a:avLst/>
          </a:prstGeom>
        </p:spPr>
      </p:pic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8229600" cy="588962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Zdroje financování - 1 </a:t>
            </a:r>
          </a:p>
        </p:txBody>
      </p:sp>
      <p:sp>
        <p:nvSpPr>
          <p:cNvPr id="69636" name="Zástupný symbol pro číslo snímku 6"/>
          <p:cNvSpPr txBox="1">
            <a:spLocks noGrp="1"/>
          </p:cNvSpPr>
          <p:nvPr/>
        </p:nvSpPr>
        <p:spPr bwMode="auto">
          <a:xfrm>
            <a:off x="-36513" y="6381750"/>
            <a:ext cx="45720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129BAE1E-67C1-4D26-90BF-A6822EC2D3E9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69638" name="AutoShape 5"/>
          <p:cNvSpPr>
            <a:spLocks noChangeArrowheads="1"/>
          </p:cNvSpPr>
          <p:nvPr/>
        </p:nvSpPr>
        <p:spPr bwMode="auto">
          <a:xfrm>
            <a:off x="6227688" y="4483013"/>
            <a:ext cx="2448272" cy="628823"/>
          </a:xfrm>
          <a:prstGeom prst="wedgeRoundRectCallout">
            <a:avLst>
              <a:gd name="adj1" fmla="val -95197"/>
              <a:gd name="adj2" fmla="val -187621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 smtClean="0">
                <a:latin typeface="Arial" panose="020B0604020202020204" pitchFamily="34" charset="0"/>
              </a:rPr>
              <a:t>1. Spoluúčast žadatele</a:t>
            </a:r>
            <a:endParaRPr lang="cs-CZ" altLang="cs-CZ" sz="1600" dirty="0">
              <a:latin typeface="Arial" panose="020B0604020202020204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08061" y="5646521"/>
            <a:ext cx="1987675" cy="628823"/>
          </a:xfrm>
          <a:prstGeom prst="wedgeRoundRectCallout">
            <a:avLst>
              <a:gd name="adj1" fmla="val 42527"/>
              <a:gd name="adj2" fmla="val -119458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 smtClean="0">
                <a:latin typeface="Arial" panose="020B0604020202020204" pitchFamily="34" charset="0"/>
              </a:rPr>
              <a:t>2. Vlastní zdroje žadatele</a:t>
            </a:r>
            <a:endParaRPr lang="cs-CZ" altLang="cs-CZ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5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109328"/>
            <a:ext cx="7649724" cy="4623928"/>
          </a:xfrm>
          <a:prstGeom prst="rect">
            <a:avLst/>
          </a:prstGeom>
        </p:spPr>
      </p:pic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8229600" cy="588962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Zdroje financování - 2 </a:t>
            </a:r>
          </a:p>
        </p:txBody>
      </p:sp>
      <p:sp>
        <p:nvSpPr>
          <p:cNvPr id="69636" name="Zástupný symbol pro číslo snímku 6"/>
          <p:cNvSpPr txBox="1">
            <a:spLocks noGrp="1"/>
          </p:cNvSpPr>
          <p:nvPr/>
        </p:nvSpPr>
        <p:spPr bwMode="auto">
          <a:xfrm>
            <a:off x="-36513" y="6381750"/>
            <a:ext cx="45720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129BAE1E-67C1-4D26-90BF-A6822EC2D3E9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69638" name="AutoShape 5"/>
          <p:cNvSpPr>
            <a:spLocks noChangeArrowheads="1"/>
          </p:cNvSpPr>
          <p:nvPr/>
        </p:nvSpPr>
        <p:spPr bwMode="auto">
          <a:xfrm>
            <a:off x="6605100" y="1988840"/>
            <a:ext cx="2448272" cy="628823"/>
          </a:xfrm>
          <a:prstGeom prst="wedgeRoundRectCallout">
            <a:avLst>
              <a:gd name="adj1" fmla="val -119708"/>
              <a:gd name="adj2" fmla="val -142179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 smtClean="0">
                <a:latin typeface="Arial" panose="020B0604020202020204" pitchFamily="34" charset="0"/>
              </a:rPr>
              <a:t>3. Zdroje z obce (kraje)</a:t>
            </a:r>
            <a:endParaRPr lang="cs-CZ" altLang="cs-CZ" sz="1600" dirty="0">
              <a:latin typeface="Arial" panose="020B0604020202020204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6605100" y="5301208"/>
            <a:ext cx="2448272" cy="836526"/>
          </a:xfrm>
          <a:prstGeom prst="wedgeRoundRectCallout">
            <a:avLst>
              <a:gd name="adj1" fmla="val -131379"/>
              <a:gd name="adj2" fmla="val -217158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 smtClean="0">
                <a:latin typeface="Arial" panose="020B0604020202020204" pitchFamily="34" charset="0"/>
              </a:rPr>
              <a:t>4. Zdroje ze státních institucí (MVČR, vláda, …)</a:t>
            </a:r>
            <a:endParaRPr lang="cs-CZ" altLang="cs-CZ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734198"/>
            <a:ext cx="8196212" cy="6123802"/>
          </a:xfrm>
          <a:prstGeom prst="rect">
            <a:avLst/>
          </a:prstGeom>
        </p:spPr>
      </p:pic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8229600" cy="588962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Členská základna </a:t>
            </a:r>
          </a:p>
        </p:txBody>
      </p:sp>
      <p:sp>
        <p:nvSpPr>
          <p:cNvPr id="69636" name="Zástupný symbol pro číslo snímku 6"/>
          <p:cNvSpPr txBox="1">
            <a:spLocks noGrp="1"/>
          </p:cNvSpPr>
          <p:nvPr/>
        </p:nvSpPr>
        <p:spPr bwMode="auto">
          <a:xfrm>
            <a:off x="-36513" y="6381750"/>
            <a:ext cx="45720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129BAE1E-67C1-4D26-90BF-A6822EC2D3E9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69638" name="AutoShape 5"/>
          <p:cNvSpPr>
            <a:spLocks noChangeArrowheads="1"/>
          </p:cNvSpPr>
          <p:nvPr/>
        </p:nvSpPr>
        <p:spPr bwMode="auto">
          <a:xfrm>
            <a:off x="6605100" y="1988840"/>
            <a:ext cx="2448272" cy="936104"/>
          </a:xfrm>
          <a:prstGeom prst="wedgeRoundRectCallout">
            <a:avLst>
              <a:gd name="adj1" fmla="val -117957"/>
              <a:gd name="adj2" fmla="val -33118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 smtClean="0">
                <a:latin typeface="Arial" panose="020B0604020202020204" pitchFamily="34" charset="0"/>
              </a:rPr>
              <a:t>1. Členská základna (děti, mládež, dospělí)</a:t>
            </a:r>
            <a:endParaRPr lang="cs-CZ" altLang="cs-CZ" sz="1600" dirty="0">
              <a:latin typeface="Arial" panose="020B0604020202020204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6605100" y="5301208"/>
            <a:ext cx="2448272" cy="1152128"/>
          </a:xfrm>
          <a:prstGeom prst="wedgeRoundRectCallout">
            <a:avLst>
              <a:gd name="adj1" fmla="val -129045"/>
              <a:gd name="adj2" fmla="val -134072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 smtClean="0">
                <a:latin typeface="Arial" panose="020B0604020202020204" pitchFamily="34" charset="0"/>
              </a:rPr>
              <a:t>2. Členská základna dle působnosti (sportovci, trenéři, rozhodčí, …)</a:t>
            </a:r>
            <a:endParaRPr lang="cs-CZ" altLang="cs-CZ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72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Obsah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18487" cy="4800600"/>
          </a:xfrm>
        </p:spPr>
        <p:txBody>
          <a:bodyPr/>
          <a:lstStyle/>
          <a:p>
            <a:pPr marL="609600" indent="-527050" eaLnBrk="1" hangingPunct="1">
              <a:buFontTx/>
              <a:buNone/>
            </a:pPr>
            <a:r>
              <a:rPr lang="cs-CZ" altLang="cs-CZ" sz="2800" smtClean="0"/>
              <a:t>	</a:t>
            </a:r>
          </a:p>
          <a:p>
            <a:pPr marL="609600" indent="-527050" eaLnBrk="1" hangingPunct="1">
              <a:buFontTx/>
              <a:buNone/>
            </a:pPr>
            <a:r>
              <a:rPr lang="cs-CZ" altLang="cs-CZ" sz="2800" smtClean="0"/>
              <a:t>	I.   Úvodní informace o systému</a:t>
            </a:r>
          </a:p>
          <a:p>
            <a:pPr marL="609600" indent="-527050" eaLnBrk="1" hangingPunct="1">
              <a:buFontTx/>
              <a:buNone/>
            </a:pPr>
            <a:r>
              <a:rPr lang="cs-CZ" altLang="cs-CZ" sz="2800" smtClean="0"/>
              <a:t>	II.  Registrace nové organizace (žadatele) </a:t>
            </a:r>
          </a:p>
          <a:p>
            <a:pPr marL="609600" indent="-527050" eaLnBrk="1" hangingPunct="1">
              <a:buFontTx/>
              <a:buNone/>
            </a:pPr>
            <a:r>
              <a:rPr lang="cs-CZ" altLang="cs-CZ" sz="2800" smtClean="0"/>
              <a:t>	III. Správa projektů</a:t>
            </a:r>
          </a:p>
          <a:p>
            <a:pPr marL="609600" indent="-527050" eaLnBrk="1" hangingPunct="1">
              <a:buFontTx/>
              <a:buNone/>
            </a:pPr>
            <a:r>
              <a:rPr lang="cs-CZ" altLang="cs-CZ" sz="2800" smtClean="0"/>
              <a:t>	IV. Založení a vyplnění projektové žádosti</a:t>
            </a:r>
          </a:p>
          <a:p>
            <a:pPr marL="609600" indent="-527050" eaLnBrk="1" hangingPunct="1">
              <a:buFontTx/>
              <a:buNone/>
            </a:pPr>
            <a:r>
              <a:rPr lang="cs-CZ" altLang="cs-CZ" sz="2800" smtClean="0"/>
              <a:t>	V.  Uzavření projektu a podání žádosti</a:t>
            </a:r>
          </a:p>
          <a:p>
            <a:pPr marL="609600" indent="-527050" eaLnBrk="1" hangingPunct="1">
              <a:buFontTx/>
              <a:buNone/>
            </a:pPr>
            <a:r>
              <a:rPr lang="cs-CZ" altLang="cs-CZ" sz="2800" smtClean="0"/>
              <a:t>	VI. Potřebujete pomoc?</a:t>
            </a:r>
          </a:p>
          <a:p>
            <a:pPr marL="609600" indent="-527050" eaLnBrk="1" hangingPunct="1">
              <a:buFontTx/>
              <a:buNone/>
            </a:pPr>
            <a:endParaRPr lang="cs-CZ" altLang="cs-CZ" sz="2800" smtClean="0"/>
          </a:p>
          <a:p>
            <a:pPr marL="609600" indent="-527050" eaLnBrk="1" hangingPunct="1">
              <a:buFontTx/>
              <a:buAutoNum type="arabicPeriod"/>
            </a:pPr>
            <a:endParaRPr lang="cs-CZ" altLang="cs-CZ" sz="2800" smtClean="0"/>
          </a:p>
        </p:txBody>
      </p:sp>
      <p:sp>
        <p:nvSpPr>
          <p:cNvPr id="6148" name="Zástupný symbol pro číslo snímku 4"/>
          <p:cNvSpPr txBox="1">
            <a:spLocks noGrp="1"/>
          </p:cNvSpPr>
          <p:nvPr/>
        </p:nvSpPr>
        <p:spPr bwMode="auto">
          <a:xfrm>
            <a:off x="34925" y="6480175"/>
            <a:ext cx="3603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6BABDFB-CEFB-40DC-A4AB-31A322E77521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pic>
        <p:nvPicPr>
          <p:cNvPr id="6149" name="Picture 50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39" r="9692"/>
          <a:stretch>
            <a:fillRect/>
          </a:stretch>
        </p:blipFill>
        <p:spPr bwMode="auto">
          <a:xfrm>
            <a:off x="900113" y="2060575"/>
            <a:ext cx="265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5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39" r="9692"/>
          <a:stretch>
            <a:fillRect/>
          </a:stretch>
        </p:blipFill>
        <p:spPr bwMode="auto">
          <a:xfrm>
            <a:off x="900113" y="2563813"/>
            <a:ext cx="265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5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39" r="9692"/>
          <a:stretch>
            <a:fillRect/>
          </a:stretch>
        </p:blipFill>
        <p:spPr bwMode="auto">
          <a:xfrm>
            <a:off x="900113" y="3068638"/>
            <a:ext cx="265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53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39" r="9692"/>
          <a:stretch>
            <a:fillRect/>
          </a:stretch>
        </p:blipFill>
        <p:spPr bwMode="auto">
          <a:xfrm>
            <a:off x="900113" y="3571875"/>
            <a:ext cx="265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54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39" r="9692"/>
          <a:stretch>
            <a:fillRect/>
          </a:stretch>
        </p:blipFill>
        <p:spPr bwMode="auto">
          <a:xfrm>
            <a:off x="900113" y="4076700"/>
            <a:ext cx="265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55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39" r="9692"/>
          <a:stretch>
            <a:fillRect/>
          </a:stretch>
        </p:blipFill>
        <p:spPr bwMode="auto">
          <a:xfrm>
            <a:off x="900113" y="4579938"/>
            <a:ext cx="265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772816"/>
            <a:ext cx="8686800" cy="3710934"/>
          </a:xfrm>
          <a:prstGeom prst="rect">
            <a:avLst/>
          </a:prstGeom>
        </p:spPr>
      </p:pic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Kontaktní osoba </a:t>
            </a:r>
            <a:b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projektu </a:t>
            </a:r>
          </a:p>
        </p:txBody>
      </p:sp>
      <p:sp>
        <p:nvSpPr>
          <p:cNvPr id="71684" name="Zástupný symbol pro číslo snímku 6"/>
          <p:cNvSpPr txBox="1">
            <a:spLocks noGrp="1"/>
          </p:cNvSpPr>
          <p:nvPr/>
        </p:nvSpPr>
        <p:spPr bwMode="auto">
          <a:xfrm>
            <a:off x="11113" y="633730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8E6FCFB-A0C4-4A1F-B11B-CC9EBE2025AD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5003800" y="476250"/>
            <a:ext cx="3744913" cy="1439863"/>
          </a:xfrm>
          <a:prstGeom prst="wedgeRoundRectCallout">
            <a:avLst>
              <a:gd name="adj1" fmla="val -51473"/>
              <a:gd name="adj2" fmla="val 99093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>
                <a:latin typeface="Arial" panose="020B0604020202020204" pitchFamily="34" charset="0"/>
              </a:rPr>
              <a:t>1. Zadáte požadované kontaktní údaje na osobu, která bude garantovat a koordinovat realizaci </a:t>
            </a:r>
            <a:r>
              <a:rPr lang="cs-CZ" altLang="cs-CZ" sz="1800" dirty="0" smtClean="0">
                <a:latin typeface="Arial" panose="020B0604020202020204" pitchFamily="34" charset="0"/>
              </a:rPr>
              <a:t>aktivit </a:t>
            </a:r>
            <a:r>
              <a:rPr lang="cs-CZ" altLang="cs-CZ" sz="1800" dirty="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1686" name="AutoShape 4"/>
          <p:cNvSpPr>
            <a:spLocks noChangeArrowheads="1"/>
          </p:cNvSpPr>
          <p:nvPr/>
        </p:nvSpPr>
        <p:spPr bwMode="auto">
          <a:xfrm>
            <a:off x="3779912" y="5672215"/>
            <a:ext cx="3851275" cy="792162"/>
          </a:xfrm>
          <a:prstGeom prst="wedgeRoundRectCallout">
            <a:avLst>
              <a:gd name="adj1" fmla="val 60732"/>
              <a:gd name="adj2" fmla="val -109884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2. Nezapomeňte „</a:t>
            </a:r>
            <a:r>
              <a:rPr lang="cs-CZ" altLang="cs-CZ" sz="1600" b="1">
                <a:latin typeface="Arial" panose="020B0604020202020204" pitchFamily="34" charset="0"/>
              </a:rPr>
              <a:t>ULOŽIT ZMĚNY“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52400"/>
            <a:ext cx="8893175" cy="684213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V. Uzavření projektu a podání žádosti</a:t>
            </a:r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755650" y="985838"/>
            <a:ext cx="7885113" cy="5400675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246188" indent="-5334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882775" indent="-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dirty="0">
                <a:latin typeface="Arial" panose="020B0604020202020204" pitchFamily="34" charset="0"/>
              </a:rPr>
              <a:t>Projektová žádost se odevzdává </a:t>
            </a:r>
            <a:br>
              <a:rPr lang="cs-CZ" altLang="cs-CZ" dirty="0">
                <a:latin typeface="Arial" panose="020B0604020202020204" pitchFamily="34" charset="0"/>
              </a:rPr>
            </a:br>
            <a:endParaRPr lang="cs-CZ" altLang="cs-CZ" sz="28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AutoNum type="alphaLcParenR"/>
            </a:pPr>
            <a:r>
              <a:rPr lang="cs-CZ" altLang="cs-CZ" dirty="0" smtClean="0">
                <a:latin typeface="Arial" panose="020B0604020202020204" pitchFamily="34" charset="0"/>
              </a:rPr>
              <a:t>Finální kontrola projektové žádosti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cs-CZ" altLang="cs-CZ" sz="2800" dirty="0" smtClean="0">
                <a:latin typeface="Arial" panose="020B0604020202020204" pitchFamily="34" charset="0"/>
              </a:rPr>
              <a:t>náhled </a:t>
            </a:r>
            <a:r>
              <a:rPr lang="cs-CZ" altLang="cs-CZ" sz="2800" dirty="0">
                <a:latin typeface="Arial" panose="020B0604020202020204" pitchFamily="34" charset="0"/>
              </a:rPr>
              <a:t>projektu – věcná kontrola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cs-CZ" altLang="cs-CZ" sz="2800" dirty="0">
                <a:latin typeface="Arial" panose="020B0604020202020204" pitchFamily="34" charset="0"/>
              </a:rPr>
              <a:t>zdroje financování – finanční kontrola</a:t>
            </a:r>
          </a:p>
          <a:p>
            <a:pPr lvl="1" eaLnBrk="1" hangingPunct="1">
              <a:lnSpc>
                <a:spcPct val="90000"/>
              </a:lnSpc>
              <a:buFontTx/>
              <a:buAutoNum type="alphaLcParenR"/>
            </a:pPr>
            <a:r>
              <a:rPr lang="cs-CZ" altLang="cs-CZ" dirty="0" smtClean="0">
                <a:latin typeface="Arial" panose="020B0604020202020204" pitchFamily="34" charset="0"/>
              </a:rPr>
              <a:t>Uzavření a elektronické podání žádosti</a:t>
            </a:r>
            <a:endParaRPr lang="cs-CZ" altLang="cs-CZ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AutoNum type="alphaLcParenR"/>
            </a:pPr>
            <a:r>
              <a:rPr lang="cs-CZ" altLang="cs-CZ" dirty="0" smtClean="0">
                <a:latin typeface="Arial" panose="020B0604020202020204" pitchFamily="34" charset="0"/>
              </a:rPr>
              <a:t>Vytištění finální PDF žádosti, její podepsání a odeslání na sběrnou adresu dle metodiky MŠMT</a:t>
            </a:r>
            <a:endParaRPr lang="cs-CZ" altLang="cs-CZ" dirty="0">
              <a:latin typeface="Arial" panose="020B0604020202020204" pitchFamily="34" charset="0"/>
            </a:endParaRPr>
          </a:p>
        </p:txBody>
      </p:sp>
      <p:sp>
        <p:nvSpPr>
          <p:cNvPr id="75780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xfrm>
            <a:off x="11113" y="6381750"/>
            <a:ext cx="4572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F1392C-1E84-4CCB-8E31-285DCA9C816B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7"/>
          <p:cNvGraphicFramePr>
            <a:graphicFrameLocks noChangeAspect="1"/>
          </p:cNvGraphicFramePr>
          <p:nvPr/>
        </p:nvGraphicFramePr>
        <p:xfrm>
          <a:off x="1042988" y="1196975"/>
          <a:ext cx="4530725" cy="5661025"/>
        </p:xfrm>
        <a:graphic>
          <a:graphicData uri="http://schemas.openxmlformats.org/presentationml/2006/ole">
            <p:oleObj spid="_x0000_s77836" name="Rastrový obrázek" r:id="rId4" imgW="8247619" imgH="10304762" progId="PBrush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88" y="44450"/>
            <a:ext cx="8513762" cy="754063"/>
          </a:xfrm>
        </p:spPr>
        <p:txBody>
          <a:bodyPr/>
          <a:lstStyle/>
          <a:p>
            <a:pPr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Náhled projektu v průběhu psaní</a:t>
            </a:r>
          </a:p>
        </p:txBody>
      </p:sp>
      <p:sp>
        <p:nvSpPr>
          <p:cNvPr id="77828" name="Zástupný symbol pro číslo snímku 6"/>
          <p:cNvSpPr>
            <a:spLocks noGrp="1"/>
          </p:cNvSpPr>
          <p:nvPr>
            <p:ph type="sldNum" sz="quarter" idx="12"/>
          </p:nvPr>
        </p:nvSpPr>
        <p:spPr bwMode="auto">
          <a:xfrm>
            <a:off x="-36513" y="6337300"/>
            <a:ext cx="457201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4044264-5471-4286-8B14-98B3F7DBD057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32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77829" name="AutoShape 5"/>
          <p:cNvSpPr>
            <a:spLocks noChangeArrowheads="1"/>
          </p:cNvSpPr>
          <p:nvPr/>
        </p:nvSpPr>
        <p:spPr bwMode="auto">
          <a:xfrm>
            <a:off x="5580063" y="1700213"/>
            <a:ext cx="3240087" cy="3457575"/>
          </a:xfrm>
          <a:prstGeom prst="wedgeRoundRectCallout">
            <a:avLst>
              <a:gd name="adj1" fmla="val -58380"/>
              <a:gd name="adj2" fmla="val 3856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Souhrnně se zobrazí všechny položky žádosti v podobě, ve které bude po kompletaci všech povinných položek projekt uzavřen a převeden do PDF formátu.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Nejedná se o finální žádost, ale POUZE o náhled!!!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336512"/>
            <a:ext cx="9144000" cy="4184975"/>
          </a:xfrm>
          <a:prstGeom prst="rect">
            <a:avLst/>
          </a:prstGeom>
        </p:spPr>
      </p:pic>
      <p:sp>
        <p:nvSpPr>
          <p:cNvPr id="79876" name="Zástupný symbol pro číslo snímku 6"/>
          <p:cNvSpPr>
            <a:spLocks noGrp="1"/>
          </p:cNvSpPr>
          <p:nvPr>
            <p:ph type="sldNum" sz="quarter" idx="12"/>
          </p:nvPr>
        </p:nvSpPr>
        <p:spPr bwMode="auto">
          <a:xfrm>
            <a:off x="11113" y="6337300"/>
            <a:ext cx="4572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006985-4733-44C6-B0C1-B4E76E64D47F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042988" y="-9525"/>
            <a:ext cx="71866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cs-CZ" sz="4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-18"/>
              </a:rPr>
              <a:t>Uzavření projektu</a:t>
            </a:r>
          </a:p>
        </p:txBody>
      </p:sp>
      <p:sp>
        <p:nvSpPr>
          <p:cNvPr id="79878" name="AutoShape 5"/>
          <p:cNvSpPr>
            <a:spLocks noChangeArrowheads="1"/>
          </p:cNvSpPr>
          <p:nvPr/>
        </p:nvSpPr>
        <p:spPr bwMode="auto">
          <a:xfrm>
            <a:off x="6240512" y="4795836"/>
            <a:ext cx="2879725" cy="1081088"/>
          </a:xfrm>
          <a:prstGeom prst="wedgeRoundRectCallout">
            <a:avLst>
              <a:gd name="adj1" fmla="val 20398"/>
              <a:gd name="adj2" fmla="val -199634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…teprve pak půjde </a:t>
            </a:r>
            <a:br>
              <a:rPr lang="cs-CZ" altLang="cs-CZ" sz="1800">
                <a:latin typeface="Arial" panose="020B0604020202020204" pitchFamily="34" charset="0"/>
              </a:rPr>
            </a:br>
            <a:r>
              <a:rPr lang="cs-CZ" altLang="cs-CZ" sz="1800">
                <a:latin typeface="Arial" panose="020B0604020202020204" pitchFamily="34" charset="0"/>
              </a:rPr>
              <a:t>„Uzavřít a podat hotový projekt“…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483769" y="5277345"/>
            <a:ext cx="2088232" cy="815951"/>
          </a:xfrm>
          <a:prstGeom prst="wedgeRoundRectCallout">
            <a:avLst>
              <a:gd name="adj1" fmla="val -59652"/>
              <a:gd name="adj2" fmla="val -189128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>
                <a:latin typeface="Arial" panose="020B0604020202020204" pitchFamily="34" charset="0"/>
              </a:rPr>
              <a:t>Vše by mělo být „zelené“…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488" y="1010526"/>
            <a:ext cx="8961612" cy="4916324"/>
          </a:xfrm>
          <a:prstGeom prst="rect">
            <a:avLst/>
          </a:prstGeom>
        </p:spPr>
      </p:pic>
      <p:sp>
        <p:nvSpPr>
          <p:cNvPr id="81922" name="Zástupný symbol pro číslo snímku 6"/>
          <p:cNvSpPr txBox="1">
            <a:spLocks noGrp="1"/>
          </p:cNvSpPr>
          <p:nvPr/>
        </p:nvSpPr>
        <p:spPr bwMode="auto">
          <a:xfrm>
            <a:off x="11113" y="633730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A70A813-B989-4F81-9974-FF49055A81FB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042988" y="-100013"/>
            <a:ext cx="7186612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cs-CZ" sz="4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-18"/>
              </a:rPr>
              <a:t>Správa projektů</a:t>
            </a:r>
          </a:p>
        </p:txBody>
      </p:sp>
      <p:sp>
        <p:nvSpPr>
          <p:cNvPr id="81927" name="AutoShape 5"/>
          <p:cNvSpPr>
            <a:spLocks noChangeArrowheads="1"/>
          </p:cNvSpPr>
          <p:nvPr/>
        </p:nvSpPr>
        <p:spPr bwMode="auto">
          <a:xfrm>
            <a:off x="5004048" y="3468688"/>
            <a:ext cx="3528392" cy="1296987"/>
          </a:xfrm>
          <a:prstGeom prst="wedgeRoundRectCallout">
            <a:avLst>
              <a:gd name="adj1" fmla="val 28431"/>
              <a:gd name="adj2" fmla="val 116515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>
                <a:latin typeface="Arial" panose="020B0604020202020204" pitchFamily="34" charset="0"/>
              </a:rPr>
              <a:t>…a stáhnout si finální žádost ve formátu </a:t>
            </a:r>
            <a:r>
              <a:rPr lang="cs-CZ" altLang="cs-CZ" sz="1800" dirty="0" smtClean="0">
                <a:latin typeface="Arial" panose="020B0604020202020204" pitchFamily="34" charset="0"/>
              </a:rPr>
              <a:t>PDF…podepsat a poslat na sběrnou adresu včetně příloh organizace</a:t>
            </a:r>
            <a:endParaRPr lang="cs-CZ" altLang="cs-CZ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52400"/>
            <a:ext cx="7761287" cy="990600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VI. Potřebujete pomoci?</a:t>
            </a:r>
          </a:p>
        </p:txBody>
      </p:sp>
      <p:sp>
        <p:nvSpPr>
          <p:cNvPr id="79875" name="Rectangle 5"/>
          <p:cNvSpPr>
            <a:spLocks noChangeArrowheads="1"/>
          </p:cNvSpPr>
          <p:nvPr/>
        </p:nvSpPr>
        <p:spPr bwMode="auto">
          <a:xfrm>
            <a:off x="468313" y="1412875"/>
            <a:ext cx="8496300" cy="5184775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1254125" indent="-5334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cs-CZ" altLang="cs-CZ" dirty="0" smtClean="0">
                <a:latin typeface="Arial" charset="0"/>
                <a:cs typeface="Arial" charset="0"/>
              </a:rPr>
              <a:t>Kdykoliv budete potřebovat pomoci, využijte:</a:t>
            </a:r>
            <a:endParaRPr lang="cs-CZ" altLang="cs-CZ" sz="2800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AutoNum type="alphaLcParenR"/>
              <a:defRPr/>
            </a:pPr>
            <a:r>
              <a:rPr lang="cs-CZ" altLang="cs-CZ" dirty="0" smtClean="0">
                <a:latin typeface="Arial" charset="0"/>
                <a:cs typeface="Arial" charset="0"/>
              </a:rPr>
              <a:t>Nápovědu</a:t>
            </a:r>
          </a:p>
          <a:p>
            <a:pPr lvl="1" eaLnBrk="1" hangingPunct="1">
              <a:lnSpc>
                <a:spcPct val="90000"/>
              </a:lnSpc>
              <a:buFontTx/>
              <a:buAutoNum type="alphaLcParenR"/>
              <a:defRPr/>
            </a:pPr>
            <a:r>
              <a:rPr lang="cs-CZ" altLang="cs-CZ" dirty="0" smtClean="0">
                <a:latin typeface="Arial" charset="0"/>
                <a:cs typeface="Arial" charset="0"/>
              </a:rPr>
              <a:t>Interaktivní formulář „</a:t>
            </a:r>
            <a:r>
              <a:rPr lang="cs-CZ" altLang="cs-CZ" b="1" dirty="0" smtClean="0">
                <a:latin typeface="Arial" charset="0"/>
                <a:cs typeface="Arial" charset="0"/>
              </a:rPr>
              <a:t>Potřebuji pomoc</a:t>
            </a:r>
            <a:r>
              <a:rPr lang="cs-CZ" altLang="cs-CZ" dirty="0" smtClean="0">
                <a:latin typeface="Arial" charset="0"/>
                <a:cs typeface="Arial" charset="0"/>
              </a:rPr>
              <a:t>“ </a:t>
            </a:r>
          </a:p>
          <a:p>
            <a:pPr marL="720725" lvl="1" indent="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cs-CZ" altLang="cs-CZ" dirty="0" smtClean="0">
              <a:latin typeface="Arial" charset="0"/>
              <a:cs typeface="Arial" charset="0"/>
            </a:endParaRPr>
          </a:p>
        </p:txBody>
      </p:sp>
      <p:sp>
        <p:nvSpPr>
          <p:cNvPr id="83972" name="Zástupný symbol pro zápatí 5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cs-CZ" altLang="cs-CZ" sz="14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cs-CZ" altLang="cs-CZ" sz="1400">
              <a:latin typeface="Arial" panose="020B0604020202020204" pitchFamily="34" charset="0"/>
            </a:endParaRPr>
          </a:p>
        </p:txBody>
      </p:sp>
      <p:sp>
        <p:nvSpPr>
          <p:cNvPr id="83973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1113" y="6337300"/>
            <a:ext cx="4572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20D41D-E4D3-49F2-BA71-F01B2C330067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238" y="3738562"/>
            <a:ext cx="5430908" cy="1130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087" y="1022246"/>
            <a:ext cx="8776680" cy="4639002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44450"/>
            <a:ext cx="8394700" cy="922338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Uživatelská podpora - Nápověda</a:t>
            </a:r>
          </a:p>
        </p:txBody>
      </p:sp>
      <p:sp>
        <p:nvSpPr>
          <p:cNvPr id="86020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-36513" y="6337300"/>
            <a:ext cx="457201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9DBB3B-49C5-4328-A009-726C68E525AB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86021" name="AutoShape 5"/>
          <p:cNvSpPr>
            <a:spLocks noChangeArrowheads="1"/>
          </p:cNvSpPr>
          <p:nvPr/>
        </p:nvSpPr>
        <p:spPr bwMode="auto">
          <a:xfrm>
            <a:off x="6298127" y="3933056"/>
            <a:ext cx="2627312" cy="936625"/>
          </a:xfrm>
          <a:prstGeom prst="wedgeRoundRectCallout">
            <a:avLst>
              <a:gd name="adj1" fmla="val 25250"/>
              <a:gd name="adj2" fmla="val -262713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Na úvodní stránce je základní nápověda…</a:t>
            </a:r>
          </a:p>
        </p:txBody>
      </p:sp>
      <p:sp>
        <p:nvSpPr>
          <p:cNvPr id="86022" name="AutoShape 5"/>
          <p:cNvSpPr>
            <a:spLocks noChangeArrowheads="1"/>
          </p:cNvSpPr>
          <p:nvPr/>
        </p:nvSpPr>
        <p:spPr bwMode="auto">
          <a:xfrm>
            <a:off x="15724" y="4869681"/>
            <a:ext cx="1944688" cy="1296988"/>
          </a:xfrm>
          <a:prstGeom prst="wedgeRoundRectCallout">
            <a:avLst>
              <a:gd name="adj1" fmla="val -5838"/>
              <a:gd name="adj2" fmla="val -189903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Ve vnořeném menu pak další kapitoly…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983" y="1111415"/>
            <a:ext cx="8901257" cy="4536355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44450"/>
            <a:ext cx="8394700" cy="922338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Uživatelská podpora – ČKD</a:t>
            </a:r>
          </a:p>
        </p:txBody>
      </p:sp>
      <p:sp>
        <p:nvSpPr>
          <p:cNvPr id="86020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-36513" y="6337300"/>
            <a:ext cx="457201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9DBB3B-49C5-4328-A009-726C68E525AB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86021" name="AutoShape 5"/>
          <p:cNvSpPr>
            <a:spLocks noChangeArrowheads="1"/>
          </p:cNvSpPr>
          <p:nvPr/>
        </p:nvSpPr>
        <p:spPr bwMode="auto">
          <a:xfrm>
            <a:off x="4319464" y="2822916"/>
            <a:ext cx="4824536" cy="1224137"/>
          </a:xfrm>
          <a:prstGeom prst="wedgeRoundRectCallout">
            <a:avLst>
              <a:gd name="adj1" fmla="val -34716"/>
              <a:gd name="adj2" fmla="val -108420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 smtClean="0">
                <a:latin typeface="Arial" panose="020B0604020202020204" pitchFamily="34" charset="0"/>
              </a:rPr>
              <a:t>Nejprve hledejte odpovědi na své dotazy ZDE. Ušetříte čas sobě </a:t>
            </a:r>
            <a:r>
              <a:rPr lang="cs-CZ" altLang="cs-CZ" sz="1800" dirty="0" smtClean="0">
                <a:latin typeface="Arial" panose="020B0604020202020204" pitchFamily="34" charset="0"/>
              </a:rPr>
              <a:t>i </a:t>
            </a:r>
            <a:r>
              <a:rPr lang="cs-CZ" altLang="cs-CZ" sz="1800" dirty="0" smtClean="0">
                <a:latin typeface="Arial" panose="020B0604020202020204" pitchFamily="34" charset="0"/>
              </a:rPr>
              <a:t>pracovníkům uživatelské podpory. </a:t>
            </a:r>
            <a:endParaRPr lang="cs-CZ" altLang="cs-CZ" sz="1800" dirty="0">
              <a:latin typeface="Arial" panose="020B0604020202020204" pitchFamily="34" charset="0"/>
            </a:endParaRPr>
          </a:p>
        </p:txBody>
      </p:sp>
      <p:sp>
        <p:nvSpPr>
          <p:cNvPr id="86022" name="AutoShape 5"/>
          <p:cNvSpPr>
            <a:spLocks noChangeArrowheads="1"/>
          </p:cNvSpPr>
          <p:nvPr/>
        </p:nvSpPr>
        <p:spPr bwMode="auto">
          <a:xfrm>
            <a:off x="330851" y="4047053"/>
            <a:ext cx="1944688" cy="822628"/>
          </a:xfrm>
          <a:prstGeom prst="wedgeRoundRectCallout">
            <a:avLst>
              <a:gd name="adj1" fmla="val -5838"/>
              <a:gd name="adj2" fmla="val -189903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 smtClean="0">
                <a:latin typeface="Arial" panose="020B0604020202020204" pitchFamily="34" charset="0"/>
              </a:rPr>
              <a:t>Často kladené dotazy</a:t>
            </a:r>
            <a:endParaRPr lang="cs-CZ" altLang="cs-CZ" sz="1800" dirty="0">
              <a:latin typeface="Arial" panose="020B0604020202020204" pitchFamily="34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580112" y="5792397"/>
            <a:ext cx="3168352" cy="822628"/>
          </a:xfrm>
          <a:prstGeom prst="wedgeRoundRectCallout">
            <a:avLst>
              <a:gd name="adj1" fmla="val -76754"/>
              <a:gd name="adj2" fmla="val -146169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 smtClean="0">
                <a:latin typeface="Arial" panose="020B0604020202020204" pitchFamily="34" charset="0"/>
              </a:rPr>
              <a:t>Využijte vyhledávání na webové stránce – </a:t>
            </a:r>
            <a:r>
              <a:rPr lang="cs-CZ" altLang="cs-CZ" sz="1800" b="1" dirty="0" smtClean="0">
                <a:latin typeface="Arial" panose="020B0604020202020204" pitchFamily="34" charset="0"/>
              </a:rPr>
              <a:t>CTRL + F</a:t>
            </a:r>
            <a:endParaRPr lang="cs-CZ" altLang="cs-CZ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71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75" name="Obráze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5810250"/>
            <a:ext cx="49053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060" y="1196975"/>
            <a:ext cx="8806428" cy="4836433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828675"/>
          </a:xfrm>
        </p:spPr>
        <p:txBody>
          <a:bodyPr/>
          <a:lstStyle/>
          <a:p>
            <a:pPr eaLnBrk="1" hangingPunct="1">
              <a:defRPr/>
            </a:pPr>
            <a:r>
              <a:rPr lang="cs-CZ" sz="4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Uživatelská podpora </a:t>
            </a:r>
            <a:r>
              <a:rPr lang="cs-CZ" sz="4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</a:t>
            </a:r>
            <a:r>
              <a:rPr lang="cs-CZ" sz="4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Zeptejte se</a:t>
            </a:r>
          </a:p>
        </p:txBody>
      </p:sp>
      <p:sp>
        <p:nvSpPr>
          <p:cNvPr id="88068" name="Line 8"/>
          <p:cNvSpPr>
            <a:spLocks noChangeShapeType="1"/>
          </p:cNvSpPr>
          <p:nvPr/>
        </p:nvSpPr>
        <p:spPr bwMode="auto">
          <a:xfrm flipV="1">
            <a:off x="740563" y="4233862"/>
            <a:ext cx="2087562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8069" name="Zástupný symbol pro číslo snímku 7"/>
          <p:cNvSpPr>
            <a:spLocks noGrp="1"/>
          </p:cNvSpPr>
          <p:nvPr>
            <p:ph type="sldNum" sz="quarter" idx="12"/>
          </p:nvPr>
        </p:nvSpPr>
        <p:spPr bwMode="auto">
          <a:xfrm>
            <a:off x="-36513" y="6337300"/>
            <a:ext cx="457201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D96BCC-AF48-4ED8-BEE1-DD9DF14D5537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41991" name="Line 11"/>
          <p:cNvSpPr>
            <a:spLocks noChangeShapeType="1"/>
          </p:cNvSpPr>
          <p:nvPr/>
        </p:nvSpPr>
        <p:spPr bwMode="auto">
          <a:xfrm flipH="1">
            <a:off x="4036727" y="4187877"/>
            <a:ext cx="28575" cy="1881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41993" name="AutoShape 5"/>
          <p:cNvSpPr>
            <a:spLocks noChangeArrowheads="1"/>
          </p:cNvSpPr>
          <p:nvPr/>
        </p:nvSpPr>
        <p:spPr bwMode="auto">
          <a:xfrm>
            <a:off x="5508625" y="2312988"/>
            <a:ext cx="3563938" cy="1836737"/>
          </a:xfrm>
          <a:prstGeom prst="wedgeRoundRectCallout">
            <a:avLst>
              <a:gd name="adj1" fmla="val -64699"/>
              <a:gd name="adj2" fmla="val -2440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cs-CZ" altLang="cs-CZ" sz="1800">
                <a:latin typeface="Arial" panose="020B0604020202020204" pitchFamily="34" charset="0"/>
              </a:rPr>
              <a:t>Vyplníte </a:t>
            </a:r>
          </a:p>
          <a:p>
            <a:pPr eaLnBrk="1" hangingPunct="1">
              <a:spcBef>
                <a:spcPct val="0"/>
              </a:spcBef>
              <a:buFontTx/>
              <a:buAutoNum type="alphaLcParenR"/>
            </a:pPr>
            <a:r>
              <a:rPr lang="cs-CZ" altLang="cs-CZ" sz="1800">
                <a:latin typeface="Arial" panose="020B0604020202020204" pitchFamily="34" charset="0"/>
              </a:rPr>
              <a:t>své kontaktní údaje – sem vám budou pracovníci podpory odpovídat</a:t>
            </a:r>
          </a:p>
          <a:p>
            <a:pPr eaLnBrk="1" hangingPunct="1">
              <a:spcBef>
                <a:spcPct val="0"/>
              </a:spcBef>
              <a:buFontTx/>
              <a:buAutoNum type="alphaLcParenR"/>
            </a:pPr>
            <a:r>
              <a:rPr lang="cs-CZ" altLang="cs-CZ" sz="1800">
                <a:latin typeface="Arial" panose="020B0604020202020204" pitchFamily="34" charset="0"/>
              </a:rPr>
              <a:t>Údaje o projektu a také IČ + evidenční číslo projektu</a:t>
            </a:r>
          </a:p>
        </p:txBody>
      </p:sp>
      <p:sp>
        <p:nvSpPr>
          <p:cNvPr id="41994" name="AutoShape 4"/>
          <p:cNvSpPr>
            <a:spLocks noChangeArrowheads="1"/>
          </p:cNvSpPr>
          <p:nvPr/>
        </p:nvSpPr>
        <p:spPr bwMode="auto">
          <a:xfrm>
            <a:off x="6668427" y="4400550"/>
            <a:ext cx="1933575" cy="865188"/>
          </a:xfrm>
          <a:prstGeom prst="wedgeRoundRectCallout">
            <a:avLst>
              <a:gd name="adj1" fmla="val -125113"/>
              <a:gd name="adj2" fmla="val 6433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2. Konkretizujte  dotaz (rychleji se najde řešení)</a:t>
            </a:r>
            <a:endParaRPr lang="cs-CZ" altLang="cs-CZ" sz="1600" b="1">
              <a:latin typeface="Arial" panose="020B0604020202020204" pitchFamily="34" charset="0"/>
            </a:endParaRPr>
          </a:p>
        </p:txBody>
      </p:sp>
      <p:sp>
        <p:nvSpPr>
          <p:cNvPr id="41997" name="AutoShape 4"/>
          <p:cNvSpPr>
            <a:spLocks noChangeArrowheads="1"/>
          </p:cNvSpPr>
          <p:nvPr/>
        </p:nvSpPr>
        <p:spPr bwMode="auto">
          <a:xfrm>
            <a:off x="5530881" y="6102116"/>
            <a:ext cx="2592388" cy="531813"/>
          </a:xfrm>
          <a:prstGeom prst="wedgeRoundRectCallout">
            <a:avLst>
              <a:gd name="adj1" fmla="val 45847"/>
              <a:gd name="adj2" fmla="val -84850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3. Odešlete na helpdesk</a:t>
            </a:r>
            <a:endParaRPr lang="cs-CZ" altLang="cs-CZ" sz="1600" b="1">
              <a:latin typeface="Arial" panose="020B0604020202020204" pitchFamily="34" charset="0"/>
            </a:endParaRPr>
          </a:p>
        </p:txBody>
      </p:sp>
      <p:sp>
        <p:nvSpPr>
          <p:cNvPr id="41998" name="AutoShape 4"/>
          <p:cNvSpPr>
            <a:spLocks noChangeArrowheads="1"/>
          </p:cNvSpPr>
          <p:nvPr/>
        </p:nvSpPr>
        <p:spPr bwMode="auto">
          <a:xfrm>
            <a:off x="3059113" y="908050"/>
            <a:ext cx="3600450" cy="649288"/>
          </a:xfrm>
          <a:prstGeom prst="wedgeRoundRectCallout">
            <a:avLst>
              <a:gd name="adj1" fmla="val -24065"/>
              <a:gd name="adj2" fmla="val 176370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Když jste kdekoliv  dříve klepli na kruh…objeví se tento formulář:</a:t>
            </a:r>
            <a:endParaRPr lang="cs-CZ" altLang="cs-CZ" sz="16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 animBg="1"/>
      <p:bldP spid="41993" grpId="0" animBg="1"/>
      <p:bldP spid="41994" grpId="0" animBg="1"/>
      <p:bldP spid="41997" grpId="0" animBg="1"/>
      <p:bldP spid="4199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 idx="4294967295"/>
          </p:nvPr>
        </p:nvSpPr>
        <p:spPr>
          <a:xfrm>
            <a:off x="971550" y="274638"/>
            <a:ext cx="728345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Shrnutí prezentace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484313"/>
            <a:ext cx="7499350" cy="4800600"/>
          </a:xfrm>
          <a:solidFill>
            <a:srgbClr val="C0C0C0">
              <a:alpha val="50195"/>
            </a:srgbClr>
          </a:solidFill>
        </p:spPr>
        <p:txBody>
          <a:bodyPr/>
          <a:lstStyle/>
          <a:p>
            <a:pPr marL="609600" indent="-527050" eaLnBrk="1" hangingPunct="1">
              <a:buFontTx/>
              <a:buNone/>
            </a:pPr>
            <a:r>
              <a:rPr lang="cs-CZ" altLang="cs-CZ" sz="2800" smtClean="0"/>
              <a:t>	I.   Úvodní informace o systému</a:t>
            </a:r>
          </a:p>
          <a:p>
            <a:pPr marL="609600" indent="-527050" eaLnBrk="1" hangingPunct="1">
              <a:buFontTx/>
              <a:buNone/>
            </a:pPr>
            <a:r>
              <a:rPr lang="cs-CZ" altLang="cs-CZ" sz="2800" smtClean="0"/>
              <a:t>	II.  Registrace nové organizace (žadatele) </a:t>
            </a:r>
          </a:p>
          <a:p>
            <a:pPr marL="609600" indent="-527050" eaLnBrk="1" hangingPunct="1">
              <a:buFontTx/>
              <a:buNone/>
            </a:pPr>
            <a:r>
              <a:rPr lang="cs-CZ" altLang="cs-CZ" sz="2800" smtClean="0"/>
              <a:t>	III. Správa projektů</a:t>
            </a:r>
          </a:p>
          <a:p>
            <a:pPr marL="609600" indent="-527050" eaLnBrk="1" hangingPunct="1">
              <a:buFontTx/>
              <a:buNone/>
            </a:pPr>
            <a:r>
              <a:rPr lang="cs-CZ" altLang="cs-CZ" sz="2800" smtClean="0"/>
              <a:t>	IV. Založení a vyplnění projektové žádosti</a:t>
            </a:r>
          </a:p>
          <a:p>
            <a:pPr marL="609600" indent="-527050" eaLnBrk="1" hangingPunct="1">
              <a:buFontTx/>
              <a:buNone/>
            </a:pPr>
            <a:r>
              <a:rPr lang="cs-CZ" altLang="cs-CZ" sz="2800" smtClean="0"/>
              <a:t>	V.  Uzavření projektu a podání žádosti</a:t>
            </a:r>
          </a:p>
          <a:p>
            <a:pPr marL="609600" indent="-527050" eaLnBrk="1" hangingPunct="1">
              <a:buFontTx/>
              <a:buNone/>
            </a:pPr>
            <a:r>
              <a:rPr lang="cs-CZ" altLang="cs-CZ" sz="2800" smtClean="0"/>
              <a:t>	VI. Potřebujete pomoc?</a:t>
            </a:r>
          </a:p>
          <a:p>
            <a:pPr marL="609600" indent="-527050" eaLnBrk="1" hangingPunct="1">
              <a:buFontTx/>
              <a:buAutoNum type="arabicPeriod"/>
            </a:pPr>
            <a:endParaRPr lang="cs-CZ" altLang="cs-CZ" sz="2800" smtClean="0"/>
          </a:p>
        </p:txBody>
      </p:sp>
      <p:sp>
        <p:nvSpPr>
          <p:cNvPr id="90116" name="Zástupný symbol pro číslo snímku 4"/>
          <p:cNvSpPr txBox="1">
            <a:spLocks noGrp="1"/>
          </p:cNvSpPr>
          <p:nvPr/>
        </p:nvSpPr>
        <p:spPr bwMode="auto">
          <a:xfrm>
            <a:off x="0" y="63817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1398B72-74EF-4570-8053-D4F1D9724FF7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pic>
        <p:nvPicPr>
          <p:cNvPr id="9011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39" r="9692"/>
          <a:stretch>
            <a:fillRect/>
          </a:stretch>
        </p:blipFill>
        <p:spPr bwMode="auto">
          <a:xfrm>
            <a:off x="1138238" y="1557338"/>
            <a:ext cx="265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39" r="9692"/>
          <a:stretch>
            <a:fillRect/>
          </a:stretch>
        </p:blipFill>
        <p:spPr bwMode="auto">
          <a:xfrm>
            <a:off x="1138238" y="2060575"/>
            <a:ext cx="265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39" r="9692"/>
          <a:stretch>
            <a:fillRect/>
          </a:stretch>
        </p:blipFill>
        <p:spPr bwMode="auto">
          <a:xfrm>
            <a:off x="1138238" y="2565400"/>
            <a:ext cx="265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39" r="9692"/>
          <a:stretch>
            <a:fillRect/>
          </a:stretch>
        </p:blipFill>
        <p:spPr bwMode="auto">
          <a:xfrm>
            <a:off x="1138238" y="3068638"/>
            <a:ext cx="265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1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39" r="9692"/>
          <a:stretch>
            <a:fillRect/>
          </a:stretch>
        </p:blipFill>
        <p:spPr bwMode="auto">
          <a:xfrm>
            <a:off x="1138238" y="3573463"/>
            <a:ext cx="265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2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739" r="9692"/>
          <a:stretch>
            <a:fillRect/>
          </a:stretch>
        </p:blipFill>
        <p:spPr bwMode="auto">
          <a:xfrm>
            <a:off x="1138238" y="4076700"/>
            <a:ext cx="265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358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565400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068638"/>
            <a:ext cx="358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73463"/>
            <a:ext cx="358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5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076700"/>
            <a:ext cx="358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98525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I. Úvodní informace o systému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800" dirty="0" smtClean="0"/>
              <a:t>Informační systém je </a:t>
            </a:r>
            <a:r>
              <a:rPr lang="cs-CZ" altLang="cs-CZ" sz="2800" b="1" dirty="0" smtClean="0"/>
              <a:t>JEDINEČNÝ</a:t>
            </a:r>
            <a:r>
              <a:rPr lang="cs-CZ" altLang="cs-CZ" sz="2800" dirty="0" smtClean="0"/>
              <a:t> pro programy Státní </a:t>
            </a:r>
            <a:r>
              <a:rPr lang="cs-CZ" altLang="cs-CZ" sz="2800" smtClean="0"/>
              <a:t>podpory sportu.</a:t>
            </a:r>
            <a:endParaRPr lang="cs-CZ" altLang="cs-CZ" sz="2800" dirty="0" smtClean="0"/>
          </a:p>
          <a:p>
            <a:pPr eaLnBrk="1" hangingPunct="1">
              <a:lnSpc>
                <a:spcPct val="90000"/>
              </a:lnSpc>
            </a:pPr>
            <a:r>
              <a:rPr lang="cs-CZ" altLang="cs-CZ" sz="2800" dirty="0" smtClean="0"/>
              <a:t>Informační systém je </a:t>
            </a:r>
            <a:r>
              <a:rPr lang="cs-CZ" altLang="cs-CZ" sz="2800" b="1" dirty="0" smtClean="0"/>
              <a:t>webová aplikace</a:t>
            </a:r>
            <a:r>
              <a:rPr lang="cs-CZ" altLang="cs-CZ" sz="2800" dirty="0" smtClean="0"/>
              <a:t>, najdete ji na adrese </a:t>
            </a:r>
            <a:r>
              <a:rPr lang="cs-CZ" altLang="cs-CZ" sz="2800" dirty="0" smtClean="0">
                <a:hlinkClick r:id="rId3"/>
              </a:rPr>
              <a:t>http://is-sport.msmt.cz</a:t>
            </a:r>
            <a:r>
              <a:rPr lang="cs-CZ" altLang="cs-CZ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800" dirty="0" smtClean="0"/>
              <a:t>Informační systém je přístupný pouze pro </a:t>
            </a:r>
            <a:r>
              <a:rPr lang="cs-CZ" altLang="cs-CZ" sz="2800" b="1" dirty="0" smtClean="0"/>
              <a:t>registrované</a:t>
            </a:r>
            <a:r>
              <a:rPr lang="cs-CZ" altLang="cs-CZ" sz="2800" dirty="0" smtClean="0"/>
              <a:t> uživatele – registrace se provádí pouze jednou 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800" dirty="0" smtClean="0"/>
              <a:t>Zadávat projektovou žádost můžete po přihlášení se prostřednictvím </a:t>
            </a:r>
            <a:r>
              <a:rPr lang="cs-CZ" altLang="cs-CZ" sz="2800" b="1" dirty="0" smtClean="0"/>
              <a:t>uživatelského jména</a:t>
            </a:r>
            <a:r>
              <a:rPr lang="cs-CZ" altLang="cs-CZ" sz="2800" dirty="0" smtClean="0"/>
              <a:t> a </a:t>
            </a:r>
            <a:r>
              <a:rPr lang="cs-CZ" altLang="cs-CZ" sz="2800" b="1" dirty="0" smtClean="0"/>
              <a:t>hesla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800" dirty="0" smtClean="0"/>
              <a:t>Uživatelské jméno a heslo získáte při </a:t>
            </a:r>
            <a:r>
              <a:rPr lang="cs-CZ" altLang="cs-CZ" sz="2800" b="1" dirty="0" smtClean="0"/>
              <a:t>registraci do systému </a:t>
            </a:r>
            <a:r>
              <a:rPr lang="cs-CZ" altLang="cs-CZ" sz="2800" dirty="0" smtClean="0"/>
              <a:t>(pouze jednou na začátku)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2800" b="1" dirty="0" smtClean="0"/>
              <a:t>Heslo</a:t>
            </a:r>
            <a:r>
              <a:rPr lang="cs-CZ" altLang="cs-CZ" sz="2800" dirty="0" smtClean="0"/>
              <a:t> si </a:t>
            </a:r>
            <a:r>
              <a:rPr lang="cs-CZ" altLang="cs-CZ" sz="2800" b="1" dirty="0" smtClean="0"/>
              <a:t>můžete změnit </a:t>
            </a:r>
            <a:r>
              <a:rPr lang="cs-CZ" altLang="cs-CZ" sz="2800" dirty="0" smtClean="0"/>
              <a:t>nebo po zapomenutí </a:t>
            </a:r>
            <a:r>
              <a:rPr lang="cs-CZ" altLang="cs-CZ" sz="2800" b="1" dirty="0" smtClean="0"/>
              <a:t>obnovit sami</a:t>
            </a:r>
          </a:p>
        </p:txBody>
      </p:sp>
      <p:sp>
        <p:nvSpPr>
          <p:cNvPr id="8196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xfrm>
            <a:off x="0" y="6553200"/>
            <a:ext cx="457200" cy="2603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A46BD9D-BCAB-4214-A8FF-4FBBF6D91DE3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3138487"/>
            <a:ext cx="7777162" cy="722487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Příjem žádostí – listinnou podobu žádosti včetně příloh:</a:t>
            </a:r>
            <a:r>
              <a:rPr lang="cs-CZ" sz="2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cs-CZ" sz="2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cs-CZ" sz="2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63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xfrm>
            <a:off x="0" y="6381750"/>
            <a:ext cx="4572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0F8AA4-8C13-41E3-B597-1AA91D1A93B4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116013" y="115888"/>
            <a:ext cx="66246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cs-CZ" sz="43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-18"/>
              </a:rPr>
              <a:t>Důležité kontaktní údaje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16013" y="1052513"/>
            <a:ext cx="7777162" cy="720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cs-CZ" sz="23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NIDV – potřebuji pomoc</a:t>
            </a:r>
          </a:p>
          <a:p>
            <a:pPr eaLnBrk="1" hangingPunct="1">
              <a:defRPr/>
            </a:pPr>
            <a:r>
              <a:rPr lang="cs-CZ" dirty="0">
                <a:latin typeface="Arial" charset="0"/>
              </a:rPr>
              <a:t>http://</a:t>
            </a:r>
            <a:r>
              <a:rPr lang="cs-CZ" dirty="0" smtClean="0">
                <a:latin typeface="Arial" charset="0"/>
              </a:rPr>
              <a:t>is-sport.msmt.cz/napoveda/zeptejte-se</a:t>
            </a:r>
            <a:r>
              <a:rPr lang="cs-CZ" dirty="0">
                <a:latin typeface="Arial" charset="0"/>
              </a:rPr>
              <a:t>/</a:t>
            </a:r>
          </a:p>
        </p:txBody>
      </p:sp>
      <p:graphicFrame>
        <p:nvGraphicFramePr>
          <p:cNvPr id="4614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0185790"/>
              </p:ext>
            </p:extLst>
          </p:nvPr>
        </p:nvGraphicFramePr>
        <p:xfrm>
          <a:off x="971550" y="2565400"/>
          <a:ext cx="7993063" cy="1079624"/>
        </p:xfrm>
        <a:graphic>
          <a:graphicData uri="http://schemas.openxmlformats.org/drawingml/2006/table">
            <a:tbl>
              <a:tblPr/>
              <a:tblGrid>
                <a:gridCol w="24202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054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673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4238"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-18"/>
                        </a:rPr>
                        <a:t>www.</a:t>
                      </a:r>
                      <a:r>
                        <a:rPr kumimoji="0" lang="cs-CZ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-18"/>
                        </a:rPr>
                        <a:t>msmt.cz</a:t>
                      </a: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5994"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8064"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16013" y="1773238"/>
            <a:ext cx="77771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cs-CZ" sz="2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-18"/>
              </a:rPr>
              <a:t>MŠMT – odbor </a:t>
            </a:r>
            <a:r>
              <a:rPr lang="cs-CZ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-18"/>
              </a:rPr>
              <a:t>sportu - vyhlašovatel</a:t>
            </a:r>
            <a:endParaRPr lang="cs-CZ" sz="2200" dirty="0">
              <a:solidFill>
                <a:srgbClr val="6A636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MT" pitchFamily="34" charset="-18"/>
            </a:endParaRPr>
          </a:p>
        </p:txBody>
      </p:sp>
      <p:sp>
        <p:nvSpPr>
          <p:cNvPr id="92178" name="AutoShape 19"/>
          <p:cNvSpPr>
            <a:spLocks noChangeArrowheads="1"/>
          </p:cNvSpPr>
          <p:nvPr/>
        </p:nvSpPr>
        <p:spPr bwMode="auto">
          <a:xfrm>
            <a:off x="587995" y="4653136"/>
            <a:ext cx="4392613" cy="1512887"/>
          </a:xfrm>
          <a:prstGeom prst="cloudCallout">
            <a:avLst>
              <a:gd name="adj1" fmla="val 58241"/>
              <a:gd name="adj2" fmla="val 72037"/>
            </a:avLst>
          </a:prstGeom>
          <a:solidFill>
            <a:srgbClr val="FFFFA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>
                <a:latin typeface="Arial" panose="020B0604020202020204" pitchFamily="34" charset="0"/>
              </a:rPr>
              <a:t>Děkujeme za pozornost, </a:t>
            </a:r>
            <a:br>
              <a:rPr lang="cs-CZ" altLang="cs-CZ" sz="1800" dirty="0">
                <a:latin typeface="Arial" panose="020B0604020202020204" pitchFamily="34" charset="0"/>
              </a:rPr>
            </a:br>
            <a:r>
              <a:rPr lang="cs-CZ" altLang="cs-CZ" sz="1800" dirty="0">
                <a:latin typeface="Arial" panose="020B0604020202020204" pitchFamily="34" charset="0"/>
              </a:rPr>
              <a:t>ať se vám podaří vytvořit  </a:t>
            </a:r>
            <a:br>
              <a:rPr lang="cs-CZ" altLang="cs-CZ" sz="1800" dirty="0">
                <a:latin typeface="Arial" panose="020B0604020202020204" pitchFamily="34" charset="0"/>
              </a:rPr>
            </a:br>
            <a:r>
              <a:rPr lang="cs-CZ" altLang="cs-CZ" sz="1800" dirty="0">
                <a:latin typeface="Arial" panose="020B0604020202020204" pitchFamily="34" charset="0"/>
              </a:rPr>
              <a:t>samé kvalitní a úspěšné projekty </a:t>
            </a:r>
            <a:r>
              <a:rPr lang="cs-CZ" altLang="cs-CZ" sz="1800" dirty="0">
                <a:latin typeface="Arial" panose="020B0604020202020204" pitchFamily="34" charset="0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92179" name="Rectangle 64"/>
          <p:cNvSpPr>
            <a:spLocks noChangeArrowheads="1"/>
          </p:cNvSpPr>
          <p:nvPr/>
        </p:nvSpPr>
        <p:spPr bwMode="auto">
          <a:xfrm>
            <a:off x="5652120" y="6237287"/>
            <a:ext cx="2808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>
                <a:latin typeface="Arial" panose="020B0604020202020204" pitchFamily="34" charset="0"/>
              </a:rPr>
              <a:t>Mgr. Radek Maca, NIDV</a:t>
            </a:r>
          </a:p>
        </p:txBody>
      </p:sp>
      <p:pic>
        <p:nvPicPr>
          <p:cNvPr id="11" name="Obrázek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4379" y="1196731"/>
            <a:ext cx="2076520" cy="432287"/>
          </a:xfrm>
          <a:prstGeom prst="rect">
            <a:avLst/>
          </a:prstGeom>
        </p:spPr>
      </p:pic>
      <p:graphicFrame>
        <p:nvGraphicFramePr>
          <p:cNvPr id="12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1785770"/>
              </p:ext>
            </p:extLst>
          </p:nvPr>
        </p:nvGraphicFramePr>
        <p:xfrm>
          <a:off x="984076" y="3643486"/>
          <a:ext cx="7993063" cy="1066860"/>
        </p:xfrm>
        <a:graphic>
          <a:graphicData uri="http://schemas.openxmlformats.org/drawingml/2006/table">
            <a:tbl>
              <a:tblPr/>
              <a:tblGrid>
                <a:gridCol w="24202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054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673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4238"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5994"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0494"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-18"/>
                      </a:endParaRPr>
                    </a:p>
                  </a:txBody>
                  <a:tcPr marL="91441" marR="91441" marT="45730" marB="4573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644" y="1239664"/>
            <a:ext cx="8190216" cy="4481686"/>
          </a:xfrm>
          <a:prstGeom prst="rect">
            <a:avLst/>
          </a:prstGeom>
        </p:spPr>
      </p:pic>
      <p:sp>
        <p:nvSpPr>
          <p:cNvPr id="10243" name="Zástupný symbol pro číslo snímku 7"/>
          <p:cNvSpPr txBox="1">
            <a:spLocks noGrp="1"/>
          </p:cNvSpPr>
          <p:nvPr/>
        </p:nvSpPr>
        <p:spPr bwMode="auto">
          <a:xfrm>
            <a:off x="0" y="6484938"/>
            <a:ext cx="39528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DF72070-E332-4304-9032-7BB7E66F1A61}" type="slidenum">
              <a:rPr lang="cs-CZ" altLang="cs-CZ" sz="1200">
                <a:solidFill>
                  <a:srgbClr val="B0AA9C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cs-CZ" altLang="cs-CZ" sz="120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AutoShape 7"/>
          <p:cNvSpPr>
            <a:spLocks noChangeArrowheads="1"/>
          </p:cNvSpPr>
          <p:nvPr/>
        </p:nvSpPr>
        <p:spPr bwMode="auto">
          <a:xfrm>
            <a:off x="2999259" y="2883693"/>
            <a:ext cx="2952750" cy="574675"/>
          </a:xfrm>
          <a:prstGeom prst="wedgeRoundRectCallout">
            <a:avLst>
              <a:gd name="adj1" fmla="val -101023"/>
              <a:gd name="adj2" fmla="val -4972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2. Nejnovější aktuality</a:t>
            </a:r>
          </a:p>
        </p:txBody>
      </p:sp>
      <p:sp>
        <p:nvSpPr>
          <p:cNvPr id="10245" name="AutoShape 8"/>
          <p:cNvSpPr>
            <a:spLocks noChangeArrowheads="1"/>
          </p:cNvSpPr>
          <p:nvPr/>
        </p:nvSpPr>
        <p:spPr bwMode="auto">
          <a:xfrm>
            <a:off x="3276600" y="898525"/>
            <a:ext cx="2951163" cy="647700"/>
          </a:xfrm>
          <a:prstGeom prst="wedgeRoundRectCallout">
            <a:avLst>
              <a:gd name="adj1" fmla="val -65597"/>
              <a:gd name="adj2" fmla="val 99755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1. Anotace úvodní stránky</a:t>
            </a:r>
          </a:p>
        </p:txBody>
      </p:sp>
      <p:sp>
        <p:nvSpPr>
          <p:cNvPr id="10246" name="AutoShape 8"/>
          <p:cNvSpPr>
            <a:spLocks noChangeArrowheads="1"/>
          </p:cNvSpPr>
          <p:nvPr/>
        </p:nvSpPr>
        <p:spPr bwMode="auto">
          <a:xfrm>
            <a:off x="1955477" y="5537597"/>
            <a:ext cx="2087563" cy="647700"/>
          </a:xfrm>
          <a:prstGeom prst="wedgeRoundRectCallout">
            <a:avLst>
              <a:gd name="adj1" fmla="val -84069"/>
              <a:gd name="adj2" fmla="val -129659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3. Archiv aktualit</a:t>
            </a:r>
            <a:endParaRPr lang="cs-CZ" altLang="cs-CZ" sz="1800" b="1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9525"/>
            <a:ext cx="8229600" cy="898525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I. </a:t>
            </a: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Úvodní stránka (= AKTUALITY)</a:t>
            </a:r>
            <a:endParaRPr lang="cs-CZ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6876256" y="6001544"/>
            <a:ext cx="1757362" cy="647700"/>
          </a:xfrm>
          <a:prstGeom prst="wedgeRoundRectCallout">
            <a:avLst>
              <a:gd name="adj1" fmla="val -8097"/>
              <a:gd name="adj2" fmla="val -98778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6. Uživatelská </a:t>
            </a:r>
            <a:br>
              <a:rPr lang="cs-CZ" altLang="cs-CZ" sz="1800">
                <a:latin typeface="Arial" panose="020B0604020202020204" pitchFamily="34" charset="0"/>
              </a:rPr>
            </a:br>
            <a:r>
              <a:rPr lang="cs-CZ" altLang="cs-CZ" sz="1800">
                <a:latin typeface="Arial" panose="020B0604020202020204" pitchFamily="34" charset="0"/>
              </a:rPr>
              <a:t>podpora</a:t>
            </a:r>
            <a:endParaRPr lang="cs-CZ" altLang="cs-CZ" sz="1800" b="1">
              <a:latin typeface="Arial" panose="020B0604020202020204" pitchFamily="34" charset="0"/>
            </a:endParaRPr>
          </a:p>
        </p:txBody>
      </p:sp>
      <p:sp>
        <p:nvSpPr>
          <p:cNvPr id="10249" name="AutoShape 8"/>
          <p:cNvSpPr>
            <a:spLocks noChangeArrowheads="1"/>
          </p:cNvSpPr>
          <p:nvPr/>
        </p:nvSpPr>
        <p:spPr bwMode="auto">
          <a:xfrm>
            <a:off x="4475634" y="4454697"/>
            <a:ext cx="1752600" cy="1082900"/>
          </a:xfrm>
          <a:prstGeom prst="wedgeRoundRectCallout">
            <a:avLst>
              <a:gd name="adj1" fmla="val 57602"/>
              <a:gd name="adj2" fmla="val -76718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>
                <a:latin typeface="Arial" panose="020B0604020202020204" pitchFamily="34" charset="0"/>
              </a:rPr>
              <a:t>4. Prostor </a:t>
            </a:r>
            <a:br>
              <a:rPr lang="cs-CZ" altLang="cs-CZ" sz="1800" dirty="0">
                <a:latin typeface="Arial" panose="020B0604020202020204" pitchFamily="34" charset="0"/>
              </a:rPr>
            </a:br>
            <a:r>
              <a:rPr lang="cs-CZ" altLang="cs-CZ" sz="1800" dirty="0">
                <a:latin typeface="Arial" panose="020B0604020202020204" pitchFamily="34" charset="0"/>
              </a:rPr>
              <a:t>pro </a:t>
            </a:r>
            <a:r>
              <a:rPr lang="cs-CZ" altLang="cs-CZ" sz="1800" dirty="0" smtClean="0">
                <a:latin typeface="Arial" panose="020B0604020202020204" pitchFamily="34" charset="0"/>
              </a:rPr>
              <a:t>registraci </a:t>
            </a:r>
            <a:br>
              <a:rPr lang="cs-CZ" altLang="cs-CZ" sz="1800" dirty="0" smtClean="0">
                <a:latin typeface="Arial" panose="020B0604020202020204" pitchFamily="34" charset="0"/>
              </a:rPr>
            </a:br>
            <a:r>
              <a:rPr lang="cs-CZ" altLang="cs-CZ" sz="1800" dirty="0" smtClean="0">
                <a:latin typeface="Arial" panose="020B0604020202020204" pitchFamily="34" charset="0"/>
              </a:rPr>
              <a:t>a obnovu hesla</a:t>
            </a:r>
            <a:endParaRPr lang="cs-CZ" altLang="cs-CZ" sz="1800" b="1" dirty="0">
              <a:latin typeface="Arial" panose="020B0604020202020204" pitchFamily="34" charset="0"/>
            </a:endParaRPr>
          </a:p>
        </p:txBody>
      </p:sp>
      <p:sp>
        <p:nvSpPr>
          <p:cNvPr id="10250" name="AutoShape 8"/>
          <p:cNvSpPr>
            <a:spLocks noChangeArrowheads="1"/>
          </p:cNvSpPr>
          <p:nvPr/>
        </p:nvSpPr>
        <p:spPr bwMode="auto">
          <a:xfrm>
            <a:off x="7380312" y="308768"/>
            <a:ext cx="1757362" cy="868363"/>
          </a:xfrm>
          <a:prstGeom prst="wedgeRoundRectCallout">
            <a:avLst>
              <a:gd name="adj1" fmla="val 1661"/>
              <a:gd name="adj2" fmla="val 151886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5. Přihlášení </a:t>
            </a:r>
            <a:br>
              <a:rPr lang="cs-CZ" altLang="cs-CZ" sz="1800">
                <a:latin typeface="Arial" panose="020B0604020202020204" pitchFamily="34" charset="0"/>
              </a:rPr>
            </a:br>
            <a:r>
              <a:rPr lang="cs-CZ" altLang="cs-CZ" sz="1800">
                <a:latin typeface="Arial" panose="020B0604020202020204" pitchFamily="34" charset="0"/>
              </a:rPr>
              <a:t>registrovaného </a:t>
            </a:r>
            <a:br>
              <a:rPr lang="cs-CZ" altLang="cs-CZ" sz="1800">
                <a:latin typeface="Arial" panose="020B0604020202020204" pitchFamily="34" charset="0"/>
              </a:rPr>
            </a:br>
            <a:r>
              <a:rPr lang="cs-CZ" altLang="cs-CZ" sz="1800">
                <a:latin typeface="Arial" panose="020B0604020202020204" pitchFamily="34" charset="0"/>
              </a:rPr>
              <a:t>žadatele</a:t>
            </a:r>
            <a:endParaRPr lang="cs-CZ" altLang="cs-CZ" sz="1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087" y="1133874"/>
            <a:ext cx="8804870" cy="1769467"/>
          </a:xfrm>
          <a:prstGeom prst="rect">
            <a:avLst/>
          </a:prstGeom>
        </p:spPr>
      </p:pic>
      <p:sp>
        <p:nvSpPr>
          <p:cNvPr id="12292" name="Zástupný symbol pro číslo snímku 7"/>
          <p:cNvSpPr>
            <a:spLocks noGrp="1"/>
          </p:cNvSpPr>
          <p:nvPr>
            <p:ph type="sldNum" sz="quarter" idx="12"/>
          </p:nvPr>
        </p:nvSpPr>
        <p:spPr bwMode="auto">
          <a:xfrm>
            <a:off x="-36513" y="6484938"/>
            <a:ext cx="457201" cy="3286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9A7F462-3624-4E86-BF04-184C95806828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AutoShape 6"/>
          <p:cNvSpPr>
            <a:spLocks noChangeArrowheads="1"/>
          </p:cNvSpPr>
          <p:nvPr/>
        </p:nvSpPr>
        <p:spPr bwMode="auto">
          <a:xfrm>
            <a:off x="6732588" y="0"/>
            <a:ext cx="2411412" cy="576263"/>
          </a:xfrm>
          <a:prstGeom prst="wedgeRoundRectCallout">
            <a:avLst>
              <a:gd name="adj1" fmla="val 9051"/>
              <a:gd name="adj2" fmla="val 112532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1. Začněte zde</a:t>
            </a:r>
          </a:p>
        </p:txBody>
      </p:sp>
      <p:sp>
        <p:nvSpPr>
          <p:cNvPr id="12294" name="AutoShape 8"/>
          <p:cNvSpPr>
            <a:spLocks noChangeArrowheads="1"/>
          </p:cNvSpPr>
          <p:nvPr/>
        </p:nvSpPr>
        <p:spPr bwMode="auto">
          <a:xfrm>
            <a:off x="3349625" y="395288"/>
            <a:ext cx="2124075" cy="647700"/>
          </a:xfrm>
          <a:prstGeom prst="wedgeRoundRectCallout">
            <a:avLst>
              <a:gd name="adj1" fmla="val -87597"/>
              <a:gd name="adj2" fmla="val 136028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2. Úvodní stránka </a:t>
            </a:r>
            <a:br>
              <a:rPr lang="cs-CZ" altLang="cs-CZ" sz="1800">
                <a:latin typeface="Arial" panose="020B0604020202020204" pitchFamily="34" charset="0"/>
              </a:rPr>
            </a:br>
            <a:r>
              <a:rPr lang="cs-CZ" altLang="cs-CZ" sz="1800">
                <a:latin typeface="Arial" panose="020B0604020202020204" pitchFamily="34" charset="0"/>
              </a:rPr>
              <a:t>    Metodiky</a:t>
            </a:r>
          </a:p>
        </p:txBody>
      </p:sp>
      <p:pic>
        <p:nvPicPr>
          <p:cNvPr id="12296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8486"/>
          <a:stretch>
            <a:fillRect/>
          </a:stretch>
        </p:blipFill>
        <p:spPr bwMode="auto">
          <a:xfrm>
            <a:off x="1908174" y="3228575"/>
            <a:ext cx="4031977" cy="332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Line 14"/>
          <p:cNvSpPr>
            <a:spLocks noChangeShapeType="1"/>
          </p:cNvSpPr>
          <p:nvPr/>
        </p:nvSpPr>
        <p:spPr bwMode="auto">
          <a:xfrm>
            <a:off x="1259631" y="2276871"/>
            <a:ext cx="1440161" cy="9517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298" name="AutoShape 8"/>
          <p:cNvSpPr>
            <a:spLocks noChangeArrowheads="1"/>
          </p:cNvSpPr>
          <p:nvPr/>
        </p:nvSpPr>
        <p:spPr bwMode="auto">
          <a:xfrm>
            <a:off x="5457825" y="2590800"/>
            <a:ext cx="3167063" cy="647700"/>
          </a:xfrm>
          <a:prstGeom prst="wedgeRoundRectCallout">
            <a:avLst>
              <a:gd name="adj1" fmla="val -35652"/>
              <a:gd name="adj2" fmla="val 128677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3a) Prezentace ze seminářů</a:t>
            </a:r>
            <a:br>
              <a:rPr lang="cs-CZ" altLang="cs-CZ" sz="1800">
                <a:latin typeface="Arial" panose="020B0604020202020204" pitchFamily="34" charset="0"/>
              </a:rPr>
            </a:br>
            <a:r>
              <a:rPr lang="cs-CZ" altLang="cs-CZ" sz="1800">
                <a:latin typeface="Arial" panose="020B0604020202020204" pitchFamily="34" charset="0"/>
              </a:rPr>
              <a:t>    ke prohlížení i ke stažení</a:t>
            </a:r>
            <a:endParaRPr lang="cs-CZ" altLang="cs-CZ" sz="1800" b="1">
              <a:latin typeface="Arial" panose="020B0604020202020204" pitchFamily="34" charset="0"/>
            </a:endParaRPr>
          </a:p>
        </p:txBody>
      </p:sp>
      <p:sp>
        <p:nvSpPr>
          <p:cNvPr id="12299" name="AutoShape 8"/>
          <p:cNvSpPr>
            <a:spLocks noChangeArrowheads="1"/>
          </p:cNvSpPr>
          <p:nvPr/>
        </p:nvSpPr>
        <p:spPr bwMode="auto">
          <a:xfrm>
            <a:off x="3887613" y="5925964"/>
            <a:ext cx="3348038" cy="647700"/>
          </a:xfrm>
          <a:prstGeom prst="wedgeRoundRectCallout">
            <a:avLst>
              <a:gd name="adj1" fmla="val -45005"/>
              <a:gd name="adj2" fmla="val -162991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3b) Ovládací prvky prezentace</a:t>
            </a:r>
            <a:endParaRPr lang="cs-CZ" altLang="cs-CZ" sz="1800" b="1"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95288" y="-3999"/>
            <a:ext cx="82296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defRPr/>
            </a:pP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Metodika</a:t>
            </a:r>
            <a:endParaRPr lang="cs-CZ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5" name="AutoShape 8"/>
          <p:cNvSpPr>
            <a:spLocks noChangeArrowheads="1"/>
          </p:cNvSpPr>
          <p:nvPr/>
        </p:nvSpPr>
        <p:spPr bwMode="auto">
          <a:xfrm>
            <a:off x="971600" y="3573659"/>
            <a:ext cx="2124075" cy="647700"/>
          </a:xfrm>
          <a:prstGeom prst="wedgeRoundRectCallout">
            <a:avLst>
              <a:gd name="adj1" fmla="val -62185"/>
              <a:gd name="adj2" fmla="val -243382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3. Prezentace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5977" y="463551"/>
            <a:ext cx="2833223" cy="6061074"/>
          </a:xfrm>
          <a:prstGeom prst="rect">
            <a:avLst/>
          </a:prstGeom>
        </p:spPr>
      </p:pic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115888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Vstup do systému </a:t>
            </a:r>
            <a:br>
              <a:rPr lang="cs-CZ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cs-CZ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registrace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1331913" y="2133600"/>
            <a:ext cx="3816350" cy="1511300"/>
          </a:xfrm>
          <a:prstGeom prst="wedgeRoundRectCallout">
            <a:avLst>
              <a:gd name="adj1" fmla="val 97130"/>
              <a:gd name="adj2" fmla="val -86343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Pro vstup do aplikace s možností zadávání projektové žádosti zadejte uživatelské jméno (= IČ) </a:t>
            </a:r>
            <a:br>
              <a:rPr lang="cs-CZ" altLang="cs-CZ" sz="1800">
                <a:latin typeface="Arial" panose="020B0604020202020204" pitchFamily="34" charset="0"/>
              </a:rPr>
            </a:br>
            <a:r>
              <a:rPr lang="cs-CZ" altLang="cs-CZ" sz="1800">
                <a:latin typeface="Arial" panose="020B0604020202020204" pitchFamily="34" charset="0"/>
              </a:rPr>
              <a:t>a heslo a klepněte na tlačítko „</a:t>
            </a:r>
            <a:r>
              <a:rPr lang="cs-CZ" altLang="cs-CZ" sz="1800" b="1">
                <a:latin typeface="Arial" panose="020B0604020202020204" pitchFamily="34" charset="0"/>
              </a:rPr>
              <a:t>PŘIHLÁSIT SE</a:t>
            </a:r>
            <a:r>
              <a:rPr lang="cs-CZ" altLang="cs-CZ" sz="1800"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2339975" y="3716338"/>
            <a:ext cx="3095625" cy="1584325"/>
          </a:xfrm>
          <a:prstGeom prst="wedgeRoundRectCallout">
            <a:avLst>
              <a:gd name="adj1" fmla="val 102052"/>
              <a:gd name="adj2" fmla="val -43286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Nejste-li ještě zaregistrováni, je třeba  „</a:t>
            </a:r>
            <a:r>
              <a:rPr lang="cs-CZ" altLang="cs-CZ" sz="1800" b="1">
                <a:latin typeface="Arial" panose="020B0604020202020204" pitchFamily="34" charset="0"/>
              </a:rPr>
              <a:t>ZAREGISTROVAT SE</a:t>
            </a:r>
            <a:r>
              <a:rPr lang="cs-CZ" altLang="cs-CZ" sz="1800">
                <a:latin typeface="Arial" panose="020B0604020202020204" pitchFamily="34" charset="0"/>
              </a:rPr>
              <a:t>“ klepnutím na stejnojmenné tlačítko</a:t>
            </a:r>
          </a:p>
        </p:txBody>
      </p:sp>
      <p:sp>
        <p:nvSpPr>
          <p:cNvPr id="14342" name="Zástupný symbol pro číslo snímku 6"/>
          <p:cNvSpPr>
            <a:spLocks noGrp="1"/>
          </p:cNvSpPr>
          <p:nvPr>
            <p:ph type="sldNum" sz="quarter" idx="12"/>
          </p:nvPr>
        </p:nvSpPr>
        <p:spPr bwMode="auto">
          <a:xfrm>
            <a:off x="-61913" y="6524625"/>
            <a:ext cx="457201" cy="3286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C260DF9-D87D-49E8-B658-E174959FB13C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14343" name="AutoShape 5"/>
          <p:cNvSpPr>
            <a:spLocks noChangeArrowheads="1"/>
          </p:cNvSpPr>
          <p:nvPr/>
        </p:nvSpPr>
        <p:spPr bwMode="auto">
          <a:xfrm>
            <a:off x="3132138" y="5373688"/>
            <a:ext cx="2808287" cy="1484312"/>
          </a:xfrm>
          <a:prstGeom prst="wedgeRoundRectCallout">
            <a:avLst>
              <a:gd name="adj1" fmla="val 89514"/>
              <a:gd name="adj2" fmla="val -35134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Pokud zapomenete (ztratíte) jméno a heslo, klepněte na tlačítko „</a:t>
            </a:r>
            <a:r>
              <a:rPr lang="cs-CZ" altLang="cs-CZ" sz="1800" b="1">
                <a:latin typeface="Arial" panose="020B0604020202020204" pitchFamily="34" charset="0"/>
              </a:rPr>
              <a:t>OBNOVENÍ HESLA</a:t>
            </a:r>
            <a:r>
              <a:rPr lang="cs-CZ" altLang="cs-CZ" sz="1800">
                <a:latin typeface="Arial" panose="020B0604020202020204" pitchFamily="34" charset="0"/>
              </a:rPr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pPr algn="l" eaLnBrk="1" hangingPunct="1">
              <a:defRPr/>
            </a:pPr>
            <a:r>
              <a:rPr lang="cs-CZ" sz="4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cs-CZ" sz="4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I. Registrace nové organizace (žadatele)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395288" y="1268413"/>
            <a:ext cx="8496300" cy="5256212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90600" indent="-5334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800">
                <a:latin typeface="Arial" panose="020B0604020202020204" pitchFamily="34" charset="0"/>
              </a:rPr>
              <a:t>obsahuje několik částí: 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endParaRPr lang="cs-CZ" altLang="cs-CZ" sz="240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AutoNum type="alphaLcParenR"/>
            </a:pPr>
            <a:r>
              <a:rPr lang="cs-CZ" altLang="cs-CZ" sz="2400" b="1">
                <a:latin typeface="Arial" panose="020B0604020202020204" pitchFamily="34" charset="0"/>
              </a:rPr>
              <a:t>Základní údaje o žádající organizaci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cs-CZ" altLang="cs-CZ">
                <a:latin typeface="Arial" panose="020B0604020202020204" pitchFamily="34" charset="0"/>
              </a:rPr>
              <a:t>přístupové údaje (jméno, heslo)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cs-CZ" altLang="cs-CZ">
                <a:latin typeface="Arial" panose="020B0604020202020204" pitchFamily="34" charset="0"/>
              </a:rPr>
              <a:t>potvrzení registrace mailem</a:t>
            </a:r>
          </a:p>
          <a:p>
            <a:pPr lvl="1" eaLnBrk="1" hangingPunct="1">
              <a:lnSpc>
                <a:spcPct val="90000"/>
              </a:lnSpc>
              <a:buFontTx/>
              <a:buAutoNum type="alphaLcParenR"/>
            </a:pPr>
            <a:r>
              <a:rPr lang="cs-CZ" altLang="cs-CZ" sz="2400" b="1">
                <a:latin typeface="Arial" panose="020B0604020202020204" pitchFamily="34" charset="0"/>
              </a:rPr>
              <a:t>Údaje o organizaci (žadateli) 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cs-CZ" altLang="cs-CZ">
                <a:latin typeface="Arial" panose="020B0604020202020204" pitchFamily="34" charset="0"/>
              </a:rPr>
              <a:t>základní údaje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cs-CZ" altLang="cs-CZ">
                <a:latin typeface="Arial" panose="020B0604020202020204" pitchFamily="34" charset="0"/>
              </a:rPr>
              <a:t>působnost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cs-CZ" altLang="cs-CZ">
                <a:latin typeface="Arial" panose="020B0604020202020204" pitchFamily="34" charset="0"/>
              </a:rPr>
              <a:t>typ poskytovaných služeb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cs-CZ" altLang="cs-CZ">
                <a:latin typeface="Arial" panose="020B0604020202020204" pitchFamily="34" charset="0"/>
              </a:rPr>
              <a:t>kontaktní údaje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cs-CZ" altLang="cs-CZ">
                <a:latin typeface="Arial" panose="020B0604020202020204" pitchFamily="34" charset="0"/>
              </a:rPr>
              <a:t>statutární zástupce</a:t>
            </a:r>
          </a:p>
        </p:txBody>
      </p:sp>
      <p:sp>
        <p:nvSpPr>
          <p:cNvPr id="16388" name="Zástupný symbol pro číslo snímku 4"/>
          <p:cNvSpPr>
            <a:spLocks noGrp="1"/>
          </p:cNvSpPr>
          <p:nvPr>
            <p:ph type="sldNum" sz="quarter" idx="12"/>
          </p:nvPr>
        </p:nvSpPr>
        <p:spPr bwMode="auto">
          <a:xfrm>
            <a:off x="-61913" y="6481763"/>
            <a:ext cx="457201" cy="3317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5DE200-7F0F-42F7-9B2C-C3A97769F048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AutoShape 6"/>
          <p:cNvSpPr>
            <a:spLocks/>
          </p:cNvSpPr>
          <p:nvPr/>
        </p:nvSpPr>
        <p:spPr bwMode="auto">
          <a:xfrm>
            <a:off x="7164388" y="2276475"/>
            <a:ext cx="144462" cy="936625"/>
          </a:xfrm>
          <a:prstGeom prst="rightBrace">
            <a:avLst>
              <a:gd name="adj1" fmla="val 5402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6390" name="AutoShape 7"/>
          <p:cNvSpPr>
            <a:spLocks/>
          </p:cNvSpPr>
          <p:nvPr/>
        </p:nvSpPr>
        <p:spPr bwMode="auto">
          <a:xfrm>
            <a:off x="7164388" y="3573463"/>
            <a:ext cx="144462" cy="2087562"/>
          </a:xfrm>
          <a:prstGeom prst="rightBrace">
            <a:avLst>
              <a:gd name="adj1" fmla="val 1204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>
              <a:latin typeface="Arial" panose="020B0604020202020204" pitchFamily="34" charset="0"/>
            </a:endParaRP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7524750" y="2420938"/>
            <a:ext cx="1439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pro vstup žadatele </a:t>
            </a:r>
            <a:br>
              <a:rPr lang="cs-CZ" altLang="cs-CZ" sz="1800">
                <a:latin typeface="Arial" panose="020B0604020202020204" pitchFamily="34" charset="0"/>
              </a:rPr>
            </a:br>
            <a:r>
              <a:rPr lang="cs-CZ" altLang="cs-CZ" sz="1800">
                <a:latin typeface="Arial" panose="020B0604020202020204" pitchFamily="34" charset="0"/>
              </a:rPr>
              <a:t>o dotaci </a:t>
            </a:r>
            <a:br>
              <a:rPr lang="cs-CZ" altLang="cs-CZ" sz="1800">
                <a:latin typeface="Arial" panose="020B0604020202020204" pitchFamily="34" charset="0"/>
              </a:rPr>
            </a:br>
            <a:r>
              <a:rPr lang="cs-CZ" altLang="cs-CZ" sz="1800">
                <a:latin typeface="Arial" panose="020B0604020202020204" pitchFamily="34" charset="0"/>
              </a:rPr>
              <a:t>do systému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7451725" y="4005263"/>
            <a:ext cx="14398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společná data pro všechny projekty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495" y="1409700"/>
            <a:ext cx="8349009" cy="2917773"/>
          </a:xfrm>
          <a:prstGeom prst="rect">
            <a:avLst/>
          </a:prstGeom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561975"/>
          </a:xfrm>
        </p:spPr>
        <p:txBody>
          <a:bodyPr/>
          <a:lstStyle/>
          <a:p>
            <a:pPr eaLnBrk="1" hangingPunct="1">
              <a:defRPr/>
            </a:pPr>
            <a:r>
              <a:rPr lang="cs-CZ" sz="4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Registrace 1 – vložení přístupových údajů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457200" y="5359400"/>
            <a:ext cx="3852863" cy="1296988"/>
          </a:xfrm>
          <a:prstGeom prst="wedgeRoundRectCallout">
            <a:avLst>
              <a:gd name="adj1" fmla="val -29218"/>
              <a:gd name="adj2" fmla="val -125644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>
                <a:latin typeface="Arial" panose="020B0604020202020204" pitchFamily="34" charset="0"/>
              </a:rPr>
              <a:t>…a </a:t>
            </a:r>
            <a:r>
              <a:rPr lang="cs-CZ" altLang="cs-CZ" sz="1600" b="1">
                <a:latin typeface="Arial" panose="020B0604020202020204" pitchFamily="34" charset="0"/>
              </a:rPr>
              <a:t>jméno</a:t>
            </a:r>
            <a:r>
              <a:rPr lang="cs-CZ" altLang="cs-CZ" sz="1600">
                <a:latin typeface="Arial" panose="020B0604020202020204" pitchFamily="34" charset="0"/>
              </a:rPr>
              <a:t> a </a:t>
            </a:r>
            <a:r>
              <a:rPr lang="cs-CZ" altLang="cs-CZ" sz="1600" b="1">
                <a:latin typeface="Arial" panose="020B0604020202020204" pitchFamily="34" charset="0"/>
              </a:rPr>
              <a:t>e-mail </a:t>
            </a:r>
            <a:r>
              <a:rPr lang="cs-CZ" altLang="cs-CZ" sz="1600">
                <a:latin typeface="Arial" panose="020B0604020202020204" pitchFamily="34" charset="0"/>
              </a:rPr>
              <a:t>zadavatele dat o organizaci - na tento mail Vám přijdou informace k dokončení registrace </a:t>
            </a:r>
            <a:br>
              <a:rPr lang="cs-CZ" altLang="cs-CZ" sz="1600">
                <a:latin typeface="Arial" panose="020B0604020202020204" pitchFamily="34" charset="0"/>
              </a:rPr>
            </a:br>
            <a:r>
              <a:rPr lang="cs-CZ" altLang="cs-CZ" sz="1600">
                <a:latin typeface="Arial" panose="020B0604020202020204" pitchFamily="34" charset="0"/>
              </a:rPr>
              <a:t>(ale i při obnovování hesla)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4140200" y="1196975"/>
            <a:ext cx="4319588" cy="647700"/>
          </a:xfrm>
          <a:prstGeom prst="wedgeRoundRectCallout">
            <a:avLst>
              <a:gd name="adj1" fmla="val -59958"/>
              <a:gd name="adj2" fmla="val 113236"/>
              <a:gd name="adj3" fmla="val 16667"/>
            </a:avLst>
          </a:prstGeom>
          <a:solidFill>
            <a:srgbClr val="FFFF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latin typeface="Arial" panose="020B0604020202020204" pitchFamily="34" charset="0"/>
              </a:rPr>
              <a:t>Vložte </a:t>
            </a:r>
            <a:r>
              <a:rPr lang="cs-CZ" altLang="cs-CZ" sz="1600" b="1" dirty="0">
                <a:latin typeface="Arial" panose="020B0604020202020204" pitchFamily="34" charset="0"/>
              </a:rPr>
              <a:t>Oficiální název organizace</a:t>
            </a:r>
            <a:r>
              <a:rPr lang="cs-CZ" altLang="cs-CZ" sz="1600" dirty="0">
                <a:latin typeface="Arial" panose="020B0604020202020204" pitchFamily="34" charset="0"/>
              </a:rPr>
              <a:t> </a:t>
            </a:r>
            <a:r>
              <a:rPr lang="cs-CZ" altLang="cs-CZ" sz="1600" dirty="0" smtClean="0">
                <a:latin typeface="Arial" panose="020B0604020202020204" pitchFamily="34" charset="0"/>
              </a:rPr>
              <a:t/>
            </a:r>
            <a:br>
              <a:rPr lang="cs-CZ" altLang="cs-CZ" sz="1600" dirty="0" smtClean="0">
                <a:latin typeface="Arial" panose="020B0604020202020204" pitchFamily="34" charset="0"/>
              </a:rPr>
            </a:br>
            <a:r>
              <a:rPr lang="cs-CZ" altLang="cs-CZ" sz="1600" dirty="0" smtClean="0">
                <a:latin typeface="Arial" panose="020B0604020202020204" pitchFamily="34" charset="0"/>
              </a:rPr>
              <a:t>a </a:t>
            </a:r>
            <a:r>
              <a:rPr lang="cs-CZ" altLang="cs-CZ" sz="1600" b="1" dirty="0">
                <a:latin typeface="Arial" panose="020B0604020202020204" pitchFamily="34" charset="0"/>
              </a:rPr>
              <a:t>IČ</a:t>
            </a:r>
            <a:r>
              <a:rPr lang="cs-CZ" altLang="cs-CZ" sz="1600" dirty="0">
                <a:latin typeface="Arial" panose="020B0604020202020204" pitchFamily="34" charset="0"/>
              </a:rPr>
              <a:t> Vaší organizace</a:t>
            </a:r>
          </a:p>
        </p:txBody>
      </p:sp>
      <p:sp>
        <p:nvSpPr>
          <p:cNvPr id="18438" name="Zástupný symbol pro číslo snímku 6"/>
          <p:cNvSpPr>
            <a:spLocks noGrp="1"/>
          </p:cNvSpPr>
          <p:nvPr>
            <p:ph type="sldNum" sz="quarter" idx="12"/>
          </p:nvPr>
        </p:nvSpPr>
        <p:spPr bwMode="auto">
          <a:xfrm>
            <a:off x="-36513" y="6481763"/>
            <a:ext cx="457201" cy="3317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BE8AD5B-0393-4AF7-BF35-5D8233A2BAB0}" type="slidenum">
              <a:rPr lang="cs-CZ" altLang="cs-CZ" sz="1200" smtClean="0">
                <a:solidFill>
                  <a:srgbClr val="B0AA9C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cs-CZ" altLang="cs-CZ" sz="1200" smtClean="0">
              <a:solidFill>
                <a:srgbClr val="B0AA9C"/>
              </a:solidFill>
              <a:latin typeface="Arial" panose="020B0604020202020204" pitchFamily="34" charset="0"/>
            </a:endParaRPr>
          </a:p>
        </p:txBody>
      </p:sp>
      <p:pic>
        <p:nvPicPr>
          <p:cNvPr id="18439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797425"/>
            <a:ext cx="55467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Line 11"/>
          <p:cNvSpPr>
            <a:spLocks noChangeShapeType="1"/>
          </p:cNvSpPr>
          <p:nvPr/>
        </p:nvSpPr>
        <p:spPr bwMode="auto">
          <a:xfrm>
            <a:off x="4175125" y="4575175"/>
            <a:ext cx="1081088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8441" name="AutoShape 8"/>
          <p:cNvSpPr>
            <a:spLocks noChangeArrowheads="1"/>
          </p:cNvSpPr>
          <p:nvPr/>
        </p:nvSpPr>
        <p:spPr bwMode="auto">
          <a:xfrm>
            <a:off x="5508625" y="5886450"/>
            <a:ext cx="2592388" cy="647700"/>
          </a:xfrm>
          <a:prstGeom prst="wedgeRoundRectCallout">
            <a:avLst>
              <a:gd name="adj1" fmla="val -99329"/>
              <a:gd name="adj2" fmla="val -552204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>
                <a:latin typeface="Arial" panose="020B0604020202020204" pitchFamily="34" charset="0"/>
              </a:rPr>
              <a:t>Ověřuje a aktualizuje se </a:t>
            </a:r>
            <a:br>
              <a:rPr lang="cs-CZ" altLang="cs-CZ" sz="1800">
                <a:latin typeface="Arial" panose="020B0604020202020204" pitchFamily="34" charset="0"/>
              </a:rPr>
            </a:br>
            <a:r>
              <a:rPr lang="cs-CZ" altLang="cs-CZ" sz="1800">
                <a:latin typeface="Arial" panose="020B0604020202020204" pitchFamily="34" charset="0"/>
              </a:rPr>
              <a:t>vůči ARES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7577eb6-1fa1-4d97-941e-140bf24928ed">
      <UserInfo>
        <DisplayName>Rostislav Lariš</DisplayName>
        <AccountId>29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06BA5D60314146B348256E22FE3847" ma:contentTypeVersion="2" ma:contentTypeDescription="Vytvoří nový dokument" ma:contentTypeScope="" ma:versionID="a2a5d61a4947700880cb7bb5cabc0973">
  <xsd:schema xmlns:xsd="http://www.w3.org/2001/XMLSchema" xmlns:xs="http://www.w3.org/2001/XMLSchema" xmlns:p="http://schemas.microsoft.com/office/2006/metadata/properties" xmlns:ns2="47577eb6-1fa1-4d97-941e-140bf24928ed" targetNamespace="http://schemas.microsoft.com/office/2006/metadata/properties" ma:root="true" ma:fieldsID="8cbad7f5cfbaa80ff003166dfdb621cb" ns2:_="">
    <xsd:import namespace="47577eb6-1fa1-4d97-941e-140bf24928e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77eb6-1fa1-4d97-941e-140bf24928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A34F92-95E9-493F-8413-1AA29B13E58C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6F6326-D648-4991-B577-0FF2371888A1}"/>
</file>

<file path=customXml/itemProps3.xml><?xml version="1.0" encoding="utf-8"?>
<ds:datastoreItem xmlns:ds="http://schemas.openxmlformats.org/officeDocument/2006/customXml" ds:itemID="{88570D63-9435-49ED-9D72-A06627454C2D}"/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1318</Words>
  <Application>Microsoft Office PowerPoint</Application>
  <PresentationFormat>Předvádění na obrazovce (4:3)</PresentationFormat>
  <Paragraphs>288</Paragraphs>
  <Slides>40</Slides>
  <Notes>39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40</vt:i4>
      </vt:variant>
    </vt:vector>
  </HeadingPairs>
  <TitlesOfParts>
    <vt:vector size="42" baseType="lpstr">
      <vt:lpstr>Motiv systému Office</vt:lpstr>
      <vt:lpstr>Rastrový obrázek</vt:lpstr>
      <vt:lpstr>Informační systém MŠMT pro elektronické řešení dotačních programů  -  oblast sportu</vt:lpstr>
      <vt:lpstr>Cíle prezentace</vt:lpstr>
      <vt:lpstr>Obsah</vt:lpstr>
      <vt:lpstr>I. Úvodní informace o systému</vt:lpstr>
      <vt:lpstr>I. Úvodní stránka (= AKTUALITY)</vt:lpstr>
      <vt:lpstr>Snímek 6</vt:lpstr>
      <vt:lpstr>Vstup do systému  a registrace</vt:lpstr>
      <vt:lpstr>II. Registrace nové organizace (žadatele)</vt:lpstr>
      <vt:lpstr>Registrace 1 – vložení přístupových údajů</vt:lpstr>
      <vt:lpstr>Registrace 2 – aktivace účtu</vt:lpstr>
      <vt:lpstr>Registrace 3 – přístupové údaje k účtu</vt:lpstr>
      <vt:lpstr>Obnovení hesla</vt:lpstr>
      <vt:lpstr>Přihlášení do systému </vt:lpstr>
      <vt:lpstr>Úvodní obrazovka po přihlášení do systému </vt:lpstr>
      <vt:lpstr>Nastavení údajů o organizaci </vt:lpstr>
      <vt:lpstr>Změna hesla </vt:lpstr>
      <vt:lpstr>Nastavení organizace</vt:lpstr>
      <vt:lpstr>Dokumenty organizace - 1 </vt:lpstr>
      <vt:lpstr>Dokumenty organizace - 2 </vt:lpstr>
      <vt:lpstr>III. Správa projektů</vt:lpstr>
      <vt:lpstr>IV. Založení a vyplnění projektové žádosti</vt:lpstr>
      <vt:lpstr>Založení projektu</vt:lpstr>
      <vt:lpstr>Struktura projektové žádosti</vt:lpstr>
      <vt:lpstr>Obsahové vymezení požadavku</vt:lpstr>
      <vt:lpstr>Upozornění na odhlášení </vt:lpstr>
      <vt:lpstr>Ekonomika žádosti</vt:lpstr>
      <vt:lpstr>Zdroje financování - 1 </vt:lpstr>
      <vt:lpstr>Zdroje financování - 2 </vt:lpstr>
      <vt:lpstr>Členská základna </vt:lpstr>
      <vt:lpstr>Kontaktní osoba  projektu </vt:lpstr>
      <vt:lpstr>V. Uzavření projektu a podání žádosti</vt:lpstr>
      <vt:lpstr>Náhled projektu v průběhu psaní</vt:lpstr>
      <vt:lpstr>Snímek 33</vt:lpstr>
      <vt:lpstr>Snímek 34</vt:lpstr>
      <vt:lpstr>VI. Potřebujete pomoci?</vt:lpstr>
      <vt:lpstr>Uživatelská podpora - Nápověda</vt:lpstr>
      <vt:lpstr>Uživatelská podpora – ČKD</vt:lpstr>
      <vt:lpstr>Uživatelská podpora  Zeptejte se</vt:lpstr>
      <vt:lpstr>Shrnutí prezentace</vt:lpstr>
      <vt:lpstr>Příjem žádostí – listinnou podobu žádosti včetně příloh: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kacena</dc:creator>
  <cp:lastModifiedBy>Petr Stefl</cp:lastModifiedBy>
  <cp:revision>79</cp:revision>
  <dcterms:created xsi:type="dcterms:W3CDTF">2012-04-25T08:06:26Z</dcterms:created>
  <dcterms:modified xsi:type="dcterms:W3CDTF">2016-10-05T11:49:15Z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0x0101001D06BA5D60314146B348256E22FE3847</vt:lpwstr>
  </property>
</Properties>
</file>