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67" r:id="rId1"/>
  </p:sldMasterIdLst>
  <p:notesMasterIdLst>
    <p:notesMasterId r:id="rId16"/>
  </p:notesMasterIdLst>
  <p:sldIdLst>
    <p:sldId id="256" r:id="rId2"/>
    <p:sldId id="273" r:id="rId3"/>
    <p:sldId id="266" r:id="rId4"/>
    <p:sldId id="259" r:id="rId5"/>
    <p:sldId id="257" r:id="rId6"/>
    <p:sldId id="258" r:id="rId7"/>
    <p:sldId id="268" r:id="rId8"/>
    <p:sldId id="269" r:id="rId9"/>
    <p:sldId id="271" r:id="rId10"/>
    <p:sldId id="262" r:id="rId11"/>
    <p:sldId id="274" r:id="rId12"/>
    <p:sldId id="272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A60DAD-E49D-A14E-A832-E28C815D03CB}">
          <p14:sldIdLst>
            <p14:sldId id="256"/>
            <p14:sldId id="273"/>
            <p14:sldId id="266"/>
          </p14:sldIdLst>
        </p14:section>
        <p14:section name="Gegenüberstellung" id="{9507CF11-9B88-894B-AB73-9B64D3C4A942}">
          <p14:sldIdLst>
            <p14:sldId id="259"/>
            <p14:sldId id="257"/>
            <p14:sldId id="258"/>
          </p14:sldIdLst>
        </p14:section>
        <p14:section name="Vor- und Nachteile" id="{CB8CA43A-68D8-9B43-A562-B872090A65FC}">
          <p14:sldIdLst>
            <p14:sldId id="268"/>
            <p14:sldId id="269"/>
          </p14:sldIdLst>
        </p14:section>
        <p14:section name="Demonstration" id="{90D254D3-DA18-4C46-A626-59C44051893D}">
          <p14:sldIdLst>
            <p14:sldId id="271"/>
            <p14:sldId id="262"/>
            <p14:sldId id="274"/>
          </p14:sldIdLst>
        </p14:section>
        <p14:section name="Fazit" id="{50DF2C79-1CAF-5544-8E0D-FB2E39AC468D}">
          <p14:sldIdLst>
            <p14:sldId id="272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83"/>
    <p:restoredTop sz="87986"/>
  </p:normalViewPr>
  <p:slideViewPr>
    <p:cSldViewPr snapToGrid="0">
      <p:cViewPr varScale="1">
        <p:scale>
          <a:sx n="130" d="100"/>
          <a:sy n="130" d="100"/>
        </p:scale>
        <p:origin x="1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19776-530A-6240-9638-36A8F758B0B3}" type="datetimeFigureOut">
              <a:rPr lang="de-DE" smtClean="0"/>
              <a:t>15.09.23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F72C1-9F3B-E640-84CE-580C6CEDFB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711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Statically-typed -&gt; </a:t>
            </a:r>
            <a:r>
              <a:rPr lang="en-GB" dirty="0" err="1"/>
              <a:t>Datentypen</a:t>
            </a:r>
            <a:r>
              <a:rPr lang="en-GB" dirty="0"/>
              <a:t> </a:t>
            </a:r>
            <a:r>
              <a:rPr lang="en-GB" dirty="0" err="1"/>
              <a:t>vor</a:t>
            </a:r>
            <a:r>
              <a:rPr lang="en-GB" dirty="0"/>
              <a:t> </a:t>
            </a:r>
            <a:r>
              <a:rPr lang="en-GB" dirty="0" err="1"/>
              <a:t>Laufzeit</a:t>
            </a:r>
            <a:r>
              <a:rPr lang="en-GB" dirty="0"/>
              <a:t> </a:t>
            </a:r>
            <a:r>
              <a:rPr lang="en-GB" dirty="0" err="1"/>
              <a:t>festgelegt</a:t>
            </a:r>
            <a:r>
              <a:rPr lang="en-GB" dirty="0"/>
              <a:t>. (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Gegensatz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dynamically-typed)</a:t>
            </a:r>
          </a:p>
          <a:p>
            <a:endParaRPr lang="en-GB" dirty="0"/>
          </a:p>
          <a:p>
            <a:r>
              <a:rPr lang="en-GB" dirty="0" err="1"/>
              <a:t>Funktional</a:t>
            </a:r>
            <a:r>
              <a:rPr lang="en-GB" dirty="0"/>
              <a:t> -&gt; </a:t>
            </a:r>
            <a:r>
              <a:rPr lang="de-DE" dirty="0"/>
              <a:t>Paradigma, in dem Funktionen nicht nur definiert und angewendet werden können, sondern auch wie Daten miteinander verknüpft, als Parameter verwendet und als Funktionsergebnisse auftreten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F72C1-9F3B-E640-84CE-580C6CEDFB3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914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 </a:t>
            </a:r>
            <a:r>
              <a:rPr lang="de-DE" dirty="0" err="1"/>
              <a:t>Kotlin</a:t>
            </a:r>
            <a:r>
              <a:rPr lang="de-DE" dirty="0"/>
              <a:t> funktional ist, können Funktionen wie Objekte gehandhabt werden, sie müssen daher als solche markiert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F72C1-9F3B-E640-84CE-580C6CEDFB3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555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Java kann Zwecks Kompatibilität alte Zöpfe nicht abschneiden.</a:t>
            </a:r>
          </a:p>
          <a:p>
            <a:endParaRPr lang="de-DE" dirty="0"/>
          </a:p>
          <a:p>
            <a:r>
              <a:rPr lang="de-DE" dirty="0" err="1"/>
              <a:t>Kotlin</a:t>
            </a:r>
            <a:r>
              <a:rPr lang="de-DE" dirty="0"/>
              <a:t> opfert Abwärtskompatibilität.</a:t>
            </a:r>
          </a:p>
          <a:p>
            <a:endParaRPr lang="de-DE" dirty="0"/>
          </a:p>
          <a:p>
            <a:r>
              <a:rPr lang="de-DE" dirty="0"/>
              <a:t>Vergleich: Windows Systemsteuerung / Settings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F72C1-9F3B-E640-84CE-580C6CEDFB3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647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F72C1-9F3B-E640-84CE-580C6CEDFB3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192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 auf Präsentation von Alex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F72C1-9F3B-E640-84CE-580C6CEDFB3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596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38C0A4-6B6B-C040-8638-95F28A57D092}" type="datetimeFigureOut">
              <a:rPr lang="de-DE" smtClean="0"/>
              <a:t>15.09.23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6BC966-0EC3-AB40-9497-9AFC26CADEF9}" type="slidenum">
              <a:rPr lang="de-DE" smtClean="0"/>
              <a:t>‹Nr.›</a:t>
            </a:fld>
            <a:endParaRPr lang="de-DE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8180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C0A4-6B6B-C040-8638-95F28A57D092}" type="datetimeFigureOut">
              <a:rPr lang="de-DE" smtClean="0"/>
              <a:t>15.09.23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C966-0EC3-AB40-9497-9AFC26CADE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53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C0A4-6B6B-C040-8638-95F28A57D092}" type="datetimeFigureOut">
              <a:rPr lang="de-DE" smtClean="0"/>
              <a:t>15.09.23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C966-0EC3-AB40-9497-9AFC26CADE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53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C0A4-6B6B-C040-8638-95F28A57D092}" type="datetimeFigureOut">
              <a:rPr lang="de-DE" smtClean="0"/>
              <a:t>15.09.23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C966-0EC3-AB40-9497-9AFC26CADE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62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38C0A4-6B6B-C040-8638-95F28A57D092}" type="datetimeFigureOut">
              <a:rPr lang="de-DE" smtClean="0"/>
              <a:t>15.09.23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BC966-0EC3-AB40-9497-9AFC26CADEF9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2246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C0A4-6B6B-C040-8638-95F28A57D092}" type="datetimeFigureOut">
              <a:rPr lang="de-DE" smtClean="0"/>
              <a:t>15.09.23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C966-0EC3-AB40-9497-9AFC26CADE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832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C0A4-6B6B-C040-8638-95F28A57D092}" type="datetimeFigureOut">
              <a:rPr lang="de-DE" smtClean="0"/>
              <a:t>15.09.23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C966-0EC3-AB40-9497-9AFC26CADE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C0A4-6B6B-C040-8638-95F28A57D092}" type="datetimeFigureOut">
              <a:rPr lang="de-DE" smtClean="0"/>
              <a:t>15.09.23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C966-0EC3-AB40-9497-9AFC26CADE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62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C0A4-6B6B-C040-8638-95F28A57D092}" type="datetimeFigureOut">
              <a:rPr lang="de-DE" smtClean="0"/>
              <a:t>15.09.23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C966-0EC3-AB40-9497-9AFC26CADE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28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38C0A4-6B6B-C040-8638-95F28A57D092}" type="datetimeFigureOut">
              <a:rPr lang="de-DE" smtClean="0"/>
              <a:t>15.09.23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BC966-0EC3-AB40-9497-9AFC26CADEF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90425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38C0A4-6B6B-C040-8638-95F28A57D092}" type="datetimeFigureOut">
              <a:rPr lang="de-DE" smtClean="0"/>
              <a:t>15.09.23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BC966-0EC3-AB40-9497-9AFC26CADEF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153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A38C0A4-6B6B-C040-8638-95F28A57D092}" type="datetimeFigureOut">
              <a:rPr lang="de-DE" smtClean="0"/>
              <a:t>15.09.23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36BC966-0EC3-AB40-9497-9AFC26CADEF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4979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68" r:id="rId1"/>
    <p:sldLayoutId id="2147484669" r:id="rId2"/>
    <p:sldLayoutId id="2147484670" r:id="rId3"/>
    <p:sldLayoutId id="2147484671" r:id="rId4"/>
    <p:sldLayoutId id="2147484672" r:id="rId5"/>
    <p:sldLayoutId id="2147484673" r:id="rId6"/>
    <p:sldLayoutId id="2147484674" r:id="rId7"/>
    <p:sldLayoutId id="2147484675" r:id="rId8"/>
    <p:sldLayoutId id="2147484676" r:id="rId9"/>
    <p:sldLayoutId id="2147484677" r:id="rId10"/>
    <p:sldLayoutId id="214748467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getting-started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eldung.com/kotlin/" TargetMode="External"/><Relationship Id="rId4" Type="http://schemas.openxmlformats.org/officeDocument/2006/relationships/hyperlink" Target="https://www.youtube.com/playlist?list=PLNmsVeXQZj7rylgyThgUldHG8KE6Nbc1O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A59907-BE97-3C80-F3FC-9AE7B512E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Kotlin</a:t>
            </a:r>
            <a:r>
              <a:rPr lang="de-DE"/>
              <a:t> vs. Java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C00582-52B9-B479-323E-C53CBC598E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>
                <a:solidFill>
                  <a:schemeClr val="accent3"/>
                </a:solidFill>
              </a:rPr>
              <a:t>What, Why, Differences, Similarities, Comparison</a:t>
            </a:r>
          </a:p>
        </p:txBody>
      </p:sp>
    </p:spTree>
    <p:extLst>
      <p:ext uri="{BB962C8B-B14F-4D97-AF65-F5344CB8AC3E}">
        <p14:creationId xmlns:p14="http://schemas.microsoft.com/office/powerpoint/2010/main" val="201627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51F3-7406-92D4-1E8C-67720B26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B2C41-A1A0-C432-1999-4073B34D7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96026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CF8E6D"/>
                </a:solidFill>
                <a:effectLst/>
              </a:rPr>
              <a:t>public static void </a:t>
            </a:r>
            <a:r>
              <a:rPr lang="en-GB" dirty="0">
                <a:solidFill>
                  <a:srgbClr val="56A8F5"/>
                </a:solidFill>
                <a:effectLst/>
              </a:rPr>
              <a:t>main</a:t>
            </a:r>
            <a:r>
              <a:rPr lang="en-GB" dirty="0">
                <a:solidFill>
                  <a:srgbClr val="BCBEC4"/>
                </a:solidFill>
                <a:effectLst/>
              </a:rPr>
              <a:t>(String[] </a:t>
            </a:r>
            <a:r>
              <a:rPr lang="en-GB" dirty="0" err="1">
                <a:solidFill>
                  <a:srgbClr val="BCBEC4"/>
                </a:solidFill>
                <a:effectLst/>
              </a:rPr>
              <a:t>args</a:t>
            </a:r>
            <a:r>
              <a:rPr lang="en-GB" dirty="0">
                <a:solidFill>
                  <a:srgbClr val="BCBEC4"/>
                </a:solidFill>
                <a:effectLst/>
              </a:rPr>
              <a:t>) {</a:t>
            </a:r>
            <a:br>
              <a:rPr lang="en-GB" dirty="0">
                <a:solidFill>
                  <a:srgbClr val="BCBEC4"/>
                </a:solidFill>
                <a:effectLst/>
              </a:rPr>
            </a:br>
            <a:r>
              <a:rPr lang="en-GB" dirty="0">
                <a:solidFill>
                  <a:srgbClr val="BCBEC4"/>
                </a:solidFill>
                <a:effectLst/>
              </a:rPr>
              <a:t>    </a:t>
            </a:r>
            <a:r>
              <a:rPr lang="en-GB" dirty="0" err="1">
                <a:solidFill>
                  <a:srgbClr val="BCBEC4"/>
                </a:solidFill>
                <a:effectLst/>
              </a:rPr>
              <a:t>System.</a:t>
            </a:r>
            <a:r>
              <a:rPr lang="en-GB" i="1" dirty="0" err="1">
                <a:solidFill>
                  <a:srgbClr val="C77DBB"/>
                </a:solidFill>
                <a:effectLst/>
              </a:rPr>
              <a:t>out</a:t>
            </a:r>
            <a:r>
              <a:rPr lang="en-GB" dirty="0" err="1">
                <a:solidFill>
                  <a:srgbClr val="BCBEC4"/>
                </a:solidFill>
                <a:effectLst/>
              </a:rPr>
              <a:t>.println</a:t>
            </a:r>
            <a:r>
              <a:rPr lang="en-GB" dirty="0">
                <a:solidFill>
                  <a:srgbClr val="BCBEC4"/>
                </a:solidFill>
                <a:effectLst/>
              </a:rPr>
              <a:t>(</a:t>
            </a:r>
            <a:r>
              <a:rPr lang="en-GB" dirty="0">
                <a:solidFill>
                  <a:srgbClr val="6AAB73"/>
                </a:solidFill>
                <a:effectLst/>
              </a:rPr>
              <a:t>"Hello world!"</a:t>
            </a:r>
            <a:r>
              <a:rPr lang="en-GB" dirty="0">
                <a:solidFill>
                  <a:srgbClr val="BCBEC4"/>
                </a:solidFill>
                <a:effectLst/>
              </a:rPr>
              <a:t>);</a:t>
            </a:r>
            <a:br>
              <a:rPr lang="en-GB" dirty="0">
                <a:solidFill>
                  <a:srgbClr val="BCBEC4"/>
                </a:solidFill>
                <a:effectLst/>
              </a:rPr>
            </a:br>
            <a:r>
              <a:rPr lang="en-GB" dirty="0">
                <a:solidFill>
                  <a:srgbClr val="BCBEC4"/>
                </a:solidFill>
                <a:effectLst/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5B3F4F5-C71D-A33C-2446-D709D7195017}"/>
              </a:ext>
            </a:extLst>
          </p:cNvPr>
          <p:cNvSpPr txBox="1"/>
          <p:nvPr/>
        </p:nvSpPr>
        <p:spPr>
          <a:xfrm>
            <a:off x="1219200" y="1916668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Java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E525CF3-6134-FD22-B878-DD8542120F38}"/>
              </a:ext>
            </a:extLst>
          </p:cNvPr>
          <p:cNvSpPr txBox="1"/>
          <p:nvPr/>
        </p:nvSpPr>
        <p:spPr>
          <a:xfrm>
            <a:off x="1219200" y="3246263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Kotlin</a:t>
            </a:r>
            <a:endParaRPr lang="de-D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F3DE04-C968-2A0F-C1A6-CC660D81DA63}"/>
              </a:ext>
            </a:extLst>
          </p:cNvPr>
          <p:cNvSpPr txBox="1">
            <a:spLocks/>
          </p:cNvSpPr>
          <p:nvPr/>
        </p:nvSpPr>
        <p:spPr>
          <a:xfrm>
            <a:off x="1371600" y="3611738"/>
            <a:ext cx="9601200" cy="960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CF8E6D"/>
                </a:solidFill>
              </a:rPr>
              <a:t>fun </a:t>
            </a:r>
            <a:r>
              <a:rPr lang="en-GB" dirty="0">
                <a:solidFill>
                  <a:srgbClr val="56A8F5"/>
                </a:solidFill>
              </a:rPr>
              <a:t>main</a:t>
            </a:r>
            <a:r>
              <a:rPr lang="en-GB" dirty="0">
                <a:solidFill>
                  <a:srgbClr val="BCBEC4"/>
                </a:solidFill>
              </a:rPr>
              <a:t>() {</a:t>
            </a:r>
            <a:br>
              <a:rPr lang="en-GB" dirty="0">
                <a:solidFill>
                  <a:srgbClr val="BCBEC4"/>
                </a:solidFill>
              </a:rPr>
            </a:br>
            <a:r>
              <a:rPr lang="en-GB" dirty="0">
                <a:solidFill>
                  <a:srgbClr val="BCBEC4"/>
                </a:solidFill>
              </a:rPr>
              <a:t>    </a:t>
            </a:r>
            <a:r>
              <a:rPr lang="en-GB" i="1" dirty="0" err="1">
                <a:solidFill>
                  <a:srgbClr val="BCBEC4"/>
                </a:solidFill>
              </a:rPr>
              <a:t>println</a:t>
            </a:r>
            <a:r>
              <a:rPr lang="en-GB" dirty="0">
                <a:solidFill>
                  <a:srgbClr val="BCBEC4"/>
                </a:solidFill>
              </a:rPr>
              <a:t>(</a:t>
            </a:r>
            <a:r>
              <a:rPr lang="en-GB" dirty="0">
                <a:solidFill>
                  <a:srgbClr val="6AAB73"/>
                </a:solidFill>
              </a:rPr>
              <a:t>”Hello World!"</a:t>
            </a:r>
            <a:r>
              <a:rPr lang="en-GB" dirty="0">
                <a:solidFill>
                  <a:srgbClr val="BCBEC4"/>
                </a:solidFill>
              </a:rPr>
              <a:t>)</a:t>
            </a:r>
            <a:br>
              <a:rPr lang="en-GB" dirty="0">
                <a:solidFill>
                  <a:srgbClr val="BCBEC4"/>
                </a:solidFill>
              </a:rPr>
            </a:br>
            <a:r>
              <a:rPr lang="en-GB" dirty="0">
                <a:solidFill>
                  <a:srgbClr val="BCBEC4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962351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2C2E7-B896-0199-8205-BAEECCA3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Coding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73E9DD-ED4E-7590-6042-42B788525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284069"/>
      </p:ext>
    </p:extLst>
  </p:cSld>
  <p:clrMapOvr>
    <a:masterClrMapping/>
  </p:clrMapOvr>
  <p:transition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C3A90-9CC6-0F2D-0626-FC647695B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E8F58-41E9-3F39-91E6-F4314500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Kotlin</a:t>
            </a:r>
            <a:r>
              <a:rPr lang="de-DE" dirty="0"/>
              <a:t> ist moderner und konsequenter im Design</a:t>
            </a:r>
          </a:p>
          <a:p>
            <a:r>
              <a:rPr lang="de-DE" dirty="0" err="1"/>
              <a:t>Kotlin</a:t>
            </a:r>
            <a:r>
              <a:rPr lang="de-DE" dirty="0"/>
              <a:t> löst alte Strukturen schneller ab, nimmt aber „</a:t>
            </a:r>
            <a:r>
              <a:rPr lang="de-DE" dirty="0" err="1"/>
              <a:t>breaking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“ hin.</a:t>
            </a:r>
          </a:p>
          <a:p>
            <a:r>
              <a:rPr lang="de-DE" dirty="0" err="1"/>
              <a:t>Kotlin</a:t>
            </a:r>
            <a:r>
              <a:rPr lang="de-DE" dirty="0"/>
              <a:t> ist effizienter</a:t>
            </a:r>
          </a:p>
          <a:p>
            <a:r>
              <a:rPr lang="de-DE" dirty="0"/>
              <a:t>Java ist präziser</a:t>
            </a:r>
          </a:p>
          <a:p>
            <a:r>
              <a:rPr lang="de-DE" dirty="0"/>
              <a:t>Java hat technische Vorteile (z.B. schnellere </a:t>
            </a:r>
            <a:r>
              <a:rPr lang="de-DE" dirty="0" err="1"/>
              <a:t>Builds</a:t>
            </a:r>
            <a:r>
              <a:rPr lang="de-DE" dirty="0"/>
              <a:t>)</a:t>
            </a:r>
          </a:p>
          <a:p>
            <a:r>
              <a:rPr lang="de-DE" dirty="0"/>
              <a:t>Java Projekte können mit </a:t>
            </a:r>
            <a:r>
              <a:rPr lang="de-DE" dirty="0" err="1"/>
              <a:t>Kotlin</a:t>
            </a:r>
            <a:r>
              <a:rPr lang="de-DE" dirty="0"/>
              <a:t> ergänzt werden</a:t>
            </a:r>
          </a:p>
          <a:p>
            <a:r>
              <a:rPr lang="de-DE" dirty="0"/>
              <a:t>Java kennt „</a:t>
            </a:r>
            <a:r>
              <a:rPr lang="de-DE" dirty="0" err="1"/>
              <a:t>checked</a:t>
            </a:r>
            <a:r>
              <a:rPr lang="de-DE" dirty="0"/>
              <a:t> </a:t>
            </a:r>
            <a:r>
              <a:rPr lang="de-DE" dirty="0" err="1"/>
              <a:t>exceptions</a:t>
            </a:r>
            <a:r>
              <a:rPr lang="de-DE" dirty="0"/>
              <a:t>“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6271188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D964D-85E9-E77D-5D37-524BF65AA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Zur Vertiefung: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B12E11-795E-D4E6-2072-A87F9BB35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Offizieller Guide: </a:t>
            </a:r>
            <a:r>
              <a:rPr lang="de-DE" dirty="0">
                <a:hlinkClick r:id="rId3"/>
              </a:rPr>
              <a:t>https://kotlinlang.org/docs/getting-started.html</a:t>
            </a:r>
            <a:endParaRPr lang="de-DE" dirty="0"/>
          </a:p>
          <a:p>
            <a:r>
              <a:rPr lang="de-DE" dirty="0" err="1"/>
              <a:t>Youtube</a:t>
            </a:r>
            <a:r>
              <a:rPr lang="de-DE" dirty="0"/>
              <a:t> Reihe (deutsch): </a:t>
            </a:r>
            <a:r>
              <a:rPr lang="de-DE" dirty="0">
                <a:hlinkClick r:id="rId4"/>
              </a:rPr>
              <a:t>https://www.youtube.com/playlist?list=PLNmsVeXQZj7rylgyThgUldHG8KE6Nbc1O</a:t>
            </a:r>
            <a:endParaRPr lang="de-DE" dirty="0"/>
          </a:p>
          <a:p>
            <a:r>
              <a:rPr lang="de-DE" dirty="0" err="1"/>
              <a:t>Baeldung</a:t>
            </a:r>
            <a:r>
              <a:rPr lang="de-DE" dirty="0"/>
              <a:t>: </a:t>
            </a:r>
            <a:r>
              <a:rPr lang="de-DE" dirty="0">
                <a:hlinkClick r:id="rId5"/>
              </a:rPr>
              <a:t>https://www.baeldung.com/kotlin/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044868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E53243-BAAC-FE26-4DB2-FF454E49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eure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6305D1-2B4B-2A46-FD19-9099B75608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3275172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8DFDA7-1F08-87D3-C671-16436CE7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bin ich?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DA61C1-96D5-9D1E-0E3F-14469760F8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000" dirty="0"/>
              <a:t>Milan Stuhlsatz</a:t>
            </a:r>
          </a:p>
          <a:p>
            <a:r>
              <a:rPr lang="de-DE" sz="2000" dirty="0"/>
              <a:t>Studium: Softwaretechnik in Lübeck</a:t>
            </a:r>
          </a:p>
          <a:p>
            <a:r>
              <a:rPr lang="de-DE" sz="2000" dirty="0"/>
              <a:t>Seit 02/2023 bei Obi (OST)</a:t>
            </a:r>
          </a:p>
          <a:p>
            <a:r>
              <a:rPr lang="de-DE" sz="2000" dirty="0"/>
              <a:t>Junior Software Engineer</a:t>
            </a:r>
          </a:p>
          <a:p>
            <a:r>
              <a:rPr lang="de-DE" sz="2000" dirty="0"/>
              <a:t>Team Groot (</a:t>
            </a:r>
            <a:r>
              <a:rPr lang="de-DE" sz="2000" dirty="0" err="1"/>
              <a:t>ehm</a:t>
            </a:r>
            <a:r>
              <a:rPr lang="de-DE" sz="2000" dirty="0"/>
              <a:t>. </a:t>
            </a:r>
            <a:r>
              <a:rPr lang="de-DE" sz="2000" dirty="0" err="1"/>
              <a:t>Decide</a:t>
            </a:r>
            <a:r>
              <a:rPr lang="de-DE" sz="2000" dirty="0"/>
              <a:t>)</a:t>
            </a:r>
          </a:p>
          <a:p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C1E5DCC-194E-3F2E-1807-018B9E2618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4625" y="2594902"/>
            <a:ext cx="4448175" cy="2963596"/>
          </a:xfrm>
        </p:spPr>
      </p:pic>
    </p:spTree>
    <p:extLst>
      <p:ext uri="{BB962C8B-B14F-4D97-AF65-F5344CB8AC3E}">
        <p14:creationId xmlns:p14="http://schemas.microsoft.com/office/powerpoint/2010/main" val="1086067593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76635-D3FE-4702-7DE1-B0E5DC02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Bevor wir anfangen…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72DBF0-9E3F-7969-4486-5D1FBC64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Perspektive</a:t>
            </a:r>
          </a:p>
          <a:p>
            <a:pPr lvl="1"/>
            <a:r>
              <a:rPr lang="de-DE" dirty="0"/>
              <a:t>Java Entwickler</a:t>
            </a:r>
          </a:p>
          <a:p>
            <a:pPr lvl="1"/>
            <a:r>
              <a:rPr lang="de-DE" dirty="0"/>
              <a:t>Erster Kontakt mit </a:t>
            </a:r>
            <a:r>
              <a:rPr lang="de-DE" dirty="0" err="1"/>
              <a:t>Kotlin</a:t>
            </a:r>
            <a:endParaRPr lang="de-DE" dirty="0"/>
          </a:p>
          <a:p>
            <a:r>
              <a:rPr lang="de-DE" dirty="0"/>
              <a:t>Ziel des Vortrags</a:t>
            </a:r>
          </a:p>
          <a:p>
            <a:pPr lvl="1"/>
            <a:r>
              <a:rPr lang="de-DE" dirty="0"/>
              <a:t>Grundlagen in </a:t>
            </a:r>
            <a:r>
              <a:rPr lang="de-DE" dirty="0" err="1"/>
              <a:t>Kotlin</a:t>
            </a:r>
            <a:endParaRPr lang="de-DE" dirty="0"/>
          </a:p>
          <a:p>
            <a:pPr lvl="1"/>
            <a:r>
              <a:rPr lang="de-DE" dirty="0"/>
              <a:t>Vor- und Nachteilen gegenüber Java</a:t>
            </a:r>
          </a:p>
          <a:p>
            <a:r>
              <a:rPr lang="de-DE" dirty="0"/>
              <a:t>Aufbau</a:t>
            </a:r>
          </a:p>
          <a:p>
            <a:pPr lvl="1"/>
            <a:r>
              <a:rPr lang="de-DE" dirty="0"/>
              <a:t>Gegenüberstellung Java und </a:t>
            </a:r>
            <a:r>
              <a:rPr lang="de-DE" dirty="0" err="1"/>
              <a:t>Kotlin</a:t>
            </a:r>
            <a:endParaRPr lang="de-DE" dirty="0"/>
          </a:p>
          <a:p>
            <a:pPr lvl="1"/>
            <a:r>
              <a:rPr lang="de-DE" dirty="0"/>
              <a:t>Jeweilige Vor- und Nachteile</a:t>
            </a:r>
          </a:p>
          <a:p>
            <a:pPr lvl="1"/>
            <a:r>
              <a:rPr lang="de-DE" dirty="0"/>
              <a:t>Demonstration</a:t>
            </a:r>
          </a:p>
          <a:p>
            <a:pPr lvl="1"/>
            <a:r>
              <a:rPr lang="de-DE" dirty="0"/>
              <a:t>Fazit</a:t>
            </a:r>
          </a:p>
          <a:p>
            <a:pPr lvl="1"/>
            <a:r>
              <a:rPr lang="de-DE" dirty="0"/>
              <a:t>Weiterführende Hinweise</a:t>
            </a:r>
          </a:p>
        </p:txBody>
      </p:sp>
    </p:spTree>
    <p:extLst>
      <p:ext uri="{BB962C8B-B14F-4D97-AF65-F5344CB8AC3E}">
        <p14:creationId xmlns:p14="http://schemas.microsoft.com/office/powerpoint/2010/main" val="19051878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17D74-EB3F-AB7E-3FD9-D8C12340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ist…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0C4525-075D-768A-6679-F8E27CF71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Erscheinungsjahr: 1995</a:t>
            </a:r>
            <a:endParaRPr lang="en-GB" dirty="0"/>
          </a:p>
          <a:p>
            <a:r>
              <a:rPr lang="en-GB" dirty="0"/>
              <a:t>Open Source</a:t>
            </a:r>
          </a:p>
          <a:p>
            <a:r>
              <a:rPr lang="en-GB" dirty="0"/>
              <a:t>JDK + JVM</a:t>
            </a:r>
          </a:p>
          <a:p>
            <a:r>
              <a:rPr lang="en-GB" dirty="0" err="1"/>
              <a:t>Plattformunabhägig</a:t>
            </a:r>
            <a:endParaRPr lang="en-GB" dirty="0"/>
          </a:p>
          <a:p>
            <a:r>
              <a:rPr lang="en-GB" dirty="0"/>
              <a:t>Bytecode</a:t>
            </a:r>
          </a:p>
          <a:p>
            <a:r>
              <a:rPr lang="en-GB" dirty="0"/>
              <a:t>Statically typed und </a:t>
            </a:r>
            <a:r>
              <a:rPr lang="en-GB" dirty="0" err="1"/>
              <a:t>objektorientiert</a:t>
            </a:r>
            <a:endParaRPr lang="en-GB" dirty="0"/>
          </a:p>
          <a:p>
            <a:r>
              <a:rPr lang="en-GB" dirty="0"/>
              <a:t>Garbage Collection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58054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1BFFC-F497-439E-7BAA-624833CB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Kotlin</a:t>
            </a:r>
            <a:r>
              <a:rPr lang="de-DE"/>
              <a:t> ist…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AD5F12-3477-19FE-C354-169BAE118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Entwikelt</a:t>
            </a:r>
            <a:r>
              <a:rPr lang="en-GB" dirty="0"/>
              <a:t> von JetBrains</a:t>
            </a:r>
          </a:p>
          <a:p>
            <a:r>
              <a:rPr lang="en-GB" dirty="0" err="1"/>
              <a:t>Vorgestellt</a:t>
            </a:r>
            <a:r>
              <a:rPr lang="en-GB" dirty="0"/>
              <a:t>: </a:t>
            </a:r>
            <a:r>
              <a:rPr lang="en-GB" dirty="0" err="1"/>
              <a:t>Juni</a:t>
            </a:r>
            <a:r>
              <a:rPr lang="en-GB" dirty="0"/>
              <a:t> 2011</a:t>
            </a:r>
          </a:p>
          <a:p>
            <a:r>
              <a:rPr lang="en-GB" dirty="0" err="1"/>
              <a:t>OpenSource</a:t>
            </a:r>
            <a:r>
              <a:rPr lang="en-GB" dirty="0"/>
              <a:t> (Apache 2 Licence)</a:t>
            </a:r>
          </a:p>
          <a:p>
            <a:r>
              <a:rPr lang="en-GB" dirty="0" err="1"/>
              <a:t>Verwendung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Standardsprache</a:t>
            </a:r>
            <a:r>
              <a:rPr lang="en-GB" dirty="0"/>
              <a:t> für Android</a:t>
            </a:r>
          </a:p>
          <a:p>
            <a:pPr lvl="1"/>
            <a:r>
              <a:rPr lang="en-GB" dirty="0"/>
              <a:t>Corda (</a:t>
            </a:r>
            <a:r>
              <a:rPr lang="en-GB" dirty="0" err="1"/>
              <a:t>Banksoftware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Buildscripts</a:t>
            </a:r>
            <a:r>
              <a:rPr lang="en-GB" dirty="0"/>
              <a:t> für Gradle</a:t>
            </a:r>
          </a:p>
          <a:p>
            <a:pPr lvl="1"/>
            <a:r>
              <a:rPr lang="en-GB" dirty="0"/>
              <a:t>Spring</a:t>
            </a:r>
          </a:p>
          <a:p>
            <a:pPr lvl="1"/>
            <a:r>
              <a:rPr lang="en-GB" dirty="0"/>
              <a:t>Android Apps like Trello, Evernote, </a:t>
            </a:r>
            <a:r>
              <a:rPr lang="en-GB" dirty="0" err="1"/>
              <a:t>Attlassian</a:t>
            </a:r>
            <a:r>
              <a:rPr lang="en-GB" dirty="0"/>
              <a:t> Apps, Facebook</a:t>
            </a:r>
          </a:p>
        </p:txBody>
      </p:sp>
    </p:spTree>
    <p:extLst>
      <p:ext uri="{BB962C8B-B14F-4D97-AF65-F5344CB8AC3E}">
        <p14:creationId xmlns:p14="http://schemas.microsoft.com/office/powerpoint/2010/main" val="119636912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EB218-B47F-A27C-41FB-BBC35F7D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Kotlin</a:t>
            </a:r>
            <a:r>
              <a:rPr lang="de-DE"/>
              <a:t> ist…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054BCE-A9A7-85B3-A3FF-5ABFFD64F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Statically typed, </a:t>
            </a:r>
            <a:r>
              <a:rPr lang="en-GB" dirty="0" err="1"/>
              <a:t>objektorientiert</a:t>
            </a:r>
            <a:r>
              <a:rPr lang="en-GB" dirty="0"/>
              <a:t> und </a:t>
            </a:r>
            <a:r>
              <a:rPr lang="en-GB" dirty="0" err="1"/>
              <a:t>funktional</a:t>
            </a:r>
            <a:endParaRPr lang="en-GB" dirty="0"/>
          </a:p>
          <a:p>
            <a:r>
              <a:rPr lang="en-GB" dirty="0" err="1"/>
              <a:t>Kompiliert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JVM-Bytecode</a:t>
            </a:r>
          </a:p>
          <a:p>
            <a:pPr lvl="1"/>
            <a:r>
              <a:rPr lang="en-GB" dirty="0" err="1"/>
              <a:t>Javascript</a:t>
            </a:r>
            <a:endParaRPr lang="en-GB" dirty="0"/>
          </a:p>
          <a:p>
            <a:pPr lvl="1"/>
            <a:r>
              <a:rPr lang="en-GB" dirty="0" err="1"/>
              <a:t>Machinecode</a:t>
            </a:r>
            <a:r>
              <a:rPr lang="en-GB" dirty="0"/>
              <a:t>(LLVM)</a:t>
            </a:r>
          </a:p>
          <a:p>
            <a:r>
              <a:rPr lang="en-GB" dirty="0"/>
              <a:t>“Java, if it was designed today”</a:t>
            </a:r>
          </a:p>
        </p:txBody>
      </p:sp>
    </p:spTree>
    <p:extLst>
      <p:ext uri="{BB962C8B-B14F-4D97-AF65-F5344CB8AC3E}">
        <p14:creationId xmlns:p14="http://schemas.microsoft.com/office/powerpoint/2010/main" val="30349019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D7ECC-EE0B-0193-656D-2B2D663A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Java?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357E82-92B3-7F54-C28C-82A1568FD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Einfach zu erlernen</a:t>
            </a:r>
          </a:p>
          <a:p>
            <a:r>
              <a:rPr lang="en-GB" dirty="0" err="1"/>
              <a:t>Plattformunanhängig</a:t>
            </a:r>
            <a:r>
              <a:rPr lang="en-GB" dirty="0"/>
              <a:t> dank Bytecode</a:t>
            </a:r>
          </a:p>
          <a:p>
            <a:r>
              <a:rPr lang="en-GB" dirty="0"/>
              <a:t>Community und </a:t>
            </a:r>
            <a:r>
              <a:rPr lang="en-GB" dirty="0" err="1"/>
              <a:t>Ressourcen</a:t>
            </a:r>
            <a:endParaRPr lang="en-GB" dirty="0"/>
          </a:p>
          <a:p>
            <a:r>
              <a:rPr lang="en-GB" dirty="0"/>
              <a:t>APIs und </a:t>
            </a:r>
            <a:r>
              <a:rPr lang="en-GB" dirty="0" err="1"/>
              <a:t>Schnittstellen</a:t>
            </a:r>
            <a:endParaRPr lang="en-GB" dirty="0"/>
          </a:p>
          <a:p>
            <a:r>
              <a:rPr lang="en-GB" dirty="0" err="1"/>
              <a:t>Sicherheit</a:t>
            </a:r>
            <a:endParaRPr lang="en-GB" dirty="0"/>
          </a:p>
          <a:p>
            <a:r>
              <a:rPr lang="en-GB" dirty="0"/>
              <a:t>Checked Exceptions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693941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CB92C-EDD8-1FAD-12E5-3407A21C2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Kotlin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FF5C20-A03A-6E5D-A8C6-4BD46C62B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Conciseness</a:t>
            </a:r>
            <a:endParaRPr lang="de-DE" dirty="0"/>
          </a:p>
          <a:p>
            <a:r>
              <a:rPr lang="de-DE" dirty="0" err="1"/>
              <a:t>Interoperabilit</a:t>
            </a:r>
            <a:endParaRPr lang="de-DE" dirty="0"/>
          </a:p>
          <a:p>
            <a:r>
              <a:rPr lang="de-DE" dirty="0" err="1"/>
              <a:t>Safety</a:t>
            </a:r>
            <a:endParaRPr lang="de-DE" dirty="0"/>
          </a:p>
          <a:p>
            <a:r>
              <a:rPr lang="de-DE" dirty="0"/>
              <a:t>NULL-</a:t>
            </a:r>
            <a:r>
              <a:rPr lang="de-DE" dirty="0" err="1"/>
              <a:t>Safety</a:t>
            </a:r>
            <a:endParaRPr lang="de-DE" dirty="0"/>
          </a:p>
          <a:p>
            <a:r>
              <a:rPr lang="de-DE" dirty="0"/>
              <a:t>Data Classes</a:t>
            </a:r>
          </a:p>
          <a:p>
            <a:r>
              <a:rPr lang="de-DE" dirty="0"/>
              <a:t>Extension </a:t>
            </a:r>
            <a:r>
              <a:rPr lang="de-DE" dirty="0" err="1"/>
              <a:t>Functions</a:t>
            </a:r>
            <a:endParaRPr lang="de-DE" dirty="0"/>
          </a:p>
          <a:p>
            <a:r>
              <a:rPr lang="de-DE" dirty="0"/>
              <a:t>Smart cast</a:t>
            </a:r>
          </a:p>
          <a:p>
            <a:r>
              <a:rPr lang="de-DE" dirty="0"/>
              <a:t>Type </a:t>
            </a:r>
            <a:r>
              <a:rPr lang="de-DE" dirty="0" err="1"/>
              <a:t>Inference</a:t>
            </a:r>
            <a:endParaRPr lang="de-DE" dirty="0"/>
          </a:p>
          <a:p>
            <a:r>
              <a:rPr lang="de-DE" dirty="0" err="1"/>
              <a:t>Coroutines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80308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9A1EA-83A5-3645-DEB6-F6040932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Kotlin</a:t>
            </a:r>
            <a:r>
              <a:rPr lang="de-DE" dirty="0"/>
              <a:t> Basics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AB27B9-6479-8FAD-A316-B7657D918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Funktionen: </a:t>
            </a:r>
            <a:r>
              <a:rPr lang="de-DE" dirty="0" err="1"/>
              <a:t>fun</a:t>
            </a:r>
            <a:endParaRPr lang="de-DE" dirty="0"/>
          </a:p>
          <a:p>
            <a:r>
              <a:rPr lang="de-DE" dirty="0"/>
              <a:t>Variable: </a:t>
            </a:r>
            <a:r>
              <a:rPr lang="de-DE" dirty="0" err="1"/>
              <a:t>var</a:t>
            </a:r>
            <a:endParaRPr lang="de-DE" dirty="0"/>
          </a:p>
          <a:p>
            <a:r>
              <a:rPr lang="de-DE" dirty="0"/>
              <a:t>Read-</a:t>
            </a:r>
            <a:r>
              <a:rPr lang="de-DE" dirty="0" err="1"/>
              <a:t>Only</a:t>
            </a:r>
            <a:r>
              <a:rPr lang="de-DE" dirty="0"/>
              <a:t> Variable: </a:t>
            </a:r>
            <a:r>
              <a:rPr lang="de-DE" dirty="0" err="1"/>
              <a:t>val</a:t>
            </a:r>
            <a:endParaRPr lang="de-DE" dirty="0"/>
          </a:p>
          <a:p>
            <a:r>
              <a:rPr lang="de-DE" dirty="0"/>
              <a:t>„;“ am </a:t>
            </a:r>
            <a:r>
              <a:rPr lang="de-DE" dirty="0" err="1"/>
              <a:t>Zeilende</a:t>
            </a:r>
            <a:r>
              <a:rPr lang="de-DE" dirty="0"/>
              <a:t> nur nach bei &gt;1 Anweisung, sonst optional</a:t>
            </a:r>
          </a:p>
          <a:p>
            <a:r>
              <a:rPr lang="de-DE" dirty="0" err="1"/>
              <a:t>Infered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-&gt; </a:t>
            </a:r>
            <a:r>
              <a:rPr lang="de-DE" dirty="0" err="1"/>
              <a:t>typisierung</a:t>
            </a:r>
            <a:r>
              <a:rPr lang="de-DE" dirty="0"/>
              <a:t> optional (auch für Funktionen)</a:t>
            </a:r>
          </a:p>
          <a:p>
            <a:pPr lvl="1"/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: </a:t>
            </a:r>
            <a:r>
              <a:rPr lang="de-DE" dirty="0" err="1">
                <a:solidFill>
                  <a:srgbClr val="FF0000"/>
                </a:solidFill>
              </a:rPr>
              <a:t>Int</a:t>
            </a:r>
            <a:r>
              <a:rPr lang="de-DE" dirty="0"/>
              <a:t> = 7</a:t>
            </a:r>
          </a:p>
          <a:p>
            <a:r>
              <a:rPr lang="de-DE" dirty="0"/>
              <a:t>„?“ markiert Datentypen als </a:t>
            </a:r>
            <a:r>
              <a:rPr lang="de-DE" dirty="0" err="1"/>
              <a:t>Nullable</a:t>
            </a:r>
            <a:endParaRPr lang="de-DE" dirty="0"/>
          </a:p>
          <a:p>
            <a:pPr lvl="1"/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: </a:t>
            </a:r>
            <a:r>
              <a:rPr lang="de-DE" dirty="0" err="1"/>
              <a:t>Int</a:t>
            </a:r>
            <a:r>
              <a:rPr lang="de-DE" dirty="0">
                <a:solidFill>
                  <a:srgbClr val="FF0000"/>
                </a:solidFill>
              </a:rPr>
              <a:t>?</a:t>
            </a:r>
            <a:r>
              <a:rPr lang="de-DE" dirty="0"/>
              <a:t> = </a:t>
            </a:r>
            <a:r>
              <a:rPr lang="de-DE" dirty="0">
                <a:solidFill>
                  <a:srgbClr val="FF0000"/>
                </a:solidFill>
              </a:rPr>
              <a:t>Null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349593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usschnitt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{9739E522-128D-7045-8299-47870897F090}tf10001072</Template>
  <TotalTime>0</TotalTime>
  <Words>489</Words>
  <Application>Microsoft Macintosh PowerPoint</Application>
  <PresentationFormat>Breitbild</PresentationFormat>
  <Paragraphs>107</Paragraphs>
  <Slides>14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Calibri</vt:lpstr>
      <vt:lpstr>Franklin Gothic Book</vt:lpstr>
      <vt:lpstr>Ausschnitt</vt:lpstr>
      <vt:lpstr>Kotlin vs. Java</vt:lpstr>
      <vt:lpstr>Wer bin ich?</vt:lpstr>
      <vt:lpstr>Bevor wir anfangen…</vt:lpstr>
      <vt:lpstr>Java ist…</vt:lpstr>
      <vt:lpstr>Kotlin ist…</vt:lpstr>
      <vt:lpstr>Kotlin ist…</vt:lpstr>
      <vt:lpstr>Warum Java?</vt:lpstr>
      <vt:lpstr>Warum Kotlin?</vt:lpstr>
      <vt:lpstr>Kotlin Basics</vt:lpstr>
      <vt:lpstr>Hello World</vt:lpstr>
      <vt:lpstr>Live Coding</vt:lpstr>
      <vt:lpstr>Fazit</vt:lpstr>
      <vt:lpstr>Zur Vertiefung:</vt:lpstr>
      <vt:lpstr>Danke Für eure Aufmerksamkeit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 vs. Java</dc:title>
  <dc:subject/>
  <dc:creator>Milan Stuhlsatz</dc:creator>
  <cp:keywords/>
  <dc:description/>
  <cp:lastModifiedBy>Milan Stuhlsatz</cp:lastModifiedBy>
  <cp:revision>6</cp:revision>
  <dcterms:created xsi:type="dcterms:W3CDTF">2023-07-12T13:38:52Z</dcterms:created>
  <dcterms:modified xsi:type="dcterms:W3CDTF">2023-09-15T13:43:29Z</dcterms:modified>
  <cp:category/>
</cp:coreProperties>
</file>