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4" r:id="rId6"/>
    <p:sldId id="266" r:id="rId7"/>
    <p:sldId id="265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7A8"/>
    <a:srgbClr val="84AF9B"/>
    <a:srgbClr val="FF4266"/>
    <a:srgbClr val="E6AF00"/>
    <a:srgbClr val="FACDAE"/>
    <a:srgbClr val="FC4A7E"/>
    <a:srgbClr val="D76213"/>
    <a:srgbClr val="EF8D4B"/>
    <a:srgbClr val="B6C313"/>
    <a:srgbClr val="158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BEB9D-A5BE-40C8-BC19-77142F794DC9}" type="datetimeFigureOut">
              <a:rPr lang="en-IN" smtClean="0"/>
              <a:t>20-03-2018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D3072-7D14-4AB4-ADAD-749077FD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3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id="{14148BF4-E526-4E01-A268-E7CD5366635A}"/>
              </a:ext>
            </a:extLst>
          </p:cNvPr>
          <p:cNvSpPr txBox="1"/>
          <p:nvPr/>
        </p:nvSpPr>
        <p:spPr>
          <a:xfrm>
            <a:off x="6578221" y="3782744"/>
            <a:ext cx="4626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PRESENTATION BY: DATSEA CORPORATION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5E9499F-643B-4B76-B32D-6A19B9293E5B}"/>
              </a:ext>
            </a:extLst>
          </p:cNvPr>
          <p:cNvSpPr txBox="1"/>
          <p:nvPr/>
        </p:nvSpPr>
        <p:spPr>
          <a:xfrm>
            <a:off x="6578221" y="4189891"/>
            <a:ext cx="40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THEME: BIOINFORMATICS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366AC32-FC4F-4AF9-B67D-95B063039721}"/>
              </a:ext>
            </a:extLst>
          </p:cNvPr>
          <p:cNvSpPr txBox="1"/>
          <p:nvPr/>
        </p:nvSpPr>
        <p:spPr>
          <a:xfrm>
            <a:off x="6646459" y="4634854"/>
            <a:ext cx="387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PROJECT NAME :- ZOR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-297716" y="2343547"/>
            <a:ext cx="5143500" cy="2109491"/>
            <a:chOff x="6879612" y="2270384"/>
            <a:chExt cx="5143500" cy="21094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BY-DATSEA CORPORATION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PRESENTATION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FACDB0"/>
                  </a:solidFill>
                  <a:latin typeface="Tw Cen MT" panose="020B0602020104020603" pitchFamily="34" charset="0"/>
                </a:rPr>
                <a:t>MedicaOTG</a:t>
              </a:r>
              <a:endParaRPr lang="en-US" sz="20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B8EA4D2-CBA7-4A4A-B9CA-0C2A1CA68124}"/>
              </a:ext>
            </a:extLst>
          </p:cNvPr>
          <p:cNvGrpSpPr/>
          <p:nvPr/>
        </p:nvGrpSpPr>
        <p:grpSpPr>
          <a:xfrm>
            <a:off x="-5110981" y="28047"/>
            <a:ext cx="10729913" cy="6858000"/>
            <a:chOff x="1281502" y="9240"/>
            <a:chExt cx="10729913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77D92B-1097-4631-B907-8F819B6B49DF}"/>
                </a:ext>
              </a:extLst>
            </p:cNvPr>
            <p:cNvGrpSpPr/>
            <p:nvPr/>
          </p:nvGrpSpPr>
          <p:grpSpPr>
            <a:xfrm>
              <a:off x="1281502" y="9240"/>
              <a:ext cx="10729913" cy="6858000"/>
              <a:chOff x="1178919" y="9240"/>
              <a:chExt cx="10729913" cy="6858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6761E50-ACF4-4AEB-91B2-4D1260FF3876}"/>
                  </a:ext>
                </a:extLst>
              </p:cNvPr>
              <p:cNvGrpSpPr/>
              <p:nvPr/>
            </p:nvGrpSpPr>
            <p:grpSpPr>
              <a:xfrm>
                <a:off x="1178919" y="9240"/>
                <a:ext cx="10729913" cy="6858000"/>
                <a:chOff x="-4114800" y="0"/>
                <a:chExt cx="10729913" cy="6858000"/>
              </a:xfrm>
              <a:effectLst>
                <a:outerShdw blurRad="254000" dist="88900" algn="l" rotWithShape="0">
                  <a:schemeClr val="tx1">
                    <a:lumMod val="95000"/>
                    <a:lumOff val="5000"/>
                    <a:alpha val="51000"/>
                  </a:schemeClr>
                </a:outerShdw>
              </a:effectLst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1A82F37-F384-44AF-8D4D-8E5AB51F36CD}"/>
                    </a:ext>
                  </a:extLst>
                </p:cNvPr>
                <p:cNvSpPr/>
                <p:nvPr/>
              </p:nvSpPr>
              <p:spPr>
                <a:xfrm>
                  <a:off x="-4114800" y="0"/>
                  <a:ext cx="9848850" cy="6858000"/>
                </a:xfrm>
                <a:prstGeom prst="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4CE4060-9EA1-4A18-9D41-27A4057CDEAD}"/>
                    </a:ext>
                  </a:extLst>
                </p:cNvPr>
                <p:cNvGrpSpPr/>
                <p:nvPr/>
              </p:nvGrpSpPr>
              <p:grpSpPr>
                <a:xfrm>
                  <a:off x="5734050" y="2952212"/>
                  <a:ext cx="881063" cy="923330"/>
                  <a:chOff x="8401050" y="3607250"/>
                  <a:chExt cx="881063" cy="923330"/>
                </a:xfrm>
              </p:grpSpPr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C5D1EB51-A0E9-4F9E-8E46-8B3E890D1A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0703" y="3628384"/>
                    <a:ext cx="881757" cy="881063"/>
                  </a:xfrm>
                  <a:prstGeom prst="round2Same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E7756F21-0986-45B4-9493-6206B3F28A73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922" y="3607250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E6CA89-779B-4DD7-9BFA-E4C55650807F}"/>
                  </a:ext>
                </a:extLst>
              </p:cNvPr>
              <p:cNvSpPr txBox="1"/>
              <p:nvPr/>
            </p:nvSpPr>
            <p:spPr>
              <a:xfrm>
                <a:off x="4843418" y="491319"/>
                <a:ext cx="42050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5400" dirty="0" err="1"/>
                  <a:t>HealthOG</a:t>
                </a:r>
                <a:endParaRPr lang="en-IN" sz="54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E5E7E1-E79C-42B6-AA77-488DD6B72BF1}"/>
                  </a:ext>
                </a:extLst>
              </p:cNvPr>
              <p:cNvSpPr txBox="1"/>
              <p:nvPr/>
            </p:nvSpPr>
            <p:spPr>
              <a:xfrm>
                <a:off x="4608017" y="1498151"/>
                <a:ext cx="47995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A NEW WAY OF TESTING THE BLOOD SUGAR       LEVEL</a:t>
                </a:r>
              </a:p>
            </p:txBody>
          </p:sp>
        </p:grpSp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190F2C5D-B0E0-4EC3-889C-087693891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524" y="2751658"/>
              <a:ext cx="5523234" cy="3676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0B10D59-2955-43F9-8F99-05A86CB844E7}"/>
              </a:ext>
            </a:extLst>
          </p:cNvPr>
          <p:cNvGrpSpPr/>
          <p:nvPr/>
        </p:nvGrpSpPr>
        <p:grpSpPr>
          <a:xfrm>
            <a:off x="-6358210" y="-7345"/>
            <a:ext cx="10729913" cy="6858000"/>
            <a:chOff x="122286" y="0"/>
            <a:chExt cx="10729913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122286" y="0"/>
              <a:ext cx="10729913" cy="6858000"/>
              <a:chOff x="-52197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8E4DD4-1252-4035-AF1C-B6E5B45689B6}"/>
                </a:ext>
              </a:extLst>
            </p:cNvPr>
            <p:cNvSpPr txBox="1"/>
            <p:nvPr/>
          </p:nvSpPr>
          <p:spPr>
            <a:xfrm>
              <a:off x="3658139" y="636493"/>
              <a:ext cx="43965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/>
                <a:t>The Method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1E5B17F3-CC4B-4710-B217-4A73D7477481}"/>
                </a:ext>
              </a:extLst>
            </p:cNvPr>
            <p:cNvSpPr txBox="1"/>
            <p:nvPr/>
          </p:nvSpPr>
          <p:spPr>
            <a:xfrm>
              <a:off x="3079746" y="1821316"/>
              <a:ext cx="5709412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/>
                <a:t>ACETONE BASED NON-INVASIVE DETECTION OF BLOOD GLUCOSE LEVELS</a:t>
              </a:r>
            </a:p>
            <a:p>
              <a:endParaRPr lang="en-IN" dirty="0"/>
            </a:p>
            <a:p>
              <a:endParaRPr lang="en-IN" dirty="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5FF8226-43A6-4255-9327-4A4D9D2015EE}"/>
              </a:ext>
            </a:extLst>
          </p:cNvPr>
          <p:cNvGrpSpPr/>
          <p:nvPr/>
        </p:nvGrpSpPr>
        <p:grpSpPr>
          <a:xfrm>
            <a:off x="-7525002" y="-12806"/>
            <a:ext cx="10729913" cy="6858000"/>
            <a:chOff x="-1071485" y="0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1071485" y="0"/>
              <a:ext cx="10729913" cy="6858000"/>
              <a:chOff x="-63246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ACDB0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5D83BD69-E438-49FA-A178-7BFF77FFC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437" y="1549843"/>
              <a:ext cx="5528041" cy="4628305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2572DE5-396C-4440-9AEE-4BC4485FE967}"/>
                </a:ext>
              </a:extLst>
            </p:cNvPr>
            <p:cNvSpPr txBox="1"/>
            <p:nvPr/>
          </p:nvSpPr>
          <p:spPr>
            <a:xfrm>
              <a:off x="1926891" y="381598"/>
              <a:ext cx="42490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DIABETES CASES STILL TO GROW IN FUTURE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BE98277-F6A6-4C81-9020-75762ADF82D8}"/>
              </a:ext>
            </a:extLst>
          </p:cNvPr>
          <p:cNvGrpSpPr/>
          <p:nvPr/>
        </p:nvGrpSpPr>
        <p:grpSpPr>
          <a:xfrm>
            <a:off x="-8674368" y="-34853"/>
            <a:ext cx="10729913" cy="6858000"/>
            <a:chOff x="-2024879" y="0"/>
            <a:chExt cx="10729913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-2024879" y="0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C9D99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FC9D99"/>
                      </a:solidFill>
                      <a:latin typeface="DAGGERSQUARE" pitchFamily="50" charset="0"/>
                    </a:rPr>
                    <a:t>D</a:t>
                  </a:r>
                </a:p>
              </p:txBody>
            </p:sp>
          </p:grp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557526E-F844-4179-8DAD-2FD1883E8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47" y="2645402"/>
              <a:ext cx="4572000" cy="2783463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B8CE9D0-8A36-4B25-9935-4CB0B3250C23}"/>
                </a:ext>
              </a:extLst>
            </p:cNvPr>
            <p:cNvSpPr txBox="1"/>
            <p:nvPr/>
          </p:nvSpPr>
          <p:spPr>
            <a:xfrm>
              <a:off x="465852" y="976709"/>
              <a:ext cx="54701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                  </a:t>
              </a:r>
              <a:r>
                <a:rPr lang="en-IN" sz="2400" dirty="0"/>
                <a:t>THE PRESENT METHOD  OF CHECKING BLOOD SUGAR IN A PATIENT.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53542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55794 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9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56562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57356 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7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C58330-9110-4EF1-90D5-36D6E6B761E1}"/>
              </a:ext>
            </a:extLst>
          </p:cNvPr>
          <p:cNvGrpSpPr/>
          <p:nvPr/>
        </p:nvGrpSpPr>
        <p:grpSpPr>
          <a:xfrm>
            <a:off x="-3800475" y="2114550"/>
            <a:ext cx="10725150" cy="1314450"/>
            <a:chOff x="733425" y="2771775"/>
            <a:chExt cx="10725150" cy="13144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EB04D7A-A975-4D28-AF79-1DD977B91F44}"/>
                </a:ext>
              </a:extLst>
            </p:cNvPr>
            <p:cNvSpPr/>
            <p:nvPr/>
          </p:nvSpPr>
          <p:spPr>
            <a:xfrm>
              <a:off x="733425" y="2771775"/>
              <a:ext cx="10725150" cy="131445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188AE4-A1B4-4E50-93C7-B1C1DE2437A9}"/>
                </a:ext>
              </a:extLst>
            </p:cNvPr>
            <p:cNvSpPr txBox="1"/>
            <p:nvPr/>
          </p:nvSpPr>
          <p:spPr>
            <a:xfrm>
              <a:off x="4395788" y="3105150"/>
              <a:ext cx="328136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Arial Black" panose="020B0A04020102020204" pitchFamily="34" charset="0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6706 0.04004 C 0.08099 0.04907 0.10196 0.05393 0.12396 0.05393 C 0.14896 0.05393 0.16902 0.04907 0.18295 0.04004 L 0.25001 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Arc 1"/>
          <p:cNvSpPr/>
          <p:nvPr/>
        </p:nvSpPr>
        <p:spPr>
          <a:xfrm>
            <a:off x="-3429001" y="1"/>
            <a:ext cx="6858002" cy="6858000"/>
          </a:xfrm>
          <a:prstGeom prst="arc">
            <a:avLst>
              <a:gd name="adj1" fmla="val 16200000"/>
              <a:gd name="adj2" fmla="val 5406790"/>
            </a:avLst>
          </a:prstGeom>
          <a:ln>
            <a:solidFill>
              <a:srgbClr val="7D7D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315476" y="1279566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Costly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3805335" y="2557483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Everytime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New Strips to be used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805335" y="3835400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Time Consuming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370894" y="5113317"/>
            <a:ext cx="7315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Calibri" panose="020F0502020204030204"/>
              </a:rPr>
              <a:t>Can Cause Infection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21676" y="1370363"/>
            <a:ext cx="311727" cy="3117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20192" y="2638879"/>
            <a:ext cx="311727" cy="3117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3222174" y="3907395"/>
            <a:ext cx="311727" cy="3117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33551" y="5175910"/>
            <a:ext cx="311727" cy="3117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/>
          <p:cNvSpPr/>
          <p:nvPr/>
        </p:nvSpPr>
        <p:spPr>
          <a:xfrm>
            <a:off x="-1524000" y="1905000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tx1">
              <a:alpha val="1176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9150" y="3314700"/>
            <a:ext cx="6246420" cy="22860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890B81F-5E49-4DD1-84E2-AF7D5EA63C06}"/>
              </a:ext>
            </a:extLst>
          </p:cNvPr>
          <p:cNvSpPr txBox="1"/>
          <p:nvPr/>
        </p:nvSpPr>
        <p:spPr>
          <a:xfrm>
            <a:off x="4550229" y="402771"/>
            <a:ext cx="5235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leway SemiBold" panose="020B0703030101060003" pitchFamily="34" charset="0"/>
              </a:rPr>
              <a:t>Problems With Present Methods</a:t>
            </a:r>
          </a:p>
        </p:txBody>
      </p:sp>
    </p:spTree>
    <p:extLst>
      <p:ext uri="{BB962C8B-B14F-4D97-AF65-F5344CB8AC3E}">
        <p14:creationId xmlns:p14="http://schemas.microsoft.com/office/powerpoint/2010/main" val="32514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BE752B-B20F-403D-8A76-4B32BDA5A17C}"/>
              </a:ext>
            </a:extLst>
          </p:cNvPr>
          <p:cNvSpPr txBox="1"/>
          <p:nvPr/>
        </p:nvSpPr>
        <p:spPr>
          <a:xfrm>
            <a:off x="532173" y="2686050"/>
            <a:ext cx="4497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</a:t>
            </a:r>
            <a:r>
              <a:rPr lang="en-IN" sz="2800" dirty="0">
                <a:latin typeface="Bahnschrift SemiBold" panose="020B0502040204020203" pitchFamily="34" charset="0"/>
                <a:cs typeface="Segoe UI Semilight" panose="020B0402040204020203" pitchFamily="34" charset="0"/>
              </a:rPr>
              <a:t>We eliminated the insulin,</a:t>
            </a:r>
          </a:p>
          <a:p>
            <a:r>
              <a:rPr lang="en-IN" sz="2800" dirty="0">
                <a:latin typeface="Bahnschrift SemiBold" panose="020B0502040204020203" pitchFamily="34" charset="0"/>
                <a:cs typeface="Segoe UI Semilight" panose="020B0402040204020203" pitchFamily="34" charset="0"/>
              </a:rPr>
              <a:t>So no need to worry about       it’s price going Up</a:t>
            </a:r>
            <a:endParaRPr lang="en-IN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1127B-6B77-417A-A95B-338EC0AE3B25}"/>
              </a:ext>
            </a:extLst>
          </p:cNvPr>
          <p:cNvSpPr/>
          <p:nvPr/>
        </p:nvSpPr>
        <p:spPr>
          <a:xfrm>
            <a:off x="0" y="1540984"/>
            <a:ext cx="5943600" cy="5317016"/>
          </a:xfrm>
          <a:prstGeom prst="rect">
            <a:avLst/>
          </a:prstGeom>
          <a:solidFill>
            <a:srgbClr val="FAC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7E4F0B-B1B5-425B-856A-00BBE9DE9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807625"/>
            <a:ext cx="4318000" cy="4025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90AD27-EC50-40EF-AE98-DA280AC2B662}"/>
              </a:ext>
            </a:extLst>
          </p:cNvPr>
          <p:cNvSpPr/>
          <p:nvPr/>
        </p:nvSpPr>
        <p:spPr>
          <a:xfrm>
            <a:off x="5943600" y="1540984"/>
            <a:ext cx="6248400" cy="5317016"/>
          </a:xfrm>
          <a:prstGeom prst="rect">
            <a:avLst/>
          </a:prstGeom>
          <a:solidFill>
            <a:srgbClr val="FACD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7D2AB2-2B1C-4319-B28C-659024A829AA}"/>
              </a:ext>
            </a:extLst>
          </p:cNvPr>
          <p:cNvGrpSpPr/>
          <p:nvPr/>
        </p:nvGrpSpPr>
        <p:grpSpPr>
          <a:xfrm>
            <a:off x="-10287000" y="474125"/>
            <a:ext cx="11563349" cy="1333500"/>
            <a:chOff x="0" y="339221"/>
            <a:chExt cx="11544300" cy="13335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C17A80-772E-4E70-B303-66FD0D3637A1}"/>
                </a:ext>
              </a:extLst>
            </p:cNvPr>
            <p:cNvSpPr/>
            <p:nvPr/>
          </p:nvSpPr>
          <p:spPr>
            <a:xfrm>
              <a:off x="0" y="339221"/>
              <a:ext cx="11544300" cy="133350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948338-0011-49C9-8984-4D094D593F0D}"/>
                </a:ext>
              </a:extLst>
            </p:cNvPr>
            <p:cNvSpPr txBox="1"/>
            <p:nvPr/>
          </p:nvSpPr>
          <p:spPr>
            <a:xfrm>
              <a:off x="1657350" y="636639"/>
              <a:ext cx="91440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4400" dirty="0"/>
                <a:t>What We Have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9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8226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0.12813 1.48148E-6 C 0.18542 1.48148E-6 0.25625 0.18403 0.25625 0.33379 L 0.25625 0.6682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3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C 0.05026 -3.33333E-6 -0.11849 -0.04166 -0.15144 0.01343 C -0.18425 0.06875 -0.19766 0.1882 -0.19766 0.33102 C -0.19766 0.43681 -0.19779 0.59144 -0.19779 0.69861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3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4AE4EF-7665-4999-A894-B07E4001F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9239"/>
            <a:ext cx="9144000" cy="286856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600" dirty="0" err="1"/>
              <a:t>Well,No</a:t>
            </a:r>
            <a:r>
              <a:rPr lang="en-IN" sz="3600" dirty="0"/>
              <a:t> need to worry about Pricing.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600" dirty="0"/>
              <a:t>We eliminated the use of strips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600" dirty="0"/>
              <a:t>No fear for any kind of infections.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E24478-162A-45B1-A78F-53506C7690AB}"/>
              </a:ext>
            </a:extLst>
          </p:cNvPr>
          <p:cNvGrpSpPr/>
          <p:nvPr/>
        </p:nvGrpSpPr>
        <p:grpSpPr>
          <a:xfrm>
            <a:off x="-10439400" y="312558"/>
            <a:ext cx="11620500" cy="1104643"/>
            <a:chOff x="0" y="304800"/>
            <a:chExt cx="11620500" cy="11046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206BE5-491F-4DEF-B226-81BBB1506F20}"/>
                </a:ext>
              </a:extLst>
            </p:cNvPr>
            <p:cNvSpPr/>
            <p:nvPr/>
          </p:nvSpPr>
          <p:spPr>
            <a:xfrm>
              <a:off x="0" y="304800"/>
              <a:ext cx="11620500" cy="1104643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DAA4C2-0E1C-4C3B-83AB-E2FD27A400BC}"/>
                </a:ext>
              </a:extLst>
            </p:cNvPr>
            <p:cNvSpPr txBox="1"/>
            <p:nvPr/>
          </p:nvSpPr>
          <p:spPr>
            <a:xfrm>
              <a:off x="4248150" y="375847"/>
              <a:ext cx="68961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6000" dirty="0"/>
                <a:t>What Else?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9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85469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3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18D3C-8FCB-487B-9333-867B055C69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2681287" y="2005806"/>
            <a:ext cx="7248525" cy="4261644"/>
          </a:xfrm>
          <a:prstGeom prst="rect">
            <a:avLst/>
          </a:prstGeom>
          <a:noFill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FAAFEF7-8573-4FDE-903D-CE1D222E4F7E}"/>
              </a:ext>
            </a:extLst>
          </p:cNvPr>
          <p:cNvGrpSpPr/>
          <p:nvPr/>
        </p:nvGrpSpPr>
        <p:grpSpPr>
          <a:xfrm>
            <a:off x="-10525125" y="192594"/>
            <a:ext cx="11753850" cy="1390650"/>
            <a:chOff x="219075" y="230694"/>
            <a:chExt cx="11753850" cy="13906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8EC0BD-6E55-4A02-8D69-1EBDA7D5F561}"/>
                </a:ext>
              </a:extLst>
            </p:cNvPr>
            <p:cNvSpPr/>
            <p:nvPr/>
          </p:nvSpPr>
          <p:spPr>
            <a:xfrm>
              <a:off x="219075" y="230694"/>
              <a:ext cx="11753850" cy="139065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B5F288-BFC8-469B-AD05-6E8A730A743F}"/>
                </a:ext>
              </a:extLst>
            </p:cNvPr>
            <p:cNvSpPr txBox="1"/>
            <p:nvPr/>
          </p:nvSpPr>
          <p:spPr>
            <a:xfrm>
              <a:off x="2819400" y="590550"/>
              <a:ext cx="697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latin typeface="DAGGERSQUARE"/>
                </a:rPr>
                <a:t>BLOCK DIAGRAM OF THE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0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1.85185E-6 L 0.88125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6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9F764FE-FB39-4063-B80D-B7F1455E86C2}"/>
              </a:ext>
            </a:extLst>
          </p:cNvPr>
          <p:cNvGrpSpPr/>
          <p:nvPr/>
        </p:nvGrpSpPr>
        <p:grpSpPr>
          <a:xfrm>
            <a:off x="1162050" y="1695450"/>
            <a:ext cx="8467725" cy="3960493"/>
            <a:chOff x="1162050" y="1695450"/>
            <a:chExt cx="8467725" cy="396049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17BAF9-1223-4369-9342-112BBA14EC52}"/>
                </a:ext>
              </a:extLst>
            </p:cNvPr>
            <p:cNvSpPr txBox="1"/>
            <p:nvPr/>
          </p:nvSpPr>
          <p:spPr>
            <a:xfrm>
              <a:off x="1295400" y="1695450"/>
              <a:ext cx="3848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DAGGERSQUARE"/>
                </a:rPr>
                <a:t>MQ 135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537789-93A1-4432-9042-2765B90772BC}"/>
                </a:ext>
              </a:extLst>
            </p:cNvPr>
            <p:cNvSpPr txBox="1"/>
            <p:nvPr/>
          </p:nvSpPr>
          <p:spPr>
            <a:xfrm>
              <a:off x="1162050" y="2608955"/>
              <a:ext cx="512445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DAGGERSQUARE"/>
                </a:rPr>
                <a:t>The MQ-135 gas sensor senses the gases like ammonia nitrogen, oxygen, alcohols, aromatic compounds, </a:t>
              </a:r>
              <a:r>
                <a:rPr lang="en-IN" sz="3200" dirty="0" err="1">
                  <a:latin typeface="DAGGERSQUARE"/>
                </a:rPr>
                <a:t>sulfide</a:t>
              </a:r>
              <a:r>
                <a:rPr lang="en-IN" sz="3200" dirty="0">
                  <a:latin typeface="DAGGERSQUARE"/>
                </a:rPr>
                <a:t> and smoke.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F24E703-D2CF-4023-81ED-328CAF906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6650" y="2737425"/>
              <a:ext cx="2143125" cy="214312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C5B946-CC37-49E0-AA92-2E040903A9F7}"/>
              </a:ext>
            </a:extLst>
          </p:cNvPr>
          <p:cNvGrpSpPr/>
          <p:nvPr/>
        </p:nvGrpSpPr>
        <p:grpSpPr>
          <a:xfrm>
            <a:off x="-11987213" y="1246374"/>
            <a:ext cx="11925300" cy="5772150"/>
            <a:chOff x="-95250" y="1219200"/>
            <a:chExt cx="11925300" cy="5772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64FBD8-1B7B-4BF2-AD0B-86DD33F9DCA3}"/>
                </a:ext>
              </a:extLst>
            </p:cNvPr>
            <p:cNvSpPr/>
            <p:nvPr/>
          </p:nvSpPr>
          <p:spPr>
            <a:xfrm>
              <a:off x="-95250" y="1219200"/>
              <a:ext cx="11925300" cy="5772150"/>
            </a:xfrm>
            <a:prstGeom prst="rect">
              <a:avLst/>
            </a:prstGeom>
            <a:solidFill>
              <a:srgbClr val="FACDAE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15EB56-E2C3-4BE1-8D5B-E610232D0879}"/>
                </a:ext>
              </a:extLst>
            </p:cNvPr>
            <p:cNvSpPr txBox="1"/>
            <p:nvPr/>
          </p:nvSpPr>
          <p:spPr>
            <a:xfrm>
              <a:off x="1104900" y="2152650"/>
              <a:ext cx="3981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DAGGERSQUARE"/>
                </a:rPr>
                <a:t>DHT 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DB725C-D356-4987-878C-BBC852639049}"/>
                </a:ext>
              </a:extLst>
            </p:cNvPr>
            <p:cNvSpPr txBox="1"/>
            <p:nvPr/>
          </p:nvSpPr>
          <p:spPr>
            <a:xfrm>
              <a:off x="1104900" y="3028950"/>
              <a:ext cx="499110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DAGGERSQUARE"/>
                </a:rPr>
                <a:t>The DHT11 is a basic, ultra low-cost digital temperature and humidity sensor. It uses a capacitive humidity sensor and a thermistor to measure the surrounding air, and spits out a digital signal on the data pin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DF3914-5695-4DFE-A41B-C5AEC3BEE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300" y="3238500"/>
              <a:ext cx="3448050" cy="268605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01ADA8-8D76-43F1-85CC-5EEC23A50199}"/>
              </a:ext>
            </a:extLst>
          </p:cNvPr>
          <p:cNvGrpSpPr/>
          <p:nvPr/>
        </p:nvGrpSpPr>
        <p:grpSpPr>
          <a:xfrm>
            <a:off x="-12401550" y="1246374"/>
            <a:ext cx="11925300" cy="5772150"/>
            <a:chOff x="-514350" y="1219200"/>
            <a:chExt cx="11925300" cy="57721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17160E-8921-46A1-9134-830EF84DBBE6}"/>
                </a:ext>
              </a:extLst>
            </p:cNvPr>
            <p:cNvSpPr/>
            <p:nvPr/>
          </p:nvSpPr>
          <p:spPr>
            <a:xfrm>
              <a:off x="-514350" y="1219200"/>
              <a:ext cx="11925300" cy="57721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D7FA01-9522-42F4-B0EF-0E8B0823D632}"/>
                </a:ext>
              </a:extLst>
            </p:cNvPr>
            <p:cNvSpPr txBox="1"/>
            <p:nvPr/>
          </p:nvSpPr>
          <p:spPr>
            <a:xfrm>
              <a:off x="1009650" y="2000250"/>
              <a:ext cx="3771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DAGGERSQUARE"/>
                </a:rPr>
                <a:t>BMP 180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CE0833-FF18-4099-B2AC-8BE53D888604}"/>
                </a:ext>
              </a:extLst>
            </p:cNvPr>
            <p:cNvSpPr txBox="1"/>
            <p:nvPr/>
          </p:nvSpPr>
          <p:spPr>
            <a:xfrm>
              <a:off x="781050" y="3028950"/>
              <a:ext cx="531495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DAGGERSQUARE"/>
                </a:rPr>
                <a:t>The BMP180 Breakout is a barometric pressure sensor with an I2C (“Wire”) interface. Barometric pressure sensors measure the absolute pressure of the air around them.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7AA4535-1AB1-491C-98CA-1A7268675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8025" y="3133725"/>
              <a:ext cx="3448050" cy="19431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EE06B0-AB70-46C8-A38D-0C263F7EEDB4}"/>
              </a:ext>
            </a:extLst>
          </p:cNvPr>
          <p:cNvGrpSpPr/>
          <p:nvPr/>
        </p:nvGrpSpPr>
        <p:grpSpPr>
          <a:xfrm>
            <a:off x="-12815887" y="1246374"/>
            <a:ext cx="11925300" cy="5772150"/>
            <a:chOff x="-933450" y="1219200"/>
            <a:chExt cx="11925300" cy="57721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80E7AC-7C65-4E42-AE5D-7D901C4EE1CB}"/>
                </a:ext>
              </a:extLst>
            </p:cNvPr>
            <p:cNvSpPr/>
            <p:nvPr/>
          </p:nvSpPr>
          <p:spPr>
            <a:xfrm>
              <a:off x="-933450" y="1219200"/>
              <a:ext cx="11925300" cy="5772150"/>
            </a:xfrm>
            <a:prstGeom prst="rect">
              <a:avLst/>
            </a:prstGeom>
            <a:solidFill>
              <a:srgbClr val="E6AF00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6F6DBE-47C5-4A79-B2A0-A8A7E2FAAB33}"/>
                </a:ext>
              </a:extLst>
            </p:cNvPr>
            <p:cNvSpPr txBox="1"/>
            <p:nvPr/>
          </p:nvSpPr>
          <p:spPr>
            <a:xfrm>
              <a:off x="781050" y="1828800"/>
              <a:ext cx="4305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latin typeface="DAGGERSQUARE"/>
                </a:rPr>
                <a:t>ARDUINO PRO MINI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7E97FB-36D5-486A-9DB8-E3096251948A}"/>
                </a:ext>
              </a:extLst>
            </p:cNvPr>
            <p:cNvSpPr txBox="1"/>
            <p:nvPr/>
          </p:nvSpPr>
          <p:spPr>
            <a:xfrm>
              <a:off x="781050" y="3133725"/>
              <a:ext cx="531495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DAGGERSQUARE"/>
                </a:rPr>
                <a:t>The Arduino Pro Mini is a microcontroller board based on the ATmega328. It has 14 digital input/output pins, 6 </a:t>
              </a:r>
              <a:r>
                <a:rPr lang="en-IN" sz="2800" dirty="0" err="1">
                  <a:latin typeface="DAGGERSQUARE"/>
                </a:rPr>
                <a:t>analog</a:t>
              </a:r>
              <a:r>
                <a:rPr lang="en-IN" sz="2800" dirty="0">
                  <a:latin typeface="DAGGERSQUARE"/>
                </a:rPr>
                <a:t> inputs, an on-board resonator, a reset button, and holes for mounting pin headers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062811E-F8F5-4A5D-9D21-F447A4016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350" y="2608955"/>
              <a:ext cx="3895725" cy="322522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31B96E-C83F-415F-A45A-B2900C913D28}"/>
              </a:ext>
            </a:extLst>
          </p:cNvPr>
          <p:cNvGrpSpPr/>
          <p:nvPr/>
        </p:nvGrpSpPr>
        <p:grpSpPr>
          <a:xfrm>
            <a:off x="-13249274" y="1246374"/>
            <a:ext cx="11925300" cy="5772150"/>
            <a:chOff x="-1390650" y="1219200"/>
            <a:chExt cx="11925300" cy="57721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3CCD79-6029-4760-9512-602FA674CBCE}"/>
                </a:ext>
              </a:extLst>
            </p:cNvPr>
            <p:cNvSpPr/>
            <p:nvPr/>
          </p:nvSpPr>
          <p:spPr>
            <a:xfrm>
              <a:off x="-1390650" y="1219200"/>
              <a:ext cx="11925300" cy="5772150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93B3F4-F056-42E2-BF66-00415A06F9F5}"/>
                </a:ext>
              </a:extLst>
            </p:cNvPr>
            <p:cNvSpPr txBox="1"/>
            <p:nvPr/>
          </p:nvSpPr>
          <p:spPr>
            <a:xfrm>
              <a:off x="1200150" y="1695450"/>
              <a:ext cx="3581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DAGGERSQUARE"/>
                </a:rPr>
                <a:t>OLED DISPLAY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27EFBD-4CEA-44C9-8FCF-9B4CF2A6D239}"/>
                </a:ext>
              </a:extLst>
            </p:cNvPr>
            <p:cNvSpPr txBox="1"/>
            <p:nvPr/>
          </p:nvSpPr>
          <p:spPr>
            <a:xfrm>
              <a:off x="781050" y="2608955"/>
              <a:ext cx="531495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An organic light-emitting diode (OLED) is a light-emitting diode (LED) in which the emissive electroluminescent layer is a film of organic compound that emits light in response to an electric current.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51C205E-3AAB-4935-8E24-02D431097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663" y="2865120"/>
              <a:ext cx="3695700" cy="27736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4C0FAE-1DD0-4610-8529-498051CD0F5F}"/>
              </a:ext>
            </a:extLst>
          </p:cNvPr>
          <p:cNvGrpSpPr/>
          <p:nvPr/>
        </p:nvGrpSpPr>
        <p:grpSpPr>
          <a:xfrm>
            <a:off x="-10058400" y="171450"/>
            <a:ext cx="11563350" cy="1047750"/>
            <a:chOff x="361950" y="171450"/>
            <a:chExt cx="11563350" cy="1047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0E05C8-A734-40D5-A192-468C2D707C8B}"/>
                </a:ext>
              </a:extLst>
            </p:cNvPr>
            <p:cNvSpPr/>
            <p:nvPr/>
          </p:nvSpPr>
          <p:spPr>
            <a:xfrm>
              <a:off x="361950" y="171450"/>
              <a:ext cx="11563350" cy="104775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305B49-78A1-4FAB-8238-2A3F348E8E13}"/>
                </a:ext>
              </a:extLst>
            </p:cNvPr>
            <p:cNvSpPr txBox="1"/>
            <p:nvPr/>
          </p:nvSpPr>
          <p:spPr>
            <a:xfrm>
              <a:off x="3971925" y="476250"/>
              <a:ext cx="6191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DAGGERSQUARE"/>
                </a:rPr>
                <a:t>COMPONENTS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62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86484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4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97812 -0.0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06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3.7037E-6 L 0.98907 -0.0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53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1.00117 -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6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1.01485 -0.00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4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CD1C6A2-EAFC-4AA6-9199-7C45BF2327E3}"/>
              </a:ext>
            </a:extLst>
          </p:cNvPr>
          <p:cNvGrpSpPr/>
          <p:nvPr/>
        </p:nvGrpSpPr>
        <p:grpSpPr>
          <a:xfrm>
            <a:off x="-10287000" y="171450"/>
            <a:ext cx="11811000" cy="1390650"/>
            <a:chOff x="190500" y="209550"/>
            <a:chExt cx="11811000" cy="1390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F7904F-9512-4818-8E1E-4133F35BBA32}"/>
                </a:ext>
              </a:extLst>
            </p:cNvPr>
            <p:cNvSpPr/>
            <p:nvPr/>
          </p:nvSpPr>
          <p:spPr>
            <a:xfrm>
              <a:off x="190500" y="209550"/>
              <a:ext cx="11811000" cy="139065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199C1B-E3B5-43F9-853D-6D24EB541115}"/>
                </a:ext>
              </a:extLst>
            </p:cNvPr>
            <p:cNvSpPr txBox="1"/>
            <p:nvPr/>
          </p:nvSpPr>
          <p:spPr>
            <a:xfrm>
              <a:off x="3124200" y="590550"/>
              <a:ext cx="6496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DAGGERSQUARE"/>
                </a:rPr>
                <a:t>ARTIFICIAL NEURAL NETWORK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F5882C-8D05-433F-9E23-BB85D3409710}"/>
              </a:ext>
            </a:extLst>
          </p:cNvPr>
          <p:cNvSpPr txBox="1"/>
          <p:nvPr/>
        </p:nvSpPr>
        <p:spPr>
          <a:xfrm>
            <a:off x="552450" y="1981200"/>
            <a:ext cx="1112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latin typeface="DAGGERSQUARE"/>
            </a:endParaRPr>
          </a:p>
          <a:p>
            <a:endParaRPr lang="en-IN" sz="3200" dirty="0">
              <a:latin typeface="DAGGERSQUARE"/>
            </a:endParaRPr>
          </a:p>
          <a:p>
            <a:r>
              <a:rPr lang="en-IN" sz="3200" dirty="0">
                <a:latin typeface="DAGGERSQUARE"/>
              </a:rPr>
              <a:t>To </a:t>
            </a:r>
            <a:r>
              <a:rPr lang="en-IN" sz="3200" dirty="0" err="1">
                <a:latin typeface="DAGGERSQUARE"/>
              </a:rPr>
              <a:t>analyze</a:t>
            </a:r>
            <a:r>
              <a:rPr lang="en-IN" sz="3200" dirty="0">
                <a:latin typeface="DAGGERSQUARE"/>
              </a:rPr>
              <a:t> and get the relation between the recorded</a:t>
            </a:r>
          </a:p>
          <a:p>
            <a:r>
              <a:rPr lang="en-IN" sz="3200" dirty="0">
                <a:latin typeface="DAGGERSQUARE"/>
              </a:rPr>
              <a:t>parameters and glucose levels Neural Networking is used.</a:t>
            </a:r>
          </a:p>
          <a:p>
            <a:endParaRPr lang="en-IN" sz="3200" dirty="0">
              <a:latin typeface="DAGGERSQUARE"/>
            </a:endParaRPr>
          </a:p>
          <a:p>
            <a:r>
              <a:rPr lang="en-IN" sz="3200" dirty="0">
                <a:latin typeface="DAGGERSQUARE"/>
              </a:rPr>
              <a:t>Later with the help of this we are able to analyse the data.</a:t>
            </a:r>
          </a:p>
        </p:txBody>
      </p:sp>
    </p:spTree>
    <p:extLst>
      <p:ext uri="{BB962C8B-B14F-4D97-AF65-F5344CB8AC3E}">
        <p14:creationId xmlns:p14="http://schemas.microsoft.com/office/powerpoint/2010/main" val="22804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11111E-6 L 0.85938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6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A4AF5F-AE0E-48CE-9F3A-86C538AC6106}"/>
              </a:ext>
            </a:extLst>
          </p:cNvPr>
          <p:cNvGrpSpPr/>
          <p:nvPr/>
        </p:nvGrpSpPr>
        <p:grpSpPr>
          <a:xfrm>
            <a:off x="-10801350" y="169247"/>
            <a:ext cx="11601450" cy="971550"/>
            <a:chOff x="304800" y="152400"/>
            <a:chExt cx="11601450" cy="9715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BEE859-8383-4209-959E-442E947B59EA}"/>
                </a:ext>
              </a:extLst>
            </p:cNvPr>
            <p:cNvSpPr/>
            <p:nvPr/>
          </p:nvSpPr>
          <p:spPr>
            <a:xfrm>
              <a:off x="304800" y="152400"/>
              <a:ext cx="11601450" cy="97155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EA71BE-7717-45D5-A162-7CC09D7BD6FE}"/>
                </a:ext>
              </a:extLst>
            </p:cNvPr>
            <p:cNvSpPr txBox="1"/>
            <p:nvPr/>
          </p:nvSpPr>
          <p:spPr>
            <a:xfrm>
              <a:off x="5410200" y="345787"/>
              <a:ext cx="190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DAGGERSQUARE"/>
                </a:rPr>
                <a:t>RESULT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68B69D-2766-466B-9289-71CC9C627DB3}"/>
              </a:ext>
            </a:extLst>
          </p:cNvPr>
          <p:cNvSpPr txBox="1"/>
          <p:nvPr/>
        </p:nvSpPr>
        <p:spPr>
          <a:xfrm>
            <a:off x="1047750" y="1562100"/>
            <a:ext cx="10629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DAGGERSQUARE"/>
              </a:rPr>
              <a:t>An mobile application acts as an interface for the user.</a:t>
            </a:r>
          </a:p>
          <a:p>
            <a:endParaRPr lang="en-IN" sz="2800" dirty="0">
              <a:latin typeface="DAGGERSQUARE"/>
            </a:endParaRPr>
          </a:p>
          <a:p>
            <a:endParaRPr lang="en-IN" sz="2800" dirty="0">
              <a:latin typeface="DAGGERSQUARE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7A4BB-72CE-486C-AA9C-E316AEBBC64D}"/>
              </a:ext>
            </a:extLst>
          </p:cNvPr>
          <p:cNvSpPr txBox="1"/>
          <p:nvPr/>
        </p:nvSpPr>
        <p:spPr>
          <a:xfrm>
            <a:off x="800100" y="2457450"/>
            <a:ext cx="10934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DAGGERSQUARE"/>
              </a:rPr>
              <a:t>With the help of Machine Learning we can take the data of the users and help them in lot of ways.</a:t>
            </a:r>
          </a:p>
          <a:p>
            <a:endParaRPr lang="en-IN" sz="2800" dirty="0">
              <a:latin typeface="DAGGERSQUARE"/>
            </a:endParaRPr>
          </a:p>
          <a:p>
            <a:r>
              <a:rPr lang="en-IN" sz="2800" dirty="0">
                <a:latin typeface="DAGGERSQUARE"/>
              </a:rPr>
              <a:t>      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4EA30-46FB-4D64-A285-7D16719944BC}"/>
              </a:ext>
            </a:extLst>
          </p:cNvPr>
          <p:cNvSpPr txBox="1"/>
          <p:nvPr/>
        </p:nvSpPr>
        <p:spPr>
          <a:xfrm>
            <a:off x="1238250" y="3695699"/>
            <a:ext cx="1143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DAGGERSQUARE"/>
              </a:rPr>
              <a:t>    </a:t>
            </a:r>
            <a:r>
              <a:rPr lang="en-IN" sz="2800" dirty="0">
                <a:latin typeface="DAGGERSQUARE"/>
              </a:rPr>
              <a:t> -A user can have the diet plan according to their diabetic level </a:t>
            </a:r>
            <a:r>
              <a:rPr lang="en-IN" dirty="0">
                <a:latin typeface="DAGGERSQUARE"/>
              </a:rPr>
              <a:t>.</a:t>
            </a:r>
          </a:p>
          <a:p>
            <a:endParaRPr lang="en-IN" dirty="0">
              <a:latin typeface="DAGGERSQUAR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9138-6492-419B-B6EB-29AC7BE43F8F}"/>
              </a:ext>
            </a:extLst>
          </p:cNvPr>
          <p:cNvSpPr txBox="1"/>
          <p:nvPr/>
        </p:nvSpPr>
        <p:spPr>
          <a:xfrm>
            <a:off x="1047750" y="4396442"/>
            <a:ext cx="111442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DAGGERSQUARE"/>
            </a:endParaRPr>
          </a:p>
          <a:p>
            <a:r>
              <a:rPr lang="en-IN" sz="2800" dirty="0">
                <a:latin typeface="DAGGERSQUARE"/>
              </a:rPr>
              <a:t>       -A user could know when do they require the care of the hospital            </a:t>
            </a:r>
          </a:p>
          <a:p>
            <a:r>
              <a:rPr lang="en-IN" sz="2800" dirty="0">
                <a:latin typeface="DAGGERSQUARE"/>
              </a:rPr>
              <a:t>         and when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3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91016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0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B063CF-0DD9-41D6-84D0-396D908E978D}"/>
              </a:ext>
            </a:extLst>
          </p:cNvPr>
          <p:cNvGrpSpPr/>
          <p:nvPr/>
        </p:nvGrpSpPr>
        <p:grpSpPr>
          <a:xfrm>
            <a:off x="-10020300" y="266700"/>
            <a:ext cx="11334750" cy="1085850"/>
            <a:chOff x="419100" y="266700"/>
            <a:chExt cx="11334750" cy="1085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B3B2B1-C340-486B-B155-A0BC19C2EC82}"/>
                </a:ext>
              </a:extLst>
            </p:cNvPr>
            <p:cNvSpPr/>
            <p:nvPr/>
          </p:nvSpPr>
          <p:spPr>
            <a:xfrm>
              <a:off x="419100" y="266700"/>
              <a:ext cx="11334750" cy="1085850"/>
            </a:xfrm>
            <a:prstGeom prst="rect">
              <a:avLst/>
            </a:prstGeom>
            <a:solidFill>
              <a:srgbClr val="C8C7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D0FF84-40F9-4C35-A973-BAE160977BB0}"/>
                </a:ext>
              </a:extLst>
            </p:cNvPr>
            <p:cNvSpPr txBox="1"/>
            <p:nvPr/>
          </p:nvSpPr>
          <p:spPr>
            <a:xfrm>
              <a:off x="4619625" y="517237"/>
              <a:ext cx="29337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DAGGERSQUARE"/>
                </a:rPr>
                <a:t>CONCLUSION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665AA9-547B-4AAB-8CB5-F71D8D0EBA89}"/>
              </a:ext>
            </a:extLst>
          </p:cNvPr>
          <p:cNvSpPr txBox="1"/>
          <p:nvPr/>
        </p:nvSpPr>
        <p:spPr>
          <a:xfrm>
            <a:off x="723900" y="1905000"/>
            <a:ext cx="1102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DAGGERSQUARE"/>
              </a:rPr>
              <a:t>This product is useful for every diabetic patient.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3550F-2989-4654-A95B-0B70F0211C12}"/>
              </a:ext>
            </a:extLst>
          </p:cNvPr>
          <p:cNvSpPr txBox="1"/>
          <p:nvPr/>
        </p:nvSpPr>
        <p:spPr>
          <a:xfrm>
            <a:off x="723900" y="2781300"/>
            <a:ext cx="11182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DAGGERSQUARE"/>
              </a:rPr>
              <a:t>Our focus is to make sure that every patient </a:t>
            </a:r>
            <a:r>
              <a:rPr lang="en-IN" sz="3200" dirty="0">
                <a:latin typeface="DAGGERSQUARE"/>
              </a:rPr>
              <a:t>gets</a:t>
            </a:r>
            <a:r>
              <a:rPr lang="en-IN" sz="2800" dirty="0">
                <a:latin typeface="DAGGERSQUARE"/>
              </a:rPr>
              <a:t> a pain free medication.</a:t>
            </a:r>
          </a:p>
          <a:p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1A47D-0AE2-4E8E-9156-8F80DE1E46EE}"/>
              </a:ext>
            </a:extLst>
          </p:cNvPr>
          <p:cNvSpPr txBox="1"/>
          <p:nvPr/>
        </p:nvSpPr>
        <p:spPr>
          <a:xfrm>
            <a:off x="723900" y="3657600"/>
            <a:ext cx="11182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DAGGERSQUARE"/>
              </a:rPr>
              <a:t>  We help the user to live his life at his best.</a:t>
            </a:r>
          </a:p>
          <a:p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721D5-8C49-4954-BFED-14EEF2BF469D}"/>
              </a:ext>
            </a:extLst>
          </p:cNvPr>
          <p:cNvSpPr txBox="1"/>
          <p:nvPr/>
        </p:nvSpPr>
        <p:spPr>
          <a:xfrm>
            <a:off x="723900" y="4438650"/>
            <a:ext cx="11182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DAGGERSQUARE"/>
              </a:rPr>
              <a:t>  We help them to take a proper diet suitable for themselves.</a:t>
            </a:r>
          </a:p>
          <a:p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E6940-4D62-4C24-A681-D5F52852357C}"/>
              </a:ext>
            </a:extLst>
          </p:cNvPr>
          <p:cNvSpPr txBox="1"/>
          <p:nvPr/>
        </p:nvSpPr>
        <p:spPr>
          <a:xfrm>
            <a:off x="723900" y="5334000"/>
            <a:ext cx="1074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DAGGERSQUARE"/>
              </a:rPr>
              <a:t>   And we make sure that they get painless diagnosis.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91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85703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5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474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Bahnschrift SemiBold</vt:lpstr>
      <vt:lpstr>Calibri</vt:lpstr>
      <vt:lpstr>Calibri Light</vt:lpstr>
      <vt:lpstr>DAGGERSQUARE</vt:lpstr>
      <vt:lpstr>Raleway SemiBold</vt:lpstr>
      <vt:lpstr>Segoe UI Semilight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Samyak Singh</cp:lastModifiedBy>
  <cp:revision>83</cp:revision>
  <dcterms:created xsi:type="dcterms:W3CDTF">2017-11-09T17:58:25Z</dcterms:created>
  <dcterms:modified xsi:type="dcterms:W3CDTF">2018-03-20T22:12:40Z</dcterms:modified>
</cp:coreProperties>
</file>