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pos="24"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9" autoAdjust="0"/>
    <p:restoredTop sz="94706" autoAdjust="0"/>
  </p:normalViewPr>
  <p:slideViewPr>
    <p:cSldViewPr snapToGrid="0" snapToObjects="1" showGuides="1">
      <p:cViewPr>
        <p:scale>
          <a:sx n="40" d="100"/>
          <a:sy n="40" d="100"/>
        </p:scale>
        <p:origin x="-211" y="72"/>
      </p:cViewPr>
      <p:guideLst>
        <p:guide orient="horz" pos="1659"/>
        <p:guide orient="horz" pos="144"/>
        <p:guide orient="horz" pos="10080"/>
        <p:guide orient="horz" pos="24"/>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7232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D951A23-7FFD-204C-869A-7469BE75700C}"/>
              </a:ext>
            </a:extLst>
          </p:cNvPr>
          <p:cNvGrpSpPr/>
          <p:nvPr userDrawn="1"/>
        </p:nvGrpSpPr>
        <p:grpSpPr>
          <a:xfrm>
            <a:off x="-86402" y="-57150"/>
            <a:ext cx="29433603" cy="16573500"/>
            <a:chOff x="-81002" y="-57150"/>
            <a:chExt cx="27594003" cy="16573500"/>
          </a:xfrm>
        </p:grpSpPr>
        <p:sp>
          <p:nvSpPr>
            <p:cNvPr id="18" name="Text Box 14">
              <a:extLst>
                <a:ext uri="{FF2B5EF4-FFF2-40B4-BE49-F238E27FC236}">
                  <a16:creationId xmlns:a16="http://schemas.microsoft.com/office/drawing/2014/main" xmlns="" id="{5CADBED4-23B3-AF42-BFCE-723FDBBF101F}"/>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9" name="Freeform 18">
              <a:extLst>
                <a:ext uri="{FF2B5EF4-FFF2-40B4-BE49-F238E27FC236}">
                  <a16:creationId xmlns:a16="http://schemas.microsoft.com/office/drawing/2014/main" xmlns="" id="{91BD7D7F-62B0-8943-A75B-964AE3FA2ACD}"/>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20" name="Freeform 19">
              <a:extLst>
                <a:ext uri="{FF2B5EF4-FFF2-40B4-BE49-F238E27FC236}">
                  <a16:creationId xmlns:a16="http://schemas.microsoft.com/office/drawing/2014/main" xmlns="" id="{F5781D29-8D26-CC47-8DC4-40A80CE4328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1" name="Freeform 20">
              <a:extLst>
                <a:ext uri="{FF2B5EF4-FFF2-40B4-BE49-F238E27FC236}">
                  <a16:creationId xmlns:a16="http://schemas.microsoft.com/office/drawing/2014/main" xmlns="" id="{7682AA11-F0B4-4A45-BA47-EA99831A6CA8}"/>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2" name="Text Box 14">
              <a:extLst>
                <a:ext uri="{FF2B5EF4-FFF2-40B4-BE49-F238E27FC236}">
                  <a16:creationId xmlns:a16="http://schemas.microsoft.com/office/drawing/2014/main" xmlns="" id="{48717DCE-020D-0045-A9DC-584FF4C3946E}"/>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0" name="Table 9">
            <a:extLst>
              <a:ext uri="{FF2B5EF4-FFF2-40B4-BE49-F238E27FC236}">
                <a16:creationId xmlns:a16="http://schemas.microsoft.com/office/drawing/2014/main" xmlns="" id="{50E72AA0-F147-7040-A57D-4E62E8BBD767}"/>
              </a:ext>
            </a:extLst>
          </p:cNvPr>
          <p:cNvGraphicFramePr>
            <a:graphicFrameLocks noGrp="1"/>
          </p:cNvGraphicFramePr>
          <p:nvPr userDrawn="1">
            <p:extLst>
              <p:ext uri="{D42A27DB-BD31-4B8C-83A1-F6EECF244321}">
                <p14:modId xmlns:p14="http://schemas.microsoft.com/office/powerpoint/2010/main" val="303592279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xmlns="" val="20000"/>
                    </a:ext>
                  </a:extLst>
                </a:gridCol>
                <a:gridCol w="3211218">
                  <a:extLst>
                    <a:ext uri="{9D8B030D-6E8A-4147-A177-3AD203B41FA5}">
                      <a16:colId xmlns:a16="http://schemas.microsoft.com/office/drawing/2014/main" xmlns=""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xmlns=""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xmlns=""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xmlns=""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2" name="Table 11">
            <a:extLst>
              <a:ext uri="{FF2B5EF4-FFF2-40B4-BE49-F238E27FC236}">
                <a16:creationId xmlns:a16="http://schemas.microsoft.com/office/drawing/2014/main" xmlns="" id="{A5873058-EF11-4846-BD70-E06FB3E7BC2A}"/>
              </a:ext>
            </a:extLst>
          </p:cNvPr>
          <p:cNvGraphicFramePr>
            <a:graphicFrameLocks noGrp="1"/>
          </p:cNvGraphicFramePr>
          <p:nvPr userDrawn="1">
            <p:extLst>
              <p:ext uri="{D42A27DB-BD31-4B8C-83A1-F6EECF244321}">
                <p14:modId xmlns:p14="http://schemas.microsoft.com/office/powerpoint/2010/main" val="3697004425"/>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xmlns="" val="20000"/>
                    </a:ext>
                  </a:extLst>
                </a:gridCol>
                <a:gridCol w="681713">
                  <a:extLst>
                    <a:ext uri="{9D8B030D-6E8A-4147-A177-3AD203B41FA5}">
                      <a16:colId xmlns:a16="http://schemas.microsoft.com/office/drawing/2014/main" xmlns="" val="997673227"/>
                    </a:ext>
                  </a:extLst>
                </a:gridCol>
                <a:gridCol w="2844405">
                  <a:extLst>
                    <a:ext uri="{9D8B030D-6E8A-4147-A177-3AD203B41FA5}">
                      <a16:colId xmlns:a16="http://schemas.microsoft.com/office/drawing/2014/main" xmlns=""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xmlns=""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xmlns=""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xmlns=""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xmlns=""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xmlns=""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xmlns=""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xmlns=""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xmlns=""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xmlns=""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F13C9E09-17E0-7E46-9EC7-99AF8216A004}"/>
              </a:ext>
            </a:extLst>
          </p:cNvPr>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4" name="Freeform 73"/>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75" name="Freeform 74"/>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6" name="Freeform 75"/>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7" name="Text Box 14"/>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3254691146"/>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B88D2DC4-BB04-E448-8C7E-D83ECE59E0A9}"/>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xmlns="" id="{9057DDE1-2C35-A94D-AE0E-143FC424CC09}"/>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xmlns="" id="{420842D6-2FEB-3848-A8D0-21FB47BA78A6}"/>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xmlns="" id="{E6969F7F-7C4B-DF42-92F1-67600F44C4A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xmlns="" id="{77827C27-C81F-4244-A3D1-3216516AC38C}"/>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xmlns="" id="{B3A834B2-5A03-C44F-82B1-67800C5FEE43}"/>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xmlns="" id="{122E5797-8370-9542-8F10-E667129197F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xmlns="" val="20000"/>
                    </a:ext>
                  </a:extLst>
                </a:gridCol>
                <a:gridCol w="3211218">
                  <a:extLst>
                    <a:ext uri="{9D8B030D-6E8A-4147-A177-3AD203B41FA5}">
                      <a16:colId xmlns:a16="http://schemas.microsoft.com/office/drawing/2014/main" xmlns=""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xmlns=""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xmlns=""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xmlns=""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7" name="Table 16">
            <a:extLst>
              <a:ext uri="{FF2B5EF4-FFF2-40B4-BE49-F238E27FC236}">
                <a16:creationId xmlns:a16="http://schemas.microsoft.com/office/drawing/2014/main" xmlns="" id="{89064987-859E-D34C-A9F6-834407C918E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xmlns="" val="20000"/>
                    </a:ext>
                  </a:extLst>
                </a:gridCol>
                <a:gridCol w="681713">
                  <a:extLst>
                    <a:ext uri="{9D8B030D-6E8A-4147-A177-3AD203B41FA5}">
                      <a16:colId xmlns:a16="http://schemas.microsoft.com/office/drawing/2014/main" xmlns="" val="997673227"/>
                    </a:ext>
                  </a:extLst>
                </a:gridCol>
                <a:gridCol w="2844405">
                  <a:extLst>
                    <a:ext uri="{9D8B030D-6E8A-4147-A177-3AD203B41FA5}">
                      <a16:colId xmlns:a16="http://schemas.microsoft.com/office/drawing/2014/main" xmlns=""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xmlns=""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xmlns=""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xmlns=""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xmlns=""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xmlns=""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xmlns=""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xmlns=""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xmlns=""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xmlns=""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C653DFC0-C8CC-4048-8C0E-EB7A9A197D43}"/>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xmlns="" id="{F703386D-7CF5-C24D-BCA4-7EA8DDB033FA}"/>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xmlns="" id="{8884A6D1-9E34-AB48-80E7-685F32A4596E}"/>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xmlns="" id="{B7DA1284-3D64-6543-AE5B-C9E97C9C40D1}"/>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xmlns="" id="{C0740610-C765-4141-9A13-24069536161F}"/>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xmlns="" id="{05975483-D81A-564B-AFF2-97B19CA70837}"/>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xmlns="" id="{B96F4CE7-2880-854F-B2DB-E5D982EFC9C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xmlns="" val="20000"/>
                    </a:ext>
                  </a:extLst>
                </a:gridCol>
                <a:gridCol w="3211218">
                  <a:extLst>
                    <a:ext uri="{9D8B030D-6E8A-4147-A177-3AD203B41FA5}">
                      <a16:colId xmlns:a16="http://schemas.microsoft.com/office/drawing/2014/main" xmlns=""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xmlns=""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xmlns=""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xmlns=""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7" name="Table 16">
            <a:extLst>
              <a:ext uri="{FF2B5EF4-FFF2-40B4-BE49-F238E27FC236}">
                <a16:creationId xmlns:a16="http://schemas.microsoft.com/office/drawing/2014/main" xmlns="" id="{BACDD0B0-017D-8142-9D2D-87EF3C641C70}"/>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xmlns="" val="20000"/>
                    </a:ext>
                  </a:extLst>
                </a:gridCol>
                <a:gridCol w="681713">
                  <a:extLst>
                    <a:ext uri="{9D8B030D-6E8A-4147-A177-3AD203B41FA5}">
                      <a16:colId xmlns:a16="http://schemas.microsoft.com/office/drawing/2014/main" xmlns="" val="997673227"/>
                    </a:ext>
                  </a:extLst>
                </a:gridCol>
                <a:gridCol w="2844405">
                  <a:extLst>
                    <a:ext uri="{9D8B030D-6E8A-4147-A177-3AD203B41FA5}">
                      <a16:colId xmlns:a16="http://schemas.microsoft.com/office/drawing/2014/main" xmlns=""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xmlns=""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xmlns=""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xmlns=""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xmlns=""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xmlns=""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xmlns=""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xmlns=""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xmlns=""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xmlns=""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 Placeholder 418"/>
          <p:cNvSpPr>
            <a:spLocks noGrp="1"/>
          </p:cNvSpPr>
          <p:nvPr>
            <p:ph type="body" sz="quarter" idx="10"/>
          </p:nvPr>
        </p:nvSpPr>
        <p:spPr>
          <a:xfrm>
            <a:off x="606195" y="3063162"/>
            <a:ext cx="6704542" cy="8450652"/>
          </a:xfrm>
        </p:spPr>
        <p:txBody>
          <a:bodyPr/>
          <a:lstStyle/>
          <a:p>
            <a:r>
              <a:rPr lang="sr-Latn-RS" sz="2800" dirty="0" smtClean="0"/>
              <a:t>Inspirisani popularnim kvizom „slagalica“ i njegovom prvom igrom , koju je generealno jako teško rešiti napamet, odlučili smo da uposlimo računar.</a:t>
            </a:r>
          </a:p>
          <a:p>
            <a:r>
              <a:rPr lang="sr-Latn-RS" sz="2800" dirty="0" smtClean="0"/>
              <a:t>Pravila igre: </a:t>
            </a:r>
          </a:p>
          <a:p>
            <a:r>
              <a:rPr lang="sr-Latn-RS" sz="2800" dirty="0" smtClean="0"/>
              <a:t>  - Igrač dobija 12 slučajnih slova</a:t>
            </a:r>
          </a:p>
          <a:p>
            <a:r>
              <a:rPr lang="sr-Latn-RS" sz="2800" dirty="0"/>
              <a:t> </a:t>
            </a:r>
            <a:r>
              <a:rPr lang="sr-Latn-RS" sz="2800" dirty="0" smtClean="0"/>
              <a:t> - Od dobijenih slova igrač nastoji da formira što dužu reč</a:t>
            </a:r>
          </a:p>
          <a:p>
            <a:endParaRPr lang="sr-Latn-RS" sz="2800" dirty="0" smtClean="0"/>
          </a:p>
          <a:p>
            <a:r>
              <a:rPr lang="sr-Latn-RS" sz="2800" dirty="0" smtClean="0"/>
              <a:t>Tok sistema:</a:t>
            </a:r>
          </a:p>
          <a:p>
            <a:r>
              <a:rPr lang="sr-Latn-RS" sz="2800" dirty="0" smtClean="0"/>
              <a:t>  - Prosleđuje se slika dobijenih slova</a:t>
            </a:r>
          </a:p>
          <a:p>
            <a:r>
              <a:rPr lang="sr-Latn-RS" sz="2800" dirty="0"/>
              <a:t> </a:t>
            </a:r>
            <a:r>
              <a:rPr lang="sr-Latn-RS" sz="2800" dirty="0" smtClean="0"/>
              <a:t> - Vrše se odgovarajuće transofmarcije nad slikom</a:t>
            </a:r>
          </a:p>
          <a:p>
            <a:r>
              <a:rPr lang="sr-Latn-RS" sz="2800" dirty="0"/>
              <a:t> </a:t>
            </a:r>
            <a:r>
              <a:rPr lang="sr-Latn-RS" sz="2800" dirty="0" smtClean="0"/>
              <a:t> - </a:t>
            </a:r>
            <a:r>
              <a:rPr lang="sr-Latn-RS" sz="2800" dirty="0" smtClean="0"/>
              <a:t>Pronalaze se regioni</a:t>
            </a:r>
          </a:p>
          <a:p>
            <a:r>
              <a:rPr lang="sr-Latn-RS" sz="2800" dirty="0" smtClean="0"/>
              <a:t>  - Vrši se predikcija nad pronađenim regionima na osnovu  istrenirane nn</a:t>
            </a:r>
          </a:p>
          <a:p>
            <a:r>
              <a:rPr lang="sr-Latn-RS" sz="2800" dirty="0"/>
              <a:t> </a:t>
            </a:r>
            <a:r>
              <a:rPr lang="sr-Latn-RS" sz="2800" dirty="0" smtClean="0"/>
              <a:t> - Pronalazi se najduža reč</a:t>
            </a:r>
          </a:p>
        </p:txBody>
      </p:sp>
      <p:sp>
        <p:nvSpPr>
          <p:cNvPr id="420" name="Text Placeholder 419"/>
          <p:cNvSpPr>
            <a:spLocks noGrp="1"/>
          </p:cNvSpPr>
          <p:nvPr>
            <p:ph type="body" sz="quarter" idx="11"/>
          </p:nvPr>
        </p:nvSpPr>
        <p:spPr>
          <a:xfrm>
            <a:off x="608842" y="2579008"/>
            <a:ext cx="6699250" cy="536406"/>
          </a:xfrm>
        </p:spPr>
        <p:txBody>
          <a:bodyPr/>
          <a:lstStyle/>
          <a:p>
            <a:r>
              <a:rPr lang="sr-Latn-RS" sz="2800" dirty="0" smtClean="0"/>
              <a:t>Uvod</a:t>
            </a:r>
            <a:endParaRPr lang="en-US" sz="2800" dirty="0"/>
          </a:p>
        </p:txBody>
      </p:sp>
      <p:sp>
        <p:nvSpPr>
          <p:cNvPr id="421" name="Text Placeholder 420"/>
          <p:cNvSpPr>
            <a:spLocks noGrp="1"/>
          </p:cNvSpPr>
          <p:nvPr>
            <p:ph type="body" sz="quarter" idx="19"/>
          </p:nvPr>
        </p:nvSpPr>
        <p:spPr>
          <a:xfrm>
            <a:off x="8610600" y="3474956"/>
            <a:ext cx="12439650" cy="8967716"/>
          </a:xfrm>
        </p:spPr>
        <p:txBody>
          <a:bodyPr/>
          <a:lstStyle/>
          <a:p>
            <a:r>
              <a:rPr lang="sr-Latn-RS" sz="2800" dirty="0" smtClean="0"/>
              <a:t>Možemo reći da sistem prolazi kroz 3 faze:</a:t>
            </a:r>
          </a:p>
          <a:p>
            <a:r>
              <a:rPr lang="sr-Latn-RS" sz="2800" dirty="0"/>
              <a:t> </a:t>
            </a:r>
            <a:r>
              <a:rPr lang="sr-Latn-RS" sz="2800" dirty="0" smtClean="0"/>
              <a:t> - Pretprocesiranje slika</a:t>
            </a:r>
          </a:p>
          <a:p>
            <a:r>
              <a:rPr lang="sr-Latn-RS" sz="2800" dirty="0"/>
              <a:t> </a:t>
            </a:r>
            <a:r>
              <a:rPr lang="sr-Latn-RS" sz="2800" dirty="0" smtClean="0"/>
              <a:t> - Treniranje neuronske mreže</a:t>
            </a:r>
          </a:p>
          <a:p>
            <a:r>
              <a:rPr lang="sr-Latn-RS" sz="2800" dirty="0"/>
              <a:t> </a:t>
            </a:r>
            <a:r>
              <a:rPr lang="sr-Latn-RS" sz="2800" dirty="0" smtClean="0"/>
              <a:t> - Pretraga reči</a:t>
            </a:r>
          </a:p>
          <a:p>
            <a:endParaRPr lang="sr-Latn-RS" sz="2800" dirty="0"/>
          </a:p>
          <a:p>
            <a:r>
              <a:rPr lang="sr-Latn-RS" sz="2800" dirty="0" smtClean="0"/>
              <a:t>Pretprocesiranje slika:</a:t>
            </a:r>
          </a:p>
          <a:p>
            <a:endParaRPr lang="sr-Latn-RS" sz="2800" dirty="0"/>
          </a:p>
          <a:p>
            <a:r>
              <a:rPr lang="sr-Latn-RS" sz="2800" dirty="0" smtClean="0"/>
              <a:t>Treniranje neuronske mreže:</a:t>
            </a:r>
          </a:p>
          <a:p>
            <a:r>
              <a:rPr lang="sr-Latn-RS" sz="2800" dirty="0" smtClean="0"/>
              <a:t>Kada se sve slike učitaju (preuzmu konture) kreira se input za nn. Postupak kreiranja je sledeći, svaka kontura je dimenzija 28x28 te se posmatra vrednost svakog piksela (0 ili 255) u konturi, potom se pamti broj ponavljanja svake vrednosti  i kao finalna se ostavlja ona koja je najčešća. Output za nn se kreira na osnovu slova koja su se pojavila tokom pretprocesiranja slika.</a:t>
            </a:r>
          </a:p>
          <a:p>
            <a:endParaRPr lang="sr-Latn-RS" sz="2800" dirty="0"/>
          </a:p>
          <a:p>
            <a:r>
              <a:rPr lang="sr-Latn-RS" sz="2800" dirty="0" smtClean="0"/>
              <a:t>Pratraga reči:</a:t>
            </a:r>
          </a:p>
          <a:p>
            <a:r>
              <a:rPr lang="sr-Latn-RS" sz="2800" dirty="0" smtClean="0"/>
              <a:t>Kreira se dictionary na osnovu baze (spiska) reči, gde je key sortirana slova reči, a value sama reč. Pretraga se vrši tako što se preuzmu slova, potom se sortiraju i proveri se postojanje ključa (sortirane reči) u rečniku.</a:t>
            </a:r>
            <a:endParaRPr lang="en-US" sz="2800" dirty="0"/>
          </a:p>
        </p:txBody>
      </p:sp>
      <p:sp>
        <p:nvSpPr>
          <p:cNvPr id="422" name="Text Placeholder 421"/>
          <p:cNvSpPr>
            <a:spLocks noGrp="1"/>
          </p:cNvSpPr>
          <p:nvPr>
            <p:ph type="body" sz="quarter" idx="20"/>
          </p:nvPr>
        </p:nvSpPr>
        <p:spPr>
          <a:xfrm>
            <a:off x="10955020" y="2981639"/>
            <a:ext cx="6700308" cy="536406"/>
          </a:xfrm>
        </p:spPr>
        <p:txBody>
          <a:bodyPr/>
          <a:lstStyle/>
          <a:p>
            <a:r>
              <a:rPr lang="sr-Latn-RS" sz="2800" dirty="0" smtClean="0"/>
              <a:t>Metodologije</a:t>
            </a:r>
            <a:endParaRPr lang="en-US" sz="2800" dirty="0"/>
          </a:p>
        </p:txBody>
      </p:sp>
      <p:sp>
        <p:nvSpPr>
          <p:cNvPr id="423" name="Text Placeholder 422"/>
          <p:cNvSpPr>
            <a:spLocks noGrp="1"/>
          </p:cNvSpPr>
          <p:nvPr>
            <p:ph type="body" sz="quarter" idx="21"/>
          </p:nvPr>
        </p:nvSpPr>
        <p:spPr>
          <a:xfrm>
            <a:off x="15268576" y="232386"/>
            <a:ext cx="13813365" cy="493538"/>
          </a:xfrm>
        </p:spPr>
        <p:txBody>
          <a:bodyPr/>
          <a:lstStyle/>
          <a:p>
            <a:endParaRPr lang="en-US" dirty="0"/>
          </a:p>
        </p:txBody>
      </p:sp>
      <p:sp>
        <p:nvSpPr>
          <p:cNvPr id="424" name="Text Placeholder 423"/>
          <p:cNvSpPr>
            <a:spLocks noGrp="1"/>
          </p:cNvSpPr>
          <p:nvPr>
            <p:ph type="body" sz="quarter" idx="22"/>
          </p:nvPr>
        </p:nvSpPr>
        <p:spPr>
          <a:xfrm>
            <a:off x="15268576" y="275696"/>
            <a:ext cx="13813366" cy="450228"/>
          </a:xfrm>
        </p:spPr>
        <p:txBody>
          <a:bodyPr/>
          <a:lstStyle/>
          <a:p>
            <a:endParaRPr lang="en-US" dirty="0"/>
          </a:p>
        </p:txBody>
      </p:sp>
      <p:sp>
        <p:nvSpPr>
          <p:cNvPr id="425" name="Text Placeholder 424"/>
          <p:cNvSpPr>
            <a:spLocks noGrp="1"/>
          </p:cNvSpPr>
          <p:nvPr>
            <p:ph type="body" sz="quarter" idx="23"/>
          </p:nvPr>
        </p:nvSpPr>
        <p:spPr>
          <a:xfrm>
            <a:off x="3076576" y="13329078"/>
            <a:ext cx="13813366" cy="493538"/>
          </a:xfrm>
        </p:spPr>
        <p:txBody>
          <a:bodyPr/>
          <a:lstStyle/>
          <a:p>
            <a:endParaRPr lang="en-US" dirty="0"/>
          </a:p>
        </p:txBody>
      </p:sp>
      <p:sp>
        <p:nvSpPr>
          <p:cNvPr id="426" name="Text Placeholder 425"/>
          <p:cNvSpPr>
            <a:spLocks noGrp="1"/>
          </p:cNvSpPr>
          <p:nvPr>
            <p:ph type="body" sz="quarter" idx="24"/>
          </p:nvPr>
        </p:nvSpPr>
        <p:spPr>
          <a:xfrm>
            <a:off x="608842" y="13554413"/>
            <a:ext cx="13813366" cy="536406"/>
          </a:xfrm>
        </p:spPr>
        <p:txBody>
          <a:bodyPr/>
          <a:lstStyle/>
          <a:p>
            <a:pPr algn="l"/>
            <a:r>
              <a:rPr lang="sr-Latn-RS" sz="2800" dirty="0" smtClean="0"/>
              <a:t>Primer pronalaska kontura</a:t>
            </a:r>
            <a:endParaRPr lang="en-US" sz="2800" dirty="0"/>
          </a:p>
        </p:txBody>
      </p:sp>
      <p:sp>
        <p:nvSpPr>
          <p:cNvPr id="427" name="Text Placeholder 426"/>
          <p:cNvSpPr>
            <a:spLocks noGrp="1"/>
          </p:cNvSpPr>
          <p:nvPr>
            <p:ph type="body" sz="quarter" idx="25"/>
          </p:nvPr>
        </p:nvSpPr>
        <p:spPr>
          <a:xfrm>
            <a:off x="21973955" y="2579008"/>
            <a:ext cx="6698012" cy="536406"/>
          </a:xfrm>
        </p:spPr>
        <p:txBody>
          <a:bodyPr/>
          <a:lstStyle/>
          <a:p>
            <a:r>
              <a:rPr lang="sr-Latn-RS" sz="2800" dirty="0" smtClean="0"/>
              <a:t>Podaci</a:t>
            </a:r>
            <a:endParaRPr lang="en-US" sz="2800" dirty="0"/>
          </a:p>
        </p:txBody>
      </p:sp>
      <p:sp>
        <p:nvSpPr>
          <p:cNvPr id="428" name="Text Placeholder 427"/>
          <p:cNvSpPr>
            <a:spLocks noGrp="1"/>
          </p:cNvSpPr>
          <p:nvPr>
            <p:ph type="body" sz="quarter" idx="26"/>
          </p:nvPr>
        </p:nvSpPr>
        <p:spPr>
          <a:xfrm>
            <a:off x="21973955" y="3083482"/>
            <a:ext cx="6698012" cy="3883248"/>
          </a:xfrm>
        </p:spPr>
        <p:txBody>
          <a:bodyPr/>
          <a:lstStyle/>
          <a:p>
            <a:r>
              <a:rPr lang="sr-Latn-RS" sz="2800" dirty="0" smtClean="0"/>
              <a:t>Podatke su ručno pravljeni. Većinski se sastoje od screenshotova igre, nad kojima su se vršile transformacije (rotacija, promena boja i dodavanje šuma).</a:t>
            </a:r>
          </a:p>
          <a:p>
            <a:r>
              <a:rPr lang="sr-Latn-RS" sz="2800" dirty="0" smtClean="0"/>
              <a:t>Trening skup se sastoji od oko 400 slika, a test skup od oko 60.</a:t>
            </a:r>
          </a:p>
          <a:p>
            <a:r>
              <a:rPr lang="sr-Latn-RS" sz="2800" dirty="0" smtClean="0"/>
              <a:t>Baza reči za pronalazak se bazira na očekivanim rešenjima iz trening i test skupa.</a:t>
            </a:r>
            <a:endParaRPr lang="en-US" sz="2800" dirty="0"/>
          </a:p>
        </p:txBody>
      </p:sp>
      <p:sp>
        <p:nvSpPr>
          <p:cNvPr id="429" name="Text Placeholder 428"/>
          <p:cNvSpPr>
            <a:spLocks noGrp="1"/>
          </p:cNvSpPr>
          <p:nvPr>
            <p:ph type="body" sz="quarter" idx="27"/>
          </p:nvPr>
        </p:nvSpPr>
        <p:spPr>
          <a:xfrm>
            <a:off x="21973955" y="7082507"/>
            <a:ext cx="6698012" cy="536406"/>
          </a:xfrm>
        </p:spPr>
        <p:txBody>
          <a:bodyPr/>
          <a:lstStyle/>
          <a:p>
            <a:r>
              <a:rPr lang="en-US" sz="2800" dirty="0" smtClean="0"/>
              <a:t>Re</a:t>
            </a:r>
            <a:r>
              <a:rPr lang="sr-Latn-RS" sz="2800" dirty="0" smtClean="0"/>
              <a:t>zultati</a:t>
            </a:r>
            <a:endParaRPr lang="en-US" sz="2800" dirty="0"/>
          </a:p>
        </p:txBody>
      </p:sp>
      <p:sp>
        <p:nvSpPr>
          <p:cNvPr id="430" name="Text Placeholder 429"/>
          <p:cNvSpPr>
            <a:spLocks noGrp="1"/>
          </p:cNvSpPr>
          <p:nvPr>
            <p:ph type="body" sz="quarter" idx="28"/>
          </p:nvPr>
        </p:nvSpPr>
        <p:spPr>
          <a:xfrm>
            <a:off x="21972279" y="7586981"/>
            <a:ext cx="6701366" cy="1556457"/>
          </a:xfrm>
        </p:spPr>
        <p:txBody>
          <a:bodyPr/>
          <a:lstStyle/>
          <a:p>
            <a:r>
              <a:rPr lang="en-US" sz="2800" dirty="0" smtClean="0"/>
              <a:t>Model</a:t>
            </a:r>
            <a:r>
              <a:rPr lang="sr-Latn-RS" sz="2800" dirty="0" smtClean="0"/>
              <a:t> </a:t>
            </a:r>
            <a:r>
              <a:rPr lang="en-US" sz="2800" dirty="0" err="1" smtClean="0"/>
              <a:t>postiže</a:t>
            </a:r>
            <a:r>
              <a:rPr lang="sr-Latn-RS" sz="2800" dirty="0" smtClean="0"/>
              <a:t> </a:t>
            </a:r>
            <a:r>
              <a:rPr lang="en-US" sz="2800" dirty="0" err="1" smtClean="0"/>
              <a:t>preciznost</a:t>
            </a:r>
            <a:r>
              <a:rPr lang="sr-Latn-RS" sz="2800" dirty="0" smtClean="0"/>
              <a:t> </a:t>
            </a:r>
            <a:r>
              <a:rPr lang="en-US" sz="2800" dirty="0" err="1" smtClean="0"/>
              <a:t>prepoznavanja</a:t>
            </a:r>
            <a:r>
              <a:rPr lang="sr-Latn-RS" sz="2800" dirty="0" smtClean="0"/>
              <a:t> slova </a:t>
            </a:r>
            <a:r>
              <a:rPr lang="en-US" sz="2800" dirty="0" smtClean="0"/>
              <a:t>od</a:t>
            </a:r>
            <a:r>
              <a:rPr lang="sr-Latn-RS" sz="2800" dirty="0" smtClean="0"/>
              <a:t> 63</a:t>
            </a:r>
            <a:r>
              <a:rPr lang="en-US" sz="2800" dirty="0" smtClean="0"/>
              <a:t>%</a:t>
            </a:r>
            <a:r>
              <a:rPr lang="sr-Latn-RS" sz="2800" dirty="0" smtClean="0"/>
              <a:t> </a:t>
            </a:r>
            <a:r>
              <a:rPr lang="en-US" sz="2800" dirty="0" err="1" smtClean="0"/>
              <a:t>na</a:t>
            </a:r>
            <a:r>
              <a:rPr lang="sr-Latn-RS" sz="2800" dirty="0" smtClean="0"/>
              <a:t> </a:t>
            </a:r>
            <a:r>
              <a:rPr lang="en-US" sz="2800" dirty="0" smtClean="0"/>
              <a:t>test</a:t>
            </a:r>
            <a:r>
              <a:rPr lang="sr-Latn-RS" sz="2800" dirty="0" smtClean="0"/>
              <a:t> </a:t>
            </a:r>
            <a:r>
              <a:rPr lang="en-US" sz="2800" dirty="0" err="1" smtClean="0"/>
              <a:t>skupu</a:t>
            </a:r>
            <a:r>
              <a:rPr lang="sr-Latn-RS" sz="2800" dirty="0" smtClean="0"/>
              <a:t> </a:t>
            </a:r>
            <a:r>
              <a:rPr lang="en-US" sz="2800" dirty="0" err="1" smtClean="0"/>
              <a:t>posle</a:t>
            </a:r>
            <a:r>
              <a:rPr lang="sr-Latn-RS" sz="2800" dirty="0" smtClean="0"/>
              <a:t> </a:t>
            </a:r>
            <a:r>
              <a:rPr lang="en-US" sz="2800" dirty="0" smtClean="0"/>
              <a:t>100</a:t>
            </a:r>
            <a:r>
              <a:rPr lang="sr-Latn-RS" sz="2800" dirty="0" smtClean="0"/>
              <a:t> </a:t>
            </a:r>
            <a:r>
              <a:rPr lang="en-US" sz="2800" dirty="0" err="1" smtClean="0"/>
              <a:t>epoha</a:t>
            </a:r>
            <a:r>
              <a:rPr lang="sr-Latn-RS" sz="2800" dirty="0" smtClean="0"/>
              <a:t> </a:t>
            </a:r>
            <a:r>
              <a:rPr lang="en-US" sz="2800" dirty="0" err="1" smtClean="0"/>
              <a:t>treniranja</a:t>
            </a:r>
            <a:r>
              <a:rPr lang="sr-Latn-RS" sz="2800" dirty="0" smtClean="0"/>
              <a:t> </a:t>
            </a:r>
            <a:r>
              <a:rPr lang="en-US" sz="2800" dirty="0" err="1" smtClean="0"/>
              <a:t>na</a:t>
            </a:r>
            <a:r>
              <a:rPr lang="sr-Latn-RS" sz="2800" dirty="0" smtClean="0"/>
              <a:t> </a:t>
            </a:r>
            <a:r>
              <a:rPr lang="en-US" sz="2800" dirty="0" err="1" smtClean="0"/>
              <a:t>trening</a:t>
            </a:r>
            <a:r>
              <a:rPr lang="sr-Latn-RS" sz="2800" dirty="0" smtClean="0"/>
              <a:t> </a:t>
            </a:r>
            <a:r>
              <a:rPr lang="en-US" sz="2800" dirty="0" err="1" smtClean="0"/>
              <a:t>skupu</a:t>
            </a:r>
            <a:r>
              <a:rPr lang="en-US" sz="2800" dirty="0"/>
              <a:t>.</a:t>
            </a:r>
            <a:endParaRPr lang="en-US" sz="2800" dirty="0"/>
          </a:p>
        </p:txBody>
      </p:sp>
      <p:sp>
        <p:nvSpPr>
          <p:cNvPr id="431" name="Text Placeholder 430"/>
          <p:cNvSpPr>
            <a:spLocks noGrp="1"/>
          </p:cNvSpPr>
          <p:nvPr>
            <p:ph type="body" sz="quarter" idx="29"/>
          </p:nvPr>
        </p:nvSpPr>
        <p:spPr>
          <a:xfrm>
            <a:off x="21972279" y="10933739"/>
            <a:ext cx="6698012" cy="536406"/>
          </a:xfrm>
        </p:spPr>
        <p:txBody>
          <a:bodyPr/>
          <a:lstStyle/>
          <a:p>
            <a:r>
              <a:rPr lang="sr-Latn-RS" sz="2800" dirty="0" smtClean="0"/>
              <a:t>Zaključak</a:t>
            </a:r>
            <a:endParaRPr lang="en-US" sz="2800" dirty="0"/>
          </a:p>
        </p:txBody>
      </p:sp>
      <p:sp>
        <p:nvSpPr>
          <p:cNvPr id="432" name="Text Placeholder 431"/>
          <p:cNvSpPr>
            <a:spLocks noGrp="1"/>
          </p:cNvSpPr>
          <p:nvPr>
            <p:ph type="body" sz="quarter" idx="30"/>
          </p:nvPr>
        </p:nvSpPr>
        <p:spPr>
          <a:xfrm>
            <a:off x="22003598" y="11481523"/>
            <a:ext cx="6701366" cy="4314135"/>
          </a:xfrm>
        </p:spPr>
        <p:txBody>
          <a:bodyPr/>
          <a:lstStyle/>
          <a:p>
            <a:r>
              <a:rPr lang="sr-Latn-RS" sz="2800" dirty="0" smtClean="0"/>
              <a:t>Preciznost modela je relativno loša. Smatramo da je razlog relativno veliki ugao slova u određenim slikama. Slike koje ne sadrže slova pod uglom su radile daleko bolje (100%). </a:t>
            </a:r>
          </a:p>
          <a:p>
            <a:r>
              <a:rPr lang="sr-Latn-RS" sz="2800" dirty="0" smtClean="0"/>
              <a:t>Dalji razvoj:</a:t>
            </a:r>
          </a:p>
          <a:p>
            <a:r>
              <a:rPr lang="sr-Latn-RS" sz="2800" dirty="0" smtClean="0"/>
              <a:t>  - Orijentacija na isravljanje performansi na slikama koje sadrže slova po relativno velikim uglom</a:t>
            </a:r>
            <a:endParaRPr lang="en-US" sz="2800" dirty="0"/>
          </a:p>
        </p:txBody>
      </p:sp>
      <p:sp>
        <p:nvSpPr>
          <p:cNvPr id="433" name="Text Placeholder 432"/>
          <p:cNvSpPr>
            <a:spLocks noGrp="1"/>
          </p:cNvSpPr>
          <p:nvPr>
            <p:ph type="body" sz="quarter" idx="150"/>
          </p:nvPr>
        </p:nvSpPr>
        <p:spPr>
          <a:xfrm>
            <a:off x="3906520" y="1078170"/>
            <a:ext cx="21447761" cy="807780"/>
          </a:xfrm>
        </p:spPr>
        <p:txBody>
          <a:bodyPr>
            <a:normAutofit fontScale="62500" lnSpcReduction="20000"/>
          </a:bodyPr>
          <a:lstStyle/>
          <a:p>
            <a:r>
              <a:rPr lang="sr-Latn-RS" dirty="0" smtClean="0"/>
              <a:t>Autori: </a:t>
            </a:r>
            <a:r>
              <a:rPr lang="en-US" dirty="0" err="1" smtClean="0"/>
              <a:t>Aleksandar</a:t>
            </a:r>
            <a:r>
              <a:rPr lang="en-US" dirty="0" smtClean="0"/>
              <a:t> </a:t>
            </a:r>
            <a:r>
              <a:rPr lang="en-US" dirty="0" err="1" smtClean="0"/>
              <a:t>Nikoli</a:t>
            </a:r>
            <a:r>
              <a:rPr lang="sr-Latn-RS" dirty="0" smtClean="0"/>
              <a:t>ć(sw27/2017),  Milan Jokanović(sw28/2017)</a:t>
            </a:r>
          </a:p>
          <a:p>
            <a:r>
              <a:rPr lang="sr-Latn-RS" dirty="0" smtClean="0"/>
              <a:t>Mentor: Dragan Vidaković </a:t>
            </a:r>
            <a:endParaRPr lang="en-US" dirty="0"/>
          </a:p>
        </p:txBody>
      </p:sp>
      <p:sp>
        <p:nvSpPr>
          <p:cNvPr id="434" name="Text Placeholder 433"/>
          <p:cNvSpPr>
            <a:spLocks noGrp="1"/>
          </p:cNvSpPr>
          <p:nvPr>
            <p:ph type="body" sz="quarter" idx="184"/>
          </p:nvPr>
        </p:nvSpPr>
        <p:spPr>
          <a:xfrm>
            <a:off x="3906520" y="1905000"/>
            <a:ext cx="21447761" cy="634555"/>
          </a:xfrm>
        </p:spPr>
        <p:txBody>
          <a:bodyPr/>
          <a:lstStyle/>
          <a:p>
            <a:r>
              <a:rPr lang="sr-Latn-RS" dirty="0" smtClean="0"/>
              <a:t>Softversko inženjerstvo i informacione tehnilogije, Fakultet Tehničkih nauka, Novi Sad</a:t>
            </a:r>
            <a:endParaRPr lang="en-US" dirty="0"/>
          </a:p>
        </p:txBody>
      </p:sp>
      <p:sp>
        <p:nvSpPr>
          <p:cNvPr id="435" name="Text Placeholder 434"/>
          <p:cNvSpPr>
            <a:spLocks noGrp="1"/>
          </p:cNvSpPr>
          <p:nvPr>
            <p:ph type="body" sz="quarter" idx="185"/>
          </p:nvPr>
        </p:nvSpPr>
        <p:spPr/>
        <p:txBody>
          <a:bodyPr>
            <a:normAutofit lnSpcReduction="10000"/>
          </a:bodyPr>
          <a:lstStyle/>
          <a:p>
            <a:r>
              <a:rPr lang="sr-Latn-RS" dirty="0" smtClean="0"/>
              <a:t>Na slovo na slovo</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95" y="14262528"/>
            <a:ext cx="18168285" cy="125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422</TotalTime>
  <Words>405</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PosterPresentations.com-36x60-Template-V3</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Aleksandar</cp:lastModifiedBy>
  <cp:revision>48</cp:revision>
  <dcterms:created xsi:type="dcterms:W3CDTF">2012-02-06T18:46:22Z</dcterms:created>
  <dcterms:modified xsi:type="dcterms:W3CDTF">2021-02-14T21:58:06Z</dcterms:modified>
</cp:coreProperties>
</file>