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pos="24"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49" autoAdjust="0"/>
    <p:restoredTop sz="94706" autoAdjust="0"/>
  </p:normalViewPr>
  <p:slideViewPr>
    <p:cSldViewPr snapToGrid="0" snapToObjects="1" showGuides="1">
      <p:cViewPr>
        <p:scale>
          <a:sx n="33" d="100"/>
          <a:sy n="33" d="100"/>
        </p:scale>
        <p:origin x="1242" y="-162"/>
      </p:cViewPr>
      <p:guideLst>
        <p:guide orient="horz" pos="1659"/>
        <p:guide orient="horz" pos="144"/>
        <p:guide orient="horz" pos="10080"/>
        <p:guide orient="horz" pos="24"/>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2/14/2021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7232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 xmlns:a16="http://schemas.microsoft.com/office/drawing/2014/main" id="{FD951A23-7FFD-204C-869A-7469BE75700C}"/>
              </a:ext>
            </a:extLst>
          </p:cNvPr>
          <p:cNvGrpSpPr/>
          <p:nvPr userDrawn="1"/>
        </p:nvGrpSpPr>
        <p:grpSpPr>
          <a:xfrm>
            <a:off x="-86402" y="-57150"/>
            <a:ext cx="29433603" cy="16573500"/>
            <a:chOff x="-81002" y="-57150"/>
            <a:chExt cx="27594003" cy="16573500"/>
          </a:xfrm>
        </p:grpSpPr>
        <p:sp>
          <p:nvSpPr>
            <p:cNvPr id="18" name="Text Box 14">
              <a:extLst>
                <a:ext uri="{FF2B5EF4-FFF2-40B4-BE49-F238E27FC236}">
                  <a16:creationId xmlns="" xmlns:a16="http://schemas.microsoft.com/office/drawing/2014/main" id="{5CADBED4-23B3-AF42-BFCE-723FDBBF101F}"/>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9" name="Freeform 18">
              <a:extLst>
                <a:ext uri="{FF2B5EF4-FFF2-40B4-BE49-F238E27FC236}">
                  <a16:creationId xmlns="" xmlns:a16="http://schemas.microsoft.com/office/drawing/2014/main" id="{91BD7D7F-62B0-8943-A75B-964AE3FA2ACD}"/>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20" name="Freeform 19">
              <a:extLst>
                <a:ext uri="{FF2B5EF4-FFF2-40B4-BE49-F238E27FC236}">
                  <a16:creationId xmlns="" xmlns:a16="http://schemas.microsoft.com/office/drawing/2014/main" id="{F5781D29-8D26-CC47-8DC4-40A80CE43282}"/>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21" name="Freeform 20">
              <a:extLst>
                <a:ext uri="{FF2B5EF4-FFF2-40B4-BE49-F238E27FC236}">
                  <a16:creationId xmlns="" xmlns:a16="http://schemas.microsoft.com/office/drawing/2014/main" id="{7682AA11-F0B4-4A45-BA47-EA99831A6CA8}"/>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22" name="Text Box 14">
              <a:extLst>
                <a:ext uri="{FF2B5EF4-FFF2-40B4-BE49-F238E27FC236}">
                  <a16:creationId xmlns="" xmlns:a16="http://schemas.microsoft.com/office/drawing/2014/main" id="{48717DCE-020D-0045-A9DC-584FF4C3946E}"/>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0" name="Table 9">
            <a:extLst>
              <a:ext uri="{FF2B5EF4-FFF2-40B4-BE49-F238E27FC236}">
                <a16:creationId xmlns="" xmlns:a16="http://schemas.microsoft.com/office/drawing/2014/main" id="{50E72AA0-F147-7040-A57D-4E62E8BBD767}"/>
              </a:ext>
            </a:extLst>
          </p:cNvPr>
          <p:cNvGraphicFramePr>
            <a:graphicFrameLocks noGrp="1"/>
          </p:cNvGraphicFramePr>
          <p:nvPr userDrawn="1">
            <p:extLst>
              <p:ext uri="{D42A27DB-BD31-4B8C-83A1-F6EECF244321}">
                <p14:modId xmlns:p14="http://schemas.microsoft.com/office/powerpoint/2010/main" val="303592279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 xmlns:a16="http://schemas.microsoft.com/office/drawing/2014/main" val="20000"/>
                    </a:ext>
                  </a:extLst>
                </a:gridCol>
                <a:gridCol w="3211218">
                  <a:extLst>
                    <a:ext uri="{9D8B030D-6E8A-4147-A177-3AD203B41FA5}">
                      <a16:colId xmlns=""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r>
                        <a:rPr lang="en-US" sz="1200" dirty="0">
                          <a:solidFill>
                            <a:schemeClr val="bg1"/>
                          </a:solidFill>
                          <a:latin typeface="Arial" panose="020B0604020202020204" pitchFamily="34" charset="0"/>
                          <a:cs typeface="Arial" panose="020B0604020202020204" pitchFamily="34" charset="0"/>
                        </a:rPr>
                        <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 xmlns:a16="http://schemas.microsoft.com/office/drawing/2014/main" val="10010"/>
                  </a:ext>
                </a:extLst>
              </a:tr>
            </a:tbl>
          </a:graphicData>
        </a:graphic>
      </p:graphicFrame>
      <p:graphicFrame>
        <p:nvGraphicFramePr>
          <p:cNvPr id="12" name="Table 11">
            <a:extLst>
              <a:ext uri="{FF2B5EF4-FFF2-40B4-BE49-F238E27FC236}">
                <a16:creationId xmlns="" xmlns:a16="http://schemas.microsoft.com/office/drawing/2014/main" id="{A5873058-EF11-4846-BD70-E06FB3E7BC2A}"/>
              </a:ext>
            </a:extLst>
          </p:cNvPr>
          <p:cNvGraphicFramePr>
            <a:graphicFrameLocks noGrp="1"/>
          </p:cNvGraphicFramePr>
          <p:nvPr userDrawn="1">
            <p:extLst>
              <p:ext uri="{D42A27DB-BD31-4B8C-83A1-F6EECF244321}">
                <p14:modId xmlns:p14="http://schemas.microsoft.com/office/powerpoint/2010/main" val="3697004425"/>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 xmlns:a16="http://schemas.microsoft.com/office/drawing/2014/main" val="20000"/>
                    </a:ext>
                  </a:extLst>
                </a:gridCol>
                <a:gridCol w="681713">
                  <a:extLst>
                    <a:ext uri="{9D8B030D-6E8A-4147-A177-3AD203B41FA5}">
                      <a16:colId xmlns="" xmlns:a16="http://schemas.microsoft.com/office/drawing/2014/main" val="997673227"/>
                    </a:ext>
                  </a:extLst>
                </a:gridCol>
                <a:gridCol w="2844405">
                  <a:extLst>
                    <a:ext uri="{9D8B030D-6E8A-4147-A177-3AD203B41FA5}">
                      <a16:colId xmlns=""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r>
                        <a:rPr lang="en-US" sz="1400" b="1" noProof="0" dirty="0">
                          <a:solidFill>
                            <a:srgbClr val="D9D9D9"/>
                          </a:solidFill>
                          <a:latin typeface="Arial"/>
                          <a:cs typeface="Arial"/>
                        </a:rPr>
                        <a:t/>
                      </a: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r>
                        <a:rPr lang="en-US" sz="1400" b="1" noProof="0" dirty="0">
                          <a:solidFill>
                            <a:srgbClr val="D9D9D9"/>
                          </a:solidFill>
                          <a:latin typeface="Arial"/>
                          <a:cs typeface="Arial"/>
                        </a:rPr>
                        <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r>
                        <a:rPr lang="en-US" sz="1000" dirty="0">
                          <a:solidFill>
                            <a:schemeClr val="bg1">
                              <a:lumMod val="85000"/>
                            </a:schemeClr>
                          </a:solidFill>
                          <a:latin typeface="Arial"/>
                          <a:cs typeface="Arial"/>
                        </a:rPr>
                        <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F13C9E09-17E0-7E46-9EC7-99AF8216A004}"/>
              </a:ext>
            </a:extLst>
          </p:cNvPr>
          <p:cNvGrpSpPr/>
          <p:nvPr userDrawn="1"/>
        </p:nvGrpSpPr>
        <p:grpSpPr>
          <a:xfrm>
            <a:off x="-86402" y="-57150"/>
            <a:ext cx="29433603" cy="16573500"/>
            <a:chOff x="-81002" y="-57150"/>
            <a:chExt cx="27594003" cy="16573500"/>
          </a:xfrm>
        </p:grpSpPr>
        <p:sp>
          <p:nvSpPr>
            <p:cNvPr id="10" name="Text Box 14"/>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74" name="Freeform 73"/>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75" name="Freeform 74"/>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6" name="Freeform 75"/>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7" name="Text Box 14"/>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3254691146"/>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B88D2DC4-BB04-E448-8C7E-D83ECE59E0A9}"/>
              </a:ext>
            </a:extLst>
          </p:cNvPr>
          <p:cNvGrpSpPr/>
          <p:nvPr userDrawn="1"/>
        </p:nvGrpSpPr>
        <p:grpSpPr>
          <a:xfrm>
            <a:off x="-86402" y="-57150"/>
            <a:ext cx="29433603" cy="16573500"/>
            <a:chOff x="-81002" y="-57150"/>
            <a:chExt cx="27594003" cy="16573500"/>
          </a:xfrm>
        </p:grpSpPr>
        <p:sp>
          <p:nvSpPr>
            <p:cNvPr id="10" name="Text Box 14">
              <a:extLst>
                <a:ext uri="{FF2B5EF4-FFF2-40B4-BE49-F238E27FC236}">
                  <a16:creationId xmlns="" xmlns:a16="http://schemas.microsoft.com/office/drawing/2014/main" id="{9057DDE1-2C35-A94D-AE0E-143FC424CC09}"/>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1" name="Freeform 10">
              <a:extLst>
                <a:ext uri="{FF2B5EF4-FFF2-40B4-BE49-F238E27FC236}">
                  <a16:creationId xmlns="" xmlns:a16="http://schemas.microsoft.com/office/drawing/2014/main" id="{420842D6-2FEB-3848-A8D0-21FB47BA78A6}"/>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12" name="Freeform 11">
              <a:extLst>
                <a:ext uri="{FF2B5EF4-FFF2-40B4-BE49-F238E27FC236}">
                  <a16:creationId xmlns="" xmlns:a16="http://schemas.microsoft.com/office/drawing/2014/main" id="{E6969F7F-7C4B-DF42-92F1-67600F44C4A2}"/>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3" name="Freeform 12">
              <a:extLst>
                <a:ext uri="{FF2B5EF4-FFF2-40B4-BE49-F238E27FC236}">
                  <a16:creationId xmlns="" xmlns:a16="http://schemas.microsoft.com/office/drawing/2014/main" id="{77827C27-C81F-4244-A3D1-3216516AC38C}"/>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4" name="Text Box 14">
              <a:extLst>
                <a:ext uri="{FF2B5EF4-FFF2-40B4-BE49-F238E27FC236}">
                  <a16:creationId xmlns="" xmlns:a16="http://schemas.microsoft.com/office/drawing/2014/main" id="{B3A834B2-5A03-C44F-82B1-67800C5FEE43}"/>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 xmlns:a16="http://schemas.microsoft.com/office/drawing/2014/main" id="{122E5797-8370-9542-8F10-E667129197F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 xmlns:a16="http://schemas.microsoft.com/office/drawing/2014/main" val="20000"/>
                    </a:ext>
                  </a:extLst>
                </a:gridCol>
                <a:gridCol w="3211218">
                  <a:extLst>
                    <a:ext uri="{9D8B030D-6E8A-4147-A177-3AD203B41FA5}">
                      <a16:colId xmlns=""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r>
                        <a:rPr lang="en-US" sz="1200" dirty="0">
                          <a:solidFill>
                            <a:schemeClr val="bg1"/>
                          </a:solidFill>
                          <a:latin typeface="Arial" panose="020B0604020202020204" pitchFamily="34" charset="0"/>
                          <a:cs typeface="Arial" panose="020B0604020202020204" pitchFamily="34" charset="0"/>
                        </a:rPr>
                        <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 xmlns:a16="http://schemas.microsoft.com/office/drawing/2014/main" val="10010"/>
                  </a:ext>
                </a:extLst>
              </a:tr>
            </a:tbl>
          </a:graphicData>
        </a:graphic>
      </p:graphicFrame>
      <p:graphicFrame>
        <p:nvGraphicFramePr>
          <p:cNvPr id="17" name="Table 16">
            <a:extLst>
              <a:ext uri="{FF2B5EF4-FFF2-40B4-BE49-F238E27FC236}">
                <a16:creationId xmlns="" xmlns:a16="http://schemas.microsoft.com/office/drawing/2014/main" id="{89064987-859E-D34C-A9F6-834407C918E7}"/>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 xmlns:a16="http://schemas.microsoft.com/office/drawing/2014/main" val="20000"/>
                    </a:ext>
                  </a:extLst>
                </a:gridCol>
                <a:gridCol w="681713">
                  <a:extLst>
                    <a:ext uri="{9D8B030D-6E8A-4147-A177-3AD203B41FA5}">
                      <a16:colId xmlns="" xmlns:a16="http://schemas.microsoft.com/office/drawing/2014/main" val="997673227"/>
                    </a:ext>
                  </a:extLst>
                </a:gridCol>
                <a:gridCol w="2844405">
                  <a:extLst>
                    <a:ext uri="{9D8B030D-6E8A-4147-A177-3AD203B41FA5}">
                      <a16:colId xmlns=""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r>
                        <a:rPr lang="en-US" sz="1400" b="1" noProof="0" dirty="0">
                          <a:solidFill>
                            <a:srgbClr val="D9D9D9"/>
                          </a:solidFill>
                          <a:latin typeface="Arial"/>
                          <a:cs typeface="Arial"/>
                        </a:rPr>
                        <a:t/>
                      </a: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r>
                        <a:rPr lang="en-US" sz="1400" b="1" noProof="0" dirty="0">
                          <a:solidFill>
                            <a:srgbClr val="D9D9D9"/>
                          </a:solidFill>
                          <a:latin typeface="Arial"/>
                          <a:cs typeface="Arial"/>
                        </a:rPr>
                        <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r>
                        <a:rPr lang="en-US" sz="1000" dirty="0">
                          <a:solidFill>
                            <a:schemeClr val="bg1">
                              <a:lumMod val="85000"/>
                            </a:schemeClr>
                          </a:solidFill>
                          <a:latin typeface="Arial"/>
                          <a:cs typeface="Arial"/>
                        </a:rPr>
                        <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C653DFC0-C8CC-4048-8C0E-EB7A9A197D43}"/>
              </a:ext>
            </a:extLst>
          </p:cNvPr>
          <p:cNvGrpSpPr/>
          <p:nvPr userDrawn="1"/>
        </p:nvGrpSpPr>
        <p:grpSpPr>
          <a:xfrm>
            <a:off x="-86402" y="-57150"/>
            <a:ext cx="29433603" cy="16573500"/>
            <a:chOff x="-81002" y="-57150"/>
            <a:chExt cx="27594003" cy="16573500"/>
          </a:xfrm>
        </p:grpSpPr>
        <p:sp>
          <p:nvSpPr>
            <p:cNvPr id="10" name="Text Box 14">
              <a:extLst>
                <a:ext uri="{FF2B5EF4-FFF2-40B4-BE49-F238E27FC236}">
                  <a16:creationId xmlns="" xmlns:a16="http://schemas.microsoft.com/office/drawing/2014/main" id="{F703386D-7CF5-C24D-BCA4-7EA8DDB033FA}"/>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1" name="Freeform 10">
              <a:extLst>
                <a:ext uri="{FF2B5EF4-FFF2-40B4-BE49-F238E27FC236}">
                  <a16:creationId xmlns="" xmlns:a16="http://schemas.microsoft.com/office/drawing/2014/main" id="{8884A6D1-9E34-AB48-80E7-685F32A4596E}"/>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12" name="Freeform 11">
              <a:extLst>
                <a:ext uri="{FF2B5EF4-FFF2-40B4-BE49-F238E27FC236}">
                  <a16:creationId xmlns="" xmlns:a16="http://schemas.microsoft.com/office/drawing/2014/main" id="{B7DA1284-3D64-6543-AE5B-C9E97C9C40D1}"/>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3" name="Freeform 12">
              <a:extLst>
                <a:ext uri="{FF2B5EF4-FFF2-40B4-BE49-F238E27FC236}">
                  <a16:creationId xmlns="" xmlns:a16="http://schemas.microsoft.com/office/drawing/2014/main" id="{C0740610-C765-4141-9A13-24069536161F}"/>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4" name="Text Box 14">
              <a:extLst>
                <a:ext uri="{FF2B5EF4-FFF2-40B4-BE49-F238E27FC236}">
                  <a16:creationId xmlns="" xmlns:a16="http://schemas.microsoft.com/office/drawing/2014/main" id="{05975483-D81A-564B-AFF2-97B19CA70837}"/>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 xmlns:a16="http://schemas.microsoft.com/office/drawing/2014/main" id="{B96F4CE7-2880-854F-B2DB-E5D982EFC9C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 xmlns:a16="http://schemas.microsoft.com/office/drawing/2014/main" val="20000"/>
                    </a:ext>
                  </a:extLst>
                </a:gridCol>
                <a:gridCol w="3211218">
                  <a:extLst>
                    <a:ext uri="{9D8B030D-6E8A-4147-A177-3AD203B41FA5}">
                      <a16:colId xmlns=""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r>
                        <a:rPr lang="en-US" sz="1200" dirty="0">
                          <a:solidFill>
                            <a:schemeClr val="bg1"/>
                          </a:solidFill>
                          <a:latin typeface="Arial" panose="020B0604020202020204" pitchFamily="34" charset="0"/>
                          <a:cs typeface="Arial" panose="020B0604020202020204" pitchFamily="34" charset="0"/>
                        </a:rPr>
                        <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 xmlns:a16="http://schemas.microsoft.com/office/drawing/2014/main" val="10010"/>
                  </a:ext>
                </a:extLst>
              </a:tr>
            </a:tbl>
          </a:graphicData>
        </a:graphic>
      </p:graphicFrame>
      <p:graphicFrame>
        <p:nvGraphicFramePr>
          <p:cNvPr id="17" name="Table 16">
            <a:extLst>
              <a:ext uri="{FF2B5EF4-FFF2-40B4-BE49-F238E27FC236}">
                <a16:creationId xmlns="" xmlns:a16="http://schemas.microsoft.com/office/drawing/2014/main" id="{BACDD0B0-017D-8142-9D2D-87EF3C641C70}"/>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 xmlns:a16="http://schemas.microsoft.com/office/drawing/2014/main" val="20000"/>
                    </a:ext>
                  </a:extLst>
                </a:gridCol>
                <a:gridCol w="681713">
                  <a:extLst>
                    <a:ext uri="{9D8B030D-6E8A-4147-A177-3AD203B41FA5}">
                      <a16:colId xmlns="" xmlns:a16="http://schemas.microsoft.com/office/drawing/2014/main" val="997673227"/>
                    </a:ext>
                  </a:extLst>
                </a:gridCol>
                <a:gridCol w="2844405">
                  <a:extLst>
                    <a:ext uri="{9D8B030D-6E8A-4147-A177-3AD203B41FA5}">
                      <a16:colId xmlns=""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r>
                        <a:rPr lang="en-US" sz="1400" b="1" noProof="0" dirty="0">
                          <a:solidFill>
                            <a:srgbClr val="D9D9D9"/>
                          </a:solidFill>
                          <a:latin typeface="Arial"/>
                          <a:cs typeface="Arial"/>
                        </a:rPr>
                        <a:t/>
                      </a: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r>
                        <a:rPr lang="en-US" sz="1400" b="1" noProof="0" dirty="0">
                          <a:solidFill>
                            <a:srgbClr val="D9D9D9"/>
                          </a:solidFill>
                          <a:latin typeface="Arial"/>
                          <a:cs typeface="Arial"/>
                        </a:rPr>
                        <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r>
                        <a:rPr lang="en-US" sz="1000" dirty="0">
                          <a:solidFill>
                            <a:schemeClr val="bg1">
                              <a:lumMod val="85000"/>
                            </a:schemeClr>
                          </a:solidFill>
                          <a:latin typeface="Arial"/>
                          <a:cs typeface="Arial"/>
                        </a:rPr>
                        <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 Placeholder 418"/>
          <p:cNvSpPr>
            <a:spLocks noGrp="1"/>
          </p:cNvSpPr>
          <p:nvPr>
            <p:ph type="body" sz="quarter" idx="10"/>
          </p:nvPr>
        </p:nvSpPr>
        <p:spPr>
          <a:xfrm>
            <a:off x="606195" y="3063162"/>
            <a:ext cx="6704542" cy="8450652"/>
          </a:xfrm>
        </p:spPr>
        <p:txBody>
          <a:bodyPr/>
          <a:lstStyle/>
          <a:p>
            <a:r>
              <a:rPr lang="sr-Latn-RS" sz="2800" dirty="0" smtClean="0"/>
              <a:t>Inspirisani popularnim kvizom „slagalica“ i njegovom prvom igrom , koju je generealno jako teško rešiti napamet, odlučili smo da uposlimo računar.</a:t>
            </a:r>
          </a:p>
          <a:p>
            <a:r>
              <a:rPr lang="sr-Latn-RS" sz="2800" dirty="0" smtClean="0"/>
              <a:t>Pravila igre: </a:t>
            </a:r>
          </a:p>
          <a:p>
            <a:r>
              <a:rPr lang="sr-Latn-RS" sz="2800" dirty="0" smtClean="0"/>
              <a:t>  - Igrač dobija 12 slučajnih slova</a:t>
            </a:r>
          </a:p>
          <a:p>
            <a:r>
              <a:rPr lang="sr-Latn-RS" sz="2800" dirty="0"/>
              <a:t> </a:t>
            </a:r>
            <a:r>
              <a:rPr lang="sr-Latn-RS" sz="2800" dirty="0" smtClean="0"/>
              <a:t> - Od dobijenih slova igrač nastoji da formira što dužu reč</a:t>
            </a:r>
          </a:p>
          <a:p>
            <a:endParaRPr lang="sr-Latn-RS" sz="2800" dirty="0" smtClean="0"/>
          </a:p>
          <a:p>
            <a:r>
              <a:rPr lang="sr-Latn-RS" sz="2800" dirty="0" smtClean="0"/>
              <a:t>Tok sistema:</a:t>
            </a:r>
          </a:p>
          <a:p>
            <a:r>
              <a:rPr lang="sr-Latn-RS" sz="2800" dirty="0" smtClean="0"/>
              <a:t>  - Prosleđuje se slika dobijenih slova</a:t>
            </a:r>
          </a:p>
          <a:p>
            <a:r>
              <a:rPr lang="sr-Latn-RS" sz="2800" dirty="0"/>
              <a:t> </a:t>
            </a:r>
            <a:r>
              <a:rPr lang="sr-Latn-RS" sz="2800" dirty="0" smtClean="0"/>
              <a:t> - Vrše se odgovarajuće transofmarcije nad slikom</a:t>
            </a:r>
          </a:p>
          <a:p>
            <a:r>
              <a:rPr lang="sr-Latn-RS" sz="2800" dirty="0"/>
              <a:t> </a:t>
            </a:r>
            <a:r>
              <a:rPr lang="sr-Latn-RS" sz="2800" dirty="0" smtClean="0"/>
              <a:t> - Pronalaze se regioni</a:t>
            </a:r>
          </a:p>
          <a:p>
            <a:r>
              <a:rPr lang="sr-Latn-RS" sz="2800" dirty="0" smtClean="0"/>
              <a:t>  - Vrši se predikcija nad pronađenim regionima na osnovu  istrenirane nn</a:t>
            </a:r>
          </a:p>
          <a:p>
            <a:r>
              <a:rPr lang="sr-Latn-RS" sz="2800" dirty="0"/>
              <a:t> </a:t>
            </a:r>
            <a:r>
              <a:rPr lang="sr-Latn-RS" sz="2800" dirty="0" smtClean="0"/>
              <a:t> - Pronalazi se najduža reč</a:t>
            </a:r>
          </a:p>
        </p:txBody>
      </p:sp>
      <p:sp>
        <p:nvSpPr>
          <p:cNvPr id="420" name="Text Placeholder 419"/>
          <p:cNvSpPr>
            <a:spLocks noGrp="1"/>
          </p:cNvSpPr>
          <p:nvPr>
            <p:ph type="body" sz="quarter" idx="11"/>
          </p:nvPr>
        </p:nvSpPr>
        <p:spPr>
          <a:xfrm>
            <a:off x="608842" y="2579008"/>
            <a:ext cx="6699250" cy="536406"/>
          </a:xfrm>
        </p:spPr>
        <p:txBody>
          <a:bodyPr/>
          <a:lstStyle/>
          <a:p>
            <a:r>
              <a:rPr lang="sr-Latn-RS" sz="2800" dirty="0" smtClean="0"/>
              <a:t>Uvod</a:t>
            </a:r>
            <a:endParaRPr lang="en-US" sz="2800" dirty="0"/>
          </a:p>
        </p:txBody>
      </p:sp>
      <p:sp>
        <p:nvSpPr>
          <p:cNvPr id="421" name="Text Placeholder 420"/>
          <p:cNvSpPr>
            <a:spLocks noGrp="1"/>
          </p:cNvSpPr>
          <p:nvPr>
            <p:ph type="body" sz="quarter" idx="19"/>
          </p:nvPr>
        </p:nvSpPr>
        <p:spPr>
          <a:xfrm>
            <a:off x="8669657" y="2915509"/>
            <a:ext cx="12439650" cy="11626906"/>
          </a:xfrm>
        </p:spPr>
        <p:txBody>
          <a:bodyPr/>
          <a:lstStyle/>
          <a:p>
            <a:r>
              <a:rPr lang="sr-Latn-RS" sz="2600" dirty="0" smtClean="0"/>
              <a:t>Možemo reći da sistem prolazi kroz 3 faze:</a:t>
            </a:r>
          </a:p>
          <a:p>
            <a:r>
              <a:rPr lang="sr-Latn-RS" sz="2600" dirty="0"/>
              <a:t> </a:t>
            </a:r>
            <a:r>
              <a:rPr lang="sr-Latn-RS" sz="2600" dirty="0" smtClean="0"/>
              <a:t> - Pretprocesiranje slika</a:t>
            </a:r>
          </a:p>
          <a:p>
            <a:r>
              <a:rPr lang="sr-Latn-RS" sz="2600" dirty="0"/>
              <a:t> </a:t>
            </a:r>
            <a:r>
              <a:rPr lang="sr-Latn-RS" sz="2600" dirty="0" smtClean="0"/>
              <a:t> - Treniranje neuronske mreže</a:t>
            </a:r>
          </a:p>
          <a:p>
            <a:r>
              <a:rPr lang="sr-Latn-RS" sz="2600" dirty="0"/>
              <a:t> </a:t>
            </a:r>
            <a:r>
              <a:rPr lang="sr-Latn-RS" sz="2600" dirty="0" smtClean="0"/>
              <a:t> - Pretraga reči</a:t>
            </a:r>
          </a:p>
          <a:p>
            <a:endParaRPr lang="sr-Latn-RS" sz="2600" dirty="0"/>
          </a:p>
          <a:p>
            <a:r>
              <a:rPr lang="sr-Latn-RS" sz="2600" dirty="0" smtClean="0"/>
              <a:t>Pretprocesiranje slika</a:t>
            </a:r>
            <a:r>
              <a:rPr lang="sr-Latn-RS" sz="2600" dirty="0" smtClean="0"/>
              <a:t>:</a:t>
            </a:r>
          </a:p>
          <a:p>
            <a:r>
              <a:rPr lang="sr-Latn-RS" sz="2600" dirty="0" smtClean="0"/>
              <a:t>Ulazna slika je u RGBA boji i PNG formatu. Prvo se uradi resize nad slikama tako da budu u opsegu dimenzija 900X400 zatim se nad njima uradi grayscale. Nad tako dobijenim slikama se radi probabilistic HOG transformacija preko koje dobijemo najduzu liniju na slici koju koristim kako bismo nad slikama uradili shear preko 2D matrice koja za vrednosti uzima tacke iz dobijene linije, zatim pretvaramo sliku u binary preko obicne threshhold metode i trazimo konture, u slucaju da ne uspe da nadje sva slova ponavljamo postupak pretvaranja slike u binary, ali ovaj put preko adaptive thresh mean metode i onda ponovo trazimo konture.</a:t>
            </a:r>
            <a:endParaRPr lang="sr-Latn-RS" sz="2600" dirty="0" smtClean="0"/>
          </a:p>
          <a:p>
            <a:endParaRPr lang="sr-Latn-RS" sz="2600" dirty="0"/>
          </a:p>
          <a:p>
            <a:r>
              <a:rPr lang="sr-Latn-RS" sz="2600" dirty="0" smtClean="0"/>
              <a:t>Treniranje neuronske mreže:</a:t>
            </a:r>
          </a:p>
          <a:p>
            <a:r>
              <a:rPr lang="sr-Latn-RS" sz="2600" dirty="0" smtClean="0"/>
              <a:t>Kada se sve slike učitaju (preuzmu konture) kreira se input za nn. Postupak kreiranja je sledeći, svaka kontura je dimenzija 28x28 te se posmatra vrednost svakog piksela (0 ili 255) u konturi, potom se pamti broj ponavljanja svake vrednosti  i kao finalna se ostavlja ona koja je najčešća. Output za nn se kreira na osnovu slova koja su se pojavila tokom pretprocesiranja slika.</a:t>
            </a:r>
          </a:p>
          <a:p>
            <a:endParaRPr lang="sr-Latn-RS" sz="2600" dirty="0"/>
          </a:p>
          <a:p>
            <a:r>
              <a:rPr lang="sr-Latn-RS" sz="2600" dirty="0" smtClean="0"/>
              <a:t>Pratraga reči:</a:t>
            </a:r>
          </a:p>
          <a:p>
            <a:r>
              <a:rPr lang="sr-Latn-RS" sz="2600" dirty="0" smtClean="0"/>
              <a:t>Kreira se dictionary na osnovu baze (spiska) reči, gde je key sortirana slova reči, a value sama reč. Pretraga se vrši tako što se preuzmu slova, potom se sortiraju i proveri se postojanje ključa (sortirane reči) u rečniku.</a:t>
            </a:r>
            <a:endParaRPr lang="en-US" sz="2600" dirty="0"/>
          </a:p>
        </p:txBody>
      </p:sp>
      <p:sp>
        <p:nvSpPr>
          <p:cNvPr id="422" name="Text Placeholder 421"/>
          <p:cNvSpPr>
            <a:spLocks noGrp="1"/>
          </p:cNvSpPr>
          <p:nvPr>
            <p:ph type="body" sz="quarter" idx="20"/>
          </p:nvPr>
        </p:nvSpPr>
        <p:spPr>
          <a:xfrm>
            <a:off x="10955020" y="2428320"/>
            <a:ext cx="6700308" cy="536406"/>
          </a:xfrm>
        </p:spPr>
        <p:txBody>
          <a:bodyPr/>
          <a:lstStyle/>
          <a:p>
            <a:r>
              <a:rPr lang="sr-Latn-RS" sz="2800" dirty="0" smtClean="0"/>
              <a:t>Metodologije</a:t>
            </a:r>
            <a:endParaRPr lang="en-US" sz="2800" dirty="0"/>
          </a:p>
        </p:txBody>
      </p:sp>
      <p:sp>
        <p:nvSpPr>
          <p:cNvPr id="423" name="Text Placeholder 422"/>
          <p:cNvSpPr>
            <a:spLocks noGrp="1"/>
          </p:cNvSpPr>
          <p:nvPr>
            <p:ph type="body" sz="quarter" idx="21"/>
          </p:nvPr>
        </p:nvSpPr>
        <p:spPr>
          <a:xfrm>
            <a:off x="15268576" y="232386"/>
            <a:ext cx="13813365" cy="493538"/>
          </a:xfrm>
        </p:spPr>
        <p:txBody>
          <a:bodyPr/>
          <a:lstStyle/>
          <a:p>
            <a:endParaRPr lang="en-US" dirty="0"/>
          </a:p>
        </p:txBody>
      </p:sp>
      <p:sp>
        <p:nvSpPr>
          <p:cNvPr id="424" name="Text Placeholder 423"/>
          <p:cNvSpPr>
            <a:spLocks noGrp="1"/>
          </p:cNvSpPr>
          <p:nvPr>
            <p:ph type="body" sz="quarter" idx="22"/>
          </p:nvPr>
        </p:nvSpPr>
        <p:spPr>
          <a:xfrm>
            <a:off x="15268576" y="275696"/>
            <a:ext cx="13813366" cy="450228"/>
          </a:xfrm>
        </p:spPr>
        <p:txBody>
          <a:bodyPr/>
          <a:lstStyle/>
          <a:p>
            <a:endParaRPr lang="en-US" dirty="0"/>
          </a:p>
        </p:txBody>
      </p:sp>
      <p:sp>
        <p:nvSpPr>
          <p:cNvPr id="425" name="Text Placeholder 424"/>
          <p:cNvSpPr>
            <a:spLocks noGrp="1"/>
          </p:cNvSpPr>
          <p:nvPr>
            <p:ph type="body" sz="quarter" idx="23"/>
          </p:nvPr>
        </p:nvSpPr>
        <p:spPr>
          <a:xfrm>
            <a:off x="1017059" y="16066810"/>
            <a:ext cx="13813366" cy="493538"/>
          </a:xfrm>
        </p:spPr>
        <p:txBody>
          <a:bodyPr/>
          <a:lstStyle/>
          <a:p>
            <a:endParaRPr lang="en-US" dirty="0"/>
          </a:p>
        </p:txBody>
      </p:sp>
      <p:sp>
        <p:nvSpPr>
          <p:cNvPr id="426" name="Text Placeholder 425"/>
          <p:cNvSpPr>
            <a:spLocks noGrp="1"/>
          </p:cNvSpPr>
          <p:nvPr>
            <p:ph type="body" sz="quarter" idx="24"/>
          </p:nvPr>
        </p:nvSpPr>
        <p:spPr>
          <a:xfrm>
            <a:off x="606195" y="13822616"/>
            <a:ext cx="13813366" cy="536406"/>
          </a:xfrm>
        </p:spPr>
        <p:txBody>
          <a:bodyPr/>
          <a:lstStyle/>
          <a:p>
            <a:pPr algn="l"/>
            <a:r>
              <a:rPr lang="sr-Latn-RS" sz="2800" dirty="0" smtClean="0"/>
              <a:t>Primer pronalaska kontura</a:t>
            </a:r>
            <a:endParaRPr lang="en-US" sz="2800" dirty="0"/>
          </a:p>
        </p:txBody>
      </p:sp>
      <p:sp>
        <p:nvSpPr>
          <p:cNvPr id="427" name="Text Placeholder 426"/>
          <p:cNvSpPr>
            <a:spLocks noGrp="1"/>
          </p:cNvSpPr>
          <p:nvPr>
            <p:ph type="body" sz="quarter" idx="25"/>
          </p:nvPr>
        </p:nvSpPr>
        <p:spPr>
          <a:xfrm>
            <a:off x="21973955" y="2579008"/>
            <a:ext cx="6698012" cy="536406"/>
          </a:xfrm>
        </p:spPr>
        <p:txBody>
          <a:bodyPr/>
          <a:lstStyle/>
          <a:p>
            <a:r>
              <a:rPr lang="sr-Latn-RS" sz="2800" dirty="0" smtClean="0"/>
              <a:t>Podaci</a:t>
            </a:r>
            <a:endParaRPr lang="en-US" sz="2800" dirty="0"/>
          </a:p>
        </p:txBody>
      </p:sp>
      <p:sp>
        <p:nvSpPr>
          <p:cNvPr id="428" name="Text Placeholder 427"/>
          <p:cNvSpPr>
            <a:spLocks noGrp="1"/>
          </p:cNvSpPr>
          <p:nvPr>
            <p:ph type="body" sz="quarter" idx="26"/>
          </p:nvPr>
        </p:nvSpPr>
        <p:spPr>
          <a:xfrm>
            <a:off x="21973955" y="3083482"/>
            <a:ext cx="6698012" cy="3883248"/>
          </a:xfrm>
        </p:spPr>
        <p:txBody>
          <a:bodyPr/>
          <a:lstStyle/>
          <a:p>
            <a:r>
              <a:rPr lang="sr-Latn-RS" sz="2800" dirty="0" smtClean="0"/>
              <a:t>Podaci </a:t>
            </a:r>
            <a:r>
              <a:rPr lang="sr-Latn-RS" sz="2800" dirty="0" smtClean="0"/>
              <a:t>su ručno pravljeni. Većinski se sastoje od screenshotova igre, nad kojima su se vršile transformacije (rotacija, promena </a:t>
            </a:r>
            <a:r>
              <a:rPr lang="sr-Latn-RS" sz="2800" dirty="0" smtClean="0"/>
              <a:t>boja).</a:t>
            </a:r>
            <a:endParaRPr lang="sr-Latn-RS" sz="2800" dirty="0" smtClean="0"/>
          </a:p>
          <a:p>
            <a:r>
              <a:rPr lang="sr-Latn-RS" sz="2800" dirty="0" smtClean="0"/>
              <a:t>Trening skup se sastoji od oko 400 slika, a test skup od oko 60.</a:t>
            </a:r>
          </a:p>
          <a:p>
            <a:r>
              <a:rPr lang="sr-Latn-RS" sz="2800" dirty="0" smtClean="0"/>
              <a:t>Baza reči za pronalazak se bazira na očekivanim rešenjima iz trening i test skupa.</a:t>
            </a:r>
            <a:endParaRPr lang="en-US" sz="2800" dirty="0"/>
          </a:p>
        </p:txBody>
      </p:sp>
      <p:sp>
        <p:nvSpPr>
          <p:cNvPr id="429" name="Text Placeholder 428"/>
          <p:cNvSpPr>
            <a:spLocks noGrp="1"/>
          </p:cNvSpPr>
          <p:nvPr>
            <p:ph type="body" sz="quarter" idx="27"/>
          </p:nvPr>
        </p:nvSpPr>
        <p:spPr>
          <a:xfrm>
            <a:off x="21973955" y="7082507"/>
            <a:ext cx="6698012" cy="536406"/>
          </a:xfrm>
        </p:spPr>
        <p:txBody>
          <a:bodyPr/>
          <a:lstStyle/>
          <a:p>
            <a:r>
              <a:rPr lang="en-US" sz="2800" dirty="0" smtClean="0"/>
              <a:t>Re</a:t>
            </a:r>
            <a:r>
              <a:rPr lang="sr-Latn-RS" sz="2800" dirty="0" smtClean="0"/>
              <a:t>zultati</a:t>
            </a:r>
            <a:endParaRPr lang="en-US" sz="2800" dirty="0"/>
          </a:p>
        </p:txBody>
      </p:sp>
      <p:sp>
        <p:nvSpPr>
          <p:cNvPr id="430" name="Text Placeholder 429"/>
          <p:cNvSpPr>
            <a:spLocks noGrp="1"/>
          </p:cNvSpPr>
          <p:nvPr>
            <p:ph type="body" sz="quarter" idx="28"/>
          </p:nvPr>
        </p:nvSpPr>
        <p:spPr>
          <a:xfrm>
            <a:off x="21972279" y="7586981"/>
            <a:ext cx="6701366" cy="1556457"/>
          </a:xfrm>
        </p:spPr>
        <p:txBody>
          <a:bodyPr/>
          <a:lstStyle/>
          <a:p>
            <a:r>
              <a:rPr lang="en-US" sz="2800" dirty="0" smtClean="0"/>
              <a:t>Model</a:t>
            </a:r>
            <a:r>
              <a:rPr lang="sr-Latn-RS" sz="2800" dirty="0" smtClean="0"/>
              <a:t> </a:t>
            </a:r>
            <a:r>
              <a:rPr lang="en-US" sz="2800" dirty="0" err="1" smtClean="0"/>
              <a:t>postiže</a:t>
            </a:r>
            <a:r>
              <a:rPr lang="sr-Latn-RS" sz="2800" dirty="0" smtClean="0"/>
              <a:t> </a:t>
            </a:r>
            <a:r>
              <a:rPr lang="en-US" sz="2800" dirty="0" err="1" smtClean="0"/>
              <a:t>preciznost</a:t>
            </a:r>
            <a:r>
              <a:rPr lang="sr-Latn-RS" sz="2800" dirty="0" smtClean="0"/>
              <a:t> </a:t>
            </a:r>
            <a:r>
              <a:rPr lang="en-US" sz="2800" dirty="0" err="1" smtClean="0"/>
              <a:t>prepoznavanja</a:t>
            </a:r>
            <a:r>
              <a:rPr lang="sr-Latn-RS" sz="2800" dirty="0" smtClean="0"/>
              <a:t> slova </a:t>
            </a:r>
            <a:r>
              <a:rPr lang="en-US" sz="2800" dirty="0" smtClean="0"/>
              <a:t>od</a:t>
            </a:r>
            <a:r>
              <a:rPr lang="sr-Latn-RS" sz="2800" dirty="0" smtClean="0"/>
              <a:t> </a:t>
            </a:r>
            <a:r>
              <a:rPr lang="sr-Latn-RS" sz="2800" dirty="0" smtClean="0"/>
              <a:t>69</a:t>
            </a:r>
            <a:r>
              <a:rPr lang="en-US" sz="2800" dirty="0" smtClean="0"/>
              <a:t>%</a:t>
            </a:r>
            <a:r>
              <a:rPr lang="sr-Latn-RS" sz="2800" dirty="0" smtClean="0"/>
              <a:t> </a:t>
            </a:r>
            <a:r>
              <a:rPr lang="en-US" sz="2800" dirty="0" err="1" smtClean="0"/>
              <a:t>na</a:t>
            </a:r>
            <a:r>
              <a:rPr lang="sr-Latn-RS" sz="2800" dirty="0" smtClean="0"/>
              <a:t> </a:t>
            </a:r>
            <a:r>
              <a:rPr lang="en-US" sz="2800" dirty="0" smtClean="0"/>
              <a:t>test</a:t>
            </a:r>
            <a:r>
              <a:rPr lang="sr-Latn-RS" sz="2800" dirty="0" smtClean="0"/>
              <a:t> </a:t>
            </a:r>
            <a:r>
              <a:rPr lang="en-US" sz="2800" dirty="0" err="1" smtClean="0"/>
              <a:t>skupu</a:t>
            </a:r>
            <a:r>
              <a:rPr lang="sr-Latn-RS" sz="2800" dirty="0" smtClean="0"/>
              <a:t> </a:t>
            </a:r>
            <a:r>
              <a:rPr lang="en-US" sz="2800" dirty="0" err="1" smtClean="0"/>
              <a:t>posle</a:t>
            </a:r>
            <a:r>
              <a:rPr lang="sr-Latn-RS" sz="2800" dirty="0" smtClean="0"/>
              <a:t> </a:t>
            </a:r>
            <a:r>
              <a:rPr lang="en-US" sz="2800" dirty="0" smtClean="0"/>
              <a:t>100</a:t>
            </a:r>
            <a:r>
              <a:rPr lang="sr-Latn-RS" sz="2800" dirty="0" smtClean="0"/>
              <a:t>00 </a:t>
            </a:r>
            <a:r>
              <a:rPr lang="en-US" sz="2800" dirty="0" err="1" smtClean="0"/>
              <a:t>epoha</a:t>
            </a:r>
            <a:r>
              <a:rPr lang="sr-Latn-RS" sz="2800" dirty="0" smtClean="0"/>
              <a:t> </a:t>
            </a:r>
            <a:r>
              <a:rPr lang="en-US" sz="2800" dirty="0" err="1" smtClean="0"/>
              <a:t>treniranja</a:t>
            </a:r>
            <a:r>
              <a:rPr lang="sr-Latn-RS" sz="2800" dirty="0" smtClean="0"/>
              <a:t> </a:t>
            </a:r>
            <a:r>
              <a:rPr lang="en-US" sz="2800" dirty="0" err="1" smtClean="0"/>
              <a:t>na</a:t>
            </a:r>
            <a:r>
              <a:rPr lang="sr-Latn-RS" sz="2800" dirty="0" smtClean="0"/>
              <a:t> </a:t>
            </a:r>
            <a:r>
              <a:rPr lang="en-US" sz="2800" dirty="0" err="1" smtClean="0"/>
              <a:t>trening</a:t>
            </a:r>
            <a:r>
              <a:rPr lang="sr-Latn-RS" sz="2800" dirty="0" smtClean="0"/>
              <a:t> </a:t>
            </a:r>
            <a:r>
              <a:rPr lang="en-US" sz="2800" dirty="0" err="1" smtClean="0"/>
              <a:t>skupu</a:t>
            </a:r>
            <a:r>
              <a:rPr lang="en-US" sz="2800" dirty="0"/>
              <a:t>.</a:t>
            </a:r>
          </a:p>
        </p:txBody>
      </p:sp>
      <p:sp>
        <p:nvSpPr>
          <p:cNvPr id="431" name="Text Placeholder 430"/>
          <p:cNvSpPr>
            <a:spLocks noGrp="1"/>
          </p:cNvSpPr>
          <p:nvPr>
            <p:ph type="body" sz="quarter" idx="29"/>
          </p:nvPr>
        </p:nvSpPr>
        <p:spPr>
          <a:xfrm>
            <a:off x="21972279" y="10933739"/>
            <a:ext cx="6698012" cy="536406"/>
          </a:xfrm>
        </p:spPr>
        <p:txBody>
          <a:bodyPr/>
          <a:lstStyle/>
          <a:p>
            <a:r>
              <a:rPr lang="sr-Latn-RS" sz="2800" dirty="0" smtClean="0"/>
              <a:t>Zaključak</a:t>
            </a:r>
            <a:endParaRPr lang="en-US" sz="2800" dirty="0"/>
          </a:p>
        </p:txBody>
      </p:sp>
      <p:sp>
        <p:nvSpPr>
          <p:cNvPr id="432" name="Text Placeholder 431"/>
          <p:cNvSpPr>
            <a:spLocks noGrp="1"/>
          </p:cNvSpPr>
          <p:nvPr>
            <p:ph type="body" sz="quarter" idx="30"/>
          </p:nvPr>
        </p:nvSpPr>
        <p:spPr>
          <a:xfrm>
            <a:off x="22003598" y="11481523"/>
            <a:ext cx="6701366" cy="4314135"/>
          </a:xfrm>
        </p:spPr>
        <p:txBody>
          <a:bodyPr/>
          <a:lstStyle/>
          <a:p>
            <a:r>
              <a:rPr lang="sr-Latn-RS" sz="2800" dirty="0" smtClean="0"/>
              <a:t>Preciznost modela je relativno loša. Smatramo da je razlog relativno veliki ugao slova u određenim slikama. Slike koje ne sadrže slova pod uglom su radile daleko bolje (100%). </a:t>
            </a:r>
          </a:p>
          <a:p>
            <a:r>
              <a:rPr lang="sr-Latn-RS" sz="2800" dirty="0" smtClean="0"/>
              <a:t>Dalji razvoj:</a:t>
            </a:r>
          </a:p>
          <a:p>
            <a:r>
              <a:rPr lang="sr-Latn-RS" sz="2800" dirty="0" smtClean="0"/>
              <a:t>  - Orijentacija na isravljanje performansi na slikama koje sadrže slova </a:t>
            </a:r>
            <a:r>
              <a:rPr lang="sr-Latn-RS" sz="2800" dirty="0" smtClean="0"/>
              <a:t>pod </a:t>
            </a:r>
            <a:r>
              <a:rPr lang="sr-Latn-RS" sz="2800" dirty="0" smtClean="0"/>
              <a:t>relativno velikim uglom</a:t>
            </a:r>
            <a:endParaRPr lang="en-US" sz="2800" dirty="0"/>
          </a:p>
        </p:txBody>
      </p:sp>
      <p:sp>
        <p:nvSpPr>
          <p:cNvPr id="433" name="Text Placeholder 432"/>
          <p:cNvSpPr>
            <a:spLocks noGrp="1"/>
          </p:cNvSpPr>
          <p:nvPr>
            <p:ph type="body" sz="quarter" idx="150"/>
          </p:nvPr>
        </p:nvSpPr>
        <p:spPr>
          <a:xfrm>
            <a:off x="3906520" y="1078170"/>
            <a:ext cx="21447761" cy="807780"/>
          </a:xfrm>
        </p:spPr>
        <p:txBody>
          <a:bodyPr>
            <a:normAutofit fontScale="62500" lnSpcReduction="20000"/>
          </a:bodyPr>
          <a:lstStyle/>
          <a:p>
            <a:r>
              <a:rPr lang="sr-Latn-RS" dirty="0" smtClean="0"/>
              <a:t>Autori: </a:t>
            </a:r>
            <a:r>
              <a:rPr lang="en-US" dirty="0" err="1" smtClean="0"/>
              <a:t>Aleksandar</a:t>
            </a:r>
            <a:r>
              <a:rPr lang="en-US" dirty="0" smtClean="0"/>
              <a:t> </a:t>
            </a:r>
            <a:r>
              <a:rPr lang="en-US" dirty="0" err="1" smtClean="0"/>
              <a:t>Nikoli</a:t>
            </a:r>
            <a:r>
              <a:rPr lang="sr-Latn-RS" dirty="0" smtClean="0"/>
              <a:t>ć(sw27/2017),  Milan Jokanović(sw28/2017)</a:t>
            </a:r>
          </a:p>
          <a:p>
            <a:r>
              <a:rPr lang="sr-Latn-RS" dirty="0" smtClean="0"/>
              <a:t>Mentor: Dragan Vidaković </a:t>
            </a:r>
            <a:endParaRPr lang="en-US" dirty="0"/>
          </a:p>
        </p:txBody>
      </p:sp>
      <p:sp>
        <p:nvSpPr>
          <p:cNvPr id="434" name="Text Placeholder 433"/>
          <p:cNvSpPr>
            <a:spLocks noGrp="1"/>
          </p:cNvSpPr>
          <p:nvPr>
            <p:ph type="body" sz="quarter" idx="184"/>
          </p:nvPr>
        </p:nvSpPr>
        <p:spPr>
          <a:xfrm>
            <a:off x="3906520" y="1905000"/>
            <a:ext cx="21447761" cy="634555"/>
          </a:xfrm>
        </p:spPr>
        <p:txBody>
          <a:bodyPr/>
          <a:lstStyle/>
          <a:p>
            <a:r>
              <a:rPr lang="sr-Latn-RS" dirty="0" smtClean="0"/>
              <a:t>Softversko inženjerstvo i informacione tehnilogije, Fakultet Tehničkih nauka, Novi Sad</a:t>
            </a:r>
            <a:endParaRPr lang="en-US" dirty="0"/>
          </a:p>
        </p:txBody>
      </p:sp>
      <p:sp>
        <p:nvSpPr>
          <p:cNvPr id="435" name="Text Placeholder 434"/>
          <p:cNvSpPr>
            <a:spLocks noGrp="1"/>
          </p:cNvSpPr>
          <p:nvPr>
            <p:ph type="body" sz="quarter" idx="185"/>
          </p:nvPr>
        </p:nvSpPr>
        <p:spPr/>
        <p:txBody>
          <a:bodyPr>
            <a:normAutofit lnSpcReduction="10000"/>
          </a:bodyPr>
          <a:lstStyle/>
          <a:p>
            <a:r>
              <a:rPr lang="sr-Latn-RS" dirty="0" smtClean="0"/>
              <a:t>Na slovo na slovo</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17" y="14478887"/>
            <a:ext cx="18168285" cy="125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731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60-Template-V3">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446</TotalTime>
  <Words>512</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PosterPresentations.com-36x60-Template-V3</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Korisnik</cp:lastModifiedBy>
  <cp:revision>51</cp:revision>
  <dcterms:created xsi:type="dcterms:W3CDTF">2012-02-06T18:46:22Z</dcterms:created>
  <dcterms:modified xsi:type="dcterms:W3CDTF">2021-02-14T22:32:05Z</dcterms:modified>
</cp:coreProperties>
</file>