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337" r:id="rId2"/>
    <p:sldId id="259" r:id="rId3"/>
    <p:sldId id="296" r:id="rId4"/>
    <p:sldId id="260" r:id="rId5"/>
    <p:sldId id="297" r:id="rId6"/>
    <p:sldId id="298" r:id="rId7"/>
    <p:sldId id="301" r:id="rId8"/>
    <p:sldId id="299" r:id="rId9"/>
    <p:sldId id="300" r:id="rId10"/>
    <p:sldId id="302" r:id="rId11"/>
    <p:sldId id="303" r:id="rId12"/>
    <p:sldId id="304" r:id="rId13"/>
    <p:sldId id="305" r:id="rId14"/>
    <p:sldId id="261" r:id="rId15"/>
    <p:sldId id="306" r:id="rId16"/>
    <p:sldId id="307" r:id="rId17"/>
    <p:sldId id="262" r:id="rId18"/>
    <p:sldId id="308" r:id="rId19"/>
    <p:sldId id="309" r:id="rId20"/>
    <p:sldId id="310" r:id="rId21"/>
    <p:sldId id="263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264" r:id="rId34"/>
    <p:sldId id="322" r:id="rId35"/>
    <p:sldId id="323" r:id="rId36"/>
    <p:sldId id="324" r:id="rId37"/>
    <p:sldId id="328" r:id="rId38"/>
    <p:sldId id="325" r:id="rId39"/>
    <p:sldId id="326" r:id="rId40"/>
    <p:sldId id="329" r:id="rId41"/>
    <p:sldId id="330" r:id="rId42"/>
    <p:sldId id="331" r:id="rId43"/>
    <p:sldId id="332" r:id="rId44"/>
    <p:sldId id="333" r:id="rId45"/>
    <p:sldId id="334" r:id="rId46"/>
    <p:sldId id="335" r:id="rId47"/>
  </p:sldIdLst>
  <p:sldSz cx="9144000" cy="5143500" type="screen16x9"/>
  <p:notesSz cx="6858000" cy="9144000"/>
  <p:embeddedFontLst>
    <p:embeddedFont>
      <p:font typeface="Quicksand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C416F-2083-4B1D-AA2F-F74294FD4E35}" v="6" dt="2022-04-03T05:16:00.714"/>
    <p1510:client id="{193A0CB3-01CF-4F68-B5BB-6CEF3D08C127}" v="22" dt="2022-04-02T18:17:10.214"/>
    <p1510:client id="{5384511D-9484-1346-AFFD-72F7513D1D9F}" v="21" dt="2022-04-03T05:23:11.387"/>
    <p1510:client id="{788EBDA9-95A9-40E1-9CE0-9F4A19FE1722}" v="342" dt="2022-04-03T05:55:06.819"/>
    <p1510:client id="{EAE25EB0-529B-4239-945A-D11A24FE9896}" v="381" dt="2022-04-03T06:39:18.591"/>
    <p1510:client id="{EB5E631A-0331-4765-9223-13E77EC0B488}" v="173" dt="2022-04-03T04:53:45.296"/>
  </p1510:revLst>
</p1510:revInfo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890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52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21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738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3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017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559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568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35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0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44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753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32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255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707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95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20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576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917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035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718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535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06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1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0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1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9738-54A0-02A4-3EBA-D9BBE2C5C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27910978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A89E1-4A6F-47E1-B2B7-FEE8953E9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6BC0F-F3C7-4C8A-A74D-D75A9E0E45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7A732A-AD90-41BD-8345-95859678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8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Local variables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-declared inside function and kept on stack not on storage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-don’t cost gas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-there are some types that reference the storage by default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1863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0967F-72AA-430D-872D-EDC75A244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D561-1AE5-4E46-901C-781B0D1A1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C237FB-EC0F-4190-8E5F-4D2535A8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657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-getters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-setters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9423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Here you have: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list of items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And some text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But remember not to overload your slides with content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A5EDE-AFFF-4CF6-B024-6FD80BD3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1492250"/>
            <a:ext cx="6700500" cy="1489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-View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-Pure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43643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D4121-327B-459A-80E7-EE7BA65EE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View and pure where we cannot modify state value </a:t>
            </a:r>
          </a:p>
          <a:p>
            <a:r>
              <a:rPr lang="en-US"/>
              <a:t>Pure cannot use when we read value of state variable 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E7C7A-5D6F-478D-9EFF-3BA66CDCF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08628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1854AD5-A735-9A00-5EC5-6DE05A3A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071263" cy="51375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AE0E9D1-8A9B-5334-E114-FD5FCF6B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12827" cy="5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721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F3D28E0-83B5-BD47-8C9E-E04F5C28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74"/>
            <a:ext cx="9143999" cy="5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6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"/>
              <a:t>mart contract compilation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473527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constructor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6565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E4EA89-A8F2-7815-5F59-B50390998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44000" cy="51375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D4121-327B-459A-80E7-EE7BA65EE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Executed only once.</a:t>
            </a:r>
          </a:p>
          <a:p>
            <a:r>
              <a:rPr lang="en-US"/>
              <a:t>You can create only one constructor and it is optional</a:t>
            </a:r>
          </a:p>
          <a:p>
            <a:r>
              <a:rPr lang="en-US"/>
              <a:t>A default constructor is created by the compiler if there is no explicitly </a:t>
            </a:r>
          </a:p>
          <a:p>
            <a:pPr marL="50800" indent="0">
              <a:buNone/>
            </a:pPr>
            <a:r>
              <a:rPr lang="en-US"/>
              <a:t>    Defined constructor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E7C7A-5D6F-478D-9EFF-3BA66CDCF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080746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473527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integers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40045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D4121-327B-459A-80E7-EE7BA65EE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/>
              <a:t>There are 2 type of integer</a:t>
            </a:r>
          </a:p>
          <a:p>
            <a:r>
              <a:rPr lang="en-US"/>
              <a:t>Int</a:t>
            </a:r>
          </a:p>
          <a:p>
            <a:r>
              <a:rPr lang="en-US" err="1"/>
              <a:t>uint</a:t>
            </a:r>
            <a:r>
              <a:rPr lang="en-US"/>
              <a:t>(only positive)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E7C7A-5D6F-478D-9EFF-3BA66CDCF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991408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D4121-327B-459A-80E7-EE7BA65EE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/>
              <a:t>Range</a:t>
            </a:r>
          </a:p>
          <a:p>
            <a:r>
              <a:rPr lang="en-US"/>
              <a:t>Int8 (-128 to +127)</a:t>
            </a:r>
          </a:p>
          <a:p>
            <a:r>
              <a:rPr lang="en-US"/>
              <a:t>Uint8 (0 to 255)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E7C7A-5D6F-478D-9EFF-3BA66CDCF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10504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array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17472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array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0C2EC71-D23B-66EA-1B18-6CA52899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12827" cy="5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2568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Dynamic array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6228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array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E070B42-2CD6-C869-0E86-99683B58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44000" cy="5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978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019B5-08B1-4D87-927E-268761D553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223099-D8BB-4458-A8DD-74961472A24D}"/>
              </a:ext>
            </a:extLst>
          </p:cNvPr>
          <p:cNvSpPr/>
          <p:nvPr/>
        </p:nvSpPr>
        <p:spPr>
          <a:xfrm>
            <a:off x="3543300" y="1079500"/>
            <a:ext cx="183515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C8278-3DAE-4AA4-9B62-0BE41BF98873}"/>
              </a:ext>
            </a:extLst>
          </p:cNvPr>
          <p:cNvSpPr/>
          <p:nvPr/>
        </p:nvSpPr>
        <p:spPr>
          <a:xfrm>
            <a:off x="3543300" y="2273300"/>
            <a:ext cx="1949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03599-82D5-4DE4-98DB-F09F27F99E24}"/>
              </a:ext>
            </a:extLst>
          </p:cNvPr>
          <p:cNvSpPr/>
          <p:nvPr/>
        </p:nvSpPr>
        <p:spPr>
          <a:xfrm>
            <a:off x="2032000" y="3289300"/>
            <a:ext cx="11747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8BC20-1DA0-4DD6-B221-F63B4E5DA21E}"/>
              </a:ext>
            </a:extLst>
          </p:cNvPr>
          <p:cNvSpPr/>
          <p:nvPr/>
        </p:nvSpPr>
        <p:spPr>
          <a:xfrm>
            <a:off x="5334000" y="3289300"/>
            <a:ext cx="11239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FF3B2-A9A8-49D7-8F9A-98DAE5347B37}"/>
              </a:ext>
            </a:extLst>
          </p:cNvPr>
          <p:cNvSpPr/>
          <p:nvPr/>
        </p:nvSpPr>
        <p:spPr>
          <a:xfrm>
            <a:off x="5334000" y="4051300"/>
            <a:ext cx="11239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AFCD8-0301-41A9-BA92-E606E55AC2B3}"/>
              </a:ext>
            </a:extLst>
          </p:cNvPr>
          <p:cNvSpPr txBox="1"/>
          <p:nvPr/>
        </p:nvSpPr>
        <p:spPr>
          <a:xfrm flipH="1">
            <a:off x="3927473" y="1225034"/>
            <a:ext cx="11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.sol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299F3-1FA1-4CDC-B1C5-923A07238033}"/>
              </a:ext>
            </a:extLst>
          </p:cNvPr>
          <p:cNvSpPr txBox="1"/>
          <p:nvPr/>
        </p:nvSpPr>
        <p:spPr>
          <a:xfrm flipH="1">
            <a:off x="3498850" y="2342634"/>
            <a:ext cx="21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Solidity compiler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4C28B-25D6-41C7-87B6-3427333B5424}"/>
              </a:ext>
            </a:extLst>
          </p:cNvPr>
          <p:cNvSpPr txBox="1"/>
          <p:nvPr/>
        </p:nvSpPr>
        <p:spPr>
          <a:xfrm flipH="1">
            <a:off x="2305049" y="3320534"/>
            <a:ext cx="97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ABI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1E8C-944A-4B9D-ACFE-29FF8DB412D6}"/>
              </a:ext>
            </a:extLst>
          </p:cNvPr>
          <p:cNvSpPr txBox="1"/>
          <p:nvPr/>
        </p:nvSpPr>
        <p:spPr>
          <a:xfrm flipH="1">
            <a:off x="5378450" y="4005590"/>
            <a:ext cx="196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Ethereum</a:t>
            </a:r>
          </a:p>
          <a:p>
            <a:r>
              <a:rPr lang="en-US" b="1"/>
              <a:t>blockchain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6AD76-8C39-4CBD-97CB-6B38FE1CC577}"/>
              </a:ext>
            </a:extLst>
          </p:cNvPr>
          <p:cNvSpPr txBox="1"/>
          <p:nvPr/>
        </p:nvSpPr>
        <p:spPr>
          <a:xfrm flipH="1">
            <a:off x="5276849" y="3307834"/>
            <a:ext cx="158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BYTE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5781E8-FF74-4116-8E1C-6001E58CC21F}"/>
              </a:ext>
            </a:extLst>
          </p:cNvPr>
          <p:cNvCxnSpPr>
            <a:stCxn id="3" idx="2"/>
          </p:cNvCxnSpPr>
          <p:nvPr/>
        </p:nvCxnSpPr>
        <p:spPr>
          <a:xfrm>
            <a:off x="4460875" y="1739900"/>
            <a:ext cx="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B97E7F-CAF3-4896-B47C-29348BC391BC}"/>
              </a:ext>
            </a:extLst>
          </p:cNvPr>
          <p:cNvCxnSpPr/>
          <p:nvPr/>
        </p:nvCxnSpPr>
        <p:spPr>
          <a:xfrm>
            <a:off x="5895975" y="3581400"/>
            <a:ext cx="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F9B04A-3AF7-4EEB-B372-742B7CD27F31}"/>
              </a:ext>
            </a:extLst>
          </p:cNvPr>
          <p:cNvCxnSpPr>
            <a:cxnSpLocks/>
          </p:cNvCxnSpPr>
          <p:nvPr/>
        </p:nvCxnSpPr>
        <p:spPr>
          <a:xfrm flipH="1">
            <a:off x="3006726" y="2438400"/>
            <a:ext cx="619124" cy="8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2730EC-66BC-45C6-BED6-70606942A814}"/>
              </a:ext>
            </a:extLst>
          </p:cNvPr>
          <p:cNvCxnSpPr>
            <a:cxnSpLocks/>
          </p:cNvCxnSpPr>
          <p:nvPr/>
        </p:nvCxnSpPr>
        <p:spPr>
          <a:xfrm>
            <a:off x="5334000" y="2711966"/>
            <a:ext cx="504826" cy="5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4373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loops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88624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loops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CA9ABE-0347-5B27-A11D-FA73226F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44000" cy="5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151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If else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44140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04DEC37-7138-B3EA-FCC9-C834491A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02436" cy="51375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struct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250469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struct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F39FCB2-C620-A43A-B592-AE735D69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6" y="-162"/>
            <a:ext cx="9148312" cy="51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6880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mapping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07079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D4121-327B-459A-80E7-EE7BA65EE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/>
              <a:t>Rule of mapping</a:t>
            </a:r>
          </a:p>
          <a:p>
            <a:r>
              <a:rPr lang="en-US"/>
              <a:t>The key cannot be type of </a:t>
            </a:r>
            <a:r>
              <a:rPr lang="en-US" err="1"/>
              <a:t>mapping,dynamic</a:t>
            </a:r>
            <a:r>
              <a:rPr lang="en-US"/>
              <a:t> </a:t>
            </a:r>
            <a:r>
              <a:rPr lang="en-US" err="1"/>
              <a:t>array,enum,and</a:t>
            </a:r>
            <a:r>
              <a:rPr lang="en-US"/>
              <a:t> struct</a:t>
            </a:r>
          </a:p>
          <a:p>
            <a:r>
              <a:rPr lang="en-US"/>
              <a:t>The value can be of any type</a:t>
            </a:r>
          </a:p>
          <a:p>
            <a:r>
              <a:rPr lang="en-US"/>
              <a:t>Mapping are always store in storage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E7C7A-5D6F-478D-9EFF-3BA66CDCF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20445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mapping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EF0836-4AEA-1065-45CD-6973AA25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4"/>
            <a:ext cx="9143999" cy="51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9882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mapping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70A2123-F49E-BFA7-B95A-605B4FB5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02436" cy="5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16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r>
              <a:rPr lang="en"/>
              <a:t>irst programme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-define variable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-constructor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-make function for return 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/>
              <a:t>Storage vs Memory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04116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E03E783-60E7-C6E8-B68E-5D4EF780A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16424"/>
              </p:ext>
            </p:extLst>
          </p:nvPr>
        </p:nvGraphicFramePr>
        <p:xfrm>
          <a:off x="2213263" y="872836"/>
          <a:ext cx="5682104" cy="34810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36718">
                  <a:extLst>
                    <a:ext uri="{9D8B030D-6E8A-4147-A177-3AD203B41FA5}">
                      <a16:colId xmlns:a16="http://schemas.microsoft.com/office/drawing/2014/main" val="1648931230"/>
                    </a:ext>
                  </a:extLst>
                </a:gridCol>
                <a:gridCol w="2845386">
                  <a:extLst>
                    <a:ext uri="{9D8B030D-6E8A-4147-A177-3AD203B41FA5}">
                      <a16:colId xmlns:a16="http://schemas.microsoft.com/office/drawing/2014/main" val="1730555303"/>
                    </a:ext>
                  </a:extLst>
                </a:gridCol>
              </a:tblGrid>
              <a:tr h="6944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823018"/>
                  </a:ext>
                </a:extLst>
              </a:tr>
              <a:tr h="69444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Holds state variables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Holds local variable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71360"/>
                  </a:ext>
                </a:extLst>
              </a:tr>
              <a:tr h="70323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Costs 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 gas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280834"/>
                  </a:ext>
                </a:extLst>
              </a:tr>
              <a:tr h="6944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Persistent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Not Persistent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82335"/>
                  </a:ext>
                </a:extLst>
              </a:tr>
              <a:tr h="6944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Like HDD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Like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87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5091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Contract balance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89133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2F17C38-9A85-14DC-414C-B400349D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43999" cy="5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9393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213C8B-1995-E691-DDE3-F8389CDC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"/>
            <a:ext cx="9102436" cy="5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573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3" y="2255318"/>
            <a:ext cx="6700500" cy="62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Visibility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992892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1BA3-0855-FE94-BD45-4CC64C400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67083"/>
              </p:ext>
            </p:extLst>
          </p:nvPr>
        </p:nvGraphicFramePr>
        <p:xfrm>
          <a:off x="2011680" y="722376"/>
          <a:ext cx="6274144" cy="37982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68536">
                  <a:extLst>
                    <a:ext uri="{9D8B030D-6E8A-4147-A177-3AD203B41FA5}">
                      <a16:colId xmlns:a16="http://schemas.microsoft.com/office/drawing/2014/main" val="839917427"/>
                    </a:ext>
                  </a:extLst>
                </a:gridCol>
                <a:gridCol w="1568536">
                  <a:extLst>
                    <a:ext uri="{9D8B030D-6E8A-4147-A177-3AD203B41FA5}">
                      <a16:colId xmlns:a16="http://schemas.microsoft.com/office/drawing/2014/main" val="1818719033"/>
                    </a:ext>
                  </a:extLst>
                </a:gridCol>
                <a:gridCol w="1568536">
                  <a:extLst>
                    <a:ext uri="{9D8B030D-6E8A-4147-A177-3AD203B41FA5}">
                      <a16:colId xmlns:a16="http://schemas.microsoft.com/office/drawing/2014/main" val="3359831100"/>
                    </a:ext>
                  </a:extLst>
                </a:gridCol>
                <a:gridCol w="1568536">
                  <a:extLst>
                    <a:ext uri="{9D8B030D-6E8A-4147-A177-3AD203B41FA5}">
                      <a16:colId xmlns:a16="http://schemas.microsoft.com/office/drawing/2014/main" val="2591468937"/>
                    </a:ext>
                  </a:extLst>
                </a:gridCol>
              </a:tblGrid>
              <a:tr h="768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396050"/>
                  </a:ext>
                </a:extLst>
              </a:tr>
              <a:tr h="768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027920"/>
                  </a:ext>
                </a:extLst>
              </a:tr>
              <a:tr h="768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027373"/>
                  </a:ext>
                </a:extLst>
              </a:tr>
              <a:tr h="746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Derived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98985"/>
                  </a:ext>
                </a:extLst>
              </a:tr>
              <a:tr h="746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82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796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54508-5499-4425-B0AD-22007DCA14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0FC9E6-B4BF-4048-B91F-0FF778F1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75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30F0D0-A983-4AD8-8A3D-CFB636168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29BE22-834D-415B-9B60-CA6416E9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26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65D7B-E6F5-4809-82B0-E11948AF00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79363A2-95DF-49F0-B509-2E0DA16B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458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State variables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-to change the values of the state variables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Using constructor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Initializing the var. at declaration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Using the setter function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6916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State variables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-permanently stored in contract storage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-cost gas (expensive)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-storage do not dynamically allocated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-instance of the contract cannot have other state variables besides those already declared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37614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46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Eleanor template</vt:lpstr>
      <vt:lpstr>Solidity</vt:lpstr>
      <vt:lpstr>Smart contract 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PowerPoint Presentation</vt:lpstr>
      <vt:lpstr>PowerPoint Presentation</vt:lpstr>
      <vt:lpstr>BIG CONCEPT</vt:lpstr>
      <vt:lpstr>BIG CONCEPT</vt:lpstr>
      <vt:lpstr>BIG CONCEPT</vt:lpstr>
      <vt:lpstr>PowerPoint Presentation</vt:lpstr>
      <vt:lpstr>YOU CAN ALSO SPLIT YOUR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TWO OR THREE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cp:revision>206</cp:revision>
  <dcterms:modified xsi:type="dcterms:W3CDTF">2022-04-03T06:41:02Z</dcterms:modified>
</cp:coreProperties>
</file>