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304" r:id="rId6"/>
    <p:sldId id="268" r:id="rId7"/>
    <p:sldId id="305" r:id="rId8"/>
    <p:sldId id="306" r:id="rId9"/>
    <p:sldId id="307" r:id="rId10"/>
    <p:sldId id="310" r:id="rId11"/>
    <p:sldId id="308" r:id="rId12"/>
    <p:sldId id="311" r:id="rId13"/>
    <p:sldId id="312" r:id="rId14"/>
    <p:sldId id="309" r:id="rId15"/>
    <p:sldId id="313" r:id="rId16"/>
    <p:sldId id="314" r:id="rId17"/>
    <p:sldId id="315" r:id="rId18"/>
    <p:sldId id="316" r:id="rId19"/>
    <p:sldId id="262" r:id="rId20"/>
    <p:sldId id="275" r:id="rId21"/>
    <p:sldId id="284" r:id="rId22"/>
  </p:sldIdLst>
  <p:sldSz cx="9144000" cy="5143500" type="screen16x9"/>
  <p:notesSz cx="6858000" cy="9144000"/>
  <p:embeddedFontLst>
    <p:embeddedFont>
      <p:font typeface="Barlow Semi Condensed" panose="020B0604020202020204" charset="0"/>
      <p:regular r:id="rId24"/>
      <p:bold r:id="rId25"/>
      <p:italic r:id="rId26"/>
      <p:boldItalic r:id="rId27"/>
    </p:embeddedFont>
    <p:embeddedFont>
      <p:font typeface="Barlow Semi Condensed Medium" panose="020B0604020202020204" charset="0"/>
      <p:regular r:id="rId28"/>
      <p:bold r:id="rId29"/>
      <p:italic r:id="rId30"/>
      <p:boldItalic r:id="rId31"/>
    </p:embeddedFont>
    <p:embeddedFont>
      <p:font typeface="Fjall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72D9A4A-1AF2-4130-A365-4745D033D464}">
  <a:tblStyle styleId="{572D9A4A-1AF2-4130-A365-4745D033D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242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8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06800" y="1501164"/>
            <a:ext cx="3480000" cy="2442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 smtClean="0">
                <a:solidFill>
                  <a:schemeClr val="dk2"/>
                </a:solidFill>
              </a:rPr>
              <a:t>Supermarket Sales Predictions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93610" y="372129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300" dirty="0" smtClean="0">
                <a:solidFill>
                  <a:schemeClr val="accent1"/>
                </a:solidFill>
              </a:rPr>
              <a:t>Milan Lazarević SV2-2022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Parsiranje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638595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 prethodnoj sekciji smo vidjeli da podaci prate neki trend te zbog toga odlučio sam da problemu pristupim kao time series problemu.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" name="Google Shape;2695;p49"/>
          <p:cNvSpPr txBox="1"/>
          <p:nvPr/>
        </p:nvSpPr>
        <p:spPr>
          <a:xfrm>
            <a:off x="1006501" y="2039774"/>
            <a:ext cx="638595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Uzeo sam latancy period od mjesec dana jer mi je to izgledalo kao logičan izbor iz vizualizacije. Te su parsirani podaci sada u ovom formatu: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49" y="2724150"/>
            <a:ext cx="656115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695;p49"/>
          <p:cNvSpPr txBox="1"/>
          <p:nvPr/>
        </p:nvSpPr>
        <p:spPr>
          <a:xfrm>
            <a:off x="1115605" y="4029776"/>
            <a:ext cx="638595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Dalje su kolone koje označavaju store i item uklonjene i imali smo 29 prethodnih prodaja i trideseta kolona je predstavljala nas traženi rezultat.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9618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Razlog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638595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Pravimo generalizovan model koji ne treba eksplicitno da zna item id i store id već će svaki red da predstavlja item-store zapis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 naš model treba na osnovu prethodne frekvencije da pretpostavi rezultat generalizovano za svaki proizvod!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37" y="2952750"/>
            <a:ext cx="6899466" cy="170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73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LSTM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75474"/>
            <a:ext cx="691935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Rekurentna neuronska mreža koja zaobilazi problem exploding/vanishing gradienta koji imaju regularne RNN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Ima sličnu strukturu samo što ima long term memoriju koja nema weight i bias koja bi mogla da je modifikuje direktno i dovede do exploding/vanishing gradienta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71750"/>
            <a:ext cx="4387535" cy="222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695;p49"/>
          <p:cNvSpPr txBox="1"/>
          <p:nvPr/>
        </p:nvSpPr>
        <p:spPr>
          <a:xfrm>
            <a:off x="5546572" y="3105150"/>
            <a:ext cx="251460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Poslednja vrijednost LSTM se uzima kao izlaz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0710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 smtClean="0"/>
              <a:t>Modeli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24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Razvoj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08622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Baseline model kako bi imali da uporedimo efikasnost LSTM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0273" y="110923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Kompleksniji LSTM sa 2 LSTM sloja </a:t>
            </a:r>
            <a:r>
              <a:rPr lang="en-GB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aktivacionim funkcijama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LSTM jednostavniji model sa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jednim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slojem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Evaluacija Rezultata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373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Rezultati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638595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Kako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baseline model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ulaz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dobije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prodaje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nekog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itema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nekom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store-u I ne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</a:t>
            </a: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že da prati sezonalnost podataka nismo očekivali neki rezultat.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 1 koji je koristio osnovni LSTM setup daje znatno bolje rezultate, koje smo pratili sa vrijednosti greške MSE loss i za optimizatora smo koristili ADAM.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 2 koji je treniran kraći vremenski period pobjeđuje svoja 2 prethodnika i njegove predikcije ćemo analizirati u nastavku!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28950"/>
            <a:ext cx="267632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24" y="3028950"/>
            <a:ext cx="2536330" cy="17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695;p49"/>
          <p:cNvSpPr txBox="1"/>
          <p:nvPr/>
        </p:nvSpPr>
        <p:spPr>
          <a:xfrm>
            <a:off x="3657600" y="3151191"/>
            <a:ext cx="114300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Wingdings" panose="05000000000000000000" pitchFamily="2" charset="2"/>
              </a:rPr>
              <a:t></a:t>
            </a: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 0</a:t>
            </a:r>
            <a:endParaRPr lang="en-US" sz="1600" dirty="0" smtClean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1600" dirty="0" smtClean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 2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Wingdings" panose="05000000000000000000" pitchFamily="2" charset="2"/>
              </a:rPr>
              <a:t>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854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Rezultati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638595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Pobjednik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je model 2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koga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smo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ispitali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predikcije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prodaju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proizvoda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broj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4 u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prodavnici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broj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2:</a:t>
            </a:r>
            <a:endParaRPr lang="sr-Latn-RS" sz="1600" dirty="0" smtClean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54632"/>
            <a:ext cx="3404958" cy="26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695;p49"/>
          <p:cNvSpPr txBox="1"/>
          <p:nvPr/>
        </p:nvSpPr>
        <p:spPr>
          <a:xfrm>
            <a:off x="4724400" y="2343150"/>
            <a:ext cx="303315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uzmemo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obzir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vrijeme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treniranja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koje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je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bilo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jako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kratko</a:t>
            </a: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sr-Latn-R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ovog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plota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vidimo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 </a:t>
            </a:r>
            <a:r>
              <a:rPr lang="en-US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š model jako dobro prati prodaju, ali takođe zaključujemo da dodatno robusnije testiranje može dovesti do još boljih rezultata!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181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Rezultati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6385950" cy="154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Histogram pokazuje da je model dobar i stabilan, jer većina predikcija blizu stvarnih vrijednosti i greške nisu sistematski pomaknute.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07" y="2190750"/>
            <a:ext cx="2943631" cy="226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90750"/>
            <a:ext cx="2992437" cy="231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12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 smtClean="0"/>
              <a:t>Zaključak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4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Načini za buduće unapređenje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1666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066800" y="15049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/>
              <a:t>Za dobru implementaciju algoritma za predviđanje potrebno je izdvojiti dosta više vremena nego što se u početku činilo.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Dosta faktora utiče na sezonalnost prodaje što zadatak čini izazovnim, ali smatram da sam na dobrom putu i da ću ga poboljšati u narednom periodu.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R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Najizazovnije mi je bilo parsiranje i predprocesiranje podataka kao i stvaranje cjelokupne slike zadatka.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Uvod u problem i vizualizacija dataseta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Problem &amp; </a:t>
            </a:r>
            <a:r>
              <a:rPr lang="sr-Latn-RS" dirty="0" smtClean="0"/>
              <a:t>Dataset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TimeSeries &amp; LSTM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Parsiranje podataka i pristup problemu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>
                <a:solidFill>
                  <a:schemeClr val="accent1"/>
                </a:solidFill>
              </a:rPr>
              <a:t>Modeli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Evaluacija riješenja kroz 3 modela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/>
              <a:t>Ideje za buduća poboljšanja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555275" y="295275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Više podataka bolja mogućnost za hvatanje patterna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/>
              <a:t>Unapređenje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5325" y="264795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dirty="0"/>
              <a:t>Proširiti podatke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494172" y="1617326"/>
            <a:ext cx="2136338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Istražiti nove modele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235827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dirty="0"/>
              <a:t>Testirati na Kaggle platformi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1861767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12" y="1882950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Unaprijediti postojeći model sa drugim pristupom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636776" y="2873550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30h dozvoljeni limit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 smtClean="0"/>
              <a:t>Hvala</a:t>
            </a:r>
            <a:r>
              <a:rPr lang="en" sz="7200" dirty="0" smtClean="0"/>
              <a:t>!</a:t>
            </a:r>
            <a:endParaRPr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 smtClean="0"/>
              <a:t>Problem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Intro to the prediction problem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4171950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4144950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4144950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Problem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Gubitak novca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Razlog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Nestašica robe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Prevelike nabavke mogu da dovedu do gubitaka i bacanja robe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Predviđanje prodaje predstavlja jedan od ključnih izazova u maloprodaji.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RS" dirty="0" err="1" smtClean="0"/>
              <a:t>P</a:t>
            </a:r>
            <a:r>
              <a:rPr lang="en-GB" dirty="0" err="1" smtClean="0"/>
              <a:t>remale</a:t>
            </a:r>
            <a:r>
              <a:rPr lang="en-GB" dirty="0" smtClean="0"/>
              <a:t> </a:t>
            </a:r>
            <a:r>
              <a:rPr lang="en-GB" dirty="0" err="1"/>
              <a:t>nabavke</a:t>
            </a:r>
            <a:r>
              <a:rPr lang="en-GB" dirty="0"/>
              <a:t> </a:t>
            </a:r>
            <a:r>
              <a:rPr lang="en-GB" dirty="0" err="1"/>
              <a:t>uzrokuju</a:t>
            </a:r>
            <a:r>
              <a:rPr lang="en-GB" dirty="0"/>
              <a:t> </a:t>
            </a:r>
            <a:r>
              <a:rPr lang="en-GB" dirty="0" err="1"/>
              <a:t>nestašice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nezadovoljne</a:t>
            </a:r>
            <a:r>
              <a:rPr lang="en-GB" dirty="0"/>
              <a:t> </a:t>
            </a:r>
            <a:r>
              <a:rPr lang="en-GB" dirty="0" err="1"/>
              <a:t>kupce</a:t>
            </a:r>
            <a:r>
              <a:rPr lang="en-GB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39" name="Google Shape;2273;p42"/>
          <p:cNvGrpSpPr/>
          <p:nvPr/>
        </p:nvGrpSpPr>
        <p:grpSpPr>
          <a:xfrm>
            <a:off x="4392775" y="1869485"/>
            <a:ext cx="385449" cy="350171"/>
            <a:chOff x="-62518200" y="2692475"/>
            <a:chExt cx="318225" cy="289100"/>
          </a:xfrm>
        </p:grpSpPr>
        <p:sp>
          <p:nvSpPr>
            <p:cNvPr id="40" name="Google Shape;2274;p4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75;p4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Podaci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48200" y="1279947"/>
            <a:ext cx="3557100" cy="2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vi-VN" dirty="0"/>
              <a:t>Za treniranje i evaluaciju modela </a:t>
            </a:r>
            <a:r>
              <a:rPr lang="vi-VN" dirty="0" smtClean="0"/>
              <a:t>koristi</a:t>
            </a:r>
            <a:r>
              <a:rPr lang="en-US" dirty="0" err="1" smtClean="0"/>
              <a:t>mo</a:t>
            </a:r>
            <a:r>
              <a:rPr lang="en-US" dirty="0" smtClean="0"/>
              <a:t> </a:t>
            </a:r>
            <a:r>
              <a:rPr lang="en-US" dirty="0" err="1" smtClean="0"/>
              <a:t>javno</a:t>
            </a:r>
            <a:r>
              <a:rPr lang="en-US" dirty="0" smtClean="0"/>
              <a:t> </a:t>
            </a:r>
            <a:r>
              <a:rPr lang="en-US" dirty="0" err="1" smtClean="0"/>
              <a:t>dostupan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jednog</a:t>
            </a:r>
            <a:r>
              <a:rPr lang="en-US" dirty="0" smtClean="0"/>
              <a:t> </a:t>
            </a:r>
            <a:r>
              <a:rPr lang="en-US" dirty="0" err="1" smtClean="0"/>
              <a:t>lanca</a:t>
            </a:r>
            <a:r>
              <a:rPr lang="en-US" dirty="0" smtClean="0"/>
              <a:t> </a:t>
            </a:r>
            <a:r>
              <a:rPr lang="en-US" dirty="0" err="1" smtClean="0"/>
              <a:t>supermarketa</a:t>
            </a:r>
            <a:endParaRPr lang="en-US" dirty="0" smtClean="0"/>
          </a:p>
          <a:p>
            <a:pPr lvl="0">
              <a:buClr>
                <a:schemeClr val="dk1"/>
              </a:buClr>
              <a:buSzPts val="1100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dirty="0" smtClean="0"/>
              <a:t>10 </a:t>
            </a:r>
            <a:r>
              <a:rPr lang="en-US" dirty="0" err="1" smtClean="0"/>
              <a:t>lokala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10 + </a:t>
            </a:r>
            <a:r>
              <a:rPr lang="en-US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razli</a:t>
            </a:r>
            <a:r>
              <a:rPr lang="sr-Latn-RS" dirty="0" smtClean="0"/>
              <a:t>čitih proizvoda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vi-VN" dirty="0" smtClean="0"/>
              <a:t>Preciznije </a:t>
            </a:r>
            <a:r>
              <a:rPr lang="vi-VN" dirty="0"/>
              <a:t>prognoze prodaje značajno doprinose smanjenju troškova, povećanju prihoda i unapređenju korisničkog iskustva.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983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Istorijski podaci 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913</a:t>
            </a:r>
            <a:r>
              <a:rPr lang="en" dirty="0" smtClean="0"/>
              <a:t>,000</a:t>
            </a:r>
            <a:r>
              <a:rPr lang="sr-Latn-RS" dirty="0"/>
              <a:t>+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</a:t>
            </a:r>
            <a:r>
              <a:rPr lang="sr-Latn-RS" dirty="0" smtClean="0"/>
              <a:t>rodaja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4+ godine</a:t>
            </a:r>
            <a:endParaRPr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386,000 km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the distance </a:t>
            </a:r>
            <a:r>
              <a:rPr lang="en"/>
              <a:t>to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 Moon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47"/>
          <p:cNvSpPr/>
          <p:nvPr/>
        </p:nvSpPr>
        <p:spPr>
          <a:xfrm>
            <a:off x="2026330" y="285750"/>
            <a:ext cx="5167228" cy="441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669892" y="514350"/>
            <a:ext cx="3880104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Struktura podataka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00150"/>
            <a:ext cx="420964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4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Vizualizacija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62000" y="1123950"/>
            <a:ext cx="2176272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Prodaje po danima</a:t>
            </a:r>
            <a:endParaRPr dirty="0"/>
          </a:p>
        </p:txBody>
      </p:sp>
      <p:sp>
        <p:nvSpPr>
          <p:cNvPr id="42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6096000" y="1200150"/>
            <a:ext cx="2176272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Prodaje po proizvodu</a:t>
            </a:r>
            <a:endParaRPr dirty="0"/>
          </a:p>
        </p:txBody>
      </p:sp>
      <p:sp>
        <p:nvSpPr>
          <p:cNvPr id="43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3276600" y="2724150"/>
            <a:ext cx="2176272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Prodaje po prodavnici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1150"/>
            <a:ext cx="2438400" cy="219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53948"/>
            <a:ext cx="2819400" cy="190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81350"/>
            <a:ext cx="279067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9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 smtClean="0"/>
              <a:t>Pristup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Timeseries &amp; LSTM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010130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612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Barlow Semi Condensed</vt:lpstr>
      <vt:lpstr>Barlow Semi Condensed Medium</vt:lpstr>
      <vt:lpstr>Wingdings</vt:lpstr>
      <vt:lpstr>Fjalla One</vt:lpstr>
      <vt:lpstr>Technology Consulting by Slidesgo</vt:lpstr>
      <vt:lpstr>Supermarket Sales Predictions</vt:lpstr>
      <vt:lpstr>Table of Contents</vt:lpstr>
      <vt:lpstr>Problem</vt:lpstr>
      <vt:lpstr>Problem</vt:lpstr>
      <vt:lpstr>Podaci </vt:lpstr>
      <vt:lpstr>913,000+</vt:lpstr>
      <vt:lpstr>Struktura podataka</vt:lpstr>
      <vt:lpstr>Vizualizacija</vt:lpstr>
      <vt:lpstr>Pristup</vt:lpstr>
      <vt:lpstr>Parsiranje</vt:lpstr>
      <vt:lpstr>Razlog</vt:lpstr>
      <vt:lpstr>LSTM</vt:lpstr>
      <vt:lpstr>Modeli</vt:lpstr>
      <vt:lpstr>Razvoj</vt:lpstr>
      <vt:lpstr>Rezultati</vt:lpstr>
      <vt:lpstr>Rezultati</vt:lpstr>
      <vt:lpstr>Rezultati</vt:lpstr>
      <vt:lpstr>Zaključak</vt:lpstr>
      <vt:lpstr>Zaključak</vt:lpstr>
      <vt:lpstr>Unapređenje</vt:lpstr>
      <vt:lpstr>Hvala!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Osnovi računarske inteligencije</dc:title>
  <dc:creator>Milan</dc:creator>
  <cp:lastModifiedBy>Milan</cp:lastModifiedBy>
  <cp:revision>11</cp:revision>
  <dcterms:modified xsi:type="dcterms:W3CDTF">2025-10-17T19:24:04Z</dcterms:modified>
</cp:coreProperties>
</file>