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Open Sauce Bold" charset="1" panose="00000800000000000000"/>
      <p:regular r:id="rId13"/>
    </p:embeddedFont>
    <p:embeddedFont>
      <p:font typeface="Open Sauce" charset="1" panose="0000050000000000000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Relationship Id="rId5" Target="../media/image5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png" Type="http://schemas.openxmlformats.org/officeDocument/2006/relationships/image"/><Relationship Id="rId4" Target="../media/image13.svg" Type="http://schemas.openxmlformats.org/officeDocument/2006/relationships/image"/><Relationship Id="rId5" Target="../media/image14.png" Type="http://schemas.openxmlformats.org/officeDocument/2006/relationships/image"/><Relationship Id="rId6" Target="../media/image15.png" Type="http://schemas.openxmlformats.org/officeDocument/2006/relationships/image"/><Relationship Id="rId7" Target="../media/image1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2.png" Type="http://schemas.openxmlformats.org/officeDocument/2006/relationships/image"/><Relationship Id="rId11" Target="../media/image13.svg" Type="http://schemas.openxmlformats.org/officeDocument/2006/relationships/image"/><Relationship Id="rId12" Target="../media/image1.pn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2B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4080658" y="0"/>
            <a:ext cx="10126684" cy="10287000"/>
            <a:chOff x="0" y="0"/>
            <a:chExt cx="1744841" cy="1772464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744841" cy="1772464"/>
            </a:xfrm>
            <a:custGeom>
              <a:avLst/>
              <a:gdLst/>
              <a:ahLst/>
              <a:cxnLst/>
              <a:rect r="r" b="b" t="t" l="l"/>
              <a:pathLst>
                <a:path h="1772464" w="1744841">
                  <a:moveTo>
                    <a:pt x="58867" y="0"/>
                  </a:moveTo>
                  <a:lnTo>
                    <a:pt x="1685974" y="0"/>
                  </a:lnTo>
                  <a:cubicBezTo>
                    <a:pt x="1718486" y="0"/>
                    <a:pt x="1744841" y="26356"/>
                    <a:pt x="1744841" y="58867"/>
                  </a:cubicBezTo>
                  <a:lnTo>
                    <a:pt x="1744841" y="1713597"/>
                  </a:lnTo>
                  <a:cubicBezTo>
                    <a:pt x="1744841" y="1729209"/>
                    <a:pt x="1738639" y="1744182"/>
                    <a:pt x="1727599" y="1755222"/>
                  </a:cubicBezTo>
                  <a:cubicBezTo>
                    <a:pt x="1716560" y="1766262"/>
                    <a:pt x="1701587" y="1772464"/>
                    <a:pt x="1685974" y="1772464"/>
                  </a:cubicBezTo>
                  <a:lnTo>
                    <a:pt x="58867" y="1772464"/>
                  </a:lnTo>
                  <a:cubicBezTo>
                    <a:pt x="43255" y="1772464"/>
                    <a:pt x="28281" y="1766262"/>
                    <a:pt x="17242" y="1755222"/>
                  </a:cubicBezTo>
                  <a:cubicBezTo>
                    <a:pt x="6202" y="1744182"/>
                    <a:pt x="0" y="1729209"/>
                    <a:pt x="0" y="1713597"/>
                  </a:cubicBezTo>
                  <a:lnTo>
                    <a:pt x="0" y="58867"/>
                  </a:lnTo>
                  <a:cubicBezTo>
                    <a:pt x="0" y="43255"/>
                    <a:pt x="6202" y="28281"/>
                    <a:pt x="17242" y="17242"/>
                  </a:cubicBezTo>
                  <a:cubicBezTo>
                    <a:pt x="28281" y="6202"/>
                    <a:pt x="43255" y="0"/>
                    <a:pt x="58867" y="0"/>
                  </a:cubicBezTo>
                  <a:close/>
                </a:path>
              </a:pathLst>
            </a:custGeom>
            <a:solidFill>
              <a:srgbClr val="A684E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57150"/>
              <a:ext cx="1744841" cy="1829614"/>
            </a:xfrm>
            <a:prstGeom prst="rect">
              <a:avLst/>
            </a:prstGeom>
          </p:spPr>
          <p:txBody>
            <a:bodyPr anchor="ctr" rtlCol="false" tIns="48532" lIns="48532" bIns="48532" rIns="48532"/>
            <a:lstStyle/>
            <a:p>
              <a:pPr algn="ctr">
                <a:lnSpc>
                  <a:spcPts val="4146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6412670" y="1307674"/>
            <a:ext cx="5462660" cy="5498221"/>
          </a:xfrm>
          <a:custGeom>
            <a:avLst/>
            <a:gdLst/>
            <a:ahLst/>
            <a:cxnLst/>
            <a:rect r="r" b="b" t="t" l="l"/>
            <a:pathLst>
              <a:path h="5498221" w="5462660">
                <a:moveTo>
                  <a:pt x="0" y="0"/>
                </a:moveTo>
                <a:lnTo>
                  <a:pt x="5462660" y="0"/>
                </a:lnTo>
                <a:lnTo>
                  <a:pt x="5462660" y="5498221"/>
                </a:lnTo>
                <a:lnTo>
                  <a:pt x="0" y="549822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4141" t="0" r="-56251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462689" y="-553488"/>
            <a:ext cx="7400722" cy="3504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600"/>
              </a:lnSpc>
              <a:spcBef>
                <a:spcPct val="0"/>
              </a:spcBef>
            </a:pPr>
            <a:r>
              <a:rPr lang="en-US" b="true" sz="14000">
                <a:solidFill>
                  <a:srgbClr val="6936A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What Is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873798" y="6634445"/>
            <a:ext cx="10540403" cy="2797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6936A4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By Dominick Prevedel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2B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650368">
            <a:off x="2212495" y="-1796836"/>
            <a:ext cx="9216521" cy="21819015"/>
            <a:chOff x="0" y="0"/>
            <a:chExt cx="2427396" cy="57465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7396" cy="5746572"/>
            </a:xfrm>
            <a:custGeom>
              <a:avLst/>
              <a:gdLst/>
              <a:ahLst/>
              <a:cxnLst/>
              <a:rect r="r" b="b" t="t" l="l"/>
              <a:pathLst>
                <a:path h="5746572" w="2427396">
                  <a:moveTo>
                    <a:pt x="0" y="0"/>
                  </a:moveTo>
                  <a:lnTo>
                    <a:pt x="2427396" y="0"/>
                  </a:lnTo>
                  <a:lnTo>
                    <a:pt x="2427396" y="5746572"/>
                  </a:lnTo>
                  <a:lnTo>
                    <a:pt x="0" y="5746572"/>
                  </a:lnTo>
                  <a:close/>
                </a:path>
              </a:pathLst>
            </a:custGeom>
            <a:solidFill>
              <a:srgbClr val="8C5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27396" cy="5784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830045" y="1202218"/>
            <a:ext cx="10627909" cy="7882564"/>
            <a:chOff x="0" y="0"/>
            <a:chExt cx="14170546" cy="1051008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0" y="0"/>
              <a:ext cx="14170546" cy="10510086"/>
              <a:chOff x="0" y="0"/>
              <a:chExt cx="2799120" cy="2076066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2799120" cy="2076066"/>
              </a:xfrm>
              <a:custGeom>
                <a:avLst/>
                <a:gdLst/>
                <a:ahLst/>
                <a:cxnLst/>
                <a:rect r="r" b="b" t="t" l="l"/>
                <a:pathLst>
                  <a:path h="2076066" w="2799120">
                    <a:moveTo>
                      <a:pt x="37151" y="0"/>
                    </a:moveTo>
                    <a:lnTo>
                      <a:pt x="2761969" y="0"/>
                    </a:lnTo>
                    <a:cubicBezTo>
                      <a:pt x="2782487" y="0"/>
                      <a:pt x="2799120" y="16633"/>
                      <a:pt x="2799120" y="37151"/>
                    </a:cubicBezTo>
                    <a:lnTo>
                      <a:pt x="2799120" y="2038915"/>
                    </a:lnTo>
                    <a:cubicBezTo>
                      <a:pt x="2799120" y="2059433"/>
                      <a:pt x="2782487" y="2076066"/>
                      <a:pt x="2761969" y="2076066"/>
                    </a:cubicBezTo>
                    <a:lnTo>
                      <a:pt x="37151" y="2076066"/>
                    </a:lnTo>
                    <a:cubicBezTo>
                      <a:pt x="16633" y="2076066"/>
                      <a:pt x="0" y="2059433"/>
                      <a:pt x="0" y="2038915"/>
                    </a:cubicBezTo>
                    <a:lnTo>
                      <a:pt x="0" y="37151"/>
                    </a:lnTo>
                    <a:cubicBezTo>
                      <a:pt x="0" y="16633"/>
                      <a:pt x="16633" y="0"/>
                      <a:pt x="37151" y="0"/>
                    </a:cubicBezTo>
                    <a:close/>
                  </a:path>
                </a:pathLst>
              </a:custGeom>
              <a:solidFill>
                <a:srgbClr val="6936A4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38100"/>
                <a:ext cx="2799120" cy="2114166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58337" y="497840"/>
              <a:ext cx="14053871" cy="935248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1200"/>
                </a:lnSpc>
                <a:spcBef>
                  <a:spcPct val="0"/>
                </a:spcBef>
              </a:pPr>
              <a:r>
                <a:rPr lang="en-US" b="true" sz="8000">
                  <a:solidFill>
                    <a:srgbClr val="DDCCFF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.NET is a free, popular, open source software to develop many types of applications</a:t>
              </a: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576302">
            <a:off x="14979727" y="1238996"/>
            <a:ext cx="2751905" cy="2751905"/>
          </a:xfrm>
          <a:custGeom>
            <a:avLst/>
            <a:gdLst/>
            <a:ahLst/>
            <a:cxnLst/>
            <a:rect r="r" b="b" t="t" l="l"/>
            <a:pathLst>
              <a:path h="2751905" w="2751905">
                <a:moveTo>
                  <a:pt x="0" y="0"/>
                </a:moveTo>
                <a:lnTo>
                  <a:pt x="2751905" y="0"/>
                </a:lnTo>
                <a:lnTo>
                  <a:pt x="2751905" y="2751905"/>
                </a:lnTo>
                <a:lnTo>
                  <a:pt x="0" y="275190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-563853">
            <a:off x="744699" y="5905277"/>
            <a:ext cx="2674615" cy="2674615"/>
          </a:xfrm>
          <a:custGeom>
            <a:avLst/>
            <a:gdLst/>
            <a:ahLst/>
            <a:cxnLst/>
            <a:rect r="r" b="b" t="t" l="l"/>
            <a:pathLst>
              <a:path h="2674615" w="2674615">
                <a:moveTo>
                  <a:pt x="0" y="0"/>
                </a:moveTo>
                <a:lnTo>
                  <a:pt x="2674614" y="0"/>
                </a:lnTo>
                <a:lnTo>
                  <a:pt x="2674614" y="2674614"/>
                </a:lnTo>
                <a:lnTo>
                  <a:pt x="0" y="26746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2B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650368">
            <a:off x="2212495" y="-1796836"/>
            <a:ext cx="9216521" cy="21819015"/>
            <a:chOff x="0" y="0"/>
            <a:chExt cx="2427396" cy="57465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7396" cy="5746572"/>
            </a:xfrm>
            <a:custGeom>
              <a:avLst/>
              <a:gdLst/>
              <a:ahLst/>
              <a:cxnLst/>
              <a:rect r="r" b="b" t="t" l="l"/>
              <a:pathLst>
                <a:path h="5746572" w="2427396">
                  <a:moveTo>
                    <a:pt x="0" y="0"/>
                  </a:moveTo>
                  <a:lnTo>
                    <a:pt x="2427396" y="0"/>
                  </a:lnTo>
                  <a:lnTo>
                    <a:pt x="2427396" y="5746572"/>
                  </a:lnTo>
                  <a:lnTo>
                    <a:pt x="0" y="5746572"/>
                  </a:lnTo>
                  <a:close/>
                </a:path>
              </a:pathLst>
            </a:custGeom>
            <a:solidFill>
              <a:srgbClr val="8C5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27396" cy="5784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7523793" y="1028700"/>
            <a:ext cx="9735507" cy="4822421"/>
            <a:chOff x="0" y="0"/>
            <a:chExt cx="2564084" cy="1270103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64084" cy="1270103"/>
            </a:xfrm>
            <a:custGeom>
              <a:avLst/>
              <a:gdLst/>
              <a:ahLst/>
              <a:cxnLst/>
              <a:rect r="r" b="b" t="t" l="l"/>
              <a:pathLst>
                <a:path h="1270103" w="2564084">
                  <a:moveTo>
                    <a:pt x="40556" y="0"/>
                  </a:moveTo>
                  <a:lnTo>
                    <a:pt x="2523528" y="0"/>
                  </a:lnTo>
                  <a:cubicBezTo>
                    <a:pt x="2545926" y="0"/>
                    <a:pt x="2564084" y="18158"/>
                    <a:pt x="2564084" y="40556"/>
                  </a:cubicBezTo>
                  <a:lnTo>
                    <a:pt x="2564084" y="1229546"/>
                  </a:lnTo>
                  <a:cubicBezTo>
                    <a:pt x="2564084" y="1240303"/>
                    <a:pt x="2559811" y="1250618"/>
                    <a:pt x="2552205" y="1258224"/>
                  </a:cubicBezTo>
                  <a:cubicBezTo>
                    <a:pt x="2544600" y="1265830"/>
                    <a:pt x="2534284" y="1270103"/>
                    <a:pt x="2523528" y="1270103"/>
                  </a:cubicBezTo>
                  <a:lnTo>
                    <a:pt x="40556" y="1270103"/>
                  </a:lnTo>
                  <a:cubicBezTo>
                    <a:pt x="18158" y="1270103"/>
                    <a:pt x="0" y="1251945"/>
                    <a:pt x="0" y="1229546"/>
                  </a:cubicBezTo>
                  <a:lnTo>
                    <a:pt x="0" y="40556"/>
                  </a:lnTo>
                  <a:cubicBezTo>
                    <a:pt x="0" y="18158"/>
                    <a:pt x="18158" y="0"/>
                    <a:pt x="40556" y="0"/>
                  </a:cubicBezTo>
                  <a:close/>
                </a:path>
              </a:pathLst>
            </a:custGeom>
            <a:solidFill>
              <a:srgbClr val="6936A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564084" cy="13082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8733947" y="4796028"/>
            <a:ext cx="7315200" cy="694944"/>
          </a:xfrm>
          <a:custGeom>
            <a:avLst/>
            <a:gdLst/>
            <a:ahLst/>
            <a:cxnLst/>
            <a:rect r="r" b="b" t="t" l="l"/>
            <a:pathLst>
              <a:path h="694944" w="7315200">
                <a:moveTo>
                  <a:pt x="0" y="0"/>
                </a:moveTo>
                <a:lnTo>
                  <a:pt x="7315200" y="0"/>
                </a:lnTo>
                <a:lnTo>
                  <a:pt x="7315200" y="694944"/>
                </a:lnTo>
                <a:lnTo>
                  <a:pt x="0" y="6949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9" id="9"/>
          <p:cNvGrpSpPr/>
          <p:nvPr/>
        </p:nvGrpSpPr>
        <p:grpSpPr>
          <a:xfrm rot="0">
            <a:off x="1028700" y="1028700"/>
            <a:ext cx="5313955" cy="7882564"/>
            <a:chOff x="0" y="0"/>
            <a:chExt cx="1399560" cy="207606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399560" cy="2076066"/>
            </a:xfrm>
            <a:custGeom>
              <a:avLst/>
              <a:gdLst/>
              <a:ahLst/>
              <a:cxnLst/>
              <a:rect r="r" b="b" t="t" l="l"/>
              <a:pathLst>
                <a:path h="2076066" w="1399560">
                  <a:moveTo>
                    <a:pt x="74302" y="0"/>
                  </a:moveTo>
                  <a:lnTo>
                    <a:pt x="1325258" y="0"/>
                  </a:lnTo>
                  <a:cubicBezTo>
                    <a:pt x="1366294" y="0"/>
                    <a:pt x="1399560" y="33266"/>
                    <a:pt x="1399560" y="74302"/>
                  </a:cubicBezTo>
                  <a:lnTo>
                    <a:pt x="1399560" y="2001764"/>
                  </a:lnTo>
                  <a:cubicBezTo>
                    <a:pt x="1399560" y="2021470"/>
                    <a:pt x="1391732" y="2040369"/>
                    <a:pt x="1377798" y="2054304"/>
                  </a:cubicBezTo>
                  <a:cubicBezTo>
                    <a:pt x="1363863" y="2068238"/>
                    <a:pt x="1344964" y="2076066"/>
                    <a:pt x="1325258" y="2076066"/>
                  </a:cubicBezTo>
                  <a:lnTo>
                    <a:pt x="74302" y="2076066"/>
                  </a:lnTo>
                  <a:cubicBezTo>
                    <a:pt x="33266" y="2076066"/>
                    <a:pt x="0" y="2042800"/>
                    <a:pt x="0" y="2001764"/>
                  </a:cubicBezTo>
                  <a:lnTo>
                    <a:pt x="0" y="74302"/>
                  </a:lnTo>
                  <a:cubicBezTo>
                    <a:pt x="0" y="54596"/>
                    <a:pt x="7828" y="35697"/>
                    <a:pt x="21763" y="21763"/>
                  </a:cubicBezTo>
                  <a:cubicBezTo>
                    <a:pt x="35697" y="7828"/>
                    <a:pt x="54596" y="0"/>
                    <a:pt x="74302" y="0"/>
                  </a:cubicBezTo>
                  <a:close/>
                </a:path>
              </a:pathLst>
            </a:custGeom>
            <a:solidFill>
              <a:srgbClr val="6936A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1399560" cy="211416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2378024" y="3235815"/>
            <a:ext cx="2615307" cy="2615307"/>
          </a:xfrm>
          <a:custGeom>
            <a:avLst/>
            <a:gdLst/>
            <a:ahLst/>
            <a:cxnLst/>
            <a:rect r="r" b="b" t="t" l="l"/>
            <a:pathLst>
              <a:path h="2615307" w="2615307">
                <a:moveTo>
                  <a:pt x="0" y="0"/>
                </a:moveTo>
                <a:lnTo>
                  <a:pt x="2615307" y="0"/>
                </a:lnTo>
                <a:lnTo>
                  <a:pt x="2615307" y="2615306"/>
                </a:lnTo>
                <a:lnTo>
                  <a:pt x="0" y="26153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211201" y="1036187"/>
            <a:ext cx="6948953" cy="2228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8960"/>
              </a:lnSpc>
              <a:spcBef>
                <a:spcPct val="0"/>
              </a:spcBef>
            </a:pPr>
            <a:r>
              <a:rPr lang="en-US" b="true" sz="6400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Made By Microsoft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91482" y="5793971"/>
            <a:ext cx="5588391" cy="2803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5600"/>
              </a:lnSpc>
              <a:spcBef>
                <a:spcPct val="0"/>
              </a:spcBef>
            </a:pPr>
            <a:r>
              <a:rPr lang="en-US" b="true" sz="4000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Specifically by Anders Hejlsberg, Jean Paoli, and Don Box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001955" y="1187550"/>
            <a:ext cx="6948953" cy="22282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960"/>
              </a:lnSpc>
              <a:spcBef>
                <a:spcPct val="0"/>
              </a:spcBef>
            </a:pPr>
            <a:r>
              <a:rPr lang="en-US" b="true" sz="6400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Made In The Late 1990s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2391547" y="2363564"/>
            <a:ext cx="2056062" cy="2056062"/>
          </a:xfrm>
          <a:custGeom>
            <a:avLst/>
            <a:gdLst/>
            <a:ahLst/>
            <a:cxnLst/>
            <a:rect r="r" b="b" t="t" l="l"/>
            <a:pathLst>
              <a:path h="2056062" w="2056062">
                <a:moveTo>
                  <a:pt x="0" y="0"/>
                </a:moveTo>
                <a:lnTo>
                  <a:pt x="2056061" y="0"/>
                </a:lnTo>
                <a:lnTo>
                  <a:pt x="2056061" y="2056061"/>
                </a:lnTo>
                <a:lnTo>
                  <a:pt x="0" y="205606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2B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650368">
            <a:off x="2212495" y="-1796836"/>
            <a:ext cx="9216521" cy="21819015"/>
            <a:chOff x="0" y="0"/>
            <a:chExt cx="2427396" cy="57465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7396" cy="5746572"/>
            </a:xfrm>
            <a:custGeom>
              <a:avLst/>
              <a:gdLst/>
              <a:ahLst/>
              <a:cxnLst/>
              <a:rect r="r" b="b" t="t" l="l"/>
              <a:pathLst>
                <a:path h="5746572" w="2427396">
                  <a:moveTo>
                    <a:pt x="0" y="0"/>
                  </a:moveTo>
                  <a:lnTo>
                    <a:pt x="2427396" y="0"/>
                  </a:lnTo>
                  <a:lnTo>
                    <a:pt x="2427396" y="5746572"/>
                  </a:lnTo>
                  <a:lnTo>
                    <a:pt x="0" y="5746572"/>
                  </a:lnTo>
                  <a:close/>
                </a:path>
              </a:pathLst>
            </a:custGeom>
            <a:solidFill>
              <a:srgbClr val="8C5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27396" cy="5784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43295" y="568002"/>
            <a:ext cx="6446209" cy="9132154"/>
            <a:chOff x="0" y="0"/>
            <a:chExt cx="1697767" cy="240517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97767" cy="2405176"/>
            </a:xfrm>
            <a:custGeom>
              <a:avLst/>
              <a:gdLst/>
              <a:ahLst/>
              <a:cxnLst/>
              <a:rect r="r" b="b" t="t" l="l"/>
              <a:pathLst>
                <a:path h="2405176" w="1697767">
                  <a:moveTo>
                    <a:pt x="61251" y="0"/>
                  </a:moveTo>
                  <a:lnTo>
                    <a:pt x="1636516" y="0"/>
                  </a:lnTo>
                  <a:cubicBezTo>
                    <a:pt x="1652761" y="0"/>
                    <a:pt x="1668340" y="6453"/>
                    <a:pt x="1679827" y="17940"/>
                  </a:cubicBezTo>
                  <a:cubicBezTo>
                    <a:pt x="1691314" y="29427"/>
                    <a:pt x="1697767" y="45006"/>
                    <a:pt x="1697767" y="61251"/>
                  </a:cubicBezTo>
                  <a:lnTo>
                    <a:pt x="1697767" y="2343925"/>
                  </a:lnTo>
                  <a:cubicBezTo>
                    <a:pt x="1697767" y="2360170"/>
                    <a:pt x="1691314" y="2375750"/>
                    <a:pt x="1679827" y="2387236"/>
                  </a:cubicBezTo>
                  <a:cubicBezTo>
                    <a:pt x="1668340" y="2398723"/>
                    <a:pt x="1652761" y="2405176"/>
                    <a:pt x="1636516" y="2405176"/>
                  </a:cubicBezTo>
                  <a:lnTo>
                    <a:pt x="61251" y="2405176"/>
                  </a:lnTo>
                  <a:cubicBezTo>
                    <a:pt x="45006" y="2405176"/>
                    <a:pt x="29427" y="2398723"/>
                    <a:pt x="17940" y="2387236"/>
                  </a:cubicBezTo>
                  <a:cubicBezTo>
                    <a:pt x="6453" y="2375750"/>
                    <a:pt x="0" y="2360170"/>
                    <a:pt x="0" y="2343925"/>
                  </a:cubicBezTo>
                  <a:lnTo>
                    <a:pt x="0" y="61251"/>
                  </a:lnTo>
                  <a:cubicBezTo>
                    <a:pt x="0" y="45006"/>
                    <a:pt x="6453" y="29427"/>
                    <a:pt x="17940" y="17940"/>
                  </a:cubicBezTo>
                  <a:cubicBezTo>
                    <a:pt x="29427" y="6453"/>
                    <a:pt x="45006" y="0"/>
                    <a:pt x="61251" y="0"/>
                  </a:cubicBezTo>
                  <a:close/>
                </a:path>
              </a:pathLst>
            </a:custGeom>
            <a:solidFill>
              <a:srgbClr val="6936A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97767" cy="24432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642074" y="2589841"/>
            <a:ext cx="6248652" cy="6233522"/>
          </a:xfrm>
          <a:custGeom>
            <a:avLst/>
            <a:gdLst/>
            <a:ahLst/>
            <a:cxnLst/>
            <a:rect r="r" b="b" t="t" l="l"/>
            <a:pathLst>
              <a:path h="6233522" w="6248652">
                <a:moveTo>
                  <a:pt x="0" y="0"/>
                </a:moveTo>
                <a:lnTo>
                  <a:pt x="6248652" y="0"/>
                </a:lnTo>
                <a:lnTo>
                  <a:pt x="6248652" y="6233522"/>
                </a:lnTo>
                <a:lnTo>
                  <a:pt x="0" y="6233522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90282" y="928725"/>
            <a:ext cx="1383697" cy="1528947"/>
          </a:xfrm>
          <a:custGeom>
            <a:avLst/>
            <a:gdLst/>
            <a:ahLst/>
            <a:cxnLst/>
            <a:rect r="r" b="b" t="t" l="l"/>
            <a:pathLst>
              <a:path h="1528947" w="1383697">
                <a:moveTo>
                  <a:pt x="0" y="0"/>
                </a:moveTo>
                <a:lnTo>
                  <a:pt x="1383698" y="0"/>
                </a:lnTo>
                <a:lnTo>
                  <a:pt x="1383698" y="1528947"/>
                </a:lnTo>
                <a:lnTo>
                  <a:pt x="0" y="152894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2917791" y="845214"/>
            <a:ext cx="1472449" cy="1612459"/>
          </a:xfrm>
          <a:custGeom>
            <a:avLst/>
            <a:gdLst/>
            <a:ahLst/>
            <a:cxnLst/>
            <a:rect r="r" b="b" t="t" l="l"/>
            <a:pathLst>
              <a:path h="1612459" w="1472449">
                <a:moveTo>
                  <a:pt x="0" y="0"/>
                </a:moveTo>
                <a:lnTo>
                  <a:pt x="1472449" y="0"/>
                </a:lnTo>
                <a:lnTo>
                  <a:pt x="1472449" y="1612458"/>
                </a:lnTo>
                <a:lnTo>
                  <a:pt x="0" y="161245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4754" t="0" r="-4754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4837915" y="906013"/>
            <a:ext cx="1574371" cy="1574371"/>
          </a:xfrm>
          <a:custGeom>
            <a:avLst/>
            <a:gdLst/>
            <a:ahLst/>
            <a:cxnLst/>
            <a:rect r="r" b="b" t="t" l="l"/>
            <a:pathLst>
              <a:path h="1574371" w="1574371">
                <a:moveTo>
                  <a:pt x="0" y="0"/>
                </a:moveTo>
                <a:lnTo>
                  <a:pt x="1574371" y="0"/>
                </a:lnTo>
                <a:lnTo>
                  <a:pt x="1574371" y="1574371"/>
                </a:lnTo>
                <a:lnTo>
                  <a:pt x="0" y="157437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7722791" y="1894057"/>
            <a:ext cx="9731316" cy="5051297"/>
            <a:chOff x="0" y="0"/>
            <a:chExt cx="12975088" cy="6735062"/>
          </a:xfrm>
        </p:grpSpPr>
        <p:grpSp>
          <p:nvGrpSpPr>
            <p:cNvPr name="Group 13" id="13"/>
            <p:cNvGrpSpPr/>
            <p:nvPr/>
          </p:nvGrpSpPr>
          <p:grpSpPr>
            <a:xfrm rot="0">
              <a:off x="0" y="1017107"/>
              <a:ext cx="12975088" cy="5717956"/>
              <a:chOff x="0" y="0"/>
              <a:chExt cx="2562980" cy="1129473"/>
            </a:xfrm>
          </p:grpSpPr>
          <p:sp>
            <p:nvSpPr>
              <p:cNvPr name="Freeform 14" id="14"/>
              <p:cNvSpPr/>
              <p:nvPr/>
            </p:nvSpPr>
            <p:spPr>
              <a:xfrm flipH="false" flipV="false" rot="0">
                <a:off x="0" y="0"/>
                <a:ext cx="2562980" cy="1129473"/>
              </a:xfrm>
              <a:custGeom>
                <a:avLst/>
                <a:gdLst/>
                <a:ahLst/>
                <a:cxnLst/>
                <a:rect r="r" b="b" t="t" l="l"/>
                <a:pathLst>
                  <a:path h="1129473" w="2562980">
                    <a:moveTo>
                      <a:pt x="40574" y="0"/>
                    </a:moveTo>
                    <a:lnTo>
                      <a:pt x="2522406" y="0"/>
                    </a:lnTo>
                    <a:cubicBezTo>
                      <a:pt x="2544815" y="0"/>
                      <a:pt x="2562980" y="18166"/>
                      <a:pt x="2562980" y="40574"/>
                    </a:cubicBezTo>
                    <a:lnTo>
                      <a:pt x="2562980" y="1088899"/>
                    </a:lnTo>
                    <a:cubicBezTo>
                      <a:pt x="2562980" y="1111307"/>
                      <a:pt x="2544815" y="1129473"/>
                      <a:pt x="2522406" y="1129473"/>
                    </a:cubicBezTo>
                    <a:lnTo>
                      <a:pt x="40574" y="1129473"/>
                    </a:lnTo>
                    <a:cubicBezTo>
                      <a:pt x="18166" y="1129473"/>
                      <a:pt x="0" y="1111307"/>
                      <a:pt x="0" y="1088899"/>
                    </a:cubicBezTo>
                    <a:lnTo>
                      <a:pt x="0" y="40574"/>
                    </a:lnTo>
                    <a:cubicBezTo>
                      <a:pt x="0" y="18166"/>
                      <a:pt x="18166" y="0"/>
                      <a:pt x="40574" y="0"/>
                    </a:cubicBezTo>
                    <a:close/>
                  </a:path>
                </a:pathLst>
              </a:custGeom>
              <a:solidFill>
                <a:srgbClr val="6936A4"/>
              </a:solidFill>
            </p:spPr>
          </p:sp>
          <p:sp>
            <p:nvSpPr>
              <p:cNvPr name="TextBox 15" id="15"/>
              <p:cNvSpPr txBox="true"/>
              <p:nvPr/>
            </p:nvSpPr>
            <p:spPr>
              <a:xfrm>
                <a:off x="0" y="-38100"/>
                <a:ext cx="2562980" cy="1167573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</a:pPr>
              </a:p>
            </p:txBody>
          </p:sp>
        </p:grpSp>
        <p:sp>
          <p:nvSpPr>
            <p:cNvPr name="Freeform 16" id="16"/>
            <p:cNvSpPr/>
            <p:nvPr/>
          </p:nvSpPr>
          <p:spPr>
            <a:xfrm flipH="false" flipV="false" rot="0">
              <a:off x="176883" y="0"/>
              <a:ext cx="12621322" cy="6735062"/>
            </a:xfrm>
            <a:custGeom>
              <a:avLst/>
              <a:gdLst/>
              <a:ahLst/>
              <a:cxnLst/>
              <a:rect r="r" b="b" t="t" l="l"/>
              <a:pathLst>
                <a:path h="6735062" w="12621322">
                  <a:moveTo>
                    <a:pt x="0" y="0"/>
                  </a:moveTo>
                  <a:lnTo>
                    <a:pt x="12621322" y="0"/>
                  </a:lnTo>
                  <a:lnTo>
                    <a:pt x="12621322" y="6735062"/>
                  </a:lnTo>
                  <a:lnTo>
                    <a:pt x="0" y="673506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0" t="0" r="0" b="0"/>
              </a:stretch>
            </a:blipFill>
          </p:spPr>
        </p:sp>
      </p:grpSp>
      <p:grpSp>
        <p:nvGrpSpPr>
          <p:cNvPr name="Group 17" id="17"/>
          <p:cNvGrpSpPr/>
          <p:nvPr/>
        </p:nvGrpSpPr>
        <p:grpSpPr>
          <a:xfrm rot="0">
            <a:off x="7437180" y="2028505"/>
            <a:ext cx="3086100" cy="626566"/>
            <a:chOff x="0" y="0"/>
            <a:chExt cx="812800" cy="165021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165021"/>
            </a:xfrm>
            <a:custGeom>
              <a:avLst/>
              <a:gdLst/>
              <a:ahLst/>
              <a:cxnLst/>
              <a:rect r="r" b="b" t="t" l="l"/>
              <a:pathLst>
                <a:path h="165021" w="812800">
                  <a:moveTo>
                    <a:pt x="82511" y="0"/>
                  </a:moveTo>
                  <a:lnTo>
                    <a:pt x="730289" y="0"/>
                  </a:lnTo>
                  <a:cubicBezTo>
                    <a:pt x="752172" y="0"/>
                    <a:pt x="773159" y="8693"/>
                    <a:pt x="788633" y="24167"/>
                  </a:cubicBezTo>
                  <a:cubicBezTo>
                    <a:pt x="804107" y="39641"/>
                    <a:pt x="812800" y="60628"/>
                    <a:pt x="812800" y="82511"/>
                  </a:cubicBezTo>
                  <a:lnTo>
                    <a:pt x="812800" y="82511"/>
                  </a:lnTo>
                  <a:cubicBezTo>
                    <a:pt x="812800" y="104394"/>
                    <a:pt x="804107" y="125381"/>
                    <a:pt x="788633" y="140855"/>
                  </a:cubicBezTo>
                  <a:cubicBezTo>
                    <a:pt x="773159" y="156328"/>
                    <a:pt x="752172" y="165021"/>
                    <a:pt x="730289" y="165021"/>
                  </a:cubicBezTo>
                  <a:lnTo>
                    <a:pt x="82511" y="165021"/>
                  </a:lnTo>
                  <a:cubicBezTo>
                    <a:pt x="60628" y="165021"/>
                    <a:pt x="39641" y="156328"/>
                    <a:pt x="24167" y="140855"/>
                  </a:cubicBezTo>
                  <a:cubicBezTo>
                    <a:pt x="8693" y="125381"/>
                    <a:pt x="0" y="104394"/>
                    <a:pt x="0" y="82511"/>
                  </a:cubicBezTo>
                  <a:lnTo>
                    <a:pt x="0" y="82511"/>
                  </a:lnTo>
                  <a:cubicBezTo>
                    <a:pt x="0" y="60628"/>
                    <a:pt x="8693" y="39641"/>
                    <a:pt x="24167" y="24167"/>
                  </a:cubicBezTo>
                  <a:cubicBezTo>
                    <a:pt x="39641" y="8693"/>
                    <a:pt x="60628" y="0"/>
                    <a:pt x="82511" y="0"/>
                  </a:cubicBezTo>
                  <a:close/>
                </a:path>
              </a:pathLst>
            </a:custGeom>
            <a:solidFill>
              <a:srgbClr val="512BD4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38100"/>
              <a:ext cx="812800" cy="2031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6989505" y="377502"/>
            <a:ext cx="11197889" cy="170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What .NET Offers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2B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650368">
            <a:off x="2212495" y="-1796836"/>
            <a:ext cx="9216521" cy="21819015"/>
            <a:chOff x="0" y="0"/>
            <a:chExt cx="2427396" cy="57465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7396" cy="5746572"/>
            </a:xfrm>
            <a:custGeom>
              <a:avLst/>
              <a:gdLst/>
              <a:ahLst/>
              <a:cxnLst/>
              <a:rect r="r" b="b" t="t" l="l"/>
              <a:pathLst>
                <a:path h="5746572" w="2427396">
                  <a:moveTo>
                    <a:pt x="0" y="0"/>
                  </a:moveTo>
                  <a:lnTo>
                    <a:pt x="2427396" y="0"/>
                  </a:lnTo>
                  <a:lnTo>
                    <a:pt x="2427396" y="5746572"/>
                  </a:lnTo>
                  <a:lnTo>
                    <a:pt x="0" y="5746572"/>
                  </a:lnTo>
                  <a:close/>
                </a:path>
              </a:pathLst>
            </a:custGeom>
            <a:solidFill>
              <a:srgbClr val="8C5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27396" cy="5784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69353" y="271441"/>
            <a:ext cx="18187394" cy="1640742"/>
            <a:chOff x="0" y="0"/>
            <a:chExt cx="24249858" cy="2187656"/>
          </a:xfrm>
        </p:grpSpPr>
        <p:grpSp>
          <p:nvGrpSpPr>
            <p:cNvPr name="Group 6" id="6"/>
            <p:cNvGrpSpPr/>
            <p:nvPr/>
          </p:nvGrpSpPr>
          <p:grpSpPr>
            <a:xfrm rot="0">
              <a:off x="257422" y="0"/>
              <a:ext cx="23647520" cy="2187656"/>
              <a:chOff x="0" y="0"/>
              <a:chExt cx="3055874" cy="282702"/>
            </a:xfrm>
          </p:grpSpPr>
          <p:sp>
            <p:nvSpPr>
              <p:cNvPr name="Freeform 7" id="7"/>
              <p:cNvSpPr/>
              <p:nvPr/>
            </p:nvSpPr>
            <p:spPr>
              <a:xfrm flipH="false" flipV="false" rot="0">
                <a:off x="0" y="0"/>
                <a:ext cx="3055875" cy="282702"/>
              </a:xfrm>
              <a:custGeom>
                <a:avLst/>
                <a:gdLst/>
                <a:ahLst/>
                <a:cxnLst/>
                <a:rect r="r" b="b" t="t" l="l"/>
                <a:pathLst>
                  <a:path h="282702" w="3055875">
                    <a:moveTo>
                      <a:pt x="33612" y="0"/>
                    </a:moveTo>
                    <a:lnTo>
                      <a:pt x="3022263" y="0"/>
                    </a:lnTo>
                    <a:cubicBezTo>
                      <a:pt x="3040826" y="0"/>
                      <a:pt x="3055875" y="15049"/>
                      <a:pt x="3055875" y="33612"/>
                    </a:cubicBezTo>
                    <a:lnTo>
                      <a:pt x="3055875" y="249090"/>
                    </a:lnTo>
                    <a:cubicBezTo>
                      <a:pt x="3055875" y="267653"/>
                      <a:pt x="3040826" y="282702"/>
                      <a:pt x="3022263" y="282702"/>
                    </a:cubicBezTo>
                    <a:lnTo>
                      <a:pt x="33612" y="282702"/>
                    </a:lnTo>
                    <a:cubicBezTo>
                      <a:pt x="15049" y="282702"/>
                      <a:pt x="0" y="267653"/>
                      <a:pt x="0" y="249090"/>
                    </a:cubicBezTo>
                    <a:lnTo>
                      <a:pt x="0" y="33612"/>
                    </a:lnTo>
                    <a:cubicBezTo>
                      <a:pt x="0" y="15049"/>
                      <a:pt x="15049" y="0"/>
                      <a:pt x="33612" y="0"/>
                    </a:cubicBezTo>
                    <a:close/>
                  </a:path>
                </a:pathLst>
              </a:custGeom>
              <a:solidFill>
                <a:srgbClr val="A684E8"/>
              </a:solidFill>
            </p:spPr>
          </p:sp>
          <p:sp>
            <p:nvSpPr>
              <p:cNvPr name="TextBox 8" id="8"/>
              <p:cNvSpPr txBox="true"/>
              <p:nvPr/>
            </p:nvSpPr>
            <p:spPr>
              <a:xfrm>
                <a:off x="0" y="-57150"/>
                <a:ext cx="3055874" cy="339852"/>
              </a:xfrm>
              <a:prstGeom prst="rect">
                <a:avLst/>
              </a:prstGeom>
            </p:spPr>
            <p:txBody>
              <a:bodyPr anchor="ctr" rtlCol="false" tIns="48532" lIns="48532" bIns="48532" rIns="48532"/>
              <a:lstStyle/>
              <a:p>
                <a:pPr algn="ctr">
                  <a:lnSpc>
                    <a:spcPts val="4146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9" id="9"/>
            <p:cNvSpPr txBox="true"/>
            <p:nvPr/>
          </p:nvSpPr>
          <p:spPr>
            <a:xfrm rot="0">
              <a:off x="0" y="-85693"/>
              <a:ext cx="24249858" cy="2009770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12600"/>
                </a:lnSpc>
                <a:spcBef>
                  <a:spcPct val="0"/>
                </a:spcBef>
              </a:pPr>
              <a:r>
                <a:rPr lang="en-US" b="true" sz="9000">
                  <a:solidFill>
                    <a:srgbClr val="6936A4"/>
                  </a:solidFill>
                  <a:latin typeface="Open Sauce Bold"/>
                  <a:ea typeface="Open Sauce Bold"/>
                  <a:cs typeface="Open Sauce Bold"/>
                  <a:sym typeface="Open Sauce Bold"/>
                </a:rPr>
                <a:t>How .Net Helps Businesses</a:t>
              </a: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955754" y="2527557"/>
            <a:ext cx="14414592" cy="7030561"/>
            <a:chOff x="0" y="0"/>
            <a:chExt cx="3796436" cy="185167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796436" cy="1851670"/>
            </a:xfrm>
            <a:custGeom>
              <a:avLst/>
              <a:gdLst/>
              <a:ahLst/>
              <a:cxnLst/>
              <a:rect r="r" b="b" t="t" l="l"/>
              <a:pathLst>
                <a:path h="1851670" w="3796436">
                  <a:moveTo>
                    <a:pt x="27392" y="0"/>
                  </a:moveTo>
                  <a:lnTo>
                    <a:pt x="3769044" y="0"/>
                  </a:lnTo>
                  <a:cubicBezTo>
                    <a:pt x="3776309" y="0"/>
                    <a:pt x="3783276" y="2886"/>
                    <a:pt x="3788413" y="8023"/>
                  </a:cubicBezTo>
                  <a:cubicBezTo>
                    <a:pt x="3793550" y="13160"/>
                    <a:pt x="3796436" y="20127"/>
                    <a:pt x="3796436" y="27392"/>
                  </a:cubicBezTo>
                  <a:lnTo>
                    <a:pt x="3796436" y="1824279"/>
                  </a:lnTo>
                  <a:cubicBezTo>
                    <a:pt x="3796436" y="1831543"/>
                    <a:pt x="3793550" y="1838511"/>
                    <a:pt x="3788413" y="1843648"/>
                  </a:cubicBezTo>
                  <a:cubicBezTo>
                    <a:pt x="3783276" y="1848784"/>
                    <a:pt x="3776309" y="1851670"/>
                    <a:pt x="3769044" y="1851670"/>
                  </a:cubicBezTo>
                  <a:lnTo>
                    <a:pt x="27392" y="1851670"/>
                  </a:lnTo>
                  <a:cubicBezTo>
                    <a:pt x="20127" y="1851670"/>
                    <a:pt x="13160" y="1848784"/>
                    <a:pt x="8023" y="1843648"/>
                  </a:cubicBezTo>
                  <a:cubicBezTo>
                    <a:pt x="2886" y="1838511"/>
                    <a:pt x="0" y="1831543"/>
                    <a:pt x="0" y="1824279"/>
                  </a:cubicBezTo>
                  <a:lnTo>
                    <a:pt x="0" y="27392"/>
                  </a:lnTo>
                  <a:cubicBezTo>
                    <a:pt x="0" y="20127"/>
                    <a:pt x="2886" y="13160"/>
                    <a:pt x="8023" y="8023"/>
                  </a:cubicBezTo>
                  <a:cubicBezTo>
                    <a:pt x="13160" y="2886"/>
                    <a:pt x="20127" y="0"/>
                    <a:pt x="27392" y="0"/>
                  </a:cubicBezTo>
                  <a:close/>
                </a:path>
              </a:pathLst>
            </a:custGeom>
            <a:solidFill>
              <a:srgbClr val="602E99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3796436" cy="18897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3" id="13"/>
          <p:cNvSpPr txBox="true"/>
          <p:nvPr/>
        </p:nvSpPr>
        <p:spPr>
          <a:xfrm rot="0">
            <a:off x="2300889" y="2384682"/>
            <a:ext cx="14069456" cy="27971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Makes development more efficient with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545530" y="5354528"/>
            <a:ext cx="14069456" cy="33616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1381879" indent="-690940" lvl="1">
              <a:lnSpc>
                <a:spcPts val="8960"/>
              </a:lnSpc>
              <a:buAutoNum type="arabicPeriod" startAt="1"/>
            </a:pPr>
            <a:r>
              <a:rPr lang="en-US" sz="6400">
                <a:solidFill>
                  <a:srgbClr val="DDCCFF"/>
                </a:solidFill>
                <a:latin typeface="Open Sauce"/>
                <a:ea typeface="Open Sauce"/>
                <a:cs typeface="Open Sauce"/>
                <a:sym typeface="Open Sauce"/>
              </a:rPr>
              <a:t> </a:t>
            </a:r>
            <a:r>
              <a:rPr lang="en-US" b="true" sz="6400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Offering many application models</a:t>
            </a:r>
          </a:p>
          <a:p>
            <a:pPr algn="l" marL="1381879" indent="-690940" lvl="1">
              <a:lnSpc>
                <a:spcPts val="8960"/>
              </a:lnSpc>
              <a:spcBef>
                <a:spcPct val="0"/>
              </a:spcBef>
              <a:buAutoNum type="arabicPeriod" startAt="1"/>
            </a:pPr>
            <a:r>
              <a:rPr lang="en-US" b="true" sz="6400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 Providing base libraries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3332278" y="6630671"/>
            <a:ext cx="2482001" cy="2482001"/>
          </a:xfrm>
          <a:custGeom>
            <a:avLst/>
            <a:gdLst/>
            <a:ahLst/>
            <a:cxnLst/>
            <a:rect r="r" b="b" t="t" l="l"/>
            <a:pathLst>
              <a:path h="2482001" w="2482001">
                <a:moveTo>
                  <a:pt x="0" y="0"/>
                </a:moveTo>
                <a:lnTo>
                  <a:pt x="2482001" y="0"/>
                </a:lnTo>
                <a:lnTo>
                  <a:pt x="2482001" y="2482001"/>
                </a:lnTo>
                <a:lnTo>
                  <a:pt x="0" y="24820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2B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650368">
            <a:off x="2212495" y="-1796836"/>
            <a:ext cx="9216521" cy="21819015"/>
            <a:chOff x="0" y="0"/>
            <a:chExt cx="2427396" cy="57465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7396" cy="5746572"/>
            </a:xfrm>
            <a:custGeom>
              <a:avLst/>
              <a:gdLst/>
              <a:ahLst/>
              <a:cxnLst/>
              <a:rect r="r" b="b" t="t" l="l"/>
              <a:pathLst>
                <a:path h="5746572" w="2427396">
                  <a:moveTo>
                    <a:pt x="0" y="0"/>
                  </a:moveTo>
                  <a:lnTo>
                    <a:pt x="2427396" y="0"/>
                  </a:lnTo>
                  <a:lnTo>
                    <a:pt x="2427396" y="5746572"/>
                  </a:lnTo>
                  <a:lnTo>
                    <a:pt x="0" y="5746572"/>
                  </a:lnTo>
                  <a:close/>
                </a:path>
              </a:pathLst>
            </a:custGeom>
            <a:solidFill>
              <a:srgbClr val="8C5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27396" cy="5784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499810" y="375328"/>
            <a:ext cx="4064867" cy="9536344"/>
          </a:xfrm>
          <a:custGeom>
            <a:avLst/>
            <a:gdLst/>
            <a:ahLst/>
            <a:cxnLst/>
            <a:rect r="r" b="b" t="t" l="l"/>
            <a:pathLst>
              <a:path h="9536344" w="4064867">
                <a:moveTo>
                  <a:pt x="0" y="0"/>
                </a:moveTo>
                <a:lnTo>
                  <a:pt x="4064866" y="0"/>
                </a:lnTo>
                <a:lnTo>
                  <a:pt x="4064866" y="9536344"/>
                </a:lnTo>
                <a:lnTo>
                  <a:pt x="0" y="953634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564676" y="57343"/>
            <a:ext cx="13275605" cy="15525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2600"/>
              </a:lnSpc>
              <a:spcBef>
                <a:spcPct val="0"/>
              </a:spcBef>
            </a:pPr>
            <a:r>
              <a:rPr lang="en-US" b="true" sz="9000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Important .NET Notes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11584510" y="2666916"/>
            <a:ext cx="6048079" cy="6035407"/>
            <a:chOff x="0" y="0"/>
            <a:chExt cx="1592910" cy="158957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1592910" cy="1589572"/>
            </a:xfrm>
            <a:custGeom>
              <a:avLst/>
              <a:gdLst/>
              <a:ahLst/>
              <a:cxnLst/>
              <a:rect r="r" b="b" t="t" l="l"/>
              <a:pathLst>
                <a:path h="1589572" w="1592910">
                  <a:moveTo>
                    <a:pt x="65283" y="0"/>
                  </a:moveTo>
                  <a:lnTo>
                    <a:pt x="1527626" y="0"/>
                  </a:lnTo>
                  <a:cubicBezTo>
                    <a:pt x="1544941" y="0"/>
                    <a:pt x="1561546" y="6878"/>
                    <a:pt x="1573789" y="19121"/>
                  </a:cubicBezTo>
                  <a:cubicBezTo>
                    <a:pt x="1586031" y="31364"/>
                    <a:pt x="1592910" y="47969"/>
                    <a:pt x="1592910" y="65283"/>
                  </a:cubicBezTo>
                  <a:lnTo>
                    <a:pt x="1592910" y="1524289"/>
                  </a:lnTo>
                  <a:cubicBezTo>
                    <a:pt x="1592910" y="1560344"/>
                    <a:pt x="1563681" y="1589572"/>
                    <a:pt x="1527626" y="1589572"/>
                  </a:cubicBezTo>
                  <a:lnTo>
                    <a:pt x="65283" y="1589572"/>
                  </a:lnTo>
                  <a:cubicBezTo>
                    <a:pt x="29228" y="1589572"/>
                    <a:pt x="0" y="1560344"/>
                    <a:pt x="0" y="1524289"/>
                  </a:cubicBezTo>
                  <a:lnTo>
                    <a:pt x="0" y="65283"/>
                  </a:lnTo>
                  <a:cubicBezTo>
                    <a:pt x="0" y="29228"/>
                    <a:pt x="29228" y="0"/>
                    <a:pt x="65283" y="0"/>
                  </a:cubicBezTo>
                  <a:close/>
                </a:path>
              </a:pathLst>
            </a:custGeom>
            <a:solidFill>
              <a:srgbClr val="6936A4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38100"/>
              <a:ext cx="1592910" cy="1627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11478239" y="2701939"/>
            <a:ext cx="6154349" cy="24415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800"/>
              </a:lnSpc>
              <a:spcBef>
                <a:spcPct val="0"/>
              </a:spcBef>
            </a:pPr>
            <a:r>
              <a:rPr lang="en-US" b="true" sz="7000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.NET Framework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521356" y="5181389"/>
            <a:ext cx="2068116" cy="1038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DDCCFF"/>
                </a:solidFill>
                <a:latin typeface="Open Sauce"/>
                <a:ea typeface="Open Sauce"/>
                <a:cs typeface="Open Sauce"/>
                <a:sym typeface="Open Sauce"/>
              </a:rPr>
              <a:t>Older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449664" y="6095775"/>
            <a:ext cx="6611683" cy="21050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DDCCFF"/>
                </a:solidFill>
                <a:latin typeface="Open Sauce"/>
                <a:ea typeface="Open Sauce"/>
                <a:cs typeface="Open Sauce"/>
                <a:sym typeface="Open Sauce"/>
              </a:rPr>
              <a:t>Not Cross Platform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4983131" y="2666916"/>
            <a:ext cx="6048079" cy="6035407"/>
            <a:chOff x="0" y="0"/>
            <a:chExt cx="1592910" cy="1589572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592910" cy="1589572"/>
            </a:xfrm>
            <a:custGeom>
              <a:avLst/>
              <a:gdLst/>
              <a:ahLst/>
              <a:cxnLst/>
              <a:rect r="r" b="b" t="t" l="l"/>
              <a:pathLst>
                <a:path h="1589572" w="1592910">
                  <a:moveTo>
                    <a:pt x="65283" y="0"/>
                  </a:moveTo>
                  <a:lnTo>
                    <a:pt x="1527626" y="0"/>
                  </a:lnTo>
                  <a:cubicBezTo>
                    <a:pt x="1544941" y="0"/>
                    <a:pt x="1561546" y="6878"/>
                    <a:pt x="1573789" y="19121"/>
                  </a:cubicBezTo>
                  <a:cubicBezTo>
                    <a:pt x="1586031" y="31364"/>
                    <a:pt x="1592910" y="47969"/>
                    <a:pt x="1592910" y="65283"/>
                  </a:cubicBezTo>
                  <a:lnTo>
                    <a:pt x="1592910" y="1524289"/>
                  </a:lnTo>
                  <a:cubicBezTo>
                    <a:pt x="1592910" y="1560344"/>
                    <a:pt x="1563681" y="1589572"/>
                    <a:pt x="1527626" y="1589572"/>
                  </a:cubicBezTo>
                  <a:lnTo>
                    <a:pt x="65283" y="1589572"/>
                  </a:lnTo>
                  <a:cubicBezTo>
                    <a:pt x="29228" y="1589572"/>
                    <a:pt x="0" y="1560344"/>
                    <a:pt x="0" y="1524289"/>
                  </a:cubicBezTo>
                  <a:lnTo>
                    <a:pt x="0" y="65283"/>
                  </a:lnTo>
                  <a:cubicBezTo>
                    <a:pt x="0" y="29228"/>
                    <a:pt x="29228" y="0"/>
                    <a:pt x="65283" y="0"/>
                  </a:cubicBezTo>
                  <a:close/>
                </a:path>
              </a:pathLst>
            </a:custGeom>
            <a:solidFill>
              <a:srgbClr val="6936A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592910" cy="1627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6" id="16"/>
          <p:cNvSpPr txBox="true"/>
          <p:nvPr/>
        </p:nvSpPr>
        <p:spPr>
          <a:xfrm rot="0">
            <a:off x="4859755" y="2966890"/>
            <a:ext cx="6154349" cy="13779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b="true" sz="8000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.NET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6729859" y="4646408"/>
            <a:ext cx="2414141" cy="10382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400"/>
              </a:lnSpc>
              <a:spcBef>
                <a:spcPct val="0"/>
              </a:spcBef>
            </a:pPr>
            <a:r>
              <a:rPr lang="en-US" sz="6000">
                <a:solidFill>
                  <a:srgbClr val="DDCCFF"/>
                </a:solidFill>
                <a:latin typeface="Open Sauce"/>
                <a:ea typeface="Open Sauce"/>
                <a:cs typeface="Open Sauce"/>
                <a:sym typeface="Open Sauce"/>
              </a:rPr>
              <a:t>Newer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859755" y="5657632"/>
            <a:ext cx="6231604" cy="1908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  <a:spcBef>
                <a:spcPct val="0"/>
              </a:spcBef>
            </a:pPr>
            <a:r>
              <a:rPr lang="en-US" sz="5500">
                <a:solidFill>
                  <a:srgbClr val="DDCCFF"/>
                </a:solidFill>
                <a:latin typeface="Open Sauce"/>
                <a:ea typeface="Open Sauce"/>
                <a:cs typeface="Open Sauce"/>
                <a:sym typeface="Open Sauce"/>
              </a:rPr>
              <a:t>Implements .NET Framework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512BD4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3650368">
            <a:off x="2212495" y="-1796836"/>
            <a:ext cx="9216521" cy="21819015"/>
            <a:chOff x="0" y="0"/>
            <a:chExt cx="2427396" cy="57465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427396" cy="5746572"/>
            </a:xfrm>
            <a:custGeom>
              <a:avLst/>
              <a:gdLst/>
              <a:ahLst/>
              <a:cxnLst/>
              <a:rect r="r" b="b" t="t" l="l"/>
              <a:pathLst>
                <a:path h="5746572" w="2427396">
                  <a:moveTo>
                    <a:pt x="0" y="0"/>
                  </a:moveTo>
                  <a:lnTo>
                    <a:pt x="2427396" y="0"/>
                  </a:lnTo>
                  <a:lnTo>
                    <a:pt x="2427396" y="5746572"/>
                  </a:lnTo>
                  <a:lnTo>
                    <a:pt x="0" y="5746572"/>
                  </a:lnTo>
                  <a:close/>
                </a:path>
              </a:pathLst>
            </a:custGeom>
            <a:solidFill>
              <a:srgbClr val="8C51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427396" cy="57846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5318421" y="1827618"/>
            <a:ext cx="7020044" cy="7980098"/>
            <a:chOff x="0" y="0"/>
            <a:chExt cx="1665511" cy="1893284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65511" cy="1893284"/>
            </a:xfrm>
            <a:custGeom>
              <a:avLst/>
              <a:gdLst/>
              <a:ahLst/>
              <a:cxnLst/>
              <a:rect r="r" b="b" t="t" l="l"/>
              <a:pathLst>
                <a:path h="1893284" w="1665511">
                  <a:moveTo>
                    <a:pt x="56244" y="0"/>
                  </a:moveTo>
                  <a:lnTo>
                    <a:pt x="1609267" y="0"/>
                  </a:lnTo>
                  <a:cubicBezTo>
                    <a:pt x="1640330" y="0"/>
                    <a:pt x="1665511" y="25181"/>
                    <a:pt x="1665511" y="56244"/>
                  </a:cubicBezTo>
                  <a:lnTo>
                    <a:pt x="1665511" y="1837040"/>
                  </a:lnTo>
                  <a:cubicBezTo>
                    <a:pt x="1665511" y="1868103"/>
                    <a:pt x="1640330" y="1893284"/>
                    <a:pt x="1609267" y="1893284"/>
                  </a:cubicBezTo>
                  <a:lnTo>
                    <a:pt x="56244" y="1893284"/>
                  </a:lnTo>
                  <a:cubicBezTo>
                    <a:pt x="25181" y="1893284"/>
                    <a:pt x="0" y="1868103"/>
                    <a:pt x="0" y="1837040"/>
                  </a:cubicBezTo>
                  <a:lnTo>
                    <a:pt x="0" y="56244"/>
                  </a:lnTo>
                  <a:cubicBezTo>
                    <a:pt x="0" y="25181"/>
                    <a:pt x="25181" y="0"/>
                    <a:pt x="56244" y="0"/>
                  </a:cubicBezTo>
                  <a:close/>
                </a:path>
              </a:pathLst>
            </a:custGeom>
            <a:solidFill>
              <a:srgbClr val="6936A4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665511" cy="193138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187538" y="-147234"/>
            <a:ext cx="13275605" cy="17081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13999"/>
              </a:lnSpc>
              <a:spcBef>
                <a:spcPct val="0"/>
              </a:spcBef>
            </a:pPr>
            <a:r>
              <a:rPr lang="en-US" b="true" sz="9999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.NET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5318421" y="1827618"/>
            <a:ext cx="7013838" cy="1118516"/>
            <a:chOff x="0" y="0"/>
            <a:chExt cx="3301864" cy="52655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301864" cy="526557"/>
            </a:xfrm>
            <a:custGeom>
              <a:avLst/>
              <a:gdLst/>
              <a:ahLst/>
              <a:cxnLst/>
              <a:rect r="r" b="b" t="t" l="l"/>
              <a:pathLst>
                <a:path h="526557" w="3301864">
                  <a:moveTo>
                    <a:pt x="89408" y="0"/>
                  </a:moveTo>
                  <a:lnTo>
                    <a:pt x="3212455" y="0"/>
                  </a:lnTo>
                  <a:cubicBezTo>
                    <a:pt x="3236168" y="0"/>
                    <a:pt x="3258909" y="9420"/>
                    <a:pt x="3275676" y="26187"/>
                  </a:cubicBezTo>
                  <a:cubicBezTo>
                    <a:pt x="3292444" y="42954"/>
                    <a:pt x="3301864" y="65696"/>
                    <a:pt x="3301864" y="89408"/>
                  </a:cubicBezTo>
                  <a:lnTo>
                    <a:pt x="3301864" y="437149"/>
                  </a:lnTo>
                  <a:cubicBezTo>
                    <a:pt x="3301864" y="460862"/>
                    <a:pt x="3292444" y="483603"/>
                    <a:pt x="3275676" y="500370"/>
                  </a:cubicBezTo>
                  <a:cubicBezTo>
                    <a:pt x="3258909" y="517138"/>
                    <a:pt x="3236168" y="526557"/>
                    <a:pt x="3212455" y="526557"/>
                  </a:cubicBezTo>
                  <a:lnTo>
                    <a:pt x="89408" y="526557"/>
                  </a:lnTo>
                  <a:cubicBezTo>
                    <a:pt x="65696" y="526557"/>
                    <a:pt x="42954" y="517138"/>
                    <a:pt x="26187" y="500370"/>
                  </a:cubicBezTo>
                  <a:cubicBezTo>
                    <a:pt x="9420" y="483603"/>
                    <a:pt x="0" y="460862"/>
                    <a:pt x="0" y="437149"/>
                  </a:cubicBezTo>
                  <a:lnTo>
                    <a:pt x="0" y="89408"/>
                  </a:lnTo>
                  <a:cubicBezTo>
                    <a:pt x="0" y="65696"/>
                    <a:pt x="9420" y="42954"/>
                    <a:pt x="26187" y="26187"/>
                  </a:cubicBezTo>
                  <a:cubicBezTo>
                    <a:pt x="42954" y="9420"/>
                    <a:pt x="65696" y="0"/>
                    <a:pt x="89408" y="0"/>
                  </a:cubicBezTo>
                  <a:close/>
                </a:path>
              </a:pathLst>
            </a:custGeom>
            <a:solidFill>
              <a:srgbClr val="8C51F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28575"/>
              <a:ext cx="3301864" cy="555132"/>
            </a:xfrm>
            <a:prstGeom prst="rect">
              <a:avLst/>
            </a:prstGeom>
          </p:spPr>
          <p:txBody>
            <a:bodyPr anchor="ctr" rtlCol="false" tIns="16001" lIns="16001" bIns="16001" rIns="16001"/>
            <a:lstStyle/>
            <a:p>
              <a:pPr algn="ctr">
                <a:lnSpc>
                  <a:spcPts val="201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576302">
            <a:off x="8916403" y="3050331"/>
            <a:ext cx="1151036" cy="1151036"/>
          </a:xfrm>
          <a:custGeom>
            <a:avLst/>
            <a:gdLst/>
            <a:ahLst/>
            <a:cxnLst/>
            <a:rect r="r" b="b" t="t" l="l"/>
            <a:pathLst>
              <a:path h="1151036" w="1151036">
                <a:moveTo>
                  <a:pt x="0" y="0"/>
                </a:moveTo>
                <a:lnTo>
                  <a:pt x="1151037" y="0"/>
                </a:lnTo>
                <a:lnTo>
                  <a:pt x="1151037" y="1151036"/>
                </a:lnTo>
                <a:lnTo>
                  <a:pt x="0" y="11510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144408" y="3763620"/>
            <a:ext cx="846944" cy="846944"/>
          </a:xfrm>
          <a:custGeom>
            <a:avLst/>
            <a:gdLst/>
            <a:ahLst/>
            <a:cxnLst/>
            <a:rect r="r" b="b" t="t" l="l"/>
            <a:pathLst>
              <a:path h="846944" w="846944">
                <a:moveTo>
                  <a:pt x="0" y="0"/>
                </a:moveTo>
                <a:lnTo>
                  <a:pt x="846944" y="0"/>
                </a:lnTo>
                <a:lnTo>
                  <a:pt x="846944" y="846944"/>
                </a:lnTo>
                <a:lnTo>
                  <a:pt x="0" y="8469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62142">
            <a:off x="5319597" y="4644457"/>
            <a:ext cx="7011486" cy="193529"/>
            <a:chOff x="0" y="0"/>
            <a:chExt cx="3300756" cy="91106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300756" cy="91106"/>
            </a:xfrm>
            <a:custGeom>
              <a:avLst/>
              <a:gdLst/>
              <a:ahLst/>
              <a:cxnLst/>
              <a:rect r="r" b="b" t="t" l="l"/>
              <a:pathLst>
                <a:path h="91106" w="3300756">
                  <a:moveTo>
                    <a:pt x="45553" y="0"/>
                  </a:moveTo>
                  <a:lnTo>
                    <a:pt x="3255203" y="0"/>
                  </a:lnTo>
                  <a:cubicBezTo>
                    <a:pt x="3280361" y="0"/>
                    <a:pt x="3300756" y="20395"/>
                    <a:pt x="3300756" y="45553"/>
                  </a:cubicBezTo>
                  <a:lnTo>
                    <a:pt x="3300756" y="45553"/>
                  </a:lnTo>
                  <a:cubicBezTo>
                    <a:pt x="3300756" y="57635"/>
                    <a:pt x="3295957" y="69221"/>
                    <a:pt x="3287414" y="77764"/>
                  </a:cubicBezTo>
                  <a:cubicBezTo>
                    <a:pt x="3278871" y="86307"/>
                    <a:pt x="3267284" y="91106"/>
                    <a:pt x="3255203" y="91106"/>
                  </a:cubicBezTo>
                  <a:lnTo>
                    <a:pt x="45553" y="91106"/>
                  </a:lnTo>
                  <a:cubicBezTo>
                    <a:pt x="20395" y="91106"/>
                    <a:pt x="0" y="70711"/>
                    <a:pt x="0" y="45553"/>
                  </a:cubicBezTo>
                  <a:lnTo>
                    <a:pt x="0" y="45553"/>
                  </a:lnTo>
                  <a:cubicBezTo>
                    <a:pt x="0" y="20395"/>
                    <a:pt x="20395" y="0"/>
                    <a:pt x="45553" y="0"/>
                  </a:cubicBezTo>
                  <a:close/>
                </a:path>
              </a:pathLst>
            </a:custGeom>
            <a:solidFill>
              <a:srgbClr val="8C51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3300756" cy="119681"/>
            </a:xfrm>
            <a:prstGeom prst="rect">
              <a:avLst/>
            </a:prstGeom>
          </p:spPr>
          <p:txBody>
            <a:bodyPr anchor="ctr" rtlCol="false" tIns="16001" lIns="16001" bIns="16001" rIns="16001"/>
            <a:lstStyle/>
            <a:p>
              <a:pPr algn="ctr">
                <a:lnSpc>
                  <a:spcPts val="201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7" id="17"/>
          <p:cNvSpPr/>
          <p:nvPr/>
        </p:nvSpPr>
        <p:spPr>
          <a:xfrm flipH="false" flipV="false" rot="0">
            <a:off x="5791022" y="4901338"/>
            <a:ext cx="1102615" cy="1102615"/>
          </a:xfrm>
          <a:custGeom>
            <a:avLst/>
            <a:gdLst/>
            <a:ahLst/>
            <a:cxnLst/>
            <a:rect r="r" b="b" t="t" l="l"/>
            <a:pathLst>
              <a:path h="1102615" w="1102615">
                <a:moveTo>
                  <a:pt x="0" y="0"/>
                </a:moveTo>
                <a:lnTo>
                  <a:pt x="1102615" y="0"/>
                </a:lnTo>
                <a:lnTo>
                  <a:pt x="1102615" y="1102616"/>
                </a:lnTo>
                <a:lnTo>
                  <a:pt x="0" y="11026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8" id="18"/>
          <p:cNvGrpSpPr/>
          <p:nvPr/>
        </p:nvGrpSpPr>
        <p:grpSpPr>
          <a:xfrm rot="-60134">
            <a:off x="5319577" y="6049485"/>
            <a:ext cx="7017733" cy="193529"/>
            <a:chOff x="0" y="0"/>
            <a:chExt cx="3303697" cy="9110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3303697" cy="91106"/>
            </a:xfrm>
            <a:custGeom>
              <a:avLst/>
              <a:gdLst/>
              <a:ahLst/>
              <a:cxnLst/>
              <a:rect r="r" b="b" t="t" l="l"/>
              <a:pathLst>
                <a:path h="91106" w="3303697">
                  <a:moveTo>
                    <a:pt x="45553" y="0"/>
                  </a:moveTo>
                  <a:lnTo>
                    <a:pt x="3258144" y="0"/>
                  </a:lnTo>
                  <a:cubicBezTo>
                    <a:pt x="3270225" y="0"/>
                    <a:pt x="3281812" y="4799"/>
                    <a:pt x="3290355" y="13342"/>
                  </a:cubicBezTo>
                  <a:cubicBezTo>
                    <a:pt x="3298897" y="21885"/>
                    <a:pt x="3303697" y="33472"/>
                    <a:pt x="3303697" y="45553"/>
                  </a:cubicBezTo>
                  <a:lnTo>
                    <a:pt x="3303697" y="45553"/>
                  </a:lnTo>
                  <a:cubicBezTo>
                    <a:pt x="3303697" y="70711"/>
                    <a:pt x="3283302" y="91106"/>
                    <a:pt x="3258144" y="91106"/>
                  </a:cubicBezTo>
                  <a:lnTo>
                    <a:pt x="45553" y="91106"/>
                  </a:lnTo>
                  <a:cubicBezTo>
                    <a:pt x="20395" y="91106"/>
                    <a:pt x="0" y="70711"/>
                    <a:pt x="0" y="45553"/>
                  </a:cubicBezTo>
                  <a:lnTo>
                    <a:pt x="0" y="45553"/>
                  </a:lnTo>
                  <a:cubicBezTo>
                    <a:pt x="0" y="20395"/>
                    <a:pt x="20395" y="0"/>
                    <a:pt x="45553" y="0"/>
                  </a:cubicBezTo>
                  <a:close/>
                </a:path>
              </a:pathLst>
            </a:custGeom>
            <a:solidFill>
              <a:srgbClr val="8C51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0" y="-28575"/>
              <a:ext cx="3303697" cy="119681"/>
            </a:xfrm>
            <a:prstGeom prst="rect">
              <a:avLst/>
            </a:prstGeom>
          </p:spPr>
          <p:txBody>
            <a:bodyPr anchor="ctr" rtlCol="false" tIns="16001" lIns="16001" bIns="16001" rIns="16001"/>
            <a:lstStyle/>
            <a:p>
              <a:pPr algn="ctr">
                <a:lnSpc>
                  <a:spcPts val="201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10356292" y="6267566"/>
            <a:ext cx="1380940" cy="1380940"/>
          </a:xfrm>
          <a:custGeom>
            <a:avLst/>
            <a:gdLst/>
            <a:ahLst/>
            <a:cxnLst/>
            <a:rect r="r" b="b" t="t" l="l"/>
            <a:pathLst>
              <a:path h="1380940" w="1380940">
                <a:moveTo>
                  <a:pt x="0" y="0"/>
                </a:moveTo>
                <a:lnTo>
                  <a:pt x="1380941" y="0"/>
                </a:lnTo>
                <a:lnTo>
                  <a:pt x="1380941" y="1380940"/>
                </a:lnTo>
                <a:lnTo>
                  <a:pt x="0" y="13809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5318421" y="7701795"/>
            <a:ext cx="7017680" cy="203334"/>
            <a:chOff x="0" y="0"/>
            <a:chExt cx="3303672" cy="9572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3303672" cy="95722"/>
            </a:xfrm>
            <a:custGeom>
              <a:avLst/>
              <a:gdLst/>
              <a:ahLst/>
              <a:cxnLst/>
              <a:rect r="r" b="b" t="t" l="l"/>
              <a:pathLst>
                <a:path h="95722" w="3303672">
                  <a:moveTo>
                    <a:pt x="47861" y="0"/>
                  </a:moveTo>
                  <a:lnTo>
                    <a:pt x="3255811" y="0"/>
                  </a:lnTo>
                  <a:cubicBezTo>
                    <a:pt x="3282244" y="0"/>
                    <a:pt x="3303672" y="21428"/>
                    <a:pt x="3303672" y="47861"/>
                  </a:cubicBezTo>
                  <a:lnTo>
                    <a:pt x="3303672" y="47861"/>
                  </a:lnTo>
                  <a:cubicBezTo>
                    <a:pt x="3303672" y="60555"/>
                    <a:pt x="3298630" y="72728"/>
                    <a:pt x="3289654" y="81704"/>
                  </a:cubicBezTo>
                  <a:cubicBezTo>
                    <a:pt x="3280678" y="90680"/>
                    <a:pt x="3268504" y="95722"/>
                    <a:pt x="3255811" y="95722"/>
                  </a:cubicBezTo>
                  <a:lnTo>
                    <a:pt x="47861" y="95722"/>
                  </a:lnTo>
                  <a:cubicBezTo>
                    <a:pt x="35168" y="95722"/>
                    <a:pt x="22994" y="90680"/>
                    <a:pt x="14018" y="81704"/>
                  </a:cubicBezTo>
                  <a:cubicBezTo>
                    <a:pt x="5042" y="72728"/>
                    <a:pt x="0" y="60555"/>
                    <a:pt x="0" y="47861"/>
                  </a:cubicBezTo>
                  <a:lnTo>
                    <a:pt x="0" y="47861"/>
                  </a:lnTo>
                  <a:cubicBezTo>
                    <a:pt x="0" y="35168"/>
                    <a:pt x="5042" y="22994"/>
                    <a:pt x="14018" y="14018"/>
                  </a:cubicBezTo>
                  <a:cubicBezTo>
                    <a:pt x="22994" y="5042"/>
                    <a:pt x="35168" y="0"/>
                    <a:pt x="47861" y="0"/>
                  </a:cubicBezTo>
                  <a:close/>
                </a:path>
              </a:pathLst>
            </a:custGeom>
            <a:solidFill>
              <a:srgbClr val="8C51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3303672" cy="124297"/>
            </a:xfrm>
            <a:prstGeom prst="rect">
              <a:avLst/>
            </a:prstGeom>
          </p:spPr>
          <p:txBody>
            <a:bodyPr anchor="ctr" rtlCol="false" tIns="16001" lIns="16001" bIns="16001" rIns="16001"/>
            <a:lstStyle/>
            <a:p>
              <a:pPr algn="ctr">
                <a:lnSpc>
                  <a:spcPts val="2018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false" flipV="false" rot="0">
            <a:off x="11111824" y="2991829"/>
            <a:ext cx="698470" cy="771791"/>
          </a:xfrm>
          <a:custGeom>
            <a:avLst/>
            <a:gdLst/>
            <a:ahLst/>
            <a:cxnLst/>
            <a:rect r="r" b="b" t="t" l="l"/>
            <a:pathLst>
              <a:path h="771791" w="698470">
                <a:moveTo>
                  <a:pt x="0" y="0"/>
                </a:moveTo>
                <a:lnTo>
                  <a:pt x="698471" y="0"/>
                </a:lnTo>
                <a:lnTo>
                  <a:pt x="698471" y="771791"/>
                </a:lnTo>
                <a:lnTo>
                  <a:pt x="0" y="77179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081610" y="1854472"/>
            <a:ext cx="2060428" cy="985699"/>
          </a:xfrm>
          <a:custGeom>
            <a:avLst/>
            <a:gdLst/>
            <a:ahLst/>
            <a:cxnLst/>
            <a:rect r="r" b="b" t="t" l="l"/>
            <a:pathLst>
              <a:path h="985699" w="2060428">
                <a:moveTo>
                  <a:pt x="0" y="0"/>
                </a:moveTo>
                <a:lnTo>
                  <a:pt x="2060429" y="0"/>
                </a:lnTo>
                <a:lnTo>
                  <a:pt x="2060429" y="985699"/>
                </a:lnTo>
                <a:lnTo>
                  <a:pt x="0" y="985699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27" id="27"/>
          <p:cNvSpPr txBox="true"/>
          <p:nvPr/>
        </p:nvSpPr>
        <p:spPr>
          <a:xfrm rot="0">
            <a:off x="5760840" y="1869725"/>
            <a:ext cx="4659498" cy="85994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49"/>
              </a:lnSpc>
              <a:spcBef>
                <a:spcPct val="0"/>
              </a:spcBef>
            </a:pPr>
            <a:r>
              <a:rPr lang="en-US" b="true" sz="5035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What Is .NET?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5627838" y="3080038"/>
            <a:ext cx="3375737" cy="13385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2"/>
              </a:lnSpc>
              <a:spcBef>
                <a:spcPct val="0"/>
              </a:spcBef>
            </a:pPr>
            <a:r>
              <a:rPr lang="en-US" b="true" sz="1923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A free, popular, open source software framework to develop many types of applications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7120711" y="4968996"/>
            <a:ext cx="4116071" cy="9133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7"/>
              </a:lnSpc>
              <a:spcBef>
                <a:spcPct val="0"/>
              </a:spcBef>
            </a:pPr>
            <a:r>
              <a:rPr lang="en-US" b="true" sz="1748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Made in the late 1990s under Microsoft. Specifically by Anders Hejlsberg, Jean Paoli, and Don Box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5760840" y="6345118"/>
            <a:ext cx="4116071" cy="659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92"/>
              </a:lnSpc>
              <a:spcBef>
                <a:spcPct val="0"/>
              </a:spcBef>
            </a:pPr>
            <a:r>
              <a:rPr lang="en-US" b="true" sz="1923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.NET helps businesses by making development more efficient with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5780361" y="6995685"/>
            <a:ext cx="4116071" cy="29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377464" indent="-188732" lvl="1">
              <a:lnSpc>
                <a:spcPts val="2447"/>
              </a:lnSpc>
              <a:spcBef>
                <a:spcPct val="0"/>
              </a:spcBef>
              <a:buAutoNum type="arabicPeriod" startAt="1"/>
            </a:pPr>
            <a:r>
              <a:rPr lang="en-US" sz="1748">
                <a:solidFill>
                  <a:srgbClr val="DDCCFF"/>
                </a:solidFill>
                <a:latin typeface="Open Sauce"/>
                <a:ea typeface="Open Sauce"/>
                <a:cs typeface="Open Sauce"/>
                <a:sym typeface="Open Sauce"/>
              </a:rPr>
              <a:t>Offering many application models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5318421" y="7281001"/>
            <a:ext cx="4116071" cy="2939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47"/>
              </a:lnSpc>
              <a:spcBef>
                <a:spcPct val="0"/>
              </a:spcBef>
            </a:pPr>
            <a:r>
              <a:rPr lang="en-US" sz="1748">
                <a:solidFill>
                  <a:srgbClr val="DDCCFF"/>
                </a:solidFill>
                <a:latin typeface="Open Sauce"/>
                <a:ea typeface="Open Sauce"/>
                <a:cs typeface="Open Sauce"/>
                <a:sym typeface="Open Sauce"/>
              </a:rPr>
              <a:t>2. Providing base libraries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6509567" y="7845301"/>
            <a:ext cx="4116071" cy="491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6"/>
              </a:lnSpc>
              <a:spcBef>
                <a:spcPct val="0"/>
              </a:spcBef>
            </a:pPr>
            <a:r>
              <a:rPr lang="en-US" b="true" sz="2797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Types Of .NET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6303432" y="8270502"/>
            <a:ext cx="799279" cy="491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6"/>
              </a:lnSpc>
              <a:spcBef>
                <a:spcPct val="0"/>
              </a:spcBef>
            </a:pPr>
            <a:r>
              <a:rPr lang="en-US" b="true" sz="2797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.NET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9181639" y="8337673"/>
            <a:ext cx="2887999" cy="4918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16"/>
              </a:lnSpc>
              <a:spcBef>
                <a:spcPct val="0"/>
              </a:spcBef>
            </a:pPr>
            <a:r>
              <a:rPr lang="en-US" b="true" sz="2797">
                <a:solidFill>
                  <a:srgbClr val="DDCCFF"/>
                </a:solidFill>
                <a:latin typeface="Open Sauce Bold"/>
                <a:ea typeface="Open Sauce Bold"/>
                <a:cs typeface="Open Sauce Bold"/>
                <a:sym typeface="Open Sauce Bold"/>
              </a:rPr>
              <a:t>.NET Framework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0198543" y="8764153"/>
            <a:ext cx="723145" cy="367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  <a:spcBef>
                <a:spcPct val="0"/>
              </a:spcBef>
            </a:pPr>
            <a:r>
              <a:rPr lang="en-US" sz="2098">
                <a:solidFill>
                  <a:srgbClr val="DDCCFF"/>
                </a:solidFill>
                <a:latin typeface="Open Sauce"/>
                <a:ea typeface="Open Sauce"/>
                <a:cs typeface="Open Sauce"/>
                <a:sym typeface="Open Sauce"/>
              </a:rPr>
              <a:t>Older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904390" y="9126067"/>
            <a:ext cx="3326981" cy="367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  <a:spcBef>
                <a:spcPct val="0"/>
              </a:spcBef>
            </a:pPr>
            <a:r>
              <a:rPr lang="en-US" sz="2098">
                <a:solidFill>
                  <a:srgbClr val="DDCCFF"/>
                </a:solidFill>
                <a:latin typeface="Open Sauce"/>
                <a:ea typeface="Open Sauce"/>
                <a:cs typeface="Open Sauce"/>
                <a:sym typeface="Open Sauce"/>
              </a:rPr>
              <a:t>Not Cross Platform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5532176" y="8967934"/>
            <a:ext cx="2534555" cy="580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3"/>
              </a:lnSpc>
            </a:pPr>
            <a:r>
              <a:rPr lang="en-US" sz="2098">
                <a:solidFill>
                  <a:srgbClr val="DDCCFF"/>
                </a:solidFill>
                <a:latin typeface="Open Sauce"/>
                <a:ea typeface="Open Sauce"/>
                <a:cs typeface="Open Sauce"/>
                <a:sym typeface="Open Sauce"/>
              </a:rPr>
              <a:t>Implements .Net Framework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6303432" y="8652463"/>
            <a:ext cx="844137" cy="3673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37"/>
              </a:lnSpc>
              <a:spcBef>
                <a:spcPct val="0"/>
              </a:spcBef>
            </a:pPr>
            <a:r>
              <a:rPr lang="en-US" sz="2098">
                <a:solidFill>
                  <a:srgbClr val="DDCCFF"/>
                </a:solidFill>
                <a:latin typeface="Open Sauce"/>
                <a:ea typeface="Open Sauce"/>
                <a:cs typeface="Open Sauce"/>
                <a:sym typeface="Open Sauce"/>
              </a:rPr>
              <a:t>Newer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DAGlrLd95Uw</dc:identifier>
  <dcterms:modified xsi:type="dcterms:W3CDTF">2011-08-01T06:04:30Z</dcterms:modified>
  <cp:revision>1</cp:revision>
  <dc:title>.NET Slideshow</dc:title>
</cp:coreProperties>
</file>