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9144000" cy="5143500" type="screen16x9"/>
  <p:notesSz cx="6858000" cy="9144000"/>
  <p:embeddedFontLst>
    <p:embeddedFont>
      <p:font typeface="Roboto Mon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34d1abb5e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34d1abb5e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34d1abb5e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434d1abb5e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hu" b="1">
                <a:solidFill>
                  <a:schemeClr val="dk1"/>
                </a:solidFill>
              </a:rPr>
              <a:t>Kép beolvasása a videóforrásból:</a:t>
            </a:r>
            <a:br>
              <a:rPr lang="hu" b="1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success, img = cap.read()</a:t>
            </a:r>
            <a:r>
              <a:rPr lang="hu">
                <a:solidFill>
                  <a:schemeClr val="dk1"/>
                </a:solidFill>
              </a:rPr>
              <a:t>: Minden ciklusban próbálunk egy képet olvasni a videóforrásból (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cap</a:t>
            </a:r>
            <a:r>
              <a:rPr lang="hu">
                <a:solidFill>
                  <a:schemeClr val="dk1"/>
                </a:solidFill>
              </a:rPr>
              <a:t>). Ha sikerül, akkor a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success</a:t>
            </a:r>
            <a:r>
              <a:rPr lang="hu">
                <a:solidFill>
                  <a:schemeClr val="dk1"/>
                </a:solidFill>
              </a:rPr>
              <a:t> értéke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hu">
                <a:solidFill>
                  <a:schemeClr val="dk1"/>
                </a:solidFill>
              </a:rPr>
              <a:t> lesz, és az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img</a:t>
            </a:r>
            <a:r>
              <a:rPr lang="hu">
                <a:solidFill>
                  <a:schemeClr val="dk1"/>
                </a:solidFill>
              </a:rPr>
              <a:t> a jelenlegi képkockát tartalmazza.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Ha nem sikerül a kép beolvasása, akkor kiírunk egy hibaüzenetet és kilépünk a ciklusból: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print("Kép beolvasásának hibája!")</a:t>
            </a:r>
            <a:r>
              <a:rPr lang="hu">
                <a:solidFill>
                  <a:schemeClr val="dk1"/>
                </a:solidFill>
              </a:rPr>
              <a:t> és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hu">
                <a:solidFill>
                  <a:schemeClr val="dk1"/>
                </a:solidFill>
              </a:rPr>
              <a:t>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hu" b="1">
                <a:solidFill>
                  <a:schemeClr val="dk1"/>
                </a:solidFill>
              </a:rPr>
              <a:t>Kép átméretezése:</a:t>
            </a:r>
            <a:br>
              <a:rPr lang="hu" b="1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Az olvasott képet átméretezzük a kívánt szélességre és magasságra (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widthImg</a:t>
            </a:r>
            <a:r>
              <a:rPr lang="hu">
                <a:solidFill>
                  <a:schemeClr val="dk1"/>
                </a:solidFill>
              </a:rPr>
              <a:t>,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heightImg</a:t>
            </a:r>
            <a:r>
              <a:rPr lang="hu">
                <a:solidFill>
                  <a:schemeClr val="dk1"/>
                </a:solidFill>
              </a:rPr>
              <a:t>), hogy a feldolgozás egységesen történjen.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hu" b="1">
                <a:solidFill>
                  <a:schemeClr val="dk1"/>
                </a:solidFill>
              </a:rPr>
              <a:t>Előfeldolgozás és kontúrok keresése:</a:t>
            </a:r>
            <a:br>
              <a:rPr lang="hu" b="1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A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preProcessing(img)</a:t>
            </a:r>
            <a:r>
              <a:rPr lang="hu">
                <a:solidFill>
                  <a:schemeClr val="dk1"/>
                </a:solidFill>
              </a:rPr>
              <a:t> függvény segítségével előfeldolgozzuk a képet (például szürkeárnyalatosra alakítás, hisztogram kiegyenlítés, elmosás, stb.).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A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getContours(imgThres)</a:t>
            </a:r>
            <a:r>
              <a:rPr lang="hu">
                <a:solidFill>
                  <a:schemeClr val="dk1"/>
                </a:solidFill>
              </a:rPr>
              <a:t> függvény a képen található kontúrokat keres, és a legnagyobb kontúrt (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biggest</a:t>
            </a:r>
            <a:r>
              <a:rPr lang="hu">
                <a:solidFill>
                  <a:schemeClr val="dk1"/>
                </a:solidFill>
              </a:rPr>
              <a:t>) választja ki, ha van ilyen.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hu" b="1">
                <a:solidFill>
                  <a:schemeClr val="dk1"/>
                </a:solidFill>
              </a:rPr>
              <a:t>Perspektívikus torzítás alkalmazása (ha van kontúr):</a:t>
            </a:r>
            <a:br>
              <a:rPr lang="hu" b="1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Ha sikerült kontúrokat találni (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biggest.size != 0</a:t>
            </a:r>
            <a:r>
              <a:rPr lang="hu">
                <a:solidFill>
                  <a:schemeClr val="dk1"/>
                </a:solidFill>
              </a:rPr>
              <a:t>), akkor alkalmazzuk a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getWarp</a:t>
            </a:r>
            <a:r>
              <a:rPr lang="hu">
                <a:solidFill>
                  <a:schemeClr val="dk1"/>
                </a:solidFill>
              </a:rPr>
              <a:t> függvényt, hogy a kontúrok alapján a kép perspektíváját korrigáljuk.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hu" b="1">
                <a:solidFill>
                  <a:schemeClr val="dk1"/>
                </a:solidFill>
              </a:rPr>
              <a:t>Képek megjelenítése:</a:t>
            </a:r>
            <a:br>
              <a:rPr lang="hu" b="1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Az összeállított képek (eredeti, előfeldolgozott, kontúros, torzított) egy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imageArray</a:t>
            </a:r>
            <a:r>
              <a:rPr lang="hu">
                <a:solidFill>
                  <a:schemeClr val="dk1"/>
                </a:solidFill>
              </a:rPr>
              <a:t> tömbben vannak tárolva. Ezután a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stackImages</a:t>
            </a:r>
            <a:r>
              <a:rPr lang="hu">
                <a:solidFill>
                  <a:schemeClr val="dk1"/>
                </a:solidFill>
              </a:rPr>
              <a:t> függvény segítségével azokat egyetlen képpé rendezzük és jelenítjük meg.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Ha nincs kontúrok, akkor csak az eredeti képet és az előfeldolgozott képet jelenítjük meg.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hu" b="1">
                <a:solidFill>
                  <a:schemeClr val="dk1"/>
                </a:solidFill>
              </a:rPr>
              <a:t>Kép frissítése és gombnyomás figyelése:</a:t>
            </a:r>
            <a:br>
              <a:rPr lang="hu" b="1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Az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cv2.imshow("WorkFlow", stackedImages)</a:t>
            </a:r>
            <a:r>
              <a:rPr lang="hu">
                <a:solidFill>
                  <a:schemeClr val="dk1"/>
                </a:solidFill>
              </a:rPr>
              <a:t> sor megjeleníti az összeillesztett képeket egy új ablakban.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Az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cv2.waitKey(1)</a:t>
            </a:r>
            <a:r>
              <a:rPr lang="hu">
                <a:solidFill>
                  <a:schemeClr val="dk1"/>
                </a:solidFill>
              </a:rPr>
              <a:t> a gombnyomásokat figyeli, és ha a felhasználó a 'q' billentyűt nyomja le, akkor a program kilép a ciklusból és bezárja az ablakot.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300" b="1">
                <a:solidFill>
                  <a:schemeClr val="dk1"/>
                </a:solidFill>
              </a:rPr>
              <a:t>Rövid összefoglaló: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>
                <a:solidFill>
                  <a:schemeClr val="dk1"/>
                </a:solidFill>
              </a:rPr>
              <a:t>Ez a kód egy élő videófeldolgozást végez, ahol minden képkockát előfeldolgoz, kontúrokat keres, perspektívikus torzítást alkalmaz, és a képeket egymás mellé helyezi az eredmények megjelenítéséhez. A felhasználó a 'q' billentyű megnyomásával kiléphet a feldolgozásból.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7204e22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7204e22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7204e22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7204e22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34d1abb5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34d1abb5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34d1abb5e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34d1abb5e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>
                <a:solidFill>
                  <a:schemeClr val="dk1"/>
                </a:solidFill>
              </a:rPr>
              <a:t>Ez a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pre_processing</a:t>
            </a:r>
            <a:r>
              <a:rPr lang="hu">
                <a:solidFill>
                  <a:schemeClr val="dk1"/>
                </a:solidFill>
              </a:rPr>
              <a:t> függvény egy képfeldolgozási előkészítő lépéseket tartalmazó algoritmus OpenCV segítségével. A bemenet egy színes kép (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img</a:t>
            </a:r>
            <a:r>
              <a:rPr lang="hu">
                <a:solidFill>
                  <a:schemeClr val="dk1"/>
                </a:solidFill>
              </a:rPr>
              <a:t>), amelyet különböző lépéseken keresztül alakít át egy élesebb, jobban kontrasztosított, szűrt képpé. Nézzük meg a lépéseit: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hu" b="1">
                <a:solidFill>
                  <a:schemeClr val="dk1"/>
                </a:solidFill>
              </a:rPr>
              <a:t>Szürkeárnyalatos konverzió (</a:t>
            </a:r>
            <a:r>
              <a:rPr lang="hu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cv2.cvtColor</a:t>
            </a:r>
            <a:r>
              <a:rPr lang="hu" b="1">
                <a:solidFill>
                  <a:schemeClr val="dk1"/>
                </a:solidFill>
              </a:rPr>
              <a:t>)</a:t>
            </a:r>
            <a:br>
              <a:rPr lang="hu" b="1">
                <a:solidFill>
                  <a:schemeClr val="dk1"/>
                </a:solidFill>
              </a:rPr>
            </a:br>
            <a:r>
              <a:rPr lang="hu">
                <a:solidFill>
                  <a:schemeClr val="dk1"/>
                </a:solidFill>
              </a:rPr>
              <a:t> A színes képet átalakítja szürkeárnyalatossá, mivel az élkeresés és más képfeldolgozási lépések hatékonyabbak ebben a formátumban.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hu" b="1">
                <a:solidFill>
                  <a:schemeClr val="dk1"/>
                </a:solidFill>
              </a:rPr>
              <a:t>Hisztogramegyenlítés (</a:t>
            </a:r>
            <a:r>
              <a:rPr lang="hu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cv2.equalizeHist</a:t>
            </a:r>
            <a:r>
              <a:rPr lang="hu" b="1">
                <a:solidFill>
                  <a:schemeClr val="dk1"/>
                </a:solidFill>
              </a:rPr>
              <a:t>)</a:t>
            </a:r>
            <a:br>
              <a:rPr lang="hu" b="1">
                <a:solidFill>
                  <a:schemeClr val="dk1"/>
                </a:solidFill>
              </a:rPr>
            </a:br>
            <a:r>
              <a:rPr lang="hu">
                <a:solidFill>
                  <a:schemeClr val="dk1"/>
                </a:solidFill>
              </a:rPr>
              <a:t> A kontraszt javítására szolgál, amely segíti az élek kiemelését.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hu" b="1">
                <a:solidFill>
                  <a:schemeClr val="dk1"/>
                </a:solidFill>
              </a:rPr>
              <a:t>Gauss-elmosás (</a:t>
            </a:r>
            <a:r>
              <a:rPr lang="hu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cv2.GaussianBlur</a:t>
            </a:r>
            <a:r>
              <a:rPr lang="hu" b="1">
                <a:solidFill>
                  <a:schemeClr val="dk1"/>
                </a:solidFill>
              </a:rPr>
              <a:t>)</a:t>
            </a:r>
            <a:br>
              <a:rPr lang="hu" b="1">
                <a:solidFill>
                  <a:schemeClr val="dk1"/>
                </a:solidFill>
              </a:rPr>
            </a:br>
            <a:r>
              <a:rPr lang="hu">
                <a:solidFill>
                  <a:schemeClr val="dk1"/>
                </a:solidFill>
              </a:rPr>
              <a:t> Egy 5x5-ös méretű Gauss-szűrőt használ a kép zajcsökkentésére és simítására.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hu" b="1">
                <a:solidFill>
                  <a:schemeClr val="dk1"/>
                </a:solidFill>
              </a:rPr>
              <a:t>Canny-éldetektálás (</a:t>
            </a:r>
            <a:r>
              <a:rPr lang="hu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cv2.Canny</a:t>
            </a:r>
            <a:r>
              <a:rPr lang="hu" b="1">
                <a:solidFill>
                  <a:schemeClr val="dk1"/>
                </a:solidFill>
              </a:rPr>
              <a:t>)</a:t>
            </a:r>
            <a:br>
              <a:rPr lang="hu" b="1">
                <a:solidFill>
                  <a:schemeClr val="dk1"/>
                </a:solidFill>
              </a:rPr>
            </a:br>
            <a:r>
              <a:rPr lang="hu">
                <a:solidFill>
                  <a:schemeClr val="dk1"/>
                </a:solidFill>
              </a:rPr>
              <a:t> A simított képen éldetektálást végez 100-as és 200-as küszöbértékekkel.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hu" b="1">
                <a:solidFill>
                  <a:schemeClr val="dk1"/>
                </a:solidFill>
              </a:rPr>
              <a:t>Dilatáció (</a:t>
            </a:r>
            <a:r>
              <a:rPr lang="hu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cv2.dilate</a:t>
            </a:r>
            <a:r>
              <a:rPr lang="hu" b="1">
                <a:solidFill>
                  <a:schemeClr val="dk1"/>
                </a:solidFill>
              </a:rPr>
              <a:t>)</a:t>
            </a:r>
            <a:br>
              <a:rPr lang="hu" b="1">
                <a:solidFill>
                  <a:schemeClr val="dk1"/>
                </a:solidFill>
              </a:rPr>
            </a:br>
            <a:r>
              <a:rPr lang="hu">
                <a:solidFill>
                  <a:schemeClr val="dk1"/>
                </a:solidFill>
              </a:rPr>
              <a:t> Egy 5x5-ös egységmátrix (kernel) segítségével a képen található éleket vastagítja, így jobban kiemelkednek.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hu" b="1">
                <a:solidFill>
                  <a:schemeClr val="dk1"/>
                </a:solidFill>
              </a:rPr>
              <a:t>Erozió (</a:t>
            </a:r>
            <a:r>
              <a:rPr lang="hu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cv2.erode</a:t>
            </a:r>
            <a:r>
              <a:rPr lang="hu" b="1">
                <a:solidFill>
                  <a:schemeClr val="dk1"/>
                </a:solidFill>
              </a:rPr>
              <a:t>)</a:t>
            </a:r>
            <a:br>
              <a:rPr lang="hu" b="1">
                <a:solidFill>
                  <a:schemeClr val="dk1"/>
                </a:solidFill>
              </a:rPr>
            </a:br>
            <a:r>
              <a:rPr lang="hu">
                <a:solidFill>
                  <a:schemeClr val="dk1"/>
                </a:solidFill>
              </a:rPr>
              <a:t> Az előző lépésben vastagított éleket kicsit visszavékonyítja, hogy tisztább kontúrokat kapjunk.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b="1">
                <a:solidFill>
                  <a:schemeClr val="dk1"/>
                </a:solidFill>
              </a:rPr>
              <a:t>Végeredmény:</a:t>
            </a:r>
            <a:br>
              <a:rPr lang="hu" b="1">
                <a:solidFill>
                  <a:schemeClr val="dk1"/>
                </a:solidFill>
              </a:rPr>
            </a:br>
            <a:r>
              <a:rPr lang="hu">
                <a:solidFill>
                  <a:schemeClr val="dk1"/>
                </a:solidFill>
              </a:rPr>
              <a:t> A függvény egy bináris, éleket tartalmazó képet ad vissza, amely alkalmas lehet további feldolgozási lépésekre, például objektumfelismerésre vagy alakzatdetektálásra.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34d1abb5e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34d1abb5e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>
                <a:solidFill>
                  <a:schemeClr val="dk1"/>
                </a:solidFill>
              </a:rPr>
              <a:t>Ez a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getContours</a:t>
            </a:r>
            <a:r>
              <a:rPr lang="hu">
                <a:solidFill>
                  <a:schemeClr val="dk1"/>
                </a:solidFill>
              </a:rPr>
              <a:t> függvény az élekkel rendelkező képen található kontúrokat dolgozza fel, és a legnagyobb négyszög alakú kontúrt próbálja megtalálni.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hu" b="1">
                <a:solidFill>
                  <a:schemeClr val="dk1"/>
                </a:solidFill>
              </a:rPr>
              <a:t>Kezdeti értékek beállítása:</a:t>
            </a:r>
            <a:br>
              <a:rPr lang="hu" b="1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biggest = np.array([])</a:t>
            </a:r>
            <a:r>
              <a:rPr lang="hu">
                <a:solidFill>
                  <a:schemeClr val="dk1"/>
                </a:solidFill>
              </a:rPr>
              <a:t>: Egy üres tömböt hozunk létre, amely majd tartalmazza a legnagyobb kontúrt.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maxArea = 0</a:t>
            </a:r>
            <a:r>
              <a:rPr lang="hu">
                <a:solidFill>
                  <a:schemeClr val="dk1"/>
                </a:solidFill>
              </a:rPr>
              <a:t>: A legnagyobb kontúrt reprezentáló terület kezdeti értéke, ami 0.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hu" b="1">
                <a:solidFill>
                  <a:schemeClr val="dk1"/>
                </a:solidFill>
              </a:rPr>
              <a:t>Kontúrok keresése (</a:t>
            </a:r>
            <a:r>
              <a:rPr lang="hu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cv2.findContours</a:t>
            </a:r>
            <a:r>
              <a:rPr lang="hu" b="1">
                <a:solidFill>
                  <a:schemeClr val="dk1"/>
                </a:solidFill>
              </a:rPr>
              <a:t>):</a:t>
            </a:r>
            <a:br>
              <a:rPr lang="hu" b="1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A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cv2.findContours</a:t>
            </a:r>
            <a:r>
              <a:rPr lang="hu">
                <a:solidFill>
                  <a:schemeClr val="dk1"/>
                </a:solidFill>
              </a:rPr>
              <a:t> funkcióval találjuk meg a képen lévő kontúrokat. Itt a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cv2.RETR_EXTERNAL</a:t>
            </a:r>
            <a:r>
              <a:rPr lang="hu">
                <a:solidFill>
                  <a:schemeClr val="dk1"/>
                </a:solidFill>
              </a:rPr>
              <a:t> azt jelenti, hogy csak a külső kontúrokat keressük, míg a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cv2.CHAIN_APPROX_NONE</a:t>
            </a:r>
            <a:r>
              <a:rPr lang="hu">
                <a:solidFill>
                  <a:schemeClr val="dk1"/>
                </a:solidFill>
              </a:rPr>
              <a:t> az éles kontúrok megtartását jelenti.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hu" b="1">
                <a:solidFill>
                  <a:schemeClr val="dk1"/>
                </a:solidFill>
              </a:rPr>
              <a:t>Kontúrok iterálása:</a:t>
            </a:r>
            <a:br>
              <a:rPr lang="hu" b="1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A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 cnt in contours</a:t>
            </a:r>
            <a:r>
              <a:rPr lang="hu">
                <a:solidFill>
                  <a:schemeClr val="dk1"/>
                </a:solidFill>
              </a:rPr>
              <a:t> ciklus során végigmegyünk az összes kontúron.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cv2.contourArea(cnt)</a:t>
            </a:r>
            <a:r>
              <a:rPr lang="hu">
                <a:solidFill>
                  <a:schemeClr val="dk1"/>
                </a:solidFill>
              </a:rPr>
              <a:t>: Kiszámítja az adott kontúr területét.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Ha a kontúr területe nagyobb, mint 5000, akkor folytatjuk a feldolgozást.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hu" b="1">
                <a:solidFill>
                  <a:schemeClr val="dk1"/>
                </a:solidFill>
              </a:rPr>
              <a:t>Kontúr periméterének kiszámítása és egyszerűsítése (</a:t>
            </a:r>
            <a:r>
              <a:rPr lang="hu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cv2.arcLength</a:t>
            </a:r>
            <a:r>
              <a:rPr lang="hu" b="1">
                <a:solidFill>
                  <a:schemeClr val="dk1"/>
                </a:solidFill>
              </a:rPr>
              <a:t>, </a:t>
            </a:r>
            <a:r>
              <a:rPr lang="hu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cv2.approxPolyDP</a:t>
            </a:r>
            <a:r>
              <a:rPr lang="hu" b="1">
                <a:solidFill>
                  <a:schemeClr val="dk1"/>
                </a:solidFill>
              </a:rPr>
              <a:t>):</a:t>
            </a:r>
            <a:br>
              <a:rPr lang="hu" b="1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cv2.arcLength(cnt, True)</a:t>
            </a:r>
            <a:r>
              <a:rPr lang="hu">
                <a:solidFill>
                  <a:schemeClr val="dk1"/>
                </a:solidFill>
              </a:rPr>
              <a:t>: A kontúr kerületét (periméterét) számítjuk ki.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cv2.approxPolyDP(cnt, 0.02 * peri, True)</a:t>
            </a:r>
            <a:r>
              <a:rPr lang="hu">
                <a:solidFill>
                  <a:schemeClr val="dk1"/>
                </a:solidFill>
              </a:rPr>
              <a:t>: Az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approxPolyDP</a:t>
            </a:r>
            <a:r>
              <a:rPr lang="hu">
                <a:solidFill>
                  <a:schemeClr val="dk1"/>
                </a:solidFill>
              </a:rPr>
              <a:t> segítségével az éleket egyszerűsítjük. Ez a lépés azt célozza, hogy egy bonyolult kontúrt egyszerűbb alakzatokká alakítson. Itt 0.02-es precizitással dolgozunk.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hu" b="1">
                <a:solidFill>
                  <a:schemeClr val="dk1"/>
                </a:solidFill>
              </a:rPr>
              <a:t>A legnagyobb négyszög keresése:</a:t>
            </a:r>
            <a:br>
              <a:rPr lang="hu" b="1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Ha a kontúr területe nagyobb, mint az eddigi legnagyobb, és az egyszerűsített kontúr 4 pontból áll (ami egy négyszögre utal), akkor azt választjuk a legnagyobb kontúrnak.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hu" b="1">
                <a:solidFill>
                  <a:schemeClr val="dk1"/>
                </a:solidFill>
              </a:rPr>
              <a:t>Kontúr kirajzolása (</a:t>
            </a:r>
            <a:r>
              <a:rPr lang="hu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cv2.drawContours</a:t>
            </a:r>
            <a:r>
              <a:rPr lang="hu" b="1">
                <a:solidFill>
                  <a:schemeClr val="dk1"/>
                </a:solidFill>
              </a:rPr>
              <a:t>):</a:t>
            </a:r>
            <a:br>
              <a:rPr lang="hu" b="1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A legnagyobb kontúrt piros (255, 0, 0) színnel, vastagon (20-as vastagsággal) kirajzoljuk a képre.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hu" b="1">
                <a:solidFill>
                  <a:schemeClr val="dk1"/>
                </a:solidFill>
              </a:rPr>
              <a:t>Visszatérés:</a:t>
            </a:r>
            <a:br>
              <a:rPr lang="hu" b="1">
                <a:solidFill>
                  <a:schemeClr val="dk1"/>
                </a:solidFill>
              </a:rPr>
            </a:br>
            <a:r>
              <a:rPr lang="hu">
                <a:solidFill>
                  <a:schemeClr val="dk1"/>
                </a:solidFill>
              </a:rPr>
              <a:t> A függvény visszaadja a legnagyobb kontúr 4 csúcsát tartalmazó koordinátákat (nagyobb területű négyszög).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34d1abb5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34d1abb5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>
                <a:solidFill>
                  <a:schemeClr val="dk1"/>
                </a:solidFill>
              </a:rPr>
              <a:t>Ez a függvény egy 4 pontos koordinátát tartalmazó tömböt vár (például egy négyszög csúcsainak koordinátái), és átrendezi a pontokat úgy, hogy azokat egy meghatározott sorrendben adja vissza: bal felső, jobb felső, jobb alsó, bal alsó.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hu" b="1">
                <a:solidFill>
                  <a:schemeClr val="dk1"/>
                </a:solidFill>
              </a:rPr>
              <a:t>Átalakítás (reshape) a megfelelő formára:</a:t>
            </a:r>
            <a:br>
              <a:rPr lang="hu" b="1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A bemeneti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myPoints</a:t>
            </a:r>
            <a:r>
              <a:rPr lang="hu">
                <a:solidFill>
                  <a:schemeClr val="dk1"/>
                </a:solidFill>
              </a:rPr>
              <a:t> tömböt átalakítjuk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(4, 2)</a:t>
            </a:r>
            <a:r>
              <a:rPr lang="hu">
                <a:solidFill>
                  <a:schemeClr val="dk1"/>
                </a:solidFill>
              </a:rPr>
              <a:t> formátumra, ami 4 pontot és minden ponthoz 2 koordinátát (x, y) tartalmaz.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hu" b="1">
                <a:solidFill>
                  <a:schemeClr val="dk1"/>
                </a:solidFill>
              </a:rPr>
              <a:t>Új tömb inicializálása:</a:t>
            </a:r>
            <a:br>
              <a:rPr lang="hu" b="1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Létrehozunk egy új tömböt,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myPointsNew</a:t>
            </a:r>
            <a:r>
              <a:rPr lang="hu">
                <a:solidFill>
                  <a:schemeClr val="dk1"/>
                </a:solidFill>
              </a:rPr>
              <a:t> néven, amely 4 pontot tartalmaz, mindegyik 1x2-es dimenziójú (ez egy kis technikai részlet, hogy az OpenCV megfelelően kezelje).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hu" b="1">
                <a:solidFill>
                  <a:schemeClr val="dk1"/>
                </a:solidFill>
              </a:rPr>
              <a:t>Ponthozzáadások kiszámítása (</a:t>
            </a:r>
            <a:r>
              <a:rPr lang="hu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hu" b="1">
                <a:solidFill>
                  <a:schemeClr val="dk1"/>
                </a:solidFill>
              </a:rPr>
              <a:t>):</a:t>
            </a:r>
            <a:br>
              <a:rPr lang="hu" b="1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Az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add = myPoints.sum(1)</a:t>
            </a:r>
            <a:r>
              <a:rPr lang="hu">
                <a:solidFill>
                  <a:schemeClr val="dk1"/>
                </a:solidFill>
              </a:rPr>
              <a:t> lépésben a pontok x és y koordinátáit összeadjuk. Ez segít meghatározni a bal felső és jobb alsó, illetve a jobb felső és bal alsó pontokat.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hu" b="1">
                <a:solidFill>
                  <a:schemeClr val="dk1"/>
                </a:solidFill>
              </a:rPr>
              <a:t>Bal felső és jobb alsó pont meghatározása:</a:t>
            </a:r>
            <a:br>
              <a:rPr lang="hu" b="1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myPointsNew[0] = myPoints[np.argmin(add)]</a:t>
            </a:r>
            <a:r>
              <a:rPr lang="hu">
                <a:solidFill>
                  <a:schemeClr val="dk1"/>
                </a:solidFill>
              </a:rPr>
              <a:t>: A bal felső pontot választjuk, amelynek az x és y koordinátái összeadva a legkisebbek.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myPointsNew[3] = myPoints[np.argmax(add)]</a:t>
            </a:r>
            <a:r>
              <a:rPr lang="hu">
                <a:solidFill>
                  <a:schemeClr val="dk1"/>
                </a:solidFill>
              </a:rPr>
              <a:t>: A jobb alsó pontot választjuk, amelynek az x és y koordinátái összeadva a legnagyobbak.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hu" b="1">
                <a:solidFill>
                  <a:schemeClr val="dk1"/>
                </a:solidFill>
              </a:rPr>
              <a:t>Különbségek kiszámítása (</a:t>
            </a:r>
            <a:r>
              <a:rPr lang="hu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diff</a:t>
            </a:r>
            <a:r>
              <a:rPr lang="hu" b="1">
                <a:solidFill>
                  <a:schemeClr val="dk1"/>
                </a:solidFill>
              </a:rPr>
              <a:t>):</a:t>
            </a:r>
            <a:br>
              <a:rPr lang="hu" b="1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diff = np.diff(myPoints, axis=1)</a:t>
            </a:r>
            <a:r>
              <a:rPr lang="hu">
                <a:solidFill>
                  <a:schemeClr val="dk1"/>
                </a:solidFill>
              </a:rPr>
              <a:t>: Itt kiszámítjuk a pontok x és y koordinátáinak különbségét. Ez segít meghatározni a másik két pontot (jobb felső és bal alsó).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hu" b="1">
                <a:solidFill>
                  <a:schemeClr val="dk1"/>
                </a:solidFill>
              </a:rPr>
              <a:t>Jobb felső és bal alsó pont meghatározása:</a:t>
            </a:r>
            <a:br>
              <a:rPr lang="hu" b="1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myPointsNew[1] = myPoints[np.argmin(diff)]</a:t>
            </a:r>
            <a:r>
              <a:rPr lang="hu">
                <a:solidFill>
                  <a:schemeClr val="dk1"/>
                </a:solidFill>
              </a:rPr>
              <a:t>: A jobb felső pontot választjuk, amelynek az x és y koordinátái közötti különbség a legkisebb.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myPointsNew[2] = myPoints[np.argmax(diff)]</a:t>
            </a:r>
            <a:r>
              <a:rPr lang="hu">
                <a:solidFill>
                  <a:schemeClr val="dk1"/>
                </a:solidFill>
              </a:rPr>
              <a:t>: A bal alsó pontot választjuk, amelynek az x és y koordinátái közötti különbség a legnagyobb.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hu" b="1">
                <a:solidFill>
                  <a:schemeClr val="dk1"/>
                </a:solidFill>
              </a:rPr>
              <a:t>Visszatérés az új sorrendben lévő pontokkal.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34d1abb5e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34d1abb5e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>
                <a:solidFill>
                  <a:schemeClr val="dk1"/>
                </a:solidFill>
              </a:rPr>
              <a:t>Ez a függvény egy képet vesz be, és az annak tartalmát egy előzőleg meghatározott kontúr, a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biggest</a:t>
            </a:r>
            <a:r>
              <a:rPr lang="hu">
                <a:solidFill>
                  <a:schemeClr val="dk1"/>
                </a:solidFill>
              </a:rPr>
              <a:t>, segítségével perspektívikusan átalakítja. Az eredmény egy "felhasított" és megfelelő méretre skálázott kép.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300" b="1">
                <a:solidFill>
                  <a:schemeClr val="dk1"/>
                </a:solidFill>
              </a:rPr>
              <a:t>Lépések magyarázata:</a:t>
            </a:r>
            <a:endParaRPr sz="13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hu" b="1">
                <a:solidFill>
                  <a:schemeClr val="dk1"/>
                </a:solidFill>
              </a:rPr>
              <a:t>Kontúrok átrendezése (</a:t>
            </a:r>
            <a:r>
              <a:rPr lang="hu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reorder</a:t>
            </a:r>
            <a:r>
              <a:rPr lang="hu" b="1">
                <a:solidFill>
                  <a:schemeClr val="dk1"/>
                </a:solidFill>
              </a:rPr>
              <a:t>):</a:t>
            </a:r>
            <a:br>
              <a:rPr lang="hu" b="1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A függvény első lépése, hogy a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biggest</a:t>
            </a:r>
            <a:r>
              <a:rPr lang="hu">
                <a:solidFill>
                  <a:schemeClr val="dk1"/>
                </a:solidFill>
              </a:rPr>
              <a:t> pontjait átadja a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reorder</a:t>
            </a:r>
            <a:r>
              <a:rPr lang="hu">
                <a:solidFill>
                  <a:schemeClr val="dk1"/>
                </a:solidFill>
              </a:rPr>
              <a:t> függvénynek. A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reorder</a:t>
            </a:r>
            <a:r>
              <a:rPr lang="hu">
                <a:solidFill>
                  <a:schemeClr val="dk1"/>
                </a:solidFill>
              </a:rPr>
              <a:t> azokat a pontokat átrendezi bal felső, jobb felső, jobb alsó, bal alsó sorrendbe, hogy biztosítsa a helyes perspektívát.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hu" b="1">
                <a:solidFill>
                  <a:schemeClr val="dk1"/>
                </a:solidFill>
              </a:rPr>
              <a:t>Bemeneti és kimeneti pontok definiálása:</a:t>
            </a:r>
            <a:br>
              <a:rPr lang="hu" b="1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pts1</a:t>
            </a:r>
            <a:r>
              <a:rPr lang="hu">
                <a:solidFill>
                  <a:schemeClr val="dk1"/>
                </a:solidFill>
              </a:rPr>
              <a:t>: Az új, átrendezett kontúr pontok (a négyszög csúcsai), amelyeket a perspektívikus transzformációhoz használunk.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pts2</a:t>
            </a:r>
            <a:r>
              <a:rPr lang="hu">
                <a:solidFill>
                  <a:schemeClr val="dk1"/>
                </a:solidFill>
              </a:rPr>
              <a:t>: Az a négy pont, amelyet a kimeneti képen szeretnénk, hogy a kontúrokhoz illeszkedjenek. Itt a kép négy sarkának megfelelő koordinátákat definiáljuk (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[0, 0]</a:t>
            </a:r>
            <a:r>
              <a:rPr lang="hu">
                <a:solidFill>
                  <a:schemeClr val="dk1"/>
                </a:solidFill>
              </a:rPr>
              <a:t>,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[widthImg, 0]</a:t>
            </a:r>
            <a:r>
              <a:rPr lang="hu">
                <a:solidFill>
                  <a:schemeClr val="dk1"/>
                </a:solidFill>
              </a:rPr>
              <a:t>,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[0, heightImg]</a:t>
            </a:r>
            <a:r>
              <a:rPr lang="hu">
                <a:solidFill>
                  <a:schemeClr val="dk1"/>
                </a:solidFill>
              </a:rPr>
              <a:t>,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[widthImg, heightImg]</a:t>
            </a:r>
            <a:r>
              <a:rPr lang="hu">
                <a:solidFill>
                  <a:schemeClr val="dk1"/>
                </a:solidFill>
              </a:rPr>
              <a:t>), ahol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widthImg</a:t>
            </a:r>
            <a:r>
              <a:rPr lang="hu">
                <a:solidFill>
                  <a:schemeClr val="dk1"/>
                </a:solidFill>
              </a:rPr>
              <a:t> és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heightImg</a:t>
            </a:r>
            <a:r>
              <a:rPr lang="hu">
                <a:solidFill>
                  <a:schemeClr val="dk1"/>
                </a:solidFill>
              </a:rPr>
              <a:t> a végső kép szélessége és magassága.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hu" b="1">
                <a:solidFill>
                  <a:schemeClr val="dk1"/>
                </a:solidFill>
              </a:rPr>
              <a:t>Perspektív transzformáció mátrixának kiszámítása (</a:t>
            </a:r>
            <a:r>
              <a:rPr lang="hu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cv2.getPerspectiveTransform</a:t>
            </a:r>
            <a:r>
              <a:rPr lang="hu" b="1">
                <a:solidFill>
                  <a:schemeClr val="dk1"/>
                </a:solidFill>
              </a:rPr>
              <a:t>):</a:t>
            </a:r>
            <a:br>
              <a:rPr lang="hu" b="1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A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cv2.getPerspectiveTransform(pts1, pts2)</a:t>
            </a:r>
            <a:r>
              <a:rPr lang="hu">
                <a:solidFill>
                  <a:schemeClr val="dk1"/>
                </a:solidFill>
              </a:rPr>
              <a:t> kiszámítja azt a transzformációs mátrixot, amely a bemeneti pontokat (az átrendezett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biggest</a:t>
            </a:r>
            <a:r>
              <a:rPr lang="hu">
                <a:solidFill>
                  <a:schemeClr val="dk1"/>
                </a:solidFill>
              </a:rPr>
              <a:t> koordinátákat) a kimeneti pontokhoz (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pts2</a:t>
            </a:r>
            <a:r>
              <a:rPr lang="hu">
                <a:solidFill>
                  <a:schemeClr val="dk1"/>
                </a:solidFill>
              </a:rPr>
              <a:t>) illeszti.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hu" b="1">
                <a:solidFill>
                  <a:schemeClr val="dk1"/>
                </a:solidFill>
              </a:rPr>
              <a:t>A kép perspektív transzformációja (</a:t>
            </a:r>
            <a:r>
              <a:rPr lang="hu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cv2.warpPerspective</a:t>
            </a:r>
            <a:r>
              <a:rPr lang="hu" b="1">
                <a:solidFill>
                  <a:schemeClr val="dk1"/>
                </a:solidFill>
              </a:rPr>
              <a:t>):</a:t>
            </a:r>
            <a:br>
              <a:rPr lang="hu" b="1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Az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imgOutput = cv2.warpPerspective(img, matrix, (widthImg, heightImg))</a:t>
            </a:r>
            <a:r>
              <a:rPr lang="hu">
                <a:solidFill>
                  <a:schemeClr val="dk1"/>
                </a:solidFill>
              </a:rPr>
              <a:t> sorban alkalmazzuk a transzformációs mátrixot a bemeneti képre (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img</a:t>
            </a:r>
            <a:r>
              <a:rPr lang="hu">
                <a:solidFill>
                  <a:schemeClr val="dk1"/>
                </a:solidFill>
              </a:rPr>
              <a:t>), hogy az az új koordinátákhoz illeszkedjen. Az eredmény egy új kép, amelyet a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imgOutput</a:t>
            </a:r>
            <a:r>
              <a:rPr lang="hu">
                <a:solidFill>
                  <a:schemeClr val="dk1"/>
                </a:solidFill>
              </a:rPr>
              <a:t> változóban tárolunk.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hu" b="1">
                <a:solidFill>
                  <a:schemeClr val="dk1"/>
                </a:solidFill>
              </a:rPr>
              <a:t>Kép levágása és átméretezés:</a:t>
            </a:r>
            <a:br>
              <a:rPr lang="hu" b="1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imgCropped</a:t>
            </a:r>
            <a:r>
              <a:rPr lang="hu">
                <a:solidFill>
                  <a:schemeClr val="dk1"/>
                </a:solidFill>
              </a:rPr>
              <a:t>: A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imgOutput</a:t>
            </a:r>
            <a:r>
              <a:rPr lang="hu">
                <a:solidFill>
                  <a:schemeClr val="dk1"/>
                </a:solidFill>
              </a:rPr>
              <a:t> képből levágunk egy kis margót minden oldalról (20 pixel mindkét irányban), hogy eltávolítsuk a transzformációval keletkező hibákat vagy a szélén lévő zajt.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A levágott képet a kívánt méretre (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widthImg</a:t>
            </a:r>
            <a:r>
              <a:rPr lang="hu">
                <a:solidFill>
                  <a:schemeClr val="dk1"/>
                </a:solidFill>
              </a:rPr>
              <a:t>,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heightImg</a:t>
            </a:r>
            <a:r>
              <a:rPr lang="hu">
                <a:solidFill>
                  <a:schemeClr val="dk1"/>
                </a:solidFill>
              </a:rPr>
              <a:t>) átméretezzük.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hu" b="1">
                <a:solidFill>
                  <a:schemeClr val="dk1"/>
                </a:solidFill>
              </a:rPr>
              <a:t>Visszatérés:</a:t>
            </a:r>
            <a:br>
              <a:rPr lang="hu" b="1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A végén visszaadjuk az átméretezett, levágott képet, ami a transzformáció eredménye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34d1abb5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434d1abb5e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>
                <a:solidFill>
                  <a:schemeClr val="dk1"/>
                </a:solidFill>
              </a:rPr>
              <a:t>Ez a függvény arra szolgál, hogy több képet egyetlen képbe helyezzen el, úgy, hogy azok vízszintesen és függőlegesen is össze legyenek ragasztva (stackelve). Az új képben az összes képet a megadott méretarány szerint skálázza, és biztosítja, hogy a képek megfelelő formátumban jelenjenek meg (színes vagy szürkeárnyalatos).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300" b="1">
                <a:solidFill>
                  <a:schemeClr val="dk1"/>
                </a:solidFill>
              </a:rPr>
              <a:t>Lépések magyarázata:</a:t>
            </a:r>
            <a:endParaRPr sz="13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hu" b="1">
                <a:solidFill>
                  <a:schemeClr val="dk1"/>
                </a:solidFill>
              </a:rPr>
              <a:t>Sorok és oszlopok meghatározása:</a:t>
            </a:r>
            <a:br>
              <a:rPr lang="hu" b="1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rows = len(imgArray)</a:t>
            </a:r>
            <a:r>
              <a:rPr lang="hu">
                <a:solidFill>
                  <a:schemeClr val="dk1"/>
                </a:solidFill>
              </a:rPr>
              <a:t>: A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imgArray</a:t>
            </a:r>
            <a:r>
              <a:rPr lang="hu">
                <a:solidFill>
                  <a:schemeClr val="dk1"/>
                </a:solidFill>
              </a:rPr>
              <a:t> első dimenziója az összes sor száma, tehát a képek sora.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cols = len(imgArray[0])</a:t>
            </a:r>
            <a:r>
              <a:rPr lang="hu">
                <a:solidFill>
                  <a:schemeClr val="dk1"/>
                </a:solidFill>
              </a:rPr>
              <a:t>: A második dimenzió az oszlopok száma, tehát a képek oszlopa.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hu" b="1">
                <a:solidFill>
                  <a:schemeClr val="dk1"/>
                </a:solidFill>
              </a:rPr>
              <a:t>Ellenőrzés, hogy a bemenet 2D tömb-e:</a:t>
            </a:r>
            <a:br>
              <a:rPr lang="hu" b="1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rowsAvailable = isinstance(imgArray[0], list)</a:t>
            </a:r>
            <a:r>
              <a:rPr lang="hu">
                <a:solidFill>
                  <a:schemeClr val="dk1"/>
                </a:solidFill>
              </a:rPr>
              <a:t>: Ez a kifejezés ellenőrzi, hogy a képek kétdimenziós tömbben vannak-e (azaz sorok és oszlopok vannak), vagy egy egyszerű egyetlen dimenziós tömbben (csak sorok).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hu" b="1">
                <a:solidFill>
                  <a:schemeClr val="dk1"/>
                </a:solidFill>
              </a:rPr>
              <a:t>Képek méretének meghatározása:</a:t>
            </a:r>
            <a:br>
              <a:rPr lang="hu" b="1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width = imgArray[0][0].shape[1]</a:t>
            </a:r>
            <a:r>
              <a:rPr lang="hu">
                <a:solidFill>
                  <a:schemeClr val="dk1"/>
                </a:solidFill>
              </a:rPr>
              <a:t>: Az első kép első elemének szélessége.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height = imgArray[0][0].shape[0]</a:t>
            </a:r>
            <a:r>
              <a:rPr lang="hu">
                <a:solidFill>
                  <a:schemeClr val="dk1"/>
                </a:solidFill>
              </a:rPr>
              <a:t>: Az első kép első elemének magassága.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hu" b="1">
                <a:solidFill>
                  <a:schemeClr val="dk1"/>
                </a:solidFill>
              </a:rPr>
              <a:t>Képek átméretezése:</a:t>
            </a:r>
            <a:br>
              <a:rPr lang="hu" b="1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Ha a bemeneti képek különböző méretűek, akkor mindegyiket a legnagyobb kép méretéhez igazítjuk, vagyis a képek egyformára lesznek méretezve.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A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scale</a:t>
            </a:r>
            <a:r>
              <a:rPr lang="hu">
                <a:solidFill>
                  <a:schemeClr val="dk1"/>
                </a:solidFill>
              </a:rPr>
              <a:t> változóval skálázzuk a képeket, tehát ha az 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scale</a:t>
            </a:r>
            <a:r>
              <a:rPr lang="hu">
                <a:solidFill>
                  <a:schemeClr val="dk1"/>
                </a:solidFill>
              </a:rPr>
              <a:t> értéke 0.5, akkor minden kép a felére csökken.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hu" b="1">
                <a:solidFill>
                  <a:schemeClr val="dk1"/>
                </a:solidFill>
              </a:rPr>
              <a:t>Szürkeárnyalatos képek átalakítása:</a:t>
            </a:r>
            <a:br>
              <a:rPr lang="hu" b="1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Ha a képek szürkeárnyalatosak (2D tömböt tartalmaznak), akkor konvertáljuk őket színes képekké (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cv2.cvtColor</a:t>
            </a:r>
            <a:r>
              <a:rPr lang="hu">
                <a:solidFill>
                  <a:schemeClr val="dk1"/>
                </a:solidFill>
              </a:rPr>
              <a:t>), hogy az összeillesztett képeken minden egyforma típusú legyen.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hu" b="1">
                <a:solidFill>
                  <a:schemeClr val="dk1"/>
                </a:solidFill>
              </a:rPr>
              <a:t>Kép összeillesztés:</a:t>
            </a:r>
            <a:br>
              <a:rPr lang="hu" b="1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 b="1">
                <a:solidFill>
                  <a:schemeClr val="dk1"/>
                </a:solidFill>
              </a:rPr>
              <a:t>Ha a bemeneti képek 2D tömbben vannak (sorok és oszlopok):</a:t>
            </a:r>
            <a:br>
              <a:rPr lang="hu" b="1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hu">
                <a:solidFill>
                  <a:schemeClr val="dk1"/>
                </a:solidFill>
              </a:rPr>
              <a:t>Minden sort (vagy oszlopot) vízszintesen illesztünk össze (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np.hstack</a:t>
            </a:r>
            <a:r>
              <a:rPr lang="hu">
                <a:solidFill>
                  <a:schemeClr val="dk1"/>
                </a:solidFill>
              </a:rPr>
              <a:t>), és ezt a műveletet ismételjük, hogy végül a sorokat függőlegesen is össze tudjuk rakni (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np.vstack</a:t>
            </a:r>
            <a:r>
              <a:rPr lang="hu">
                <a:solidFill>
                  <a:schemeClr val="dk1"/>
                </a:solidFill>
              </a:rPr>
              <a:t>).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 b="1">
                <a:solidFill>
                  <a:schemeClr val="dk1"/>
                </a:solidFill>
              </a:rPr>
              <a:t>Ha a bemeneti képek 1D tömbben vannak (csak sorok):</a:t>
            </a:r>
            <a:br>
              <a:rPr lang="hu" b="1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hu">
                <a:solidFill>
                  <a:schemeClr val="dk1"/>
                </a:solidFill>
              </a:rPr>
              <a:t>A képeket egyszerűen vízszintesen (</a:t>
            </a:r>
            <a:r>
              <a:rPr lang="hu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np.hstack</a:t>
            </a:r>
            <a:r>
              <a:rPr lang="hu">
                <a:solidFill>
                  <a:schemeClr val="dk1"/>
                </a:solidFill>
              </a:rPr>
              <a:t>) illesztjük össze.</a:t>
            </a:r>
            <a:br>
              <a:rPr lang="h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hu" b="1">
                <a:solidFill>
                  <a:schemeClr val="dk1"/>
                </a:solidFill>
              </a:rPr>
              <a:t>Visszatérés:</a:t>
            </a:r>
            <a:br>
              <a:rPr lang="hu" b="1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>
                <a:solidFill>
                  <a:schemeClr val="dk1"/>
                </a:solidFill>
              </a:rPr>
              <a:t>A végén visszaadjuk az összeillesztett képet.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34d1abb5e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34d1abb5e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2739150" y="2285400"/>
            <a:ext cx="3665700" cy="57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Dokumentum szkenner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Végső folyamat</a:t>
            </a: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41650" y="1166350"/>
            <a:ext cx="8520600" cy="3416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hu" sz="1400"/>
              <a:t>Folyamatosan beolvassa a kamerából érkező képet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hu" sz="1400"/>
              <a:t>A beolvasott képet méretezi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hu" sz="1400"/>
              <a:t>használjuk az előző függvényeket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hu" sz="1400"/>
              <a:t>Megjelenítjük a képeket</a:t>
            </a:r>
            <a:endParaRPr sz="1400"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875" y="0"/>
            <a:ext cx="4429125" cy="5143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stA="5000" dist="66675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u" sz="4020"/>
              <a:t>Köszönjük a figyelmet!</a:t>
            </a:r>
            <a:endParaRPr sz="40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Szükséges csomagok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OpenCV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Numpy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kód felépítése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16100" cy="5169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7000"/>
              <a:t>Beimportáltuk a cv2 és a numpy könyvtárat</a:t>
            </a:r>
            <a:endParaRPr sz="7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425" y="1152475"/>
            <a:ext cx="2617875" cy="4701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2037850"/>
            <a:ext cx="3552825" cy="1485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4098100" y="2462950"/>
            <a:ext cx="4616100" cy="5169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7000"/>
              <a:t>Létrehoztuk a cap változót hogy tudjuk használni a kamerát</a:t>
            </a:r>
            <a:endParaRPr sz="7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2571750"/>
            <a:ext cx="8520600" cy="3416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dk1"/>
                </a:solidFill>
              </a:rPr>
              <a:t>Előfeldolgozásra létrehoztunk egy függvényt</a:t>
            </a:r>
            <a:endParaRPr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hu" sz="1500"/>
              <a:t>Szürke lesz a kép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hu" sz="1500"/>
              <a:t>Erősebb lesz a kontraszt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hu" sz="1500"/>
              <a:t>Simítás a zajok eltüntetése érdekében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hu" sz="1500"/>
              <a:t>Végsősorban visszakapjuk a feldolgozott képet jobban kidolgozott kontúrokkal</a:t>
            </a:r>
            <a:endParaRPr sz="1500"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675" y="445025"/>
            <a:ext cx="5029200" cy="18859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stA="10000" endPos="30000" dist="38100" dir="5400000" fadeDir="5400012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72100" y="74250"/>
            <a:ext cx="8520600" cy="3416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dk1"/>
                </a:solidFill>
              </a:rPr>
              <a:t>Legnagyobb négy élű kontúr detektálása (dokumentum detektálás)</a:t>
            </a:r>
            <a:endParaRPr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hu" sz="1500"/>
              <a:t>Kontúrok keresése és szűrése terület alapján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hu" sz="1500"/>
              <a:t>Peremhossz és alak egyszerűsítése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hu" sz="1500"/>
              <a:t>Eredmény ábrázolása</a:t>
            </a:r>
            <a:endParaRPr sz="1500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313" y="2020163"/>
            <a:ext cx="7515225" cy="29241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Dokumentum koordinátái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Bemeneti pontok átalakítása 4x2-es tömbbé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Sarkok számítása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Koordináta visszaadása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13" y="2790688"/>
            <a:ext cx="4295775" cy="2085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Dokumentum kivágása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 beállított sarkok alapján egyenesbe rakjuk a dokumentumot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Majd kivágjuk és visszaadjuk a kivágott dokumentumot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025" y="2606013"/>
            <a:ext cx="7219950" cy="22955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167700" y="149525"/>
            <a:ext cx="8520600" cy="57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Képek kombinálása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7004425" y="63900"/>
            <a:ext cx="2139600" cy="45051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200"/>
              <a:t>Elrendezzük a képeket egymás mellé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200"/>
              <a:t>A képeknek beállítja a magasságát és szélességét az első képhez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200"/>
              <a:t>Fekete-fehér képek színezése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200"/>
              <a:t>Sorba rendezi a képeket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200"/>
              <a:t>Visszaadja a kombinált képet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4550"/>
            <a:ext cx="6954701" cy="41989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3857"/>
            <a:ext cx="9144001" cy="4275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2075</Words>
  <Application>Microsoft Office PowerPoint</Application>
  <PresentationFormat>Diavetítés a képernyőre (16:9 oldalarány)</PresentationFormat>
  <Paragraphs>133</Paragraphs>
  <Slides>11</Slides>
  <Notes>11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4" baseType="lpstr">
      <vt:lpstr>Arial</vt:lpstr>
      <vt:lpstr>Roboto Mono</vt:lpstr>
      <vt:lpstr>Simple Dark</vt:lpstr>
      <vt:lpstr>Dokumentum szkenner</vt:lpstr>
      <vt:lpstr>Szükséges csomagok</vt:lpstr>
      <vt:lpstr>A kód felépítése</vt:lpstr>
      <vt:lpstr>PowerPoint-bemutató</vt:lpstr>
      <vt:lpstr>PowerPoint-bemutató</vt:lpstr>
      <vt:lpstr>Dokumentum koordinátái</vt:lpstr>
      <vt:lpstr>Dokumentum kivágása</vt:lpstr>
      <vt:lpstr>Képek kombinálása</vt:lpstr>
      <vt:lpstr>PowerPoint-bemutató</vt:lpstr>
      <vt:lpstr>Végső folyamat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Dokumentum szkenner</dc:title>
  <cp:lastModifiedBy>Tóth Levente</cp:lastModifiedBy>
  <cp:revision>1</cp:revision>
  <dcterms:modified xsi:type="dcterms:W3CDTF">2025-04-01T10:29:09Z</dcterms:modified>
</cp:coreProperties>
</file>