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8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Variables, Statements and Express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Variables, Statements and Expressions</a:t>
            </a:r>
          </a:p>
        </p:txBody>
      </p:sp>
      <p:sp>
        <p:nvSpPr>
          <p:cNvPr id="120" name="Second clas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Valid name for vari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 name for variable</a:t>
            </a:r>
          </a:p>
        </p:txBody>
      </p:sp>
      <p:sp>
        <p:nvSpPr>
          <p:cNvPr id="152" name="Letters, numbers and underscore are leg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Letters, numbers and underscore are legal</a:t>
            </a:r>
          </a:p>
          <a:p>
            <a:pPr/>
          </a:p>
          <a:p>
            <a:pPr/>
            <a:r>
              <a:t>Name can’t start with number</a:t>
            </a:r>
          </a:p>
          <a:p>
            <a:pPr/>
          </a:p>
          <a:p>
            <a:pPr/>
            <a:r>
              <a:t>Same name for variable and function is not possible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alid name for vari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 name for variable</a:t>
            </a:r>
          </a:p>
        </p:txBody>
      </p:sp>
      <p:sp>
        <p:nvSpPr>
          <p:cNvPr id="155" name="Can’t use keyword as name for 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Can’t use keyword as name for function</a:t>
            </a:r>
          </a:p>
          <a:p>
            <a:pPr/>
          </a:p>
          <a:p>
            <a:pPr/>
            <a:r>
              <a:t>If you want your variable name to be same as reserved keyword, just add trailing underscore.</a:t>
            </a:r>
          </a:p>
          <a:p>
            <a:pPr lvl="3"/>
            <a:r>
              <a:t>e.g. from_, import_, global_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ython reserved keywor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Python reserved keywords</a:t>
            </a:r>
          </a:p>
        </p:txBody>
      </p:sp>
      <p:sp>
        <p:nvSpPr>
          <p:cNvPr id="158" name="How to find list of all keywords in python?…"/>
          <p:cNvSpPr txBox="1"/>
          <p:nvPr>
            <p:ph type="body" idx="1"/>
          </p:nvPr>
        </p:nvSpPr>
        <p:spPr>
          <a:xfrm>
            <a:off x="952500" y="2590800"/>
            <a:ext cx="10555651" cy="5315843"/>
          </a:xfrm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How to find list of all keywords in python?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help(‘keywords’)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3164" y="3858071"/>
            <a:ext cx="6134322" cy="1729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62" name="Simple vari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variables</a:t>
            </a:r>
          </a:p>
          <a:p>
            <a:pPr lvl="2"/>
            <a:r>
              <a:t>Int, float, boolean, None</a:t>
            </a:r>
          </a:p>
          <a:p>
            <a:pPr/>
          </a:p>
          <a:p>
            <a:pPr/>
            <a:r>
              <a:t>Compound variables</a:t>
            </a:r>
          </a:p>
          <a:p>
            <a:pPr lvl="2"/>
            <a:r>
              <a:t>String, list, tuple, set, dictionary, frozenset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65" name="Two types of variables in pyth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types of variables in python:</a:t>
            </a:r>
          </a:p>
          <a:p>
            <a:pPr lvl="2"/>
            <a:r>
              <a:t>Mutable</a:t>
            </a:r>
          </a:p>
          <a:p>
            <a:pPr lvl="2"/>
            <a:r>
              <a:t>Immutable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ypes of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variables</a:t>
            </a:r>
          </a:p>
        </p:txBody>
      </p:sp>
      <p:sp>
        <p:nvSpPr>
          <p:cNvPr id="168" name="Integ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Integer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Floats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Boolean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(None)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Strings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List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tuples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Set, frozen set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Dictionary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at can we do with variabl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can we do with variables?</a:t>
            </a:r>
          </a:p>
        </p:txBody>
      </p:sp>
      <p:sp>
        <p:nvSpPr>
          <p:cNvPr id="171" name="Python operator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/>
            <a:r>
              <a:t>Python operators:</a:t>
            </a:r>
          </a:p>
          <a:p>
            <a:pPr lvl="2"/>
            <a:r>
              <a:t>Arithmetic</a:t>
            </a:r>
          </a:p>
          <a:p>
            <a:pPr lvl="2"/>
            <a:r>
              <a:t>Assignment</a:t>
            </a:r>
          </a:p>
          <a:p>
            <a:pPr lvl="2"/>
            <a:r>
              <a:t>Comparison</a:t>
            </a:r>
          </a:p>
          <a:p>
            <a:pPr lvl="2"/>
            <a:r>
              <a:t>Logical</a:t>
            </a:r>
          </a:p>
          <a:p>
            <a:pPr lvl="2"/>
          </a:p>
          <a:p>
            <a:pPr lvl="2"/>
            <a:r>
              <a:t>Membership</a:t>
            </a:r>
          </a:p>
          <a:p>
            <a:pPr lvl="2"/>
            <a:r>
              <a:t>Bitwise</a:t>
            </a:r>
          </a:p>
          <a:p>
            <a:pPr lvl="2"/>
            <a:r>
              <a:t>Identity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rithmetic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Arithmetic operator</a:t>
            </a:r>
          </a:p>
        </p:txBody>
      </p:sp>
      <p:sp>
        <p:nvSpPr>
          <p:cNvPr id="17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75" name="Screenshot 2020-08-24 at 13.41.17.png" descr="Screenshot 2020-08-24 at 13.41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0607" y="3505200"/>
            <a:ext cx="8089901" cy="445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ssignment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operator</a:t>
            </a:r>
          </a:p>
        </p:txBody>
      </p:sp>
      <p:sp>
        <p:nvSpPr>
          <p:cNvPr id="178" name="From right to left princip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right to left principle.</a:t>
            </a:r>
          </a:p>
          <a:p>
            <a:pPr/>
          </a:p>
          <a:p>
            <a:pPr/>
            <a:r>
              <a:t>Different ways to assign value to variable.</a:t>
            </a:r>
          </a:p>
          <a:p>
            <a:pPr/>
          </a:p>
          <a:p>
            <a:pPr/>
            <a:r>
              <a:t>Variable reassignment - value update 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ssignment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operator</a:t>
            </a:r>
          </a:p>
        </p:txBody>
      </p:sp>
      <p:sp>
        <p:nvSpPr>
          <p:cNvPr id="18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82" name="Screenshot 2020-08-24 at 13.52.44.png" descr="Screenshot 2020-08-24 at 13.52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352" y="2466156"/>
            <a:ext cx="6858808" cy="6535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n for to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for today</a:t>
            </a:r>
          </a:p>
        </p:txBody>
      </p:sp>
      <p:sp>
        <p:nvSpPr>
          <p:cNvPr id="123" name="Variable assign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/>
            <a:r>
              <a:t>Variable assignment</a:t>
            </a:r>
          </a:p>
          <a:p>
            <a:pPr/>
            <a:r>
              <a:t>Variable types</a:t>
            </a:r>
          </a:p>
          <a:p>
            <a:pPr/>
            <a:r>
              <a:t>Variable names</a:t>
            </a:r>
          </a:p>
          <a:p>
            <a:pPr/>
            <a:r>
              <a:t>Expressions and Statements</a:t>
            </a:r>
          </a:p>
          <a:p>
            <a:pPr/>
            <a:r>
              <a:t>Order of operations</a:t>
            </a:r>
          </a:p>
          <a:p>
            <a:pPr/>
            <a:r>
              <a:t>Script mode VS Interactive mode</a:t>
            </a:r>
          </a:p>
          <a:p>
            <a:pPr/>
            <a:r>
              <a:t>Computer memory</a:t>
            </a:r>
          </a:p>
          <a:p>
            <a:pPr/>
            <a:r>
              <a:t>Comments</a:t>
            </a:r>
          </a:p>
          <a:p>
            <a:pPr/>
            <a:r>
              <a:t>Debugging (3 types of errors)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ssignment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operator</a:t>
            </a:r>
          </a:p>
        </p:txBody>
      </p:sp>
      <p:sp>
        <p:nvSpPr>
          <p:cNvPr id="185" name="Exampl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Examples:</a:t>
            </a:r>
          </a:p>
          <a:p>
            <a:pPr lvl="2"/>
            <a:r>
              <a:t>Multiple assignments (2 types)</a:t>
            </a:r>
          </a:p>
          <a:p>
            <a:pPr lvl="4"/>
            <a:r>
              <a:t>a , b = 2 , 3 </a:t>
            </a:r>
          </a:p>
          <a:p>
            <a:pPr lvl="4"/>
            <a:r>
              <a:t>a=4; b=a</a:t>
            </a:r>
          </a:p>
          <a:p>
            <a:pPr lvl="2"/>
            <a:r>
              <a:t>How to change values of variables?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mparison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 operator</a:t>
            </a:r>
          </a:p>
        </p:txBody>
      </p:sp>
      <p:sp>
        <p:nvSpPr>
          <p:cNvPr id="18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</p:txBody>
      </p:sp>
      <p:pic>
        <p:nvPicPr>
          <p:cNvPr id="189" name="Screenshot 2020-08-24 at 13.56.30.png" descr="Screenshot 2020-08-24 at 13.56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682" y="3492500"/>
            <a:ext cx="8089901" cy="448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ogical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Logical operator</a:t>
            </a:r>
          </a:p>
        </p:txBody>
      </p:sp>
      <p:sp>
        <p:nvSpPr>
          <p:cNvPr id="19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Screenshot 2020-08-24 at 13.58.59.png" descr="Screenshot 2020-08-24 at 13.58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183" y="3943350"/>
            <a:ext cx="8991601" cy="358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embership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Membership operator</a:t>
            </a:r>
          </a:p>
        </p:txBody>
      </p:sp>
      <p:sp>
        <p:nvSpPr>
          <p:cNvPr id="196" name="… used to check if element is present in container/collection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  <a:r>
              <a:t>… used to check if element is present in container/collection.</a:t>
            </a:r>
          </a:p>
        </p:txBody>
      </p:sp>
      <p:pic>
        <p:nvPicPr>
          <p:cNvPr id="197" name="Screenshot 2020-08-24 at 14.09.23.png" descr="Screenshot 2020-08-24 at 14.0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1600" y="2925911"/>
            <a:ext cx="7721600" cy="289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Bitwise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Bitwise operator</a:t>
            </a:r>
          </a:p>
        </p:txBody>
      </p:sp>
      <p:sp>
        <p:nvSpPr>
          <p:cNvPr id="20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01" name="Screenshot 2020-08-24 at 14.14.20.png" descr="Screenshot 2020-08-24 at 14.14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9377" y="2520453"/>
            <a:ext cx="10261601" cy="491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ruth t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Truth tables</a:t>
            </a:r>
          </a:p>
        </p:txBody>
      </p:sp>
      <p:sp>
        <p:nvSpPr>
          <p:cNvPr id="204" name="AND, OR, XOR, NOT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AND, OR, XOR, NOT.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2730500"/>
            <a:ext cx="4775200" cy="2247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1650" y="5187950"/>
            <a:ext cx="5011323" cy="3550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dentity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Identity operator</a:t>
            </a:r>
          </a:p>
        </p:txBody>
      </p:sp>
      <p:sp>
        <p:nvSpPr>
          <p:cNvPr id="209" name="… used to compare two objects, not whether they are equal, but if they are actually same object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… used to compare two objects, not whether they are equal, but if they are actually same object.</a:t>
            </a:r>
          </a:p>
        </p:txBody>
      </p:sp>
      <p:pic>
        <p:nvPicPr>
          <p:cNvPr id="210" name="Screenshot 2020-08-24 at 14.00.24.png" descr="Screenshot 2020-08-24 at 14.00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6543" y="2503090"/>
            <a:ext cx="7670801" cy="241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cript VS Interactive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Script VS Interactive mode</a:t>
            </a:r>
          </a:p>
        </p:txBody>
      </p:sp>
      <p:sp>
        <p:nvSpPr>
          <p:cNvPr id="213" name="What are different ways to run python program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different ways to run python program?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om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</a:t>
            </a:r>
          </a:p>
        </p:txBody>
      </p:sp>
      <p:sp>
        <p:nvSpPr>
          <p:cNvPr id="216" name="Not what is done. (We can see it by reading code.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what is done. (We can see it by reading code.)</a:t>
            </a:r>
          </a:p>
          <a:p>
            <a:pPr/>
          </a:p>
          <a:p>
            <a:pPr/>
            <a:r>
              <a:t>But, </a:t>
            </a:r>
            <a:r>
              <a:rPr b="1"/>
              <a:t>why is that done this way 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tatements/expr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Statements/expressions</a:t>
            </a:r>
          </a:p>
        </p:txBody>
      </p:sp>
      <p:sp>
        <p:nvSpPr>
          <p:cNvPr id="219" name="Statement is instruction that python interpreter can execu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Statement</a:t>
            </a:r>
            <a:r>
              <a:t> is instruction that python interpreter can execute.</a:t>
            </a:r>
          </a:p>
          <a:p>
            <a:pPr/>
            <a:r>
              <a:t>A script usually consists of sequence of statements.</a:t>
            </a:r>
          </a:p>
          <a:p>
            <a:pPr/>
          </a:p>
          <a:p>
            <a:pPr/>
            <a:r>
              <a:t>An </a:t>
            </a:r>
            <a:r>
              <a:rPr b="1"/>
              <a:t>expression</a:t>
            </a:r>
            <a:r>
              <a:t> is a combination of values, variables and operators.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Variables as box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 as boxes</a:t>
            </a:r>
          </a:p>
        </p:txBody>
      </p:sp>
      <p:sp>
        <p:nvSpPr>
          <p:cNvPr id="12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7520" y="3985691"/>
            <a:ext cx="4929760" cy="1581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perators VS Oper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Operators VS Operands</a:t>
            </a:r>
          </a:p>
        </p:txBody>
      </p:sp>
      <p:sp>
        <p:nvSpPr>
          <p:cNvPr id="222" name="Expression: 2 +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Expression: 2 + 3</a:t>
            </a:r>
          </a:p>
          <a:p>
            <a:pPr/>
          </a:p>
          <a:p>
            <a:pPr lvl="1"/>
            <a:r>
              <a:t>Operators</a:t>
            </a:r>
          </a:p>
          <a:p>
            <a:pPr lvl="3"/>
            <a:r>
              <a:t>+</a:t>
            </a:r>
          </a:p>
          <a:p>
            <a:pPr lvl="1"/>
            <a:r>
              <a:t>Operands</a:t>
            </a:r>
          </a:p>
          <a:p>
            <a:pPr lvl="3"/>
            <a:r>
              <a:t>2,3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Order of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 of operations</a:t>
            </a:r>
          </a:p>
        </p:txBody>
      </p:sp>
      <p:sp>
        <p:nvSpPr>
          <p:cNvPr id="225" name="PEMD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PEMDAS</a:t>
            </a:r>
          </a:p>
          <a:p>
            <a:pPr/>
            <a:r>
              <a:t>P - parenthesis</a:t>
            </a:r>
          </a:p>
          <a:p>
            <a:pPr/>
            <a:r>
              <a:t>E - exponentiation</a:t>
            </a:r>
          </a:p>
          <a:p>
            <a:pPr/>
            <a:r>
              <a:t>M and D - multiplication and division</a:t>
            </a:r>
          </a:p>
          <a:p>
            <a:pPr/>
            <a:r>
              <a:t>A and S - addition and subtraction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mpos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Composition</a:t>
            </a:r>
          </a:p>
        </p:txBody>
      </p:sp>
      <p:sp>
        <p:nvSpPr>
          <p:cNvPr id="228" name="Just combination of operators, operands and variab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combination of operators, operands and variables.</a:t>
            </a:r>
          </a:p>
          <a:p>
            <a:pPr/>
          </a:p>
          <a:p>
            <a:pPr/>
            <a:r>
              <a:t>We can use brackets to change order of execution.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ebugg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Debugging</a:t>
            </a:r>
          </a:p>
        </p:txBody>
      </p:sp>
      <p:sp>
        <p:nvSpPr>
          <p:cNvPr id="231" name="3 types of error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 types of errors:</a:t>
            </a:r>
          </a:p>
          <a:p>
            <a:pPr lvl="2"/>
            <a:r>
              <a:t>Syntax errors</a:t>
            </a:r>
          </a:p>
          <a:p>
            <a:pPr lvl="2"/>
            <a:r>
              <a:t>Runtime errors</a:t>
            </a:r>
          </a:p>
          <a:p>
            <a:pPr lvl="2"/>
            <a:r>
              <a:t>Semantic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pecial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Special functions</a:t>
            </a:r>
          </a:p>
        </p:txBody>
      </p:sp>
      <p:sp>
        <p:nvSpPr>
          <p:cNvPr id="234" name="type(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type( )</a:t>
            </a:r>
          </a:p>
          <a:p>
            <a:pPr/>
          </a:p>
          <a:p>
            <a:pPr/>
          </a:p>
          <a:p>
            <a:pPr/>
            <a:r>
              <a:t>id(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ype conv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conversion</a:t>
            </a:r>
          </a:p>
        </p:txBody>
      </p:sp>
      <p:sp>
        <p:nvSpPr>
          <p:cNvPr id="237" name="Int, float, string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Int, float,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Useful r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rules</a:t>
            </a:r>
          </a:p>
        </p:txBody>
      </p:sp>
      <p:sp>
        <p:nvSpPr>
          <p:cNvPr id="240" name="Creating new variable with same name == overriding variab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new variable with same name == overriding variable.</a:t>
            </a:r>
          </a:p>
          <a:p>
            <a:pPr/>
          </a:p>
          <a:p>
            <a:pPr/>
            <a:r>
              <a:t>When we assign value to variable, only values up to that moment are relevant. Everything after, doesn’t count.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Useful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rule</a:t>
            </a:r>
          </a:p>
        </p:txBody>
      </p:sp>
      <p:sp>
        <p:nvSpPr>
          <p:cNvPr id="243" name="Something that happen after can’t affect to things that happened befo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Something that happen after can’t affect to things that happened before. </a:t>
            </a:r>
          </a:p>
          <a:p>
            <a:pPr/>
          </a:p>
          <a:p>
            <a:pPr/>
            <a:r>
              <a:t>Importance of past and irrelevance of future.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bout syn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syntax</a:t>
            </a:r>
          </a:p>
        </p:txBody>
      </p:sp>
      <p:sp>
        <p:nvSpPr>
          <p:cNvPr id="246" name="What are cod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codes? </a:t>
            </a:r>
          </a:p>
          <a:p>
            <a:pPr lvl="3"/>
            <a:r>
              <a:t>Those are words behind which commands/instructions are ‘hidden.’</a:t>
            </a:r>
          </a:p>
          <a:p>
            <a:pPr lvl="3"/>
            <a:r>
              <a:t>By writing codes, we are giving PC instructions what to do.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High level VS low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 level VS low level</a:t>
            </a:r>
          </a:p>
        </p:txBody>
      </p:sp>
      <p:sp>
        <p:nvSpPr>
          <p:cNvPr id="249" name="High level eg Pyth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High level eg Python</a:t>
            </a:r>
          </a:p>
          <a:p>
            <a:pPr lvl="2" marL="1066800" indent="-355600" defTabSz="467359">
              <a:spcBef>
                <a:spcPts val="3300"/>
              </a:spcBef>
              <a:defRPr sz="2560"/>
            </a:pPr>
            <a:r>
              <a:t>Interpreter is made in a way that it can make conclusions about many things ie it can infer things.</a:t>
            </a:r>
          </a:p>
          <a:p>
            <a:pPr lvl="2" marL="1066800" indent="-355600" defTabSz="467359">
              <a:spcBef>
                <a:spcPts val="3300"/>
              </a:spcBef>
              <a:defRPr sz="2560"/>
            </a:pPr>
            <a:r>
              <a:t>Because it should infer things, it has more things to do. So it executes slower.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Low level eg C++</a:t>
            </a:r>
          </a:p>
          <a:p>
            <a:pPr lvl="2" marL="1066800" indent="-355600" defTabSz="467359">
              <a:spcBef>
                <a:spcPts val="3300"/>
              </a:spcBef>
              <a:defRPr sz="2560"/>
            </a:pPr>
            <a:r>
              <a:t>Many things should be specified.</a:t>
            </a:r>
          </a:p>
          <a:p>
            <a:pPr lvl="2" marL="1066800" indent="-355600" defTabSz="467359">
              <a:spcBef>
                <a:spcPts val="3300"/>
              </a:spcBef>
              <a:defRPr sz="2560"/>
            </a:pPr>
            <a:r>
              <a:t>Developer needs to specify exactly what he wants.</a:t>
            </a:r>
          </a:p>
          <a:p>
            <a:pPr lvl="2" marL="1066800" indent="-355600" defTabSz="467359">
              <a:spcBef>
                <a:spcPts val="3300"/>
              </a:spcBef>
              <a:defRPr sz="2560"/>
            </a:pPr>
            <a:r>
              <a:t>Compiler is not meant to guess anything.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Variables as box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 as boxes</a:t>
            </a:r>
          </a:p>
        </p:txBody>
      </p:sp>
      <p:sp>
        <p:nvSpPr>
          <p:cNvPr id="130" name="Variable is a box that stores something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Variable is a box that stores something!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292" y="2658442"/>
            <a:ext cx="4917108" cy="4917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2900" y="2622550"/>
            <a:ext cx="4988893" cy="4988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When to stop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to stop?</a:t>
            </a:r>
          </a:p>
        </p:txBody>
      </p:sp>
      <p:sp>
        <p:nvSpPr>
          <p:cNvPr id="252" name="Why do we need snippet x=x+1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need snippet </a:t>
            </a:r>
            <a:r>
              <a:rPr b="1" sz="3700"/>
              <a:t>x=x+1</a:t>
            </a:r>
            <a:r>
              <a:t>?</a:t>
            </a:r>
          </a:p>
          <a:p>
            <a:pPr/>
            <a:r>
              <a:t>Where do we use it?</a:t>
            </a:r>
          </a:p>
          <a:p>
            <a:pPr/>
            <a:r>
              <a:t>Does it have alternative?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When to stop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to stop?</a:t>
            </a:r>
          </a:p>
        </p:txBody>
      </p:sp>
      <p:sp>
        <p:nvSpPr>
          <p:cNvPr id="255" name="It can be used to tell us when to stop execution of code seg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can be used to tell us when to stop execution of code segment. </a:t>
            </a:r>
          </a:p>
          <a:p>
            <a:pPr/>
            <a:r>
              <a:t>After value of </a:t>
            </a:r>
            <a:r>
              <a:rPr b="1"/>
              <a:t>X</a:t>
            </a:r>
            <a:r>
              <a:t> exceeds some threshold, then </a:t>
            </a:r>
            <a:r>
              <a:rPr b="1"/>
              <a:t>break</a:t>
            </a:r>
            <a:r>
              <a:t> ie. stop executing some block of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5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</p:txBody>
      </p:sp>
      <p:pic>
        <p:nvPicPr>
          <p:cNvPr id="259" name="Screenshot 2020-08-24 at 17.50.47.png" descr="Screenshot 2020-08-24 at 17.50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173" y="3354585"/>
            <a:ext cx="11118454" cy="4140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  <p:sp>
        <p:nvSpPr>
          <p:cNvPr id="26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</p:txBody>
      </p:sp>
      <p:pic>
        <p:nvPicPr>
          <p:cNvPr id="263" name="Screenshot 2020-08-24 at 17.53.20.png" descr="Screenshot 2020-08-24 at 17.53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2525" y="3829050"/>
            <a:ext cx="1069975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he 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  <p:sp>
        <p:nvSpPr>
          <p:cNvPr id="266" name="Thank you for your most valuable resource. Your tim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your most valuable resource. Your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ariable assig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assignment</a:t>
            </a:r>
          </a:p>
        </p:txBody>
      </p:sp>
      <p:sp>
        <p:nvSpPr>
          <p:cNvPr id="135" name="Computers can do only 3 thing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Computers can do only 3 things:</a:t>
            </a:r>
          </a:p>
          <a:p>
            <a:pPr lvl="2"/>
            <a:r>
              <a:t>Perform calculation</a:t>
            </a:r>
          </a:p>
          <a:p>
            <a:pPr lvl="2">
              <a:defRPr b="1"/>
            </a:pPr>
            <a:r>
              <a:t>Remember what was calculated</a:t>
            </a:r>
          </a:p>
          <a:p>
            <a:pPr lvl="2"/>
            <a:r>
              <a:t>Decide when to stop</a:t>
            </a:r>
          </a:p>
          <a:p>
            <a:pPr>
              <a:defRPr u="sng"/>
            </a:pPr>
            <a:r>
              <a:t>Repeat previous 3 steps many times</a:t>
            </a:r>
          </a:p>
          <a:p>
            <a:pPr/>
            <a:r>
              <a:t>Today we focus on second part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Variable assig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assignment</a:t>
            </a:r>
          </a:p>
        </p:txBody>
      </p:sp>
      <p:sp>
        <p:nvSpPr>
          <p:cNvPr id="138" name="Remember what was calculated = Store resul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Remember what was calculated = Store results</a:t>
            </a:r>
          </a:p>
          <a:p>
            <a:pPr/>
            <a:r>
              <a:t>In order to store results, following should be defined:</a:t>
            </a:r>
          </a:p>
          <a:p>
            <a:pPr lvl="2"/>
            <a:r>
              <a:t>What should be stored</a:t>
            </a:r>
          </a:p>
          <a:p>
            <a:pPr lvl="2"/>
            <a:r>
              <a:t>Where should be stored</a:t>
            </a:r>
          </a:p>
          <a:p>
            <a:pPr/>
          </a:p>
          <a:p>
            <a:pPr/>
            <a:r>
              <a:t>Why should we deal with data storage and variable assignment?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mputer memory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Computer memory model</a:t>
            </a:r>
          </a:p>
        </p:txBody>
      </p:sp>
      <p:sp>
        <p:nvSpPr>
          <p:cNvPr id="141" name="Think about computer memory as a gri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Think about computer memory as a grid.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When you input some value, it is stored at some place in grid.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It has internally generated number (reference) which says on which part of grid data is stored.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Internally generated number is awkward, large, complex. It is difficult to remember it.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So, instead, we use variable to reference value stored in memory.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mputer mem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 memory</a:t>
            </a:r>
          </a:p>
        </p:txBody>
      </p:sp>
      <p:sp>
        <p:nvSpPr>
          <p:cNvPr id="14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567" y="4019550"/>
            <a:ext cx="3217466" cy="3217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0800" y="4327202"/>
            <a:ext cx="2813695" cy="2813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Variable as 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as box</a:t>
            </a:r>
          </a:p>
        </p:txBody>
      </p:sp>
      <p:sp>
        <p:nvSpPr>
          <p:cNvPr id="149" name="Think about variable as box in which we store val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Think about variable as box in which we store value.</a:t>
            </a:r>
          </a:p>
          <a:p>
            <a:pPr/>
          </a:p>
          <a:p>
            <a:pPr/>
            <a:r>
              <a:t>Box is place in memory which is occupied by data.</a:t>
            </a:r>
          </a:p>
          <a:p>
            <a:pPr/>
          </a:p>
          <a:p>
            <a:pPr/>
            <a:r>
              <a:t>Name of box is variable’s name.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