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to audience importance of specifying what exactly is ambiguous!!! What is troubling you the most???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openbookproject.net/thinkcs/python/english2e/index.html#" TargetMode="External"/><Relationship Id="rId3" Type="http://schemas.openxmlformats.org/officeDocument/2006/relationships/hyperlink" Target="http://greenteapress.com/thinkpython2/html/index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cour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course</a:t>
            </a:r>
          </a:p>
        </p:txBody>
      </p:sp>
      <p:sp>
        <p:nvSpPr>
          <p:cNvPr id="120" name="Getting starte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urse mater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materials</a:t>
            </a:r>
          </a:p>
        </p:txBody>
      </p:sp>
      <p:sp>
        <p:nvSpPr>
          <p:cNvPr id="147" name="https://www.openbookproject.net/thinkcs/python/english2e/index.html#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https://www.openbookproject.net/thinkcs/python/english2e/index.html#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http://greenteapress.com/thinkpython2/html/index.html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0" name="3 family of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family of questions:</a:t>
            </a:r>
          </a:p>
          <a:p>
            <a:pPr lvl="1"/>
            <a:r>
              <a:t>1. What are we going to learn? What is the topic? What question do we try to answer?</a:t>
            </a:r>
          </a:p>
          <a:p>
            <a:pPr lvl="1"/>
            <a:r>
              <a:t>2. Why is it important? How can it help me? Why do I care? How can I benefit from it?</a:t>
            </a:r>
            <a:r>
              <a:t> What are its alternatives?</a:t>
            </a:r>
          </a:p>
          <a:p>
            <a:pPr lvl="1"/>
            <a:r>
              <a:t>3. How to use it? How to implement it? What are different ways to apply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3" name="If someone ask you what is programming, but give you only 10 seconds to answer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someone ask you what is programming, but give you only 10 seconds to answer…</a:t>
            </a:r>
          </a:p>
          <a:p>
            <a:pPr/>
            <a:r>
              <a:t>Everything is about </a:t>
            </a:r>
            <a:r>
              <a:rPr b="1" i="1"/>
              <a:t>data</a:t>
            </a:r>
            <a:endParaRPr b="1" i="1"/>
          </a:p>
          <a:p>
            <a:pPr lvl="1"/>
            <a:r>
              <a:t>1. Getting </a:t>
            </a:r>
            <a:r>
              <a:rPr b="1"/>
              <a:t>data</a:t>
            </a:r>
            <a:endParaRPr b="1"/>
          </a:p>
          <a:p>
            <a:pPr lvl="1"/>
            <a:r>
              <a:t>2. Transforming </a:t>
            </a:r>
            <a:r>
              <a:rPr b="1"/>
              <a:t>data</a:t>
            </a:r>
            <a:endParaRPr b="1"/>
          </a:p>
          <a:p>
            <a:pPr lvl="1"/>
            <a:r>
              <a:t>3. Storing </a:t>
            </a:r>
            <a:r>
              <a:rPr b="1"/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6" name="Where does name ‘Information technology’ comes fro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does name ‘</a:t>
            </a:r>
            <a:r>
              <a:rPr b="1"/>
              <a:t>Information technology</a:t>
            </a:r>
            <a:r>
              <a:t>’ comes from?</a:t>
            </a:r>
          </a:p>
          <a:p>
            <a:pPr/>
            <a:r>
              <a:t>There is relationship: Data -&gt; Information -&gt; Knowledge</a:t>
            </a:r>
          </a:p>
          <a:p>
            <a:pPr lvl="1">
              <a:defRPr b="1"/>
            </a:pPr>
            <a:r>
              <a:t>Data</a:t>
            </a:r>
            <a:r>
              <a:rPr b="0"/>
              <a:t> - just any number, string or sequence of it</a:t>
            </a:r>
            <a:endParaRPr b="0"/>
          </a:p>
          <a:p>
            <a:pPr lvl="1">
              <a:defRPr b="1"/>
            </a:pPr>
            <a:r>
              <a:t>Information</a:t>
            </a:r>
            <a:r>
              <a:rPr b="0"/>
              <a:t> - we know what data means</a:t>
            </a:r>
            <a:endParaRPr b="0"/>
          </a:p>
          <a:p>
            <a:pPr lvl="1">
              <a:defRPr b="1"/>
            </a:pPr>
            <a:r>
              <a:t>Knowledge</a:t>
            </a:r>
            <a:r>
              <a:rPr b="0"/>
              <a:t> - we know how to use that information, how to take advantage and why it is important for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computers work</a:t>
            </a:r>
          </a:p>
        </p:txBody>
      </p:sp>
      <p:sp>
        <p:nvSpPr>
          <p:cNvPr id="159" name="Computers can do only 3 th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can do </a:t>
            </a:r>
            <a:r>
              <a:rPr b="1"/>
              <a:t>ONLY</a:t>
            </a:r>
            <a:r>
              <a:t> 3 things:</a:t>
            </a:r>
          </a:p>
          <a:p>
            <a:pPr lvl="1"/>
            <a:r>
              <a:t>Perform calculation</a:t>
            </a:r>
          </a:p>
          <a:p>
            <a:pPr lvl="1"/>
            <a:r>
              <a:t>Remember result</a:t>
            </a:r>
          </a:p>
          <a:p>
            <a:pPr lvl="1"/>
            <a:r>
              <a:t>Decide weather to continue or stop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humans work</a:t>
            </a:r>
          </a:p>
        </p:txBody>
      </p:sp>
      <p:sp>
        <p:nvSpPr>
          <p:cNvPr id="162" name="Feynman techniqu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Feynman technique</a:t>
            </a:r>
            <a:r>
              <a:rPr b="0"/>
              <a:t>:</a:t>
            </a:r>
            <a:endParaRPr b="0"/>
          </a:p>
          <a:p>
            <a:pPr lvl="1"/>
            <a:r>
              <a:t>1. Pick and study a topic</a:t>
            </a:r>
          </a:p>
          <a:p>
            <a:pPr lvl="1"/>
            <a:r>
              <a:t>2. Explain the topic to someone, like a child, who is unfamiliar to the topic</a:t>
            </a:r>
          </a:p>
          <a:p>
            <a:pPr lvl="1"/>
            <a:r>
              <a:t>3. Identify any gaps in your understanding</a:t>
            </a:r>
          </a:p>
          <a:p>
            <a:pPr lvl="1"/>
            <a:r>
              <a:t>4. Review and simplify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Structured approach</a:t>
            </a:r>
          </a:p>
        </p:txBody>
      </p:sp>
      <p:sp>
        <p:nvSpPr>
          <p:cNvPr id="165" name="What is structured approa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</a:t>
            </a:r>
            <a:r>
              <a:rPr b="1"/>
              <a:t>structured approach</a:t>
            </a:r>
            <a:r>
              <a:t>?</a:t>
            </a:r>
          </a:p>
          <a:p>
            <a:pPr/>
            <a:r>
              <a:t>You have clear understanding of:</a:t>
            </a:r>
          </a:p>
          <a:p>
            <a:pPr lvl="1"/>
            <a:r>
              <a:t>Things you want to achieve</a:t>
            </a:r>
          </a:p>
          <a:p>
            <a:pPr lvl="1"/>
            <a:r>
              <a:t>Sequence of steps you need to perform and </a:t>
            </a:r>
          </a:p>
          <a:p>
            <a:pPr lvl="1"/>
            <a:r>
              <a:t>You can, in simple words, explain your goal and way to achieve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y structured approac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Why structured approach?</a:t>
            </a:r>
          </a:p>
        </p:txBody>
      </p:sp>
      <p:sp>
        <p:nvSpPr>
          <p:cNvPr id="168" name="Main source of mistake in computer scienc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source of mistake in computer science:</a:t>
            </a:r>
          </a:p>
          <a:p>
            <a:pPr lvl="2"/>
            <a:r>
              <a:t>Things you want to achieve are not understood (</a:t>
            </a:r>
            <a:r>
              <a:rPr b="1"/>
              <a:t>you do not know to explain it in simple words</a:t>
            </a:r>
            <a:r>
              <a:t>)</a:t>
            </a:r>
          </a:p>
          <a:p>
            <a:pPr lvl="2"/>
            <a:r>
              <a:t>Assumptions</a:t>
            </a:r>
          </a:p>
          <a:p>
            <a:pPr lvl="2"/>
            <a:r>
              <a:t>Miscommunication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1" name="Looking at things as elements of a who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at things as elements of a whole</a:t>
            </a:r>
          </a:p>
          <a:p>
            <a:pPr lvl="2"/>
            <a:r>
              <a:t>What are important elements?</a:t>
            </a:r>
          </a:p>
          <a:p>
            <a:pPr lvl="2"/>
            <a:r>
              <a:t>What is relationship/hierarchy between elements?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4" name="Take difficult topic and split it apart into sequence of simple 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difficult topic and split it apart into sequence of simple steps</a:t>
            </a:r>
          </a:p>
          <a:p>
            <a:pPr/>
            <a:r>
              <a:t>Acceptable number of steps in a sequence</a:t>
            </a:r>
          </a:p>
          <a:p>
            <a:pPr/>
            <a:r>
              <a:t>What does acceptable in this case mean?</a:t>
            </a:r>
          </a:p>
          <a:p>
            <a:pPr lvl="2"/>
            <a:r>
              <a:t>3-5 cause-effect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123" name="I have graduated at Faculty of Economics, University of Belgrade (2010-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have graduated at Faculty of Economics, University of Belgrade (2010-2015)</a:t>
            </a:r>
          </a:p>
          <a:p>
            <a:pPr/>
            <a:r>
              <a:t>After graduation I started to code</a:t>
            </a:r>
          </a:p>
          <a:p>
            <a:pPr lvl="2"/>
            <a:r>
              <a:t>2016-2018 mainly focused on Mathematica and Wolfram language</a:t>
            </a:r>
          </a:p>
          <a:p>
            <a:pPr lvl="2"/>
            <a:r>
              <a:t>In 2018 I started to code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ar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7" name="Top to bottom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to bottom approach</a:t>
            </a:r>
          </a:p>
          <a:p>
            <a:pPr lvl="2"/>
            <a:r>
              <a:t>Start high level</a:t>
            </a:r>
          </a:p>
          <a:p>
            <a:pPr lvl="2"/>
            <a:r>
              <a:t>Go down into implementation details</a:t>
            </a:r>
          </a:p>
          <a:p>
            <a:pPr/>
            <a:r>
              <a:t>Bottom up approach</a:t>
            </a:r>
          </a:p>
          <a:p>
            <a:pPr lvl="2"/>
            <a:r>
              <a:t>Start from (boring) implementation details</a:t>
            </a:r>
          </a:p>
          <a:p>
            <a:pPr lvl="2"/>
            <a:r>
              <a:t>Then, eventually, go to ‘why’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op down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down approach</a:t>
            </a:r>
          </a:p>
        </p:txBody>
      </p:sp>
      <p:sp>
        <p:nvSpPr>
          <p:cNvPr id="180" name="View from top of the hill VS view from valle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from top of the hill VS view from valley.</a:t>
            </a:r>
          </a:p>
          <a:p>
            <a:pPr/>
            <a:r>
              <a:t>Start from top of the hill and slowly go down to valley.</a:t>
            </a:r>
          </a:p>
          <a:p>
            <a:pPr/>
            <a:r>
              <a:t>Valley looks different when observed from top of the hill.</a:t>
            </a:r>
          </a:p>
          <a:p>
            <a:pPr/>
            <a:r>
              <a:t>Top of the hill picture give us broader perspective. </a:t>
            </a:r>
          </a:p>
          <a:p>
            <a:pPr/>
            <a:r>
              <a:t>Top of the hill = Generalisation.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3" name="In computer science, at the beginning, we don’t know from where to star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computer science, at the beginning, we don’t know from where to start!</a:t>
            </a:r>
          </a:p>
          <a:p>
            <a:pPr/>
            <a:r>
              <a:t>There is no unique or best way from where to start journey.</a:t>
            </a:r>
          </a:p>
          <a:p>
            <a:pPr/>
          </a:p>
          <a:p>
            <a:pPr/>
            <a:r>
              <a:t> It is about journey, not final destination!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lem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Dilemma</a:t>
            </a:r>
          </a:p>
        </p:txBody>
      </p:sp>
      <p:sp>
        <p:nvSpPr>
          <p:cNvPr id="186" name="Sometimes there are several ways to do same thing. Easy and hard 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there are several ways to do same thing. Easy and hard way.</a:t>
            </a:r>
          </a:p>
          <a:p>
            <a:pPr/>
          </a:p>
          <a:p>
            <a:pPr/>
            <a:r>
              <a:t>Which one to show you first?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89" name="It is always good to have final goal in mind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always good to have final goal in mind!</a:t>
            </a:r>
          </a:p>
          <a:p>
            <a:pPr/>
            <a:r>
              <a:t>How python is going to help me?</a:t>
            </a:r>
          </a:p>
          <a:p>
            <a:pPr/>
          </a:p>
          <a:p>
            <a:pPr/>
            <a:r>
              <a:t>When it is going to help me?</a:t>
            </a:r>
          </a:p>
          <a:p>
            <a:pPr/>
            <a:r>
              <a:t>What are potential use cases where I can apply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ryone is differ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Everyone is different</a:t>
            </a:r>
          </a:p>
        </p:txBody>
      </p:sp>
      <p:sp>
        <p:nvSpPr>
          <p:cNvPr id="192" name="Person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 A </a:t>
            </a:r>
          </a:p>
          <a:p>
            <a:pPr lvl="2"/>
            <a:r>
              <a:t>Figure out concept X in 3 minutes</a:t>
            </a:r>
          </a:p>
          <a:p>
            <a:pPr lvl="2"/>
            <a:r>
              <a:t>Needs 3 hours to figure out concept Y</a:t>
            </a:r>
          </a:p>
          <a:p>
            <a:pPr/>
            <a:r>
              <a:t>Person B</a:t>
            </a:r>
          </a:p>
          <a:p>
            <a:pPr lvl="2"/>
            <a:r>
              <a:t>Figure out concept X in 3 hours</a:t>
            </a:r>
          </a:p>
          <a:p>
            <a:pPr lvl="2"/>
            <a:r>
              <a:t>Needs only 3 minutes to understand concept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95" name="What are goals of python train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goals of python training?</a:t>
            </a:r>
          </a:p>
          <a:p>
            <a:pPr lvl="2"/>
            <a:r>
              <a:t>To become good entry level programmer</a:t>
            </a:r>
          </a:p>
          <a:p>
            <a:pPr lvl="2"/>
          </a:p>
          <a:p>
            <a:pPr/>
            <a:r>
              <a:t>What are </a:t>
            </a:r>
            <a:r>
              <a:rPr b="1"/>
              <a:t>NOT</a:t>
            </a:r>
            <a:r>
              <a:t> goals of python training?</a:t>
            </a:r>
          </a:p>
          <a:p>
            <a:pPr lvl="2"/>
            <a:r>
              <a:t>To make expert from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earning h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hack</a:t>
            </a:r>
          </a:p>
        </p:txBody>
      </p:sp>
      <p:sp>
        <p:nvSpPr>
          <p:cNvPr id="198" name="It is always better to know one thing very good, than to know many things partiall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always better to know one thing very good, than to know many things partially.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1" name="Pandas is most productive python libra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is most productive python library.</a:t>
            </a:r>
          </a:p>
          <a:p>
            <a:pPr/>
          </a:p>
          <a:p>
            <a:pPr/>
            <a:r>
              <a:t>This is not training for pandas and numpy.</a:t>
            </a:r>
          </a:p>
          <a:p>
            <a:pPr/>
          </a:p>
          <a:p>
            <a:pPr/>
            <a:r>
              <a:t>Hopefully, after we learn basics, there will be space for new course focused primarily on pandas.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4" name="Pandas and NumPy are special languages built on top of python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Pandas and NumPy are special languages built on top of python language.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They have special syntax.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Knowledge of python building blocks give us chance to figure out:</a:t>
            </a:r>
          </a:p>
          <a:p>
            <a:pPr lvl="2" marL="1146810" indent="-382270" defTabSz="502412">
              <a:spcBef>
                <a:spcPts val="3600"/>
              </a:spcBef>
              <a:defRPr sz="2752"/>
            </a:pPr>
            <a:r>
              <a:t>What can be source of error</a:t>
            </a:r>
          </a:p>
          <a:p>
            <a:pPr lvl="2" marL="1146810" indent="-382270" defTabSz="502412">
              <a:spcBef>
                <a:spcPts val="3600"/>
              </a:spcBef>
              <a:defRPr sz="2752"/>
            </a:pPr>
            <a:r>
              <a:t>What is not source of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126" name="Work experi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Work experience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eFrond - Financial analyst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Main tool was Excel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GroundLink - Data Scientist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Automation of web data collection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Collection and analysis of competitors prices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Main tools were Python and Selenium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NCR - Big Data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7" name="Pandas is very useful and easy to use libra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Pandas is very useful and easy to use library. </a:t>
            </a:r>
          </a:p>
          <a:p>
            <a:pPr lvl="2"/>
            <a:r>
              <a:t>In order to be easy to use, basic building blocks of python should be mastered first.</a:t>
            </a:r>
          </a:p>
          <a:p>
            <a:pPr/>
          </a:p>
          <a:p>
            <a:pPr/>
            <a:r>
              <a:t>Same story for NumPy.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question !!!</a:t>
            </a:r>
          </a:p>
        </p:txBody>
      </p:sp>
      <p:sp>
        <p:nvSpPr>
          <p:cNvPr id="210" name="What questions are welcom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What questions are welcomed?</a:t>
            </a:r>
          </a:p>
          <a:p>
            <a:pPr lvl="2">
              <a:lnSpc>
                <a:spcPct val="80000"/>
              </a:lnSpc>
              <a:defRPr sz="2400"/>
            </a:pPr>
            <a:r>
              <a:t>Why does it work this way?</a:t>
            </a:r>
          </a:p>
          <a:p>
            <a:pPr lvl="2">
              <a:lnSpc>
                <a:spcPct val="80000"/>
              </a:lnSpc>
              <a:defRPr sz="2400"/>
            </a:pPr>
            <a:r>
              <a:t>For me, it is more logical other way around?</a:t>
            </a:r>
          </a:p>
          <a:p>
            <a:pPr lvl="2">
              <a:lnSpc>
                <a:spcPct val="80000"/>
              </a:lnSpc>
              <a:defRPr sz="2400"/>
            </a:pPr>
            <a:r>
              <a:t>Why it doesn’t wort that way, but this way?</a:t>
            </a:r>
          </a:p>
          <a:p>
            <a:pPr lvl="2">
              <a:lnSpc>
                <a:spcPct val="80000"/>
              </a:lnSpc>
              <a:defRPr sz="2400"/>
            </a:pPr>
            <a:r>
              <a:t>Why someone invented this?</a:t>
            </a:r>
          </a:p>
          <a:p>
            <a:pPr lvl="2">
              <a:lnSpc>
                <a:spcPct val="80000"/>
              </a:lnSpc>
              <a:defRPr sz="2400"/>
            </a:pPr>
            <a:r>
              <a:t>How is it going to help 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sk question 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question !!!</a:t>
            </a:r>
          </a:p>
        </p:txBody>
      </p:sp>
      <p:sp>
        <p:nvSpPr>
          <p:cNvPr id="215" name="This topic is difficult to master, it will took me lot of time and effort until I become comfortable with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topic is difficult to master, it will took me lot of time and effort until I become comfortable with it.</a:t>
            </a:r>
          </a:p>
          <a:p>
            <a:pPr/>
            <a:r>
              <a:t>How is it going to help me?</a:t>
            </a:r>
          </a:p>
          <a:p>
            <a:pPr/>
            <a:r>
              <a:t>After I master it, how is it going to improve me as developer?</a:t>
            </a:r>
          </a:p>
          <a:p>
            <a:pPr/>
            <a:r>
              <a:t>What kind of business question I will be able to solve?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Useful Knowled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Knowledge</a:t>
            </a:r>
          </a:p>
        </p:txBody>
      </p:sp>
      <p:sp>
        <p:nvSpPr>
          <p:cNvPr id="218" name="It is all about general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all about generalisation</a:t>
            </a:r>
          </a:p>
          <a:p>
            <a:pPr/>
            <a:r>
              <a:t>Rule 80 / 20</a:t>
            </a:r>
          </a:p>
          <a:p>
            <a:pPr/>
          </a:p>
          <a:p>
            <a:pPr/>
            <a:r>
              <a:t>Important VS Not-important</a:t>
            </a:r>
          </a:p>
          <a:p>
            <a:pPr/>
            <a:r>
              <a:t>Common VS Not-so-common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earning = experi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Learning = experimentation</a:t>
            </a:r>
          </a:p>
        </p:txBody>
      </p:sp>
      <p:sp>
        <p:nvSpPr>
          <p:cNvPr id="221" name="Be encouraged to make mistake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encouraged to make mistakes!</a:t>
            </a:r>
          </a:p>
          <a:p>
            <a:pPr/>
          </a:p>
          <a:p>
            <a:pPr/>
            <a:r>
              <a:t>At the beginning, there is no excuse not to make mistakes!</a:t>
            </a:r>
          </a:p>
          <a:p>
            <a:pPr/>
          </a:p>
          <a:p>
            <a:pPr/>
            <a:r>
              <a:t>The more mistakes you make, the faster and better you learn.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ear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224" name="Description, understanding and explanation differ based on level of general knowled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Description, understanding and explanation differ based on level of general knowledge.</a:t>
            </a:r>
          </a:p>
          <a:p>
            <a:pPr/>
            <a:r>
              <a:t>It depends from which point of view we are looking at things.</a:t>
            </a:r>
          </a:p>
          <a:p>
            <a:pPr/>
            <a:r>
              <a:t>Sometimes, at the beginning we will define things in one way. While, later on, we will define same thing in another way. </a:t>
            </a:r>
          </a:p>
          <a:p>
            <a:pPr/>
            <a:r>
              <a:t>We will just be looking on same things from different point of view.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How to explain new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How to explain new things</a:t>
            </a:r>
          </a:p>
        </p:txBody>
      </p:sp>
      <p:sp>
        <p:nvSpPr>
          <p:cNvPr id="227" name="There is explanation that is good for someone who is just starting to learn new materials/ide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explanation that is good for someone who is just starting to learn new materials/ideas.</a:t>
            </a:r>
          </a:p>
          <a:p>
            <a:pPr/>
            <a:r>
              <a:t>There is explanation for someone who is expert in field, for someone who already know materials/ideas/concepts.</a:t>
            </a:r>
          </a:p>
          <a:p>
            <a:pPr/>
          </a:p>
          <a:p>
            <a:pPr/>
            <a:r>
              <a:t>Usually those two types of explanations differ radically!!!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Knowledge 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 base</a:t>
            </a:r>
          </a:p>
        </p:txBody>
      </p:sp>
      <p:sp>
        <p:nvSpPr>
          <p:cNvPr id="230" name="I know what I kn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know what I know</a:t>
            </a:r>
          </a:p>
          <a:p>
            <a:pPr/>
          </a:p>
          <a:p>
            <a:pPr/>
            <a:r>
              <a:t>I know what I don’t know</a:t>
            </a:r>
          </a:p>
          <a:p>
            <a:pPr/>
          </a:p>
          <a:p>
            <a:pPr/>
            <a:r>
              <a:t>I don’t know what I don’t know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wo stage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stage process</a:t>
            </a:r>
          </a:p>
        </p:txBody>
      </p:sp>
      <p:sp>
        <p:nvSpPr>
          <p:cNvPr id="233" name="Design: What we want to code? Sequence of simple ste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Design: What we want to code? Sequence of simple steps. </a:t>
            </a:r>
          </a:p>
          <a:p>
            <a:pPr/>
          </a:p>
          <a:p>
            <a:pPr/>
            <a:r>
              <a:t>Implementation: coding, writing solution in particular programming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</a:t>
            </a:r>
          </a:p>
        </p:txBody>
      </p:sp>
      <p:sp>
        <p:nvSpPr>
          <p:cNvPr id="236" name="When you hear some topic/concept/element, you know what is relevant to that, you know what is important regarding th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hear some topic/concept/element, you know what is relevant to that, you know what is important regarding that.</a:t>
            </a:r>
          </a:p>
          <a:p>
            <a:pPr/>
          </a:p>
          <a:p>
            <a:pPr/>
            <a:r>
              <a:t>Eg. we introduced new concept, what other concepts/elements are important with regard to that one.</a:t>
            </a:r>
          </a:p>
          <a:p>
            <a:pPr/>
          </a:p>
          <a:p>
            <a:pPr/>
            <a:r>
              <a:t>What are similar things, what are not related topics.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y teaching exper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My teaching experience</a:t>
            </a:r>
          </a:p>
        </p:txBody>
      </p:sp>
      <p:sp>
        <p:nvSpPr>
          <p:cNvPr id="129" name="Selenium web-scraping introductory course held in late 2019 in GroundLink ( 5 colleagues attended training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web-scraping introductory course held in late 2019 in GroundLink ( 5 colleagues attended training )</a:t>
            </a:r>
          </a:p>
          <a:p>
            <a:pPr/>
          </a:p>
          <a:p>
            <a:pPr/>
            <a:r>
              <a:t>Individual teaching - helping friends get start 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ot good 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good developer</a:t>
            </a:r>
          </a:p>
        </p:txBody>
      </p:sp>
      <p:sp>
        <p:nvSpPr>
          <p:cNvPr id="239" name="Someone who knows all syntax by hea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Someone who knows all syntax by heart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cellent 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Excellent Developer</a:t>
            </a:r>
          </a:p>
        </p:txBody>
      </p:sp>
      <p:sp>
        <p:nvSpPr>
          <p:cNvPr id="242" name="What does it mean to be good develop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it mean to be good developer?</a:t>
            </a:r>
          </a:p>
          <a:p>
            <a:pPr lvl="1"/>
            <a:r>
              <a:t>1. Strong knowledge of </a:t>
            </a:r>
            <a:r>
              <a:rPr b="1"/>
              <a:t>building blocks</a:t>
            </a:r>
          </a:p>
          <a:p>
            <a:pPr lvl="1"/>
          </a:p>
          <a:p>
            <a:pPr lvl="1"/>
            <a:r>
              <a:t>2. Know how to implement new functions/classes that come from new libraries. Know how to read documentations.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e curiou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curious!</a:t>
            </a:r>
          </a:p>
        </p:txBody>
      </p:sp>
      <p:sp>
        <p:nvSpPr>
          <p:cNvPr id="245" name="It is more difficult to ask good question than to answer it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more difficult to ask good question than to answer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yntax VS Seman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 VS Semantic</a:t>
            </a:r>
          </a:p>
        </p:txBody>
      </p:sp>
      <p:sp>
        <p:nvSpPr>
          <p:cNvPr id="248" name="What is more important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more important?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earning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workflow</a:t>
            </a:r>
          </a:p>
        </p:txBody>
      </p:sp>
      <p:sp>
        <p:nvSpPr>
          <p:cNvPr id="251" name="Repeat what you see in class, do homework. It will give you good knowledge of elementary concepts. (easier par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Repeat what you see in class, do homework. It will give you good knowledge of elementary concepts. (easier part)</a:t>
            </a:r>
          </a:p>
          <a:p>
            <a:pPr/>
          </a:p>
          <a:p>
            <a:pPr/>
            <a:r>
              <a:t>After you get knowledge of basic building blocks, pick a topic. Do pet projects. Experiment and apply what you learn in new areas and practical cases.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How I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 learn</a:t>
            </a:r>
          </a:p>
        </p:txBody>
      </p:sp>
      <p:sp>
        <p:nvSpPr>
          <p:cNvPr id="254" name="I enjoy in taking things apart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enjoy in taking things apart …</a:t>
            </a:r>
          </a:p>
          <a:p>
            <a:pPr/>
          </a:p>
          <a:p>
            <a:pPr/>
            <a:r>
              <a:t>… and putting them back again.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lass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Structure</a:t>
            </a:r>
          </a:p>
        </p:txBody>
      </p:sp>
      <p:sp>
        <p:nvSpPr>
          <p:cNvPr id="257" name="Part 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I</a:t>
            </a:r>
          </a:p>
          <a:p>
            <a:pPr lvl="2"/>
            <a:r>
              <a:t>Listening about new concepts.</a:t>
            </a:r>
          </a:p>
          <a:p>
            <a:pPr lvl="2"/>
          </a:p>
          <a:p>
            <a:pPr/>
            <a:r>
              <a:t>Part II</a:t>
            </a:r>
          </a:p>
          <a:p>
            <a:pPr lvl="2"/>
            <a:r>
              <a:t>Exercise. Practice what you learned.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ractice = making mistak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Practice = making mistakes</a:t>
            </a:r>
          </a:p>
        </p:txBody>
      </p:sp>
      <p:sp>
        <p:nvSpPr>
          <p:cNvPr id="260" name="People are afraid of making mistak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are afraid of making mistakes.</a:t>
            </a:r>
          </a:p>
          <a:p>
            <a:pPr/>
          </a:p>
          <a:p>
            <a:pPr/>
            <a:r>
              <a:t>How can I encourage you to make mistakes?</a:t>
            </a:r>
          </a:p>
          <a:p>
            <a:pPr/>
          </a:p>
          <a:p>
            <a:pPr/>
            <a:r>
              <a:t>What should I do to motivate you to make mistakes?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Be ready 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ready !!!</a:t>
            </a:r>
          </a:p>
        </p:txBody>
      </p:sp>
      <p:sp>
        <p:nvSpPr>
          <p:cNvPr id="263" name="Familiarise yourself with Goog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Familiarise yourself with Google</a:t>
            </a:r>
          </a:p>
          <a:p>
            <a:pPr/>
          </a:p>
          <a:p>
            <a:pPr/>
            <a:r>
              <a:t>Google is going to become your best friend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d thing about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Good thing about programming</a:t>
            </a:r>
          </a:p>
        </p:txBody>
      </p:sp>
      <p:sp>
        <p:nvSpPr>
          <p:cNvPr id="266" name="You are never first person who asked that ques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never first person who asked that question.</a:t>
            </a:r>
          </a:p>
          <a:p>
            <a:pPr/>
          </a:p>
          <a:p>
            <a:pPr/>
            <a:r>
              <a:t>Someone has already asked question that you are interested in.</a:t>
            </a:r>
          </a:p>
          <a:p>
            <a:pPr/>
          </a:p>
          <a:p>
            <a:pPr/>
            <a:r>
              <a:t>You can always find </a:t>
            </a:r>
            <a:r>
              <a:rPr b="1"/>
              <a:t>how.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background</a:t>
            </a:r>
          </a:p>
        </p:txBody>
      </p:sp>
      <p:sp>
        <p:nvSpPr>
          <p:cNvPr id="132" name="How everything start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everything started?</a:t>
            </a:r>
          </a:p>
          <a:p>
            <a:pPr/>
          </a:p>
          <a:p>
            <a:pPr/>
            <a:r>
              <a:t>How we ended up participating in this course?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e cre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creative</a:t>
            </a:r>
          </a:p>
        </p:txBody>
      </p:sp>
      <p:sp>
        <p:nvSpPr>
          <p:cNvPr id="269" name="I will not teach you anything n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I will not teach you anything new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I will just show you that you already know everything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Ask questions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Think what actions are on our disposal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From what bundle of actions we can choose particular one?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Think what is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Be cre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creative</a:t>
            </a:r>
          </a:p>
        </p:txBody>
      </p:sp>
      <p:sp>
        <p:nvSpPr>
          <p:cNvPr id="272" name="What can be solu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be solution?</a:t>
            </a:r>
          </a:p>
          <a:p>
            <a:pPr/>
            <a:r>
              <a:t>What kind of things could happen during the implementation?</a:t>
            </a:r>
          </a:p>
          <a:p>
            <a:pPr/>
            <a:r>
              <a:t>What kind of solution is going to satisfy you?</a:t>
            </a:r>
          </a:p>
          <a:p>
            <a:pPr/>
            <a:r>
              <a:t>What level of accuracy is going to make you happy?</a:t>
            </a:r>
          </a:p>
          <a:p>
            <a:pPr/>
            <a:r>
              <a:t>What is best case scenario? What is worst case scenario?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ython for every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everyone</a:t>
            </a:r>
          </a:p>
        </p:txBody>
      </p:sp>
      <p:sp>
        <p:nvSpPr>
          <p:cNvPr id="275" name="You can use python for many different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You can use python for many different things.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Web development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Data Science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Automated software testing etc.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Often, people who use same tool (python in our case), and work in different areas of development, have different mindset and barely can understand each other.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They are different animals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bout language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language syntax</a:t>
            </a:r>
          </a:p>
        </p:txBody>
      </p:sp>
      <p:sp>
        <p:nvSpPr>
          <p:cNvPr id="278" name="Syntax is very important. You will learn it along the 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 is very important. You will learn it along the way.</a:t>
            </a:r>
          </a:p>
          <a:p>
            <a:pPr/>
          </a:p>
          <a:p>
            <a:pPr/>
            <a:r>
              <a:t>Do </a:t>
            </a:r>
            <a:r>
              <a:rPr b="1"/>
              <a:t>not</a:t>
            </a:r>
            <a:r>
              <a:t> focus on syntax at the beginning.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inal goal of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goal of training</a:t>
            </a:r>
          </a:p>
        </p:txBody>
      </p:sp>
      <p:sp>
        <p:nvSpPr>
          <p:cNvPr id="281" name="Purpose of the course is to make self-learnable machines from you :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 of the course is to make self-learnable machines from you :)</a:t>
            </a:r>
          </a:p>
          <a:p>
            <a:pPr/>
          </a:p>
          <a:p>
            <a:pPr/>
            <a:r>
              <a:t>Goal is to be able to continue learning journey alone.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ur way through 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way through CS</a:t>
            </a:r>
          </a:p>
        </p:txBody>
      </p:sp>
      <p:sp>
        <p:nvSpPr>
          <p:cNvPr id="28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85" name="Screenshot 2020-09-19 at 19.11.13.png" descr="Screenshot 2020-09-19 at 19.11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00" y="3040097"/>
            <a:ext cx="6856017" cy="5160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anity check type of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Sanity check type of questions</a:t>
            </a:r>
          </a:p>
        </p:txBody>
      </p:sp>
      <p:sp>
        <p:nvSpPr>
          <p:cNvPr id="288" name="Why I need i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 need it?</a:t>
            </a:r>
          </a:p>
          <a:p>
            <a:pPr/>
            <a:r>
              <a:t>How often I will encounter it?</a:t>
            </a:r>
          </a:p>
          <a:p>
            <a:pPr/>
            <a:r>
              <a:t>Is it necessary?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ear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291" name="What programming elements exi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programming elements exist?</a:t>
            </a:r>
          </a:p>
          <a:p>
            <a:pPr lvl="2"/>
            <a:r>
              <a:t>This is what we are going to learn.</a:t>
            </a:r>
          </a:p>
          <a:p>
            <a:pPr/>
            <a:r>
              <a:t>How to combine them?</a:t>
            </a:r>
          </a:p>
          <a:p>
            <a:pPr lvl="2"/>
            <a:r>
              <a:t>Requires logic and lot of creativity. We will just scratch it.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What we learned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What we learned today?</a:t>
            </a:r>
          </a:p>
        </p:txBody>
      </p:sp>
      <p:sp>
        <p:nvSpPr>
          <p:cNvPr id="294" name="How to approach learning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approach learning process</a:t>
            </a:r>
          </a:p>
          <a:p>
            <a:pPr/>
          </a:p>
          <a:p>
            <a:pPr/>
            <a:r>
              <a:t>How to behave on this journey</a:t>
            </a:r>
          </a:p>
          <a:p>
            <a:pPr/>
          </a:p>
          <a:p>
            <a:pPr/>
            <a:r>
              <a:t>What to expect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n for next 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next session</a:t>
            </a:r>
          </a:p>
        </p:txBody>
      </p:sp>
      <p:sp>
        <p:nvSpPr>
          <p:cNvPr id="297" name="Installing python and I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python and IDEs.</a:t>
            </a:r>
          </a:p>
          <a:p>
            <a:pPr/>
          </a:p>
          <a:p>
            <a:pPr/>
            <a:r>
              <a:t>Getting familiar with tools we are going to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bout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course</a:t>
            </a:r>
          </a:p>
        </p:txBody>
      </p:sp>
      <p:sp>
        <p:nvSpPr>
          <p:cNvPr id="135" name="This is course for absolute beginn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course for absolute beginners</a:t>
            </a:r>
          </a:p>
          <a:p>
            <a:pPr/>
          </a:p>
          <a:p>
            <a:pPr/>
            <a:r>
              <a:t>No prior knowledge is assumed</a:t>
            </a:r>
          </a:p>
          <a:p>
            <a:pPr/>
          </a:p>
          <a:p>
            <a:pPr/>
            <a:r>
              <a:t>Pace is going to be easy and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hink ab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</a:t>
            </a:r>
          </a:p>
        </p:txBody>
      </p:sp>
      <p:sp>
        <p:nvSpPr>
          <p:cNvPr id="300" name="Project where you can use python to automate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where you can use python to automate process</a:t>
            </a:r>
          </a:p>
          <a:p>
            <a:pPr/>
            <a:r>
              <a:t>Have you ever heard that someone used python for sth that you are interested in?</a:t>
            </a:r>
          </a:p>
          <a:p>
            <a:pPr/>
            <a:r>
              <a:t>How you can improve your daily tasks with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303" name="Thanks for your most valuable resource. Your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most valuable resource. Your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Elements of programming</a:t>
            </a:r>
          </a:p>
        </p:txBody>
      </p:sp>
      <p:sp>
        <p:nvSpPr>
          <p:cNvPr id="138" name="1. Introduction to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422275" indent="-422275" defTabSz="554990">
              <a:spcBef>
                <a:spcPts val="3900"/>
              </a:spcBef>
              <a:defRPr sz="3000"/>
            </a:pPr>
            <a:r>
              <a:t>Introduction to course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IDE vs Command line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Different levels of abstractions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What is abstraction?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Programming VS coding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American VS Japanese philosophy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Built-in functions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User defined functions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Collections (list, dictionary, tuple, set)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Iteration over collection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For VS while loop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Exceptions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Elements of programming</a:t>
            </a:r>
          </a:p>
        </p:txBody>
      </p:sp>
      <p:sp>
        <p:nvSpPr>
          <p:cNvPr id="141" name="11. Pandas DataFrame()…"/>
          <p:cNvSpPr txBox="1"/>
          <p:nvPr>
            <p:ph type="body" idx="1"/>
          </p:nvPr>
        </p:nvSpPr>
        <p:spPr>
          <a:xfrm>
            <a:off x="1041400" y="2565400"/>
            <a:ext cx="11099800" cy="6286500"/>
          </a:xfrm>
          <a:prstGeom prst="rect">
            <a:avLst/>
          </a:prstGeom>
        </p:spPr>
        <p:txBody>
          <a:bodyPr numCol="2" spcCol="554990"/>
          <a:lstStyle/>
          <a:p>
            <a:pPr marL="386715" indent="-386715" defTabSz="508254">
              <a:spcBef>
                <a:spcPts val="3600"/>
              </a:spcBef>
              <a:defRPr sz="2700"/>
            </a:pPr>
            <a:r>
              <a:t>Pandas DataFrame()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Map, Apply, vectorised operations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Nested collections, nested loops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Variable scope: global VS local variables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Mutability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Classes and Objects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Abstraction VS implementation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Procedures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Types of variables: basic(simple) VS compound(complex)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Different ways to execute python program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Programming VS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structure</a:t>
            </a:r>
          </a:p>
        </p:txBody>
      </p:sp>
      <p:sp>
        <p:nvSpPr>
          <p:cNvPr id="144" name="1. Variables, expressions, stat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1. Variables, expressions, statements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2. Functions (builtin and user defined)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3. Control structures - Part I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4. Collections (lists, tuples, dictionaries, sets)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5. Control structures - Part II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6. Functional programming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7. Exceptions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8. Mutability of objects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9. Classes and objects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10. List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