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ID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IDEs</a:t>
            </a:r>
          </a:p>
        </p:txBody>
      </p:sp>
      <p:sp>
        <p:nvSpPr>
          <p:cNvPr id="120" name="Where and how to run python progra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and how to run python 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48" name="What is necessary to run file on command lin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necessary to run file on command line?</a:t>
            </a:r>
          </a:p>
          <a:p>
            <a:pPr/>
            <a:r>
              <a:t>What we need to specify?</a:t>
            </a:r>
          </a:p>
          <a:p>
            <a:pPr lvl="2"/>
            <a:r>
              <a:t>Using </a:t>
            </a:r>
            <a:r>
              <a:rPr b="1"/>
              <a:t>which program</a:t>
            </a:r>
            <a:r>
              <a:t> we want to open specific file.</a:t>
            </a:r>
          </a:p>
          <a:p>
            <a:pPr lvl="2"/>
            <a:r>
              <a:t>What </a:t>
            </a:r>
            <a:r>
              <a:rPr b="1"/>
              <a:t>specific file</a:t>
            </a:r>
            <a:r>
              <a:t> we want to open.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51" name="What activities we can perform on cmd/terminal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activities we can perform on cmd/terminal?</a:t>
            </a:r>
          </a:p>
          <a:p>
            <a:pPr/>
            <a:r>
              <a:t>What is workflow?</a:t>
            </a:r>
          </a:p>
          <a:p>
            <a:pPr lvl="2"/>
            <a:r>
              <a:t>Traveling from one place to another (from one folder to another)</a:t>
            </a:r>
          </a:p>
          <a:p>
            <a:pPr lvl="2"/>
            <a:r>
              <a:t>Opening files from some specific place</a:t>
            </a:r>
          </a:p>
          <a:p>
            <a:pPr lvl="2"/>
            <a:r>
              <a:t>Renaming, deleting, moving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54" name="Basic commands on Ma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Basic commands on Mac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pwd</a:t>
            </a:r>
            <a:r>
              <a:t> present working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ls</a:t>
            </a:r>
            <a:r>
              <a:t> list files from present working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cd</a:t>
            </a:r>
            <a:r>
              <a:t> change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cp</a:t>
            </a:r>
            <a:r>
              <a:t> copy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mv</a:t>
            </a:r>
            <a:r>
              <a:t> move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cd ..</a:t>
            </a:r>
            <a:r>
              <a:t> go one folder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57" name="Basic commands on Windo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Basic commands on Windows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c</a:t>
            </a:r>
            <a:r>
              <a:rPr i="1"/>
              <a:t>d</a:t>
            </a:r>
            <a:r>
              <a:t> present working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d</a:t>
            </a:r>
            <a:r>
              <a:rPr i="1"/>
              <a:t>ir</a:t>
            </a:r>
            <a:r>
              <a:t> list files from present working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cd</a:t>
            </a:r>
            <a:r>
              <a:t> change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c</a:t>
            </a:r>
            <a:r>
              <a:rPr i="1"/>
              <a:t>opy</a:t>
            </a:r>
            <a:r>
              <a:t> copy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m</a:t>
            </a:r>
            <a:r>
              <a:rPr i="1"/>
              <a:t>ove</a:t>
            </a:r>
            <a:r>
              <a:t> move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cd ..</a:t>
            </a:r>
            <a:r>
              <a:t> go one folder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60" name="Be very careful 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very careful !</a:t>
            </a:r>
          </a:p>
          <a:p>
            <a:pPr/>
          </a:p>
          <a:p>
            <a:pPr/>
            <a:r>
              <a:t>On command line, you can really make a mess</a:t>
            </a:r>
          </a:p>
          <a:p>
            <a:pPr/>
          </a:p>
          <a:p>
            <a:pPr/>
            <a:r>
              <a:t>It is just one command from totally destroying PC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63" name="Exam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  <a:p>
            <a:pPr lvl="2"/>
            <a:r>
              <a:t>Create txt file on desktop</a:t>
            </a:r>
          </a:p>
          <a:p>
            <a:pPr lvl="2"/>
            <a:r>
              <a:t>Open it using notepad</a:t>
            </a:r>
          </a:p>
          <a:p>
            <a:pPr lvl="2"/>
            <a:r>
              <a:t>Type on cmd ‘notepad </a:t>
            </a:r>
            <a:r>
              <a:rPr i="1"/>
              <a:t>filepath</a:t>
            </a:r>
            <a:r>
              <a:t>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ifferent ways to run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Different ways to run python</a:t>
            </a:r>
          </a:p>
        </p:txBody>
      </p:sp>
      <p:sp>
        <p:nvSpPr>
          <p:cNvPr id="166" name="Command line / termi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 / terminal</a:t>
            </a:r>
          </a:p>
          <a:p>
            <a:pPr/>
          </a:p>
          <a:p>
            <a:pPr/>
            <a:r>
              <a:t>Using IDEs</a:t>
            </a:r>
          </a:p>
          <a:p>
            <a:pPr/>
          </a:p>
          <a:p>
            <a:pPr/>
            <a:r>
              <a:t>Using jupyter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rminal/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Terminal/command line</a:t>
            </a:r>
          </a:p>
        </p:txBody>
      </p:sp>
      <p:sp>
        <p:nvSpPr>
          <p:cNvPr id="169" name="Simplest way to run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Simplest way to run commands</a:t>
            </a:r>
          </a:p>
          <a:p>
            <a:pPr/>
          </a:p>
          <a:p>
            <a:pPr/>
            <a:r>
              <a:t>Just open terminal and type ‘python’</a:t>
            </a:r>
          </a:p>
          <a:p>
            <a:pPr lvl="2"/>
            <a:r>
              <a:t>It will work if you included python in system path</a:t>
            </a:r>
          </a:p>
          <a:p>
            <a:pPr lvl="2"/>
          </a:p>
          <a:p>
            <a:pPr/>
            <a:r>
              <a:t>No support in writing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hat is good develop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What is good developer?</a:t>
            </a:r>
          </a:p>
        </p:txBody>
      </p:sp>
      <p:sp>
        <p:nvSpPr>
          <p:cNvPr id="172" name="Someone who knows all syntax by heart, 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Someone who knows all syntax by heart, or</a:t>
            </a:r>
          </a:p>
          <a:p>
            <a:pPr/>
          </a:p>
          <a:p>
            <a:pPr/>
            <a:r>
              <a:t>Someone who perfectly knows </a:t>
            </a:r>
            <a:r>
              <a:rPr b="1"/>
              <a:t>building blocks</a:t>
            </a:r>
            <a:r>
              <a:t> and </a:t>
            </a:r>
            <a:r>
              <a:rPr u="sng"/>
              <a:t>know how to combine different elements into useful and meaningful unit/module</a:t>
            </a:r>
            <a:r>
              <a:t>.</a:t>
            </a:r>
          </a:p>
          <a:p>
            <a:pPr lvl="3"/>
            <a:r>
              <a:t>(Some elements of creativity is required).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odern I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Modern IDEs</a:t>
            </a:r>
          </a:p>
        </p:txBody>
      </p:sp>
      <p:sp>
        <p:nvSpPr>
          <p:cNvPr id="175" name="An IDE is as important for developer as a calculator for a mathematician."/>
          <p:cNvSpPr txBox="1"/>
          <p:nvPr>
            <p:ph type="body" idx="1"/>
          </p:nvPr>
        </p:nvSpPr>
        <p:spPr>
          <a:xfrm>
            <a:off x="952500" y="2425700"/>
            <a:ext cx="11099800" cy="6286500"/>
          </a:xfrm>
          <a:prstGeom prst="rect">
            <a:avLst/>
          </a:prstGeom>
        </p:spPr>
        <p:txBody>
          <a:bodyPr/>
          <a:lstStyle>
            <a:lvl1pPr>
              <a:defRPr b="1" u="sng"/>
            </a:lvl1pPr>
          </a:lstStyle>
          <a:p>
            <a:pPr/>
            <a:r>
              <a:t>An IDE is as important for developer as a calculator for a mathematician.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n for 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for today</a:t>
            </a:r>
          </a:p>
        </p:txBody>
      </p:sp>
      <p:sp>
        <p:nvSpPr>
          <p:cNvPr id="123" name="Installing python 3.7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Installing python 3.7</a:t>
            </a:r>
          </a:p>
          <a:p>
            <a:pPr/>
            <a:r>
              <a:t>Installing PyCharm IDE</a:t>
            </a:r>
          </a:p>
          <a:p>
            <a:pPr/>
            <a:r>
              <a:t>Instaling Jupyter notebook</a:t>
            </a:r>
          </a:p>
          <a:p>
            <a:pPr/>
            <a:r>
              <a:t>Getting familiar with command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y to use modern ID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Why to use modern IDEs?</a:t>
            </a:r>
          </a:p>
        </p:txBody>
      </p:sp>
      <p:sp>
        <p:nvSpPr>
          <p:cNvPr id="178" name="Autocomple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Autocomplete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Documentation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Syntax highlight and validation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Debugging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Refactoring</a:t>
            </a:r>
          </a:p>
          <a:p>
            <a:pPr marL="413384" indent="-413384" defTabSz="543305">
              <a:spcBef>
                <a:spcPts val="3900"/>
              </a:spcBef>
              <a:defRPr b="1" sz="2976"/>
            </a:pPr>
            <a:r>
              <a:t>Code generation</a:t>
            </a:r>
          </a:p>
          <a:p>
            <a:pPr marL="413384" indent="-413384" defTabSz="543305">
              <a:spcBef>
                <a:spcPts val="3900"/>
              </a:spcBef>
              <a:defRPr b="1" sz="2976"/>
            </a:pPr>
            <a:r>
              <a:t>VCS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ings I try to avo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I try to avoid</a:t>
            </a:r>
          </a:p>
        </p:txBody>
      </p:sp>
      <p:sp>
        <p:nvSpPr>
          <p:cNvPr id="181" name="Learning syntax by hea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syntax by heart</a:t>
            </a:r>
          </a:p>
          <a:p>
            <a:pPr/>
          </a:p>
          <a:p>
            <a:pPr/>
            <a:r>
              <a:t>Learning over-specific and narrowly specialised functions and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DE 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 advantages</a:t>
            </a:r>
          </a:p>
        </p:txBody>
      </p:sp>
      <p:sp>
        <p:nvSpPr>
          <p:cNvPr id="184" name="Give us opportunity to focus on important and general thing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us opportunity to focus on important and general things.</a:t>
            </a:r>
          </a:p>
          <a:p>
            <a:pPr/>
          </a:p>
          <a:p>
            <a:pPr/>
            <a:r>
              <a:t>Provide us with tools to query documentation fast.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DE 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 advantages</a:t>
            </a:r>
          </a:p>
        </p:txBody>
      </p:sp>
      <p:sp>
        <p:nvSpPr>
          <p:cNvPr id="187" name="Release burden of learning language syntax by hear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Release burden of learning language syntax by heart.</a:t>
            </a:r>
          </a:p>
          <a:p>
            <a:pPr/>
          </a:p>
          <a:p>
            <a:pPr>
              <a:defRPr b="1"/>
            </a:pPr>
            <a:r>
              <a:t>Give us possibility to choose from!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yCharm and Jupi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and Jupiter</a:t>
            </a:r>
          </a:p>
        </p:txBody>
      </p:sp>
      <p:sp>
        <p:nvSpPr>
          <p:cNvPr id="190" name="We are going to use both programs/edi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going to use both programs/editors</a:t>
            </a:r>
          </a:p>
          <a:p>
            <a:pPr/>
          </a:p>
          <a:p>
            <a:pPr/>
            <a:r>
              <a:t>PyCharm is the best product in the market and for most of the tasks it is 5 places in front of its competition</a:t>
            </a:r>
          </a:p>
          <a:p>
            <a:pPr/>
          </a:p>
          <a:p>
            <a:pPr/>
            <a:r>
              <a:t>Jupyter is becoming more and more popular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yCharm and Jupi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and Jupiter</a:t>
            </a:r>
          </a:p>
        </p:txBody>
      </p:sp>
      <p:sp>
        <p:nvSpPr>
          <p:cNvPr id="193" name="Also, jupyter is good for visualisation and presen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Also, jupyter is good for visualisation and presentations</a:t>
            </a:r>
          </a:p>
          <a:p>
            <a:pPr/>
          </a:p>
          <a:p>
            <a:pPr/>
            <a:r>
              <a:t>But still, jupyter lacks most of intellisense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ython 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installation</a:t>
            </a:r>
          </a:p>
        </p:txBody>
      </p:sp>
      <p:sp>
        <p:nvSpPr>
          <p:cNvPr id="196" name="Pay attention at ‘include as system variable’. It should be check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 attention at ‘include as system variable’. It should be checked.</a:t>
            </a:r>
          </a:p>
          <a:p>
            <a:pPr/>
          </a:p>
          <a:p>
            <a:pPr/>
            <a:r>
              <a:t>Python should be in system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ython 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installation</a:t>
            </a:r>
          </a:p>
        </p:txBody>
      </p:sp>
      <p:sp>
        <p:nvSpPr>
          <p:cNvPr id="19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0" name="Python 3.6 Instalation.PNG" descr="Python 3.6 Instal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785" y="2524743"/>
            <a:ext cx="10284370" cy="6418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yCharm 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installation</a:t>
            </a:r>
          </a:p>
        </p:txBody>
      </p:sp>
      <p:sp>
        <p:nvSpPr>
          <p:cNvPr id="203" name="Just follow the steps: ‘next, next…finish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follow the steps: ‘next, next…finish’</a:t>
            </a:r>
          </a:p>
          <a:p>
            <a:pPr/>
          </a:p>
          <a:p>
            <a:pPr/>
            <a:r>
              <a:t>Doesn’t have to be included in system path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Jupiter 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Jupiter installation</a:t>
            </a:r>
          </a:p>
        </p:txBody>
      </p:sp>
      <p:sp>
        <p:nvSpPr>
          <p:cNvPr id="206" name="Open command 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command line</a:t>
            </a:r>
          </a:p>
          <a:p>
            <a:pPr/>
          </a:p>
          <a:p>
            <a:pPr/>
            <a:r>
              <a:t>Type: ‘pip install jupyter’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ownload 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links</a:t>
            </a:r>
          </a:p>
        </p:txBody>
      </p:sp>
      <p:sp>
        <p:nvSpPr>
          <p:cNvPr id="126" name="PyCharm 2020.2…"/>
          <p:cNvSpPr txBox="1"/>
          <p:nvPr>
            <p:ph type="body" idx="1"/>
          </p:nvPr>
        </p:nvSpPr>
        <p:spPr>
          <a:xfrm>
            <a:off x="1206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PyCharm 2020.2</a:t>
            </a:r>
          </a:p>
          <a:p>
            <a:pPr lvl="2"/>
            <a:r>
              <a:t>https://www.jetbrains.com/pycharm/download/#section=windows</a:t>
            </a:r>
          </a:p>
          <a:p>
            <a:pPr/>
            <a:r>
              <a:t>Python 3.7 </a:t>
            </a:r>
          </a:p>
          <a:p>
            <a:pPr lvl="2"/>
            <a:r>
              <a:t>https://www.python.org/downloads/release/python-370/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yCharm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elements</a:t>
            </a:r>
          </a:p>
        </p:txBody>
      </p:sp>
      <p:sp>
        <p:nvSpPr>
          <p:cNvPr id="209" name="Edi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Editor</a:t>
            </a:r>
          </a:p>
          <a:p>
            <a:pPr/>
            <a:r>
              <a:t>Console</a:t>
            </a:r>
          </a:p>
          <a:p>
            <a:pPr/>
            <a:r>
              <a:t>Project window</a:t>
            </a:r>
          </a:p>
          <a:p>
            <a:pPr/>
            <a:r>
              <a:t>Variable explorer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DE’s advanced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IDE’s advanced features</a:t>
            </a:r>
          </a:p>
        </p:txBody>
      </p:sp>
      <p:sp>
        <p:nvSpPr>
          <p:cNvPr id="212" name="Quick docu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documentation</a:t>
            </a:r>
          </a:p>
          <a:p>
            <a:pPr/>
            <a:r>
              <a:t>Function/class implementation details</a:t>
            </a:r>
          </a:p>
          <a:p>
            <a:pPr/>
            <a:r>
              <a:t>Parameter info</a:t>
            </a:r>
          </a:p>
          <a:p>
            <a:pPr/>
            <a:r>
              <a:t>Find class/function by name i.e. auto import</a:t>
            </a:r>
          </a:p>
          <a:p>
            <a:pPr/>
            <a:r>
              <a:t>Debugging</a:t>
            </a:r>
          </a:p>
          <a:p>
            <a:pPr/>
            <a:r>
              <a:t>Version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IDE’s standard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IDE’s standard features</a:t>
            </a:r>
          </a:p>
        </p:txBody>
      </p:sp>
      <p:sp>
        <p:nvSpPr>
          <p:cNvPr id="215" name="Find and repl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and replace</a:t>
            </a:r>
          </a:p>
          <a:p>
            <a:pPr/>
            <a:r>
              <a:t>Rename</a:t>
            </a:r>
          </a:p>
          <a:p>
            <a:pPr/>
            <a:r>
              <a:t>Refactor code</a:t>
            </a:r>
          </a:p>
          <a:p>
            <a:pPr/>
            <a:r>
              <a:t>Syntax highlight</a:t>
            </a:r>
          </a:p>
          <a:p>
            <a:pPr/>
            <a:r>
              <a:t>Find usage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yCharm shortcu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shortcuts</a:t>
            </a:r>
          </a:p>
        </p:txBody>
      </p:sp>
      <p:sp>
        <p:nvSpPr>
          <p:cNvPr id="218" name="Mac shortc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 shortcuts</a:t>
            </a:r>
          </a:p>
          <a:p>
            <a:pPr lvl="2"/>
            <a:r>
              <a:t>Shift + command + I</a:t>
            </a:r>
          </a:p>
          <a:p>
            <a:pPr lvl="2"/>
            <a:r>
              <a:t>Option + J</a:t>
            </a:r>
          </a:p>
          <a:p>
            <a:pPr lvl="2"/>
            <a:r>
              <a:t>Command + P</a:t>
            </a:r>
          </a:p>
          <a:p>
            <a:pPr lvl="2"/>
            <a:r>
              <a:t>Control + space space</a:t>
            </a:r>
          </a:p>
          <a:p>
            <a:pPr lvl="2"/>
            <a:r>
              <a:t>control+alt+t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yCharm shortcu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shortcuts</a:t>
            </a:r>
          </a:p>
        </p:txBody>
      </p:sp>
      <p:sp>
        <p:nvSpPr>
          <p:cNvPr id="221" name="Windows shortc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Windows shortcuts</a:t>
            </a:r>
          </a:p>
          <a:p>
            <a:pPr lvl="2"/>
            <a:r>
              <a:t>Control + shift + I</a:t>
            </a:r>
          </a:p>
          <a:p>
            <a:pPr lvl="2"/>
            <a:r>
              <a:t>Control + Q</a:t>
            </a:r>
          </a:p>
          <a:p>
            <a:pPr lvl="2"/>
            <a:r>
              <a:t>Control + P</a:t>
            </a:r>
          </a:p>
          <a:p>
            <a:pPr lvl="2"/>
            <a:r>
              <a:t>Control + space space</a:t>
            </a:r>
          </a:p>
          <a:p>
            <a:pPr lvl="2"/>
            <a:r>
              <a:t>option+command+t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Jupiter shortcu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Jupiter shortcuts</a:t>
            </a:r>
          </a:p>
        </p:txBody>
      </p:sp>
      <p:sp>
        <p:nvSpPr>
          <p:cNvPr id="224" name="command+ta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command+tab</a:t>
            </a:r>
          </a:p>
          <a:p>
            <a:pPr/>
          </a:p>
          <a:p>
            <a:pPr/>
            <a:r>
              <a:t>command+tab-tab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My sugg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suggestion</a:t>
            </a:r>
          </a:p>
        </p:txBody>
      </p:sp>
      <p:sp>
        <p:nvSpPr>
          <p:cNvPr id="227" name="Don’t be afraid of making mistak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Don’t be afraid of making mistakes.</a:t>
            </a:r>
          </a:p>
          <a:p>
            <a:pPr/>
          </a:p>
          <a:p>
            <a:pPr/>
            <a:r>
              <a:t>Python errors are going to become your second nature.</a:t>
            </a:r>
          </a:p>
          <a:p>
            <a:pPr/>
          </a:p>
          <a:p>
            <a:pPr/>
            <a:r>
              <a:t>Google is going to be your best friend.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ther tools available in mark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Other tools available in market</a:t>
            </a:r>
          </a:p>
        </p:txBody>
      </p:sp>
      <p:sp>
        <p:nvSpPr>
          <p:cNvPr id="230" name="VS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VScode</a:t>
            </a:r>
          </a:p>
          <a:p>
            <a:pPr/>
            <a:r>
              <a:t>Eclipse</a:t>
            </a:r>
          </a:p>
          <a:p>
            <a:pPr/>
            <a:r>
              <a:t>Visual studio</a:t>
            </a:r>
          </a:p>
          <a:p>
            <a:pPr/>
            <a:r>
              <a:t>Xcode</a:t>
            </a:r>
          </a:p>
          <a:p>
            <a:pPr/>
            <a:r>
              <a:t>Jupyter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Extra t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Extra tip</a:t>
            </a:r>
          </a:p>
        </p:txBody>
      </p:sp>
      <p:sp>
        <p:nvSpPr>
          <p:cNvPr id="233" name="How to see what libraries you have install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see what libraries you have installed?</a:t>
            </a:r>
          </a:p>
          <a:p>
            <a:pPr/>
          </a:p>
          <a:p>
            <a:pPr lvl="2"/>
            <a:r>
              <a:t>Command: pip list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opic for next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for next class</a:t>
            </a:r>
          </a:p>
        </p:txBody>
      </p:sp>
      <p:sp>
        <p:nvSpPr>
          <p:cNvPr id="236" name="Storing data into variable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Storing data into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ython downlo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download</a:t>
            </a:r>
          </a:p>
        </p:txBody>
      </p:sp>
      <p:sp>
        <p:nvSpPr>
          <p:cNvPr id="12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Python 3.6 Download version.PNG" descr="Python 3.6 Download 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088" y="3452998"/>
            <a:ext cx="11643024" cy="4562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he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239" name="Thank you for your most valuable resource, your tim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your most valuable resource, your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33" name="On Mac it is called termi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Mac it is called terminal</a:t>
            </a:r>
          </a:p>
          <a:p>
            <a:pPr/>
          </a:p>
          <a:p>
            <a:pPr/>
            <a:r>
              <a:t>It is file management system</a:t>
            </a:r>
          </a:p>
          <a:p>
            <a:pPr/>
          </a:p>
          <a:p>
            <a:pPr/>
            <a:r>
              <a:t>Whatever you can do with your mouse, you can do with command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36" name="Every file on PC has path, which uniquely describes it…"/>
          <p:cNvSpPr txBox="1"/>
          <p:nvPr>
            <p:ph type="body" idx="1"/>
          </p:nvPr>
        </p:nvSpPr>
        <p:spPr>
          <a:xfrm>
            <a:off x="7747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Every file on PC has path, which uniquely describes it</a:t>
            </a:r>
          </a:p>
          <a:p>
            <a:pPr/>
            <a:r>
              <a:t>Meaning that using path we can do everything what we can perform using mouse</a:t>
            </a:r>
          </a:p>
          <a:p>
            <a:pPr lvl="2"/>
            <a:r>
              <a:t>open, close, delete, rename, move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ile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path</a:t>
            </a:r>
          </a:p>
        </p:txBody>
      </p:sp>
      <p:sp>
        <p:nvSpPr>
          <p:cNvPr id="139" name="Root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2688"/>
            </a:pPr>
            <a:r>
              <a:t>Root directory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Why is directory important?</a:t>
            </a:r>
          </a:p>
          <a:p>
            <a:pPr lvl="2" marL="1120139" indent="-373379" defTabSz="490727">
              <a:spcBef>
                <a:spcPts val="3500"/>
              </a:spcBef>
              <a:defRPr sz="2688"/>
            </a:pPr>
            <a:r>
              <a:t>We can open files from current directory by calling just its name</a:t>
            </a:r>
          </a:p>
          <a:p>
            <a:pPr lvl="2" marL="1120139" indent="-373379" defTabSz="490727">
              <a:spcBef>
                <a:spcPts val="3500"/>
              </a:spcBef>
              <a:defRPr sz="2688"/>
            </a:pPr>
            <a:r>
              <a:t>We can open file from other directory, but its </a:t>
            </a:r>
            <a:r>
              <a:rPr i="1"/>
              <a:t>path</a:t>
            </a:r>
            <a:r>
              <a:t> should be specified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Types of file path:</a:t>
            </a:r>
          </a:p>
          <a:p>
            <a:pPr lvl="2" marL="1120139" indent="-373379" defTabSz="490727">
              <a:spcBef>
                <a:spcPts val="3500"/>
              </a:spcBef>
              <a:defRPr sz="2688"/>
            </a:pPr>
            <a:r>
              <a:t>Absolute</a:t>
            </a:r>
          </a:p>
          <a:p>
            <a:pPr lvl="2" marL="1120139" indent="-373379" defTabSz="490727">
              <a:spcBef>
                <a:spcPts val="3500"/>
              </a:spcBef>
              <a:defRPr sz="2688"/>
            </a:pPr>
            <a:r>
              <a:t>Relative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ile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path</a:t>
            </a:r>
          </a:p>
        </p:txBody>
      </p:sp>
      <p:sp>
        <p:nvSpPr>
          <p:cNvPr id="142" name="Absolute file path tells us where particular file is located relative to root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Absolute file path tells us where particular file is located relative to root directory</a:t>
            </a:r>
          </a:p>
          <a:p>
            <a:pPr/>
          </a:p>
          <a:p>
            <a:pPr/>
            <a:r>
              <a:t>Relative file path tells us where particular file is located relative to some other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ile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path</a:t>
            </a:r>
          </a:p>
        </p:txBody>
      </p:sp>
      <p:sp>
        <p:nvSpPr>
          <p:cNvPr id="145" name="What is system pat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system path?</a:t>
            </a:r>
          </a:p>
          <a:p>
            <a:pPr/>
          </a:p>
          <a:p>
            <a:pPr/>
            <a:r>
              <a:t>Programs stored in folders that are in system path, can be opened by simply calling their names regardless of folder (file path) we are currently located in !!!</a:t>
            </a:r>
          </a:p>
          <a:p>
            <a:pPr/>
          </a:p>
          <a:p>
            <a:pPr/>
            <a:r>
              <a:t>All files stored in system pathS must have unique name 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