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0" r:id="rId28"/>
    <p:sldId id="283" r:id="rId29"/>
    <p:sldId id="284" r:id="rId30"/>
    <p:sldId id="285" r:id="rId31"/>
    <p:sldId id="286" r:id="rId32"/>
    <p:sldId id="288" r:id="rId33"/>
    <p:sldId id="289" r:id="rId34"/>
    <p:sldId id="290" r:id="rId35"/>
    <p:sldId id="291" r:id="rId36"/>
    <p:sldId id="287"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3CBB596-7E89-4F4B-9DAD-6BE3FB44FAC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4005915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BB596-7E89-4F4B-9DAD-6BE3FB44FAC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337375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BB596-7E89-4F4B-9DAD-6BE3FB44FAC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1174518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3CBB596-7E89-4F4B-9DAD-6BE3FB44FAC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22032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3CBB596-7E89-4F4B-9DAD-6BE3FB44FAC2}" type="datetimeFigureOut">
              <a:rPr lang="en-IN" smtClean="0"/>
              <a:t>10-02-2023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2090770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3CBB596-7E89-4F4B-9DAD-6BE3FB44FAC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266761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3CBB596-7E89-4F4B-9DAD-6BE3FB44FAC2}" type="datetimeFigureOut">
              <a:rPr lang="en-IN" smtClean="0"/>
              <a:t>10-02-2023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285415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3CBB596-7E89-4F4B-9DAD-6BE3FB44FAC2}" type="datetimeFigureOut">
              <a:rPr lang="en-IN" smtClean="0"/>
              <a:t>10-02-2023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143135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CBB596-7E89-4F4B-9DAD-6BE3FB44FAC2}" type="datetimeFigureOut">
              <a:rPr lang="en-IN" smtClean="0"/>
              <a:t>10-02-2023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17399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BB596-7E89-4F4B-9DAD-6BE3FB44FAC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2705705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3CBB596-7E89-4F4B-9DAD-6BE3FB44FAC2}" type="datetimeFigureOut">
              <a:rPr lang="en-IN" smtClean="0"/>
              <a:t>10-02-2023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B2A7FF-E1EB-4EFE-892F-985F98B59DFD}" type="slidenum">
              <a:rPr lang="en-IN" smtClean="0"/>
              <a:t>‹#›</a:t>
            </a:fld>
            <a:endParaRPr lang="en-IN"/>
          </a:p>
        </p:txBody>
      </p:sp>
    </p:spTree>
    <p:extLst>
      <p:ext uri="{BB962C8B-B14F-4D97-AF65-F5344CB8AC3E}">
        <p14:creationId xmlns:p14="http://schemas.microsoft.com/office/powerpoint/2010/main" val="4271383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CBB596-7E89-4F4B-9DAD-6BE3FB44FAC2}" type="datetimeFigureOut">
              <a:rPr lang="en-IN" smtClean="0"/>
              <a:t>10-02-2023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B2A7FF-E1EB-4EFE-892F-985F98B59DFD}" type="slidenum">
              <a:rPr lang="en-IN" smtClean="0"/>
              <a:t>‹#›</a:t>
            </a:fld>
            <a:endParaRPr lang="en-IN"/>
          </a:p>
        </p:txBody>
      </p:sp>
    </p:spTree>
    <p:extLst>
      <p:ext uri="{BB962C8B-B14F-4D97-AF65-F5344CB8AC3E}">
        <p14:creationId xmlns:p14="http://schemas.microsoft.com/office/powerpoint/2010/main" val="11750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Bubble </a:t>
            </a:r>
            <a:r>
              <a:rPr lang="en-IN" b="1" dirty="0" smtClean="0">
                <a:latin typeface="Times New Roman" panose="02020603050405020304" pitchFamily="18" charset="0"/>
                <a:cs typeface="Times New Roman" panose="02020603050405020304" pitchFamily="18" charset="0"/>
              </a:rPr>
              <a:t>Sort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4807187"/>
          </a:xfrm>
        </p:spPr>
        <p:txBody>
          <a:bodyPr>
            <a:normAutofit fontScale="92500"/>
          </a:bodyPr>
          <a:lstStyle/>
          <a:p>
            <a:r>
              <a:rPr lang="en-IN" dirty="0" smtClean="0">
                <a:latin typeface="Times New Roman" panose="02020603050405020304" pitchFamily="18" charset="0"/>
                <a:cs typeface="Times New Roman" panose="02020603050405020304" pitchFamily="18" charset="0"/>
              </a:rPr>
              <a:t>It is a sorting algorithm</a:t>
            </a:r>
            <a:r>
              <a:rPr lang="en-IN" dirty="0">
                <a:latin typeface="Times New Roman" panose="02020603050405020304" pitchFamily="18" charset="0"/>
                <a:cs typeface="Times New Roman" panose="02020603050405020304" pitchFamily="18" charset="0"/>
              </a:rPr>
              <a:t> that compares two adjacent elements and swaps them until they are in the intended order</a:t>
            </a:r>
            <a:r>
              <a:rPr lang="en-IN" dirty="0" smtClean="0">
                <a:latin typeface="Times New Roman" panose="02020603050405020304" pitchFamily="18" charset="0"/>
                <a:cs typeface="Times New Roman" panose="02020603050405020304" pitchFamily="18" charset="0"/>
              </a:rPr>
              <a:t>.</a:t>
            </a:r>
          </a:p>
          <a:p>
            <a:pPr marL="0" indent="0">
              <a:buNone/>
            </a:pPr>
            <a:r>
              <a:rPr lang="en-IN" b="1" dirty="0">
                <a:latin typeface="Times New Roman" panose="02020603050405020304" pitchFamily="18" charset="0"/>
                <a:cs typeface="Times New Roman" panose="02020603050405020304" pitchFamily="18" charset="0"/>
              </a:rPr>
              <a:t>Working of Bubble Sort</a:t>
            </a:r>
          </a:p>
          <a:p>
            <a:r>
              <a:rPr lang="en-IN" dirty="0" smtClean="0">
                <a:latin typeface="Times New Roman" panose="02020603050405020304" pitchFamily="18" charset="0"/>
                <a:cs typeface="Times New Roman" panose="02020603050405020304" pitchFamily="18" charset="0"/>
              </a:rPr>
              <a:t>E.g.: </a:t>
            </a:r>
            <a:r>
              <a:rPr lang="en-IN" dirty="0" smtClean="0">
                <a:effectLst/>
                <a:latin typeface="Times New Roman" panose="02020603050405020304" pitchFamily="18" charset="0"/>
                <a:cs typeface="Times New Roman" panose="02020603050405020304" pitchFamily="18" charset="0"/>
              </a:rPr>
              <a:t>to sort the elements in ascending order.</a:t>
            </a:r>
          </a:p>
          <a:p>
            <a:pPr marL="0" indent="0">
              <a:buNone/>
            </a:pPr>
            <a:r>
              <a:rPr lang="en-IN" dirty="0" smtClean="0">
                <a:effectLst/>
                <a:latin typeface="Times New Roman" panose="02020603050405020304" pitchFamily="18" charset="0"/>
                <a:cs typeface="Times New Roman" panose="02020603050405020304" pitchFamily="18" charset="0"/>
              </a:rPr>
              <a:t>1. First Iteration (Compare and Swap):</a:t>
            </a:r>
          </a:p>
          <a:p>
            <a:pPr marL="571500" indent="-571500">
              <a:buFont typeface="+mj-lt"/>
              <a:buAutoNum type="romanLcPeriod"/>
            </a:pPr>
            <a:r>
              <a:rPr lang="en-IN" dirty="0" smtClean="0">
                <a:effectLst/>
                <a:latin typeface="Times New Roman" panose="02020603050405020304" pitchFamily="18" charset="0"/>
                <a:cs typeface="Times New Roman" panose="02020603050405020304" pitchFamily="18" charset="0"/>
              </a:rPr>
              <a:t>Starting from the first index, compare the first and the second elements.</a:t>
            </a:r>
          </a:p>
          <a:p>
            <a:pPr marL="571500" indent="-571500">
              <a:buFont typeface="+mj-lt"/>
              <a:buAutoNum type="romanLcPeriod"/>
            </a:pPr>
            <a:r>
              <a:rPr lang="en-IN" dirty="0" smtClean="0">
                <a:effectLst/>
                <a:latin typeface="Times New Roman" panose="02020603050405020304" pitchFamily="18" charset="0"/>
                <a:cs typeface="Times New Roman" panose="02020603050405020304" pitchFamily="18" charset="0"/>
              </a:rPr>
              <a:t>If the first element is greater than the second element, they are swapped.</a:t>
            </a:r>
          </a:p>
          <a:p>
            <a:pPr marL="571500" indent="-571500">
              <a:buFont typeface="+mj-lt"/>
              <a:buAutoNum type="romanLcPeriod"/>
            </a:pPr>
            <a:r>
              <a:rPr lang="en-IN" dirty="0" smtClean="0">
                <a:effectLst/>
                <a:latin typeface="Times New Roman" panose="02020603050405020304" pitchFamily="18" charset="0"/>
                <a:cs typeface="Times New Roman" panose="02020603050405020304" pitchFamily="18" charset="0"/>
              </a:rPr>
              <a:t>Now, compare the second and the third elements. Swap them if they are not in order.</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above process goes on until the last element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92574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Optimized Bubble sort in Python</a:t>
            </a:r>
            <a:br>
              <a:rPr lang="en-IN" dirty="0" smtClean="0"/>
            </a:br>
            <a:endParaRPr lang="en-IN" dirty="0"/>
          </a:p>
        </p:txBody>
      </p:sp>
      <p:sp>
        <p:nvSpPr>
          <p:cNvPr id="3" name="Content Placeholder 2"/>
          <p:cNvSpPr>
            <a:spLocks noGrp="1"/>
          </p:cNvSpPr>
          <p:nvPr>
            <p:ph idx="1"/>
          </p:nvPr>
        </p:nvSpPr>
        <p:spPr>
          <a:xfrm>
            <a:off x="838200" y="1064524"/>
            <a:ext cx="10515600" cy="5691117"/>
          </a:xfrm>
        </p:spPr>
        <p:txBody>
          <a:bodyPr>
            <a:normAutofit fontScale="70000" lnSpcReduction="20000"/>
          </a:bodyPr>
          <a:lstStyle/>
          <a:p>
            <a:pPr marL="0" indent="0">
              <a:buNone/>
            </a:pPr>
            <a:r>
              <a:rPr lang="en-IN" dirty="0"/>
              <a:t> </a:t>
            </a:r>
          </a:p>
          <a:p>
            <a:pPr marL="0" indent="0">
              <a:buNone/>
            </a:pPr>
            <a:r>
              <a:rPr lang="en-IN" dirty="0" err="1"/>
              <a:t>def</a:t>
            </a:r>
            <a:r>
              <a:rPr lang="en-IN" dirty="0"/>
              <a:t> </a:t>
            </a:r>
            <a:r>
              <a:rPr lang="en-IN" dirty="0" err="1"/>
              <a:t>bubbleSort</a:t>
            </a:r>
            <a:r>
              <a:rPr lang="en-IN" dirty="0"/>
              <a:t>(array):</a:t>
            </a:r>
          </a:p>
          <a:p>
            <a:pPr marL="0" indent="0">
              <a:buNone/>
            </a:pPr>
            <a:r>
              <a:rPr lang="en-IN" dirty="0"/>
              <a:t>  # loop through each element of array</a:t>
            </a:r>
          </a:p>
          <a:p>
            <a:pPr marL="0" indent="0">
              <a:buNone/>
            </a:pPr>
            <a:r>
              <a:rPr lang="en-IN" dirty="0"/>
              <a:t>  for </a:t>
            </a:r>
            <a:r>
              <a:rPr lang="en-IN" dirty="0" err="1"/>
              <a:t>i</a:t>
            </a:r>
            <a:r>
              <a:rPr lang="en-IN" dirty="0"/>
              <a:t> in range(</a:t>
            </a:r>
            <a:r>
              <a:rPr lang="en-IN" dirty="0" err="1"/>
              <a:t>len</a:t>
            </a:r>
            <a:r>
              <a:rPr lang="en-IN" dirty="0"/>
              <a:t>(array)):</a:t>
            </a:r>
          </a:p>
          <a:p>
            <a:pPr marL="0" indent="0">
              <a:buNone/>
            </a:pPr>
            <a:r>
              <a:rPr lang="en-IN" dirty="0"/>
              <a:t>    # keep track of swapping</a:t>
            </a:r>
          </a:p>
          <a:p>
            <a:pPr marL="0" indent="0">
              <a:buNone/>
            </a:pPr>
            <a:r>
              <a:rPr lang="en-IN" dirty="0"/>
              <a:t>    swapped = False</a:t>
            </a:r>
          </a:p>
          <a:p>
            <a:pPr marL="0" indent="0">
              <a:buNone/>
            </a:pPr>
            <a:r>
              <a:rPr lang="en-IN" dirty="0"/>
              <a:t>    # loop to compare array elements</a:t>
            </a:r>
          </a:p>
          <a:p>
            <a:pPr marL="0" indent="0">
              <a:buNone/>
            </a:pPr>
            <a:r>
              <a:rPr lang="en-IN" dirty="0"/>
              <a:t>    for j in range(0, </a:t>
            </a:r>
            <a:r>
              <a:rPr lang="en-IN" dirty="0" err="1"/>
              <a:t>len</a:t>
            </a:r>
            <a:r>
              <a:rPr lang="en-IN" dirty="0"/>
              <a:t>(array) - </a:t>
            </a:r>
            <a:r>
              <a:rPr lang="en-IN" dirty="0" err="1"/>
              <a:t>i</a:t>
            </a:r>
            <a:r>
              <a:rPr lang="en-IN" dirty="0"/>
              <a:t> - 1):</a:t>
            </a:r>
          </a:p>
          <a:p>
            <a:pPr marL="0" indent="0">
              <a:buNone/>
            </a:pPr>
            <a:r>
              <a:rPr lang="en-IN" dirty="0"/>
              <a:t>      # compare two adjacent elements</a:t>
            </a:r>
          </a:p>
          <a:p>
            <a:pPr marL="0" indent="0">
              <a:buNone/>
            </a:pPr>
            <a:r>
              <a:rPr lang="en-IN" dirty="0"/>
              <a:t>      # change &gt; to &lt; to sort in descending order</a:t>
            </a:r>
          </a:p>
          <a:p>
            <a:pPr marL="0" indent="0">
              <a:buNone/>
            </a:pPr>
            <a:r>
              <a:rPr lang="en-IN" dirty="0"/>
              <a:t>      if array[j] &gt; array[j + 1]:</a:t>
            </a:r>
          </a:p>
          <a:p>
            <a:pPr marL="0" indent="0">
              <a:buNone/>
            </a:pPr>
            <a:r>
              <a:rPr lang="en-IN" dirty="0"/>
              <a:t>        # swapping occurs if </a:t>
            </a:r>
            <a:r>
              <a:rPr lang="en-IN" dirty="0" smtClean="0"/>
              <a:t>elements are </a:t>
            </a:r>
            <a:r>
              <a:rPr lang="en-IN" dirty="0"/>
              <a:t>not in the intended order</a:t>
            </a:r>
          </a:p>
          <a:p>
            <a:pPr marL="0" indent="0">
              <a:buNone/>
            </a:pPr>
            <a:r>
              <a:rPr lang="en-IN" dirty="0"/>
              <a:t>        temp = array[j]</a:t>
            </a:r>
          </a:p>
          <a:p>
            <a:pPr marL="0" indent="0">
              <a:buNone/>
            </a:pPr>
            <a:r>
              <a:rPr lang="en-IN" dirty="0"/>
              <a:t>        array[j] = array[j+1]</a:t>
            </a:r>
          </a:p>
          <a:p>
            <a:pPr marL="0" indent="0">
              <a:buNone/>
            </a:pPr>
            <a:r>
              <a:rPr lang="en-IN" dirty="0"/>
              <a:t>        array[j+1] = temp</a:t>
            </a:r>
          </a:p>
          <a:p>
            <a:pPr marL="0" indent="0">
              <a:buNone/>
            </a:pPr>
            <a:r>
              <a:rPr lang="en-IN" dirty="0"/>
              <a:t>        swapped = True  </a:t>
            </a:r>
            <a:r>
              <a:rPr lang="en-IN" dirty="0" smtClean="0"/>
              <a:t> </a:t>
            </a:r>
          </a:p>
          <a:p>
            <a:pPr marL="0" indent="0">
              <a:buNone/>
            </a:pPr>
            <a:endParaRPr lang="en-IN" dirty="0"/>
          </a:p>
        </p:txBody>
      </p:sp>
    </p:spTree>
    <p:extLst>
      <p:ext uri="{BB962C8B-B14F-4D97-AF65-F5344CB8AC3E}">
        <p14:creationId xmlns:p14="http://schemas.microsoft.com/office/powerpoint/2010/main" val="21789702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latin typeface="Times New Roman" panose="02020603050405020304" pitchFamily="18" charset="0"/>
                <a:cs typeface="Times New Roman" panose="02020603050405020304" pitchFamily="18" charset="0"/>
              </a:rPr>
              <a:t>Contd</a:t>
            </a:r>
            <a:r>
              <a:rPr lang="en-IN" b="1" dirty="0" smtClean="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marL="0" indent="0">
              <a:buNone/>
            </a:pPr>
            <a:r>
              <a:rPr lang="en-IN" dirty="0"/>
              <a:t> # no swapping means the array is already sorted</a:t>
            </a:r>
          </a:p>
          <a:p>
            <a:pPr marL="0" indent="0">
              <a:buNone/>
            </a:pPr>
            <a:r>
              <a:rPr lang="en-IN" dirty="0"/>
              <a:t>    # so no need for further comparison</a:t>
            </a:r>
          </a:p>
          <a:p>
            <a:pPr marL="0" indent="0">
              <a:buNone/>
            </a:pPr>
            <a:r>
              <a:rPr lang="en-IN" dirty="0"/>
              <a:t>    if not swapped:</a:t>
            </a:r>
          </a:p>
          <a:p>
            <a:pPr marL="0" indent="0">
              <a:buNone/>
            </a:pPr>
            <a:r>
              <a:rPr lang="en-IN" dirty="0"/>
              <a:t>      break</a:t>
            </a:r>
          </a:p>
          <a:p>
            <a:pPr marL="0" indent="0">
              <a:buNone/>
            </a:pPr>
            <a:r>
              <a:rPr lang="en-IN" dirty="0"/>
              <a:t>data = [-2, 45, 0, 11, -9]</a:t>
            </a:r>
          </a:p>
          <a:p>
            <a:pPr marL="0" indent="0">
              <a:buNone/>
            </a:pPr>
            <a:r>
              <a:rPr lang="en-IN" dirty="0"/>
              <a:t> </a:t>
            </a:r>
          </a:p>
          <a:p>
            <a:pPr marL="0" indent="0">
              <a:buNone/>
            </a:pPr>
            <a:r>
              <a:rPr lang="en-IN" dirty="0" err="1"/>
              <a:t>bubbleSort</a:t>
            </a:r>
            <a:r>
              <a:rPr lang="en-IN" dirty="0"/>
              <a:t>(data)</a:t>
            </a:r>
          </a:p>
          <a:p>
            <a:pPr marL="0" indent="0">
              <a:buNone/>
            </a:pPr>
            <a:endParaRPr lang="en-IN" dirty="0"/>
          </a:p>
          <a:p>
            <a:pPr marL="0" indent="0">
              <a:buNone/>
            </a:pPr>
            <a:r>
              <a:rPr lang="en-IN" dirty="0"/>
              <a:t>print('Sorted Array in Ascending Order:')</a:t>
            </a:r>
          </a:p>
          <a:p>
            <a:pPr marL="0" indent="0">
              <a:buNone/>
            </a:pPr>
            <a:r>
              <a:rPr lang="en-IN" dirty="0"/>
              <a:t>print(data</a:t>
            </a:r>
            <a:r>
              <a:rPr lang="en-IN" dirty="0" smtClean="0"/>
              <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1307324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eaLnBrk="0" fontAlgn="base" hangingPunct="0">
              <a:lnSpc>
                <a:spcPct val="100000"/>
              </a:lnSpc>
              <a:spcAft>
                <a:spcPct val="0"/>
              </a:spcAft>
            </a:pP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
            </a:r>
            <a:br>
              <a:rPr lang="en-US" sz="2700" dirty="0" smtClean="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700" dirty="0" smtClean="0">
                <a:latin typeface="Times New Roman" panose="02020603050405020304" pitchFamily="18" charset="0"/>
                <a:cs typeface="Times New Roman" panose="02020603050405020304" pitchFamily="18" charset="0"/>
              </a:rPr>
              <a:t>Number </a:t>
            </a:r>
            <a:r>
              <a:rPr lang="en-US" sz="2700" dirty="0">
                <a:latin typeface="Times New Roman" panose="02020603050405020304" pitchFamily="18" charset="0"/>
                <a:cs typeface="Times New Roman" panose="02020603050405020304" pitchFamily="18" charset="0"/>
              </a:rPr>
              <a:t>of comparisons is</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(n-1) + (n-2) + (n-3) +.....+ 1 = n(n-1)/2</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3600" dirty="0" smtClean="0">
                <a:latin typeface="Arial" panose="020B0604020202020204" pitchFamily="34" charset="0"/>
              </a:rPr>
              <a:t/>
            </a:r>
            <a:br>
              <a:rPr lang="en-US" sz="3600" dirty="0" smtClean="0">
                <a:latin typeface="Arial" panose="020B0604020202020204" pitchFamily="34" charset="0"/>
              </a:rPr>
            </a:br>
            <a:r>
              <a:rPr lang="en-IN" b="1" dirty="0" smtClean="0">
                <a:latin typeface="Times New Roman" panose="02020603050405020304" pitchFamily="18" charset="0"/>
                <a:cs typeface="Times New Roman" panose="02020603050405020304" pitchFamily="18" charset="0"/>
              </a:rPr>
              <a:t>Bubble </a:t>
            </a:r>
            <a:r>
              <a:rPr lang="en-IN" b="1" dirty="0">
                <a:latin typeface="Times New Roman" panose="02020603050405020304" pitchFamily="18" charset="0"/>
                <a:cs typeface="Times New Roman" panose="02020603050405020304" pitchFamily="18" charset="0"/>
              </a:rPr>
              <a:t>Sort </a:t>
            </a:r>
            <a:r>
              <a:rPr lang="en-IN" b="1" dirty="0" smtClean="0">
                <a:latin typeface="Times New Roman" panose="02020603050405020304" pitchFamily="18" charset="0"/>
                <a:cs typeface="Times New Roman" panose="02020603050405020304" pitchFamily="18" charset="0"/>
              </a:rPr>
              <a:t>Complexity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999333"/>
            <a:ext cx="10515600" cy="2023044"/>
          </a:xfrm>
        </p:spPr>
        <p:txBody>
          <a:bodyPr>
            <a:normAutofit fontScale="92500" lnSpcReduction="20000"/>
          </a:bodyPr>
          <a:lstStyle/>
          <a:p>
            <a:pPr marL="0" indent="0">
              <a:buNone/>
            </a:pPr>
            <a:r>
              <a:rPr lang="en-IN" dirty="0" smtClean="0"/>
              <a:t>1. Time Complexities:</a:t>
            </a:r>
            <a:endParaRPr lang="en-IN" dirty="0"/>
          </a:p>
          <a:p>
            <a:pPr marL="571500" indent="-571500">
              <a:buFont typeface="+mj-lt"/>
              <a:buAutoNum type="alphaLcPeriod"/>
            </a:pPr>
            <a:r>
              <a:rPr lang="en-IN" dirty="0"/>
              <a:t>Worst Case Complexity: </a:t>
            </a:r>
            <a:r>
              <a:rPr lang="en-IN" dirty="0" smtClean="0"/>
              <a:t>O(n</a:t>
            </a:r>
            <a:r>
              <a:rPr lang="en-IN" baseline="30000" dirty="0" smtClean="0">
                <a:latin typeface="Times New Roman" panose="02020603050405020304" pitchFamily="18" charset="0"/>
                <a:cs typeface="Times New Roman" panose="02020603050405020304" pitchFamily="18" charset="0"/>
              </a:rPr>
              <a:t>2</a:t>
            </a:r>
            <a:r>
              <a:rPr lang="en-IN" dirty="0" smtClean="0"/>
              <a:t>)</a:t>
            </a:r>
            <a:endParaRPr lang="en-IN" dirty="0"/>
          </a:p>
          <a:p>
            <a:pPr marL="571500" indent="-571500">
              <a:buFont typeface="+mj-lt"/>
              <a:buAutoNum type="alphaLcPeriod"/>
            </a:pPr>
            <a:r>
              <a:rPr lang="en-IN" dirty="0" smtClean="0"/>
              <a:t>Best Case Complexity: O(n)</a:t>
            </a:r>
          </a:p>
          <a:p>
            <a:pPr marL="571500" indent="-571500">
              <a:buFont typeface="+mj-lt"/>
              <a:buAutoNum type="alphaLcPeriod"/>
            </a:pPr>
            <a:r>
              <a:rPr lang="en-IN" dirty="0" smtClean="0"/>
              <a:t>Average </a:t>
            </a:r>
            <a:r>
              <a:rPr lang="en-IN" dirty="0"/>
              <a:t>Case Complexity: </a:t>
            </a:r>
            <a:r>
              <a:rPr lang="en-IN" dirty="0" smtClean="0"/>
              <a:t>O(n</a:t>
            </a:r>
            <a:r>
              <a:rPr lang="en-IN" baseline="30000" dirty="0" smtClean="0">
                <a:latin typeface="Times New Roman" panose="02020603050405020304" pitchFamily="18" charset="0"/>
                <a:cs typeface="Times New Roman" panose="02020603050405020304" pitchFamily="18" charset="0"/>
              </a:rPr>
              <a:t>2</a:t>
            </a:r>
            <a:r>
              <a:rPr lang="en-IN" dirty="0" smtClean="0"/>
              <a:t>)</a:t>
            </a:r>
            <a:r>
              <a:rPr lang="en-IN" dirty="0"/>
              <a:t/>
            </a:r>
            <a:br>
              <a:rPr lang="en-IN" dirty="0"/>
            </a:br>
            <a:endParaRPr lang="en-IN" dirty="0"/>
          </a:p>
        </p:txBody>
      </p:sp>
    </p:spTree>
    <p:extLst>
      <p:ext uri="{BB962C8B-B14F-4D97-AF65-F5344CB8AC3E}">
        <p14:creationId xmlns:p14="http://schemas.microsoft.com/office/powerpoint/2010/main" val="32722276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9" name="Rectangle 6"/>
          <p:cNvSpPr>
            <a:spLocks noGrp="1" noChangeArrowheads="1"/>
          </p:cNvSpPr>
          <p:nvPr>
            <p:ph idx="1"/>
          </p:nvPr>
        </p:nvSpPr>
        <p:spPr bwMode="auto">
          <a:xfrm>
            <a:off x="838200" y="780623"/>
            <a:ext cx="11232108" cy="331988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sz="2400" dirty="0">
              <a:latin typeface="Times New Roman" panose="02020603050405020304" pitchFamily="18" charset="0"/>
              <a:cs typeface="Times New Roman" panose="02020603050405020304" pitchFamily="18" charset="0"/>
            </a:endParaRPr>
          </a:p>
          <a:p>
            <a:pPr marL="0" indent="0">
              <a:buNone/>
            </a:pPr>
            <a:r>
              <a:rPr lang="en-IN" sz="2400" b="1" dirty="0" smtClean="0">
                <a:latin typeface="Times New Roman" panose="02020603050405020304" pitchFamily="18" charset="0"/>
                <a:cs typeface="Times New Roman" panose="02020603050405020304" pitchFamily="18" charset="0"/>
              </a:rPr>
              <a:t>Applications:</a:t>
            </a:r>
            <a:endParaRPr lang="en-IN" sz="2400" b="1"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Bubble sort is used if</a:t>
            </a:r>
          </a:p>
          <a:p>
            <a:pPr marL="457200" indent="-457200">
              <a:buFont typeface="+mj-lt"/>
              <a:buAutoNum type="alphaLcPeriod"/>
            </a:pPr>
            <a:r>
              <a:rPr lang="en-IN" sz="2400" dirty="0">
                <a:latin typeface="Times New Roman" panose="02020603050405020304" pitchFamily="18" charset="0"/>
                <a:cs typeface="Times New Roman" panose="02020603050405020304" pitchFamily="18" charset="0"/>
              </a:rPr>
              <a:t>complexity does not </a:t>
            </a:r>
            <a:r>
              <a:rPr lang="en-IN" sz="2400" dirty="0" smtClean="0">
                <a:latin typeface="Times New Roman" panose="02020603050405020304" pitchFamily="18" charset="0"/>
                <a:cs typeface="Times New Roman" panose="02020603050405020304" pitchFamily="18" charset="0"/>
              </a:rPr>
              <a:t>matter</a:t>
            </a:r>
          </a:p>
          <a:p>
            <a:pPr marL="457200" indent="-457200">
              <a:buFont typeface="+mj-lt"/>
              <a:buAutoNum type="alphaLcPeriod"/>
            </a:pPr>
            <a:r>
              <a:rPr lang="en-IN" sz="2400" dirty="0" smtClean="0">
                <a:latin typeface="Times New Roman" panose="02020603050405020304" pitchFamily="18" charset="0"/>
                <a:cs typeface="Times New Roman" panose="02020603050405020304" pitchFamily="18" charset="0"/>
              </a:rPr>
              <a:t>short </a:t>
            </a:r>
            <a:r>
              <a:rPr lang="en-IN" sz="2400" dirty="0">
                <a:latin typeface="Times New Roman" panose="02020603050405020304" pitchFamily="18" charset="0"/>
                <a:cs typeface="Times New Roman" panose="02020603050405020304" pitchFamily="18" charset="0"/>
              </a:rPr>
              <a:t>and simple code is preferred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682389" y="780623"/>
            <a:ext cx="10959151" cy="27699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9228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t>Selection Sort Algorithm</a:t>
            </a:r>
            <a:br>
              <a:rPr lang="en-IN" b="1" dirty="0" smtClean="0"/>
            </a:br>
            <a:endParaRPr lang="en-IN" dirty="0"/>
          </a:p>
        </p:txBody>
      </p:sp>
      <p:sp>
        <p:nvSpPr>
          <p:cNvPr id="3" name="Content Placeholder 2"/>
          <p:cNvSpPr>
            <a:spLocks noGrp="1"/>
          </p:cNvSpPr>
          <p:nvPr>
            <p:ph idx="1"/>
          </p:nvPr>
        </p:nvSpPr>
        <p:spPr>
          <a:xfrm>
            <a:off x="838200" y="1473958"/>
            <a:ext cx="10515600" cy="4784891"/>
          </a:xfrm>
        </p:spPr>
        <p:txBody>
          <a:bodyPr/>
          <a:lstStyle/>
          <a:p>
            <a:r>
              <a:rPr lang="en-IN" dirty="0"/>
              <a:t>It is a sorting  algorithm that selects the smallest element from an unsorted list in each iteration and places that element at the beginning of the unsorted list.</a:t>
            </a:r>
          </a:p>
          <a:p>
            <a:r>
              <a:rPr lang="en-IN" dirty="0"/>
              <a:t>Working of Selection Sort</a:t>
            </a:r>
          </a:p>
          <a:p>
            <a:pPr marL="0" indent="0">
              <a:buNone/>
            </a:pPr>
            <a:r>
              <a:rPr lang="en-IN" dirty="0" smtClean="0"/>
              <a:t>1. Set </a:t>
            </a:r>
            <a:r>
              <a:rPr lang="en-IN" dirty="0"/>
              <a:t>the first element as minimum.</a:t>
            </a:r>
          </a:p>
          <a:p>
            <a:endParaRPr lang="en-IN" dirty="0"/>
          </a:p>
          <a:p>
            <a:pPr marL="0" indent="0">
              <a:buNone/>
            </a:pPr>
            <a:endParaRPr lang="en-IN" dirty="0" smtClean="0"/>
          </a:p>
          <a:p>
            <a:pPr marL="0" indent="0">
              <a:buNone/>
            </a:pPr>
            <a:endParaRPr lang="en-IN" dirty="0"/>
          </a:p>
        </p:txBody>
      </p:sp>
      <p:pic>
        <p:nvPicPr>
          <p:cNvPr id="1029" name="Picture 5" descr="Selection Sort Ste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5075" y="3531286"/>
            <a:ext cx="7181850" cy="1866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3491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4559"/>
          </a:xfrm>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b="1" dirty="0"/>
          </a:p>
        </p:txBody>
      </p:sp>
      <p:pic>
        <p:nvPicPr>
          <p:cNvPr id="2050" name="Picture 2"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97461" y="2511188"/>
            <a:ext cx="4788146" cy="43468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89364" y="873547"/>
            <a:ext cx="10604339" cy="1825243"/>
          </a:xfrm>
          <a:prstGeom prst="rect">
            <a:avLst/>
          </a:prstGeom>
        </p:spPr>
        <p:txBody>
          <a:bodyPr wrap="square">
            <a:spAutoFit/>
          </a:bodyPr>
          <a:lstStyle/>
          <a:p>
            <a:pPr>
              <a:lnSpc>
                <a:spcPct val="107000"/>
              </a:lnSpc>
              <a:spcAft>
                <a:spcPts val="800"/>
              </a:spcAft>
            </a:pPr>
            <a:r>
              <a:rPr lang="en-IN" sz="2000" dirty="0"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2. Compare</a:t>
            </a:r>
            <a:r>
              <a:rPr lang="en-IN" sz="2000"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minimum with the second element. If the second </a:t>
            </a:r>
            <a:r>
              <a:rPr lang="en-IN" sz="2000" dirty="0"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element </a:t>
            </a:r>
            <a:r>
              <a:rPr lang="en-IN" sz="2000"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is smaller than minimum, assign the second element as </a:t>
            </a:r>
            <a:r>
              <a:rPr lang="en-IN" sz="2000" dirty="0" err="1"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mimum</a:t>
            </a:r>
            <a:r>
              <a:rPr lang="en-IN" sz="2000" dirty="0"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2000" dirty="0"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Compare</a:t>
            </a:r>
            <a:r>
              <a:rPr lang="en-IN" sz="2000" dirty="0">
                <a:solidFill>
                  <a:srgbClr val="404040"/>
                </a:solidFill>
                <a:latin typeface="Times New Roman" panose="02020603050405020304" pitchFamily="18" charset="0"/>
                <a:ea typeface="Calibri" panose="020F0502020204030204" pitchFamily="34" charset="0"/>
                <a:cs typeface="Times New Roman" panose="02020603050405020304" pitchFamily="18" charset="0"/>
              </a:rPr>
              <a:t> minimum with the third element. Again, if the third element is smaller, then assign minimum to the third element otherwise do nothing. The process goes on until the last element.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904856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title"/>
          </p:nvPr>
        </p:nvSpPr>
        <p:spPr bwMode="auto">
          <a:xfrm>
            <a:off x="838200" y="350799"/>
            <a:ext cx="9193852" cy="1354217"/>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lang="en-IN" sz="4000" b="1" dirty="0" err="1">
                <a:latin typeface="Times New Roman" panose="02020603050405020304" pitchFamily="18" charset="0"/>
                <a:cs typeface="Times New Roman" panose="02020603050405020304" pitchFamily="18" charset="0"/>
              </a:rPr>
              <a:t>Contd</a:t>
            </a:r>
            <a:r>
              <a:rPr lang="en-IN" sz="4000" b="1"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 After each iteration, minimum is placed in the front of the unsorted list. </a:t>
            </a:r>
          </a:p>
        </p:txBody>
      </p:sp>
      <p:pic>
        <p:nvPicPr>
          <p:cNvPr id="3076" name="Picture 4"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1235" y="1406278"/>
            <a:ext cx="4788146" cy="177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49351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err="1">
                <a:latin typeface="Times New Roman" panose="02020603050405020304" pitchFamily="18" charset="0"/>
                <a:cs typeface="Times New Roman" panose="02020603050405020304" pitchFamily="18" charset="0"/>
              </a:rPr>
              <a:t>Contd</a:t>
            </a:r>
            <a:r>
              <a:rPr lang="en-IN" b="1"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4. For </a:t>
            </a:r>
            <a:r>
              <a:rPr lang="en-IN" sz="2400" dirty="0">
                <a:latin typeface="Times New Roman" panose="02020603050405020304" pitchFamily="18" charset="0"/>
                <a:cs typeface="Times New Roman" panose="02020603050405020304" pitchFamily="18" charset="0"/>
              </a:rPr>
              <a:t>each iteration, indexing starts from the first unsorted element. Step 1 to 3 are repeated until all the elements are placed at their correct positions.</a:t>
            </a:r>
          </a:p>
        </p:txBody>
      </p:sp>
      <p:pic>
        <p:nvPicPr>
          <p:cNvPr id="4098" name="Picture 2" descr="Selection Sort Step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207156" y="1825625"/>
            <a:ext cx="3777688"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681182" y="5988734"/>
            <a:ext cx="6509982" cy="646331"/>
          </a:xfrm>
          <a:prstGeom prst="rect">
            <a:avLst/>
          </a:prstGeom>
        </p:spPr>
        <p:txBody>
          <a:bodyPr wrap="square">
            <a:spAutoFit/>
          </a:bodyPr>
          <a:lstStyle/>
          <a:p>
            <a:r>
              <a:rPr lang="en-IN" dirty="0" smtClean="0"/>
              <a:t>Fig: The </a:t>
            </a:r>
            <a:r>
              <a:rPr lang="en-IN" dirty="0"/>
              <a:t>first iteration</a:t>
            </a:r>
            <a:br>
              <a:rPr lang="en-IN" dirty="0"/>
            </a:br>
            <a:endParaRPr lang="en-IN" dirty="0"/>
          </a:p>
        </p:txBody>
      </p:sp>
    </p:spTree>
    <p:extLst>
      <p:ext uri="{BB962C8B-B14F-4D97-AF65-F5344CB8AC3E}">
        <p14:creationId xmlns:p14="http://schemas.microsoft.com/office/powerpoint/2010/main" val="3553325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5124" name="Picture 4"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27928" y="1184180"/>
            <a:ext cx="453614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736171" y="5535518"/>
            <a:ext cx="2719655" cy="369332"/>
          </a:xfrm>
          <a:prstGeom prst="rect">
            <a:avLst/>
          </a:prstGeom>
        </p:spPr>
        <p:txBody>
          <a:bodyPr wrap="none">
            <a:spAutoFit/>
          </a:bodyPr>
          <a:lstStyle/>
          <a:p>
            <a:r>
              <a:rPr lang="en-IN" dirty="0" smtClean="0">
                <a:latin typeface="euclid_circular_a"/>
              </a:rPr>
              <a:t>Fig: The </a:t>
            </a:r>
            <a:r>
              <a:rPr lang="en-IN" dirty="0">
                <a:latin typeface="euclid_circular_a"/>
              </a:rPr>
              <a:t>second iteration</a:t>
            </a:r>
            <a:endParaRPr lang="en-IN" dirty="0"/>
          </a:p>
        </p:txBody>
      </p:sp>
    </p:spTree>
    <p:extLst>
      <p:ext uri="{BB962C8B-B14F-4D97-AF65-F5344CB8AC3E}">
        <p14:creationId xmlns:p14="http://schemas.microsoft.com/office/powerpoint/2010/main" val="17864528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6146" name="Picture 2"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1969" y="1143236"/>
            <a:ext cx="556806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883648" y="5646340"/>
            <a:ext cx="2424703" cy="369332"/>
          </a:xfrm>
          <a:prstGeom prst="rect">
            <a:avLst/>
          </a:prstGeom>
        </p:spPr>
        <p:txBody>
          <a:bodyPr wrap="none">
            <a:spAutoFit/>
          </a:bodyPr>
          <a:lstStyle/>
          <a:p>
            <a:r>
              <a:rPr lang="en-IN" dirty="0" smtClean="0">
                <a:latin typeface="euclid_circular_a"/>
              </a:rPr>
              <a:t>Fig: The </a:t>
            </a:r>
            <a:r>
              <a:rPr lang="en-IN" dirty="0">
                <a:latin typeface="euclid_circular_a"/>
              </a:rPr>
              <a:t>third iteration</a:t>
            </a:r>
            <a:endParaRPr lang="en-IN" dirty="0"/>
          </a:p>
        </p:txBody>
      </p:sp>
    </p:spTree>
    <p:extLst>
      <p:ext uri="{BB962C8B-B14F-4D97-AF65-F5344CB8AC3E}">
        <p14:creationId xmlns:p14="http://schemas.microsoft.com/office/powerpoint/2010/main" val="3089782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626"/>
          </a:xfrm>
        </p:spPr>
        <p:txBody>
          <a:bodyPr>
            <a:noAutofit/>
          </a:bodyPr>
          <a:lstStyle/>
          <a:p>
            <a:r>
              <a:rPr lang="en-IN" sz="4000" b="1" dirty="0" err="1">
                <a:latin typeface="Times New Roman" panose="02020603050405020304" pitchFamily="18" charset="0"/>
                <a:cs typeface="Times New Roman" panose="02020603050405020304" pitchFamily="18" charset="0"/>
              </a:rPr>
              <a:t>Contd</a:t>
            </a:r>
            <a:r>
              <a:rPr lang="en-IN" sz="4000" b="1" dirty="0">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pic>
        <p:nvPicPr>
          <p:cNvPr id="1026" name="Picture 2" descr="Compare two adjacent elements and swap them if the first element is greater than the next el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64475" y="614150"/>
            <a:ext cx="3244683"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35119" y="4965488"/>
            <a:ext cx="3303393" cy="338554"/>
          </a:xfrm>
          <a:prstGeom prst="rect">
            <a:avLst/>
          </a:prstGeom>
        </p:spPr>
        <p:txBody>
          <a:bodyPr wrap="square">
            <a:spAutoFit/>
          </a:bodyPr>
          <a:lstStyle/>
          <a:p>
            <a:pPr algn="ctr"/>
            <a:r>
              <a:rPr lang="en-IN" sz="1600" dirty="0" smtClean="0">
                <a:latin typeface="Times New Roman" panose="02020603050405020304" pitchFamily="18" charset="0"/>
                <a:cs typeface="Times New Roman" panose="02020603050405020304" pitchFamily="18" charset="0"/>
              </a:rPr>
              <a:t>Fig: Compare </a:t>
            </a:r>
            <a:r>
              <a:rPr lang="en-IN" sz="1600" dirty="0">
                <a:latin typeface="Times New Roman" panose="02020603050405020304" pitchFamily="18" charset="0"/>
                <a:cs typeface="Times New Roman" panose="02020603050405020304" pitchFamily="18" charset="0"/>
              </a:rPr>
              <a:t>the Adjacent Elements</a:t>
            </a:r>
          </a:p>
        </p:txBody>
      </p:sp>
    </p:spTree>
    <p:extLst>
      <p:ext uri="{BB962C8B-B14F-4D97-AF65-F5344CB8AC3E}">
        <p14:creationId xmlns:p14="http://schemas.microsoft.com/office/powerpoint/2010/main" val="30106340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pic>
        <p:nvPicPr>
          <p:cNvPr id="7170" name="Picture 2" descr="Selection sort step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98836" y="1690688"/>
            <a:ext cx="6858352" cy="406420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035453" y="5703662"/>
            <a:ext cx="2565767" cy="369332"/>
          </a:xfrm>
          <a:prstGeom prst="rect">
            <a:avLst/>
          </a:prstGeom>
        </p:spPr>
        <p:txBody>
          <a:bodyPr wrap="none">
            <a:spAutoFit/>
          </a:bodyPr>
          <a:lstStyle/>
          <a:p>
            <a:r>
              <a:rPr lang="en-IN" dirty="0" smtClean="0">
                <a:latin typeface="euclid_circular_a"/>
              </a:rPr>
              <a:t>Fig: The </a:t>
            </a:r>
            <a:r>
              <a:rPr lang="en-IN" dirty="0">
                <a:latin typeface="euclid_circular_a"/>
              </a:rPr>
              <a:t>fourth iteration</a:t>
            </a:r>
            <a:endParaRPr lang="en-IN" dirty="0"/>
          </a:p>
        </p:txBody>
      </p:sp>
    </p:spTree>
    <p:extLst>
      <p:ext uri="{BB962C8B-B14F-4D97-AF65-F5344CB8AC3E}">
        <p14:creationId xmlns:p14="http://schemas.microsoft.com/office/powerpoint/2010/main" val="11682811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Selection Sort </a:t>
            </a:r>
            <a:r>
              <a:rPr lang="en-IN" b="1" dirty="0" smtClean="0">
                <a:latin typeface="Times New Roman" panose="02020603050405020304" pitchFamily="18" charset="0"/>
                <a:cs typeface="Times New Roman" panose="02020603050405020304" pitchFamily="18" charset="0"/>
              </a:rPr>
              <a:t>Algorithm:</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err="1" smtClean="0">
                <a:latin typeface="Times New Roman" panose="02020603050405020304" pitchFamily="18" charset="0"/>
                <a:cs typeface="Times New Roman" panose="02020603050405020304" pitchFamily="18" charset="0"/>
              </a:rPr>
              <a:t>selectionSort</a:t>
            </a:r>
            <a:r>
              <a:rPr lang="en-IN" dirty="0" smtClean="0">
                <a:latin typeface="Times New Roman" panose="02020603050405020304" pitchFamily="18" charset="0"/>
                <a:cs typeface="Times New Roman" panose="02020603050405020304" pitchFamily="18" charset="0"/>
              </a:rPr>
              <a:t>(array</a:t>
            </a:r>
            <a:r>
              <a:rPr lang="en-IN" dirty="0">
                <a:latin typeface="Times New Roman" panose="02020603050405020304" pitchFamily="18" charset="0"/>
                <a:cs typeface="Times New Roman" panose="02020603050405020304" pitchFamily="18" charset="0"/>
              </a:rPr>
              <a:t>, size)</a:t>
            </a:r>
          </a:p>
          <a:p>
            <a:pPr marL="0" indent="0">
              <a:buNone/>
            </a:pPr>
            <a:r>
              <a:rPr lang="en-IN" dirty="0">
                <a:latin typeface="Times New Roman" panose="02020603050405020304" pitchFamily="18" charset="0"/>
                <a:cs typeface="Times New Roman" panose="02020603050405020304" pitchFamily="18" charset="0"/>
              </a:rPr>
              <a:t>  repeat (size - 1) times</a:t>
            </a:r>
          </a:p>
          <a:p>
            <a:pPr marL="0" indent="0">
              <a:buNone/>
            </a:pPr>
            <a:r>
              <a:rPr lang="en-IN" dirty="0">
                <a:latin typeface="Times New Roman" panose="02020603050405020304" pitchFamily="18" charset="0"/>
                <a:cs typeface="Times New Roman" panose="02020603050405020304" pitchFamily="18" charset="0"/>
              </a:rPr>
              <a:t>  set the first unsorted element as the minimum</a:t>
            </a:r>
          </a:p>
          <a:p>
            <a:pPr marL="0" indent="0">
              <a:buNone/>
            </a:pPr>
            <a:r>
              <a:rPr lang="en-IN" dirty="0">
                <a:latin typeface="Times New Roman" panose="02020603050405020304" pitchFamily="18" charset="0"/>
                <a:cs typeface="Times New Roman" panose="02020603050405020304" pitchFamily="18" charset="0"/>
              </a:rPr>
              <a:t>  for each of the unsorted elements</a:t>
            </a:r>
          </a:p>
          <a:p>
            <a:pPr marL="0" indent="0">
              <a:buNone/>
            </a:pPr>
            <a:r>
              <a:rPr lang="en-IN" dirty="0">
                <a:latin typeface="Times New Roman" panose="02020603050405020304" pitchFamily="18" charset="0"/>
                <a:cs typeface="Times New Roman" panose="02020603050405020304" pitchFamily="18" charset="0"/>
              </a:rPr>
              <a:t>    if element &lt; </a:t>
            </a:r>
            <a:r>
              <a:rPr lang="en-IN" dirty="0" err="1">
                <a:latin typeface="Times New Roman" panose="02020603050405020304" pitchFamily="18" charset="0"/>
                <a:cs typeface="Times New Roman" panose="02020603050405020304" pitchFamily="18" charset="0"/>
              </a:rPr>
              <a:t>currentMinimum</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set element as new minimum</a:t>
            </a:r>
          </a:p>
          <a:p>
            <a:pPr marL="0" indent="0">
              <a:buNone/>
            </a:pPr>
            <a:r>
              <a:rPr lang="en-IN" dirty="0">
                <a:latin typeface="Times New Roman" panose="02020603050405020304" pitchFamily="18" charset="0"/>
                <a:cs typeface="Times New Roman" panose="02020603050405020304" pitchFamily="18" charset="0"/>
              </a:rPr>
              <a:t>  swap minimum with first unsorted position</a:t>
            </a:r>
          </a:p>
          <a:p>
            <a:pPr marL="0" indent="0">
              <a:buNone/>
            </a:pPr>
            <a:r>
              <a:rPr lang="en-IN" dirty="0">
                <a:latin typeface="Times New Roman" panose="02020603050405020304" pitchFamily="18" charset="0"/>
                <a:cs typeface="Times New Roman" panose="02020603050405020304" pitchFamily="18" charset="0"/>
              </a:rPr>
              <a:t>end </a:t>
            </a:r>
            <a:r>
              <a:rPr lang="en-IN" dirty="0" err="1">
                <a:latin typeface="Times New Roman" panose="02020603050405020304" pitchFamily="18" charset="0"/>
                <a:cs typeface="Times New Roman" panose="02020603050405020304" pitchFamily="18" charset="0"/>
              </a:rPr>
              <a:t>selectionSort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51856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1538"/>
          </a:xfrm>
        </p:spPr>
        <p:txBody>
          <a:bodyPr>
            <a:normAutofit fontScale="90000"/>
          </a:bodyPr>
          <a:lstStyle/>
          <a:p>
            <a:r>
              <a:rPr lang="en-IN" b="1" dirty="0">
                <a:latin typeface="Times New Roman" panose="02020603050405020304" pitchFamily="18" charset="0"/>
                <a:cs typeface="Times New Roman" panose="02020603050405020304" pitchFamily="18" charset="0"/>
              </a:rPr>
              <a:t>Selection Sort Code in </a:t>
            </a:r>
            <a:r>
              <a:rPr lang="en-IN" b="1" dirty="0" smtClean="0">
                <a:latin typeface="Times New Roman" panose="02020603050405020304" pitchFamily="18" charset="0"/>
                <a:cs typeface="Times New Roman" panose="02020603050405020304" pitchFamily="18" charset="0"/>
              </a:rPr>
              <a:t>Python:</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82639"/>
            <a:ext cx="10515600" cy="5704764"/>
          </a:xfrm>
        </p:spPr>
        <p:txBody>
          <a:bodyPr>
            <a:normAutofit fontScale="85000" lnSpcReduction="20000"/>
          </a:bodyPr>
          <a:lstStyle/>
          <a:p>
            <a:pPr marL="0" indent="0">
              <a:buNone/>
            </a:pPr>
            <a:r>
              <a:rPr lang="en-IN" dirty="0" err="1" smtClean="0"/>
              <a:t>def</a:t>
            </a:r>
            <a:r>
              <a:rPr lang="en-IN" dirty="0" smtClean="0"/>
              <a:t> </a:t>
            </a:r>
            <a:r>
              <a:rPr lang="en-IN" dirty="0" err="1"/>
              <a:t>selectionSort</a:t>
            </a:r>
            <a:r>
              <a:rPr lang="en-IN" dirty="0"/>
              <a:t>(array, size):</a:t>
            </a:r>
          </a:p>
          <a:p>
            <a:pPr marL="0" indent="0">
              <a:buNone/>
            </a:pPr>
            <a:r>
              <a:rPr lang="en-IN" dirty="0"/>
              <a:t>       for step in range(size):</a:t>
            </a:r>
          </a:p>
          <a:p>
            <a:pPr marL="0" indent="0">
              <a:buNone/>
            </a:pPr>
            <a:r>
              <a:rPr lang="en-IN" dirty="0"/>
              <a:t>        </a:t>
            </a:r>
            <a:r>
              <a:rPr lang="en-IN" dirty="0" err="1"/>
              <a:t>min_idx</a:t>
            </a:r>
            <a:r>
              <a:rPr lang="en-IN" dirty="0"/>
              <a:t> = step</a:t>
            </a:r>
          </a:p>
          <a:p>
            <a:pPr marL="0" indent="0">
              <a:buNone/>
            </a:pPr>
            <a:r>
              <a:rPr lang="en-IN" dirty="0"/>
              <a:t>        for </a:t>
            </a:r>
            <a:r>
              <a:rPr lang="en-IN" dirty="0" err="1"/>
              <a:t>i</a:t>
            </a:r>
            <a:r>
              <a:rPr lang="en-IN" dirty="0"/>
              <a:t> in range(step + 1, size):</a:t>
            </a:r>
          </a:p>
          <a:p>
            <a:pPr marL="0" indent="0">
              <a:buNone/>
            </a:pPr>
            <a:r>
              <a:rPr lang="en-IN" dirty="0" smtClean="0"/>
              <a:t># </a:t>
            </a:r>
            <a:r>
              <a:rPr lang="en-IN" dirty="0"/>
              <a:t>select the minimum element in each loop</a:t>
            </a:r>
          </a:p>
          <a:p>
            <a:pPr marL="0" indent="0">
              <a:buNone/>
            </a:pPr>
            <a:r>
              <a:rPr lang="en-IN" dirty="0"/>
              <a:t>            if array[</a:t>
            </a:r>
            <a:r>
              <a:rPr lang="en-IN" dirty="0" err="1"/>
              <a:t>i</a:t>
            </a:r>
            <a:r>
              <a:rPr lang="en-IN" dirty="0"/>
              <a:t>] &lt; array[</a:t>
            </a:r>
            <a:r>
              <a:rPr lang="en-IN" dirty="0" err="1"/>
              <a:t>min_idx</a:t>
            </a:r>
            <a:r>
              <a:rPr lang="en-IN" dirty="0"/>
              <a:t>]:</a:t>
            </a:r>
          </a:p>
          <a:p>
            <a:pPr marL="0" indent="0">
              <a:buNone/>
            </a:pPr>
            <a:r>
              <a:rPr lang="en-IN" dirty="0"/>
              <a:t>                </a:t>
            </a:r>
            <a:r>
              <a:rPr lang="en-IN" dirty="0" err="1"/>
              <a:t>min_idx</a:t>
            </a:r>
            <a:r>
              <a:rPr lang="en-IN" dirty="0"/>
              <a:t> = </a:t>
            </a:r>
            <a:r>
              <a:rPr lang="en-IN" dirty="0" err="1"/>
              <a:t>i</a:t>
            </a:r>
            <a:endParaRPr lang="en-IN" dirty="0"/>
          </a:p>
          <a:p>
            <a:pPr marL="0" indent="0">
              <a:buNone/>
            </a:pPr>
            <a:r>
              <a:rPr lang="en-IN" dirty="0"/>
              <a:t>        # put min at the correct position</a:t>
            </a:r>
          </a:p>
          <a:p>
            <a:pPr marL="0" indent="0">
              <a:buNone/>
            </a:pPr>
            <a:r>
              <a:rPr lang="en-IN" dirty="0"/>
              <a:t>        (array[step], array[</a:t>
            </a:r>
            <a:r>
              <a:rPr lang="en-IN" dirty="0" err="1"/>
              <a:t>min_idx</a:t>
            </a:r>
            <a:r>
              <a:rPr lang="en-IN" dirty="0"/>
              <a:t>]) = (array[</a:t>
            </a:r>
            <a:r>
              <a:rPr lang="en-IN" dirty="0" err="1"/>
              <a:t>min_idx</a:t>
            </a:r>
            <a:r>
              <a:rPr lang="en-IN" dirty="0"/>
              <a:t>], array[step])</a:t>
            </a:r>
          </a:p>
          <a:p>
            <a:pPr marL="0" indent="0">
              <a:buNone/>
            </a:pPr>
            <a:r>
              <a:rPr lang="en-IN" dirty="0"/>
              <a:t>data = [-2, 45, 0, 11, -9]</a:t>
            </a:r>
          </a:p>
          <a:p>
            <a:pPr marL="0" indent="0">
              <a:buNone/>
            </a:pPr>
            <a:r>
              <a:rPr lang="en-IN" dirty="0"/>
              <a:t>size = </a:t>
            </a:r>
            <a:r>
              <a:rPr lang="en-IN" dirty="0" err="1"/>
              <a:t>len</a:t>
            </a:r>
            <a:r>
              <a:rPr lang="en-IN" dirty="0"/>
              <a:t>(data)</a:t>
            </a:r>
          </a:p>
          <a:p>
            <a:pPr marL="0" indent="0">
              <a:buNone/>
            </a:pPr>
            <a:r>
              <a:rPr lang="en-IN" dirty="0" err="1"/>
              <a:t>selectionSort</a:t>
            </a:r>
            <a:r>
              <a:rPr lang="en-IN" dirty="0"/>
              <a:t>(data, size)</a:t>
            </a:r>
          </a:p>
          <a:p>
            <a:pPr marL="0" indent="0">
              <a:buNone/>
            </a:pPr>
            <a:r>
              <a:rPr lang="en-IN" dirty="0"/>
              <a:t>print('Sorted Array in Ascending Order:')</a:t>
            </a:r>
          </a:p>
          <a:p>
            <a:pPr marL="0" indent="0">
              <a:buNone/>
            </a:pPr>
            <a:r>
              <a:rPr lang="en-IN" dirty="0"/>
              <a:t>print(data)</a:t>
            </a:r>
          </a:p>
          <a:p>
            <a:endParaRPr lang="en-IN" dirty="0"/>
          </a:p>
        </p:txBody>
      </p:sp>
    </p:spTree>
    <p:extLst>
      <p:ext uri="{BB962C8B-B14F-4D97-AF65-F5344CB8AC3E}">
        <p14:creationId xmlns:p14="http://schemas.microsoft.com/office/powerpoint/2010/main" val="16947174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Selection Sort </a:t>
            </a:r>
            <a:r>
              <a:rPr lang="en-IN" b="1" dirty="0" smtClean="0">
                <a:latin typeface="Times New Roman" panose="02020603050405020304" pitchFamily="18" charset="0"/>
                <a:cs typeface="Times New Roman" panose="02020603050405020304" pitchFamily="18" charset="0"/>
              </a:rPr>
              <a:t>Complexity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Number of comparisons: (n - 1) + (n - 2) + (n - 3) + ..... + 1 = n(n - 1) / 2 </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Complexity = </a:t>
            </a:r>
            <a:r>
              <a:rPr lang="en-IN" dirty="0" smtClean="0">
                <a:latin typeface="Times New Roman" panose="02020603050405020304" pitchFamily="18" charset="0"/>
                <a:cs typeface="Times New Roman" panose="02020603050405020304" pitchFamily="18" charset="0"/>
              </a:rPr>
              <a:t>O(n</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Also, we can </a:t>
            </a:r>
            <a:r>
              <a:rPr lang="en-IN" dirty="0" smtClean="0">
                <a:latin typeface="Times New Roman" panose="02020603050405020304" pitchFamily="18" charset="0"/>
                <a:cs typeface="Times New Roman" panose="02020603050405020304" pitchFamily="18" charset="0"/>
              </a:rPr>
              <a:t>analyse </a:t>
            </a:r>
            <a:r>
              <a:rPr lang="en-IN" dirty="0">
                <a:latin typeface="Times New Roman" panose="02020603050405020304" pitchFamily="18" charset="0"/>
                <a:cs typeface="Times New Roman" panose="02020603050405020304" pitchFamily="18" charset="0"/>
              </a:rPr>
              <a:t>the complexity by simply observing the number of loops. There are 2 loops so the complexity is n*n = n2</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Time Complexities:</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Worst Case Complexity: </a:t>
            </a:r>
            <a:r>
              <a:rPr lang="en-IN" dirty="0" smtClean="0">
                <a:latin typeface="Times New Roman" panose="02020603050405020304" pitchFamily="18" charset="0"/>
                <a:cs typeface="Times New Roman" panose="02020603050405020304" pitchFamily="18" charset="0"/>
              </a:rPr>
              <a:t>O(n</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Best </a:t>
            </a:r>
            <a:r>
              <a:rPr lang="en-IN" dirty="0">
                <a:latin typeface="Times New Roman" panose="02020603050405020304" pitchFamily="18" charset="0"/>
                <a:cs typeface="Times New Roman" panose="02020603050405020304" pitchFamily="18" charset="0"/>
              </a:rPr>
              <a:t>Case Complexity: </a:t>
            </a:r>
            <a:r>
              <a:rPr lang="en-IN" dirty="0" smtClean="0">
                <a:latin typeface="Times New Roman" panose="02020603050405020304" pitchFamily="18" charset="0"/>
                <a:cs typeface="Times New Roman" panose="02020603050405020304" pitchFamily="18" charset="0"/>
              </a:rPr>
              <a:t>O(n</a:t>
            </a:r>
            <a:r>
              <a:rPr lang="en-IN" baseline="30000" dirty="0" smtClean="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Average </a:t>
            </a:r>
            <a:r>
              <a:rPr lang="en-IN" dirty="0">
                <a:latin typeface="Times New Roman" panose="02020603050405020304" pitchFamily="18" charset="0"/>
                <a:cs typeface="Times New Roman" panose="02020603050405020304" pitchFamily="18" charset="0"/>
              </a:rPr>
              <a:t>Case Complexity: </a:t>
            </a:r>
            <a:r>
              <a:rPr lang="en-IN" dirty="0" smtClean="0">
                <a:latin typeface="Times New Roman" panose="02020603050405020304" pitchFamily="18" charset="0"/>
                <a:cs typeface="Times New Roman" panose="02020603050405020304" pitchFamily="18" charset="0"/>
              </a:rPr>
              <a:t>O(n</a:t>
            </a:r>
            <a:r>
              <a:rPr lang="en-IN" baseline="30000" dirty="0">
                <a:latin typeface="Times New Roman" panose="02020603050405020304" pitchFamily="18" charset="0"/>
                <a:cs typeface="Times New Roman" panose="02020603050405020304" pitchFamily="18" charset="0"/>
              </a:rPr>
              <a:t>2</a:t>
            </a:r>
            <a:r>
              <a:rPr lang="en-IN" dirty="0" smtClean="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The time complexity of the selection sort is the same in all cases. At every step, you have to find the minimum element and put it in the right place. The minimum element is not known until the end of the array is not reached.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852443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endParaRPr lang="en-IN" dirty="0"/>
          </a:p>
        </p:txBody>
      </p:sp>
      <p:sp>
        <p:nvSpPr>
          <p:cNvPr id="3" name="Content Placeholder 2"/>
          <p:cNvSpPr>
            <a:spLocks noGrp="1"/>
          </p:cNvSpPr>
          <p:nvPr>
            <p:ph idx="1"/>
          </p:nvPr>
        </p:nvSpPr>
        <p:spPr/>
        <p:txBody>
          <a:bodyPr>
            <a:normAutofit/>
          </a:bodyPr>
          <a:lstStyle/>
          <a:p>
            <a:pPr marL="0" indent="0">
              <a:buNone/>
            </a:pPr>
            <a:r>
              <a:rPr lang="en-IN" b="1" dirty="0" smtClean="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selection sort is used when</a:t>
            </a: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a small list is to be </a:t>
            </a:r>
            <a:r>
              <a:rPr lang="en-IN" dirty="0" smtClean="0">
                <a:latin typeface="Times New Roman" panose="02020603050405020304" pitchFamily="18" charset="0"/>
                <a:cs typeface="Times New Roman" panose="02020603050405020304" pitchFamily="18" charset="0"/>
              </a:rPr>
              <a:t>sorted</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cost </a:t>
            </a:r>
            <a:r>
              <a:rPr lang="en-IN" dirty="0">
                <a:latin typeface="Times New Roman" panose="02020603050405020304" pitchFamily="18" charset="0"/>
                <a:cs typeface="Times New Roman" panose="02020603050405020304" pitchFamily="18" charset="0"/>
              </a:rPr>
              <a:t>of swapping does not </a:t>
            </a:r>
            <a:r>
              <a:rPr lang="en-IN" dirty="0" smtClean="0">
                <a:latin typeface="Times New Roman" panose="02020603050405020304" pitchFamily="18" charset="0"/>
                <a:cs typeface="Times New Roman" panose="02020603050405020304" pitchFamily="18" charset="0"/>
              </a:rPr>
              <a:t>matter</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checking of all the elements is compulsory</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cost </a:t>
            </a:r>
            <a:r>
              <a:rPr lang="en-IN" dirty="0">
                <a:latin typeface="Times New Roman" panose="02020603050405020304" pitchFamily="18" charset="0"/>
                <a:cs typeface="Times New Roman" panose="02020603050405020304" pitchFamily="18" charset="0"/>
              </a:rPr>
              <a:t>of writing to a memory matters like in flash memory (number of writes/swaps is O(n) as compared to O(n</a:t>
            </a:r>
            <a:r>
              <a:rPr lang="en-IN" baseline="30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of bubble sort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9763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t>Linear Search</a:t>
            </a:r>
            <a:br>
              <a:rPr lang="en-IN" b="1" dirty="0"/>
            </a:br>
            <a:endParaRPr lang="en-IN" dirty="0"/>
          </a:p>
        </p:txBody>
      </p:sp>
      <p:pic>
        <p:nvPicPr>
          <p:cNvPr id="4" name="Content Placeholder 3" descr="Initial arra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38656" y="4102293"/>
            <a:ext cx="4788146" cy="124466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090655" y="1473664"/>
            <a:ext cx="10032269" cy="2308324"/>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It is </a:t>
            </a:r>
            <a:r>
              <a:rPr lang="en-IN" sz="2400" dirty="0">
                <a:latin typeface="Times New Roman" panose="02020603050405020304" pitchFamily="18" charset="0"/>
                <a:cs typeface="Times New Roman" panose="02020603050405020304" pitchFamily="18" charset="0"/>
              </a:rPr>
              <a:t>a sequential searching algorithm where we start from one end and check every element of the list until the desired element is found. It is the simplest searching </a:t>
            </a:r>
            <a:r>
              <a:rPr lang="en-IN" sz="2400" dirty="0" smtClean="0">
                <a:latin typeface="Times New Roman" panose="02020603050405020304" pitchFamily="18" charset="0"/>
                <a:cs typeface="Times New Roman" panose="02020603050405020304" pitchFamily="18" charset="0"/>
              </a:rPr>
              <a:t>algorithm.</a:t>
            </a:r>
          </a:p>
          <a:p>
            <a:pPr marL="342900" indent="-342900">
              <a:buFont typeface="Arial" panose="020B0604020202020204" pitchFamily="34" charset="0"/>
              <a:buChar char="•"/>
            </a:pPr>
            <a:r>
              <a:rPr lang="en-IN" sz="2400" b="1" dirty="0" smtClean="0">
                <a:latin typeface="Times New Roman" panose="02020603050405020304" pitchFamily="18" charset="0"/>
                <a:cs typeface="Times New Roman" panose="02020603050405020304" pitchFamily="18" charset="0"/>
              </a:rPr>
              <a:t>Working</a:t>
            </a:r>
            <a:r>
              <a:rPr lang="en-IN" sz="2400" b="1"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E.g.: to search for an element k = 1 in the list below:</a:t>
            </a:r>
          </a:p>
          <a:p>
            <a:endParaRPr lang="en-IN" sz="2400" dirty="0">
              <a:latin typeface="Times New Roman" panose="02020603050405020304" pitchFamily="18" charset="0"/>
              <a:cs typeface="Times New Roman" panose="02020603050405020304" pitchFamily="18" charset="0"/>
            </a:endParaRPr>
          </a:p>
        </p:txBody>
      </p:sp>
      <p:sp>
        <p:nvSpPr>
          <p:cNvPr id="6" name="Rectangle 5"/>
          <p:cNvSpPr/>
          <p:nvPr/>
        </p:nvSpPr>
        <p:spPr>
          <a:xfrm>
            <a:off x="5039105" y="5482596"/>
            <a:ext cx="3095784" cy="369332"/>
          </a:xfrm>
          <a:prstGeom prst="rect">
            <a:avLst/>
          </a:prstGeom>
        </p:spPr>
        <p:txBody>
          <a:bodyPr wrap="none">
            <a:spAutoFit/>
          </a:bodyPr>
          <a:lstStyle/>
          <a:p>
            <a:r>
              <a:rPr lang="en-IN" dirty="0" smtClean="0">
                <a:latin typeface="euclid_circular_a"/>
              </a:rPr>
              <a:t>Fig: Array </a:t>
            </a:r>
            <a:r>
              <a:rPr lang="en-IN" dirty="0">
                <a:latin typeface="euclid_circular_a"/>
              </a:rPr>
              <a:t>to be searched for</a:t>
            </a:r>
            <a:endParaRPr lang="en-IN" dirty="0"/>
          </a:p>
        </p:txBody>
      </p:sp>
    </p:spTree>
    <p:extLst>
      <p:ext uri="{BB962C8B-B14F-4D97-AF65-F5344CB8AC3E}">
        <p14:creationId xmlns:p14="http://schemas.microsoft.com/office/powerpoint/2010/main" val="716595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690688"/>
          </a:xfrm>
        </p:spPr>
        <p:txBody>
          <a:bodyPr>
            <a:normAutofit/>
          </a:bodyPr>
          <a:lstStyle/>
          <a:p>
            <a:r>
              <a:rPr lang="en-IN" sz="4000" b="1" dirty="0" err="1">
                <a:latin typeface="Times New Roman" panose="02020603050405020304" pitchFamily="18" charset="0"/>
                <a:cs typeface="Times New Roman" panose="02020603050405020304" pitchFamily="18" charset="0"/>
              </a:rPr>
              <a:t>Contd</a:t>
            </a:r>
            <a:r>
              <a:rPr lang="en-IN" sz="4000" b="1" dirty="0" smtClean="0">
                <a:latin typeface="Times New Roman" panose="02020603050405020304" pitchFamily="18" charset="0"/>
                <a:cs typeface="Times New Roman" panose="02020603050405020304" pitchFamily="18" charset="0"/>
              </a:rPr>
              <a:t>…</a:t>
            </a: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dirty="0" smtClean="0"/>
              <a:t>1. Start </a:t>
            </a:r>
            <a:r>
              <a:rPr lang="en-IN" sz="2400" dirty="0"/>
              <a:t>from the first element, compare k with each element x</a:t>
            </a:r>
          </a:p>
        </p:txBody>
      </p:sp>
      <p:sp>
        <p:nvSpPr>
          <p:cNvPr id="3" name="Content Placeholder 2"/>
          <p:cNvSpPr>
            <a:spLocks noGrp="1"/>
          </p:cNvSpPr>
          <p:nvPr>
            <p:ph idx="1"/>
          </p:nvPr>
        </p:nvSpPr>
        <p:spPr>
          <a:xfrm>
            <a:off x="838200" y="1825624"/>
            <a:ext cx="10515600" cy="4701369"/>
          </a:xfrm>
        </p:spPr>
        <p:txBody>
          <a:bodyPr>
            <a:normAutofit fontScale="92500" lnSpcReduction="10000"/>
          </a:bodyPr>
          <a:lstStyle/>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lgn="ctr">
              <a:buNone/>
            </a:pPr>
            <a:r>
              <a:rPr lang="en-IN" sz="2600" dirty="0" smtClean="0"/>
              <a:t>Fig: Compare </a:t>
            </a:r>
            <a:r>
              <a:rPr lang="en-IN" sz="2600" dirty="0"/>
              <a:t>with each element</a:t>
            </a:r>
          </a:p>
        </p:txBody>
      </p:sp>
      <p:pic>
        <p:nvPicPr>
          <p:cNvPr id="2050" name="Picture 2" descr="Element not fou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699" y="1214650"/>
            <a:ext cx="5044601" cy="4763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10883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Element foun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1926" y="1695867"/>
            <a:ext cx="4788146" cy="191779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6"/>
          <p:cNvSpPr>
            <a:spLocks noGrp="1" noChangeArrowheads="1"/>
          </p:cNvSpPr>
          <p:nvPr>
            <p:ph type="title"/>
          </p:nvPr>
        </p:nvSpPr>
        <p:spPr bwMode="auto">
          <a:xfrm>
            <a:off x="838200" y="289243"/>
            <a:ext cx="4297640" cy="147732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nSpc>
                <a:spcPct val="100000"/>
              </a:lnSpc>
            </a:pPr>
            <a:r>
              <a:rPr lang="en-IN" sz="4000" b="1" dirty="0" err="1">
                <a:latin typeface="Times New Roman" panose="02020603050405020304" pitchFamily="18" charset="0"/>
                <a:cs typeface="Times New Roman" panose="02020603050405020304" pitchFamily="18" charset="0"/>
              </a:rPr>
              <a:t>Contd</a:t>
            </a:r>
            <a:r>
              <a:rPr lang="en-IN" sz="4000" b="1" dirty="0" smtClean="0">
                <a:latin typeface="Times New Roman" panose="02020603050405020304" pitchFamily="18" charset="0"/>
                <a:cs typeface="Times New Roman" panose="02020603050405020304" pitchFamily="18" charset="0"/>
              </a:rPr>
              <a:t>…</a:t>
            </a: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kumimoji="0" 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If x == k, return the index. </a:t>
            </a:r>
          </a:p>
        </p:txBody>
      </p:sp>
      <p:sp>
        <p:nvSpPr>
          <p:cNvPr id="6" name="Rectangle 5"/>
          <p:cNvSpPr/>
          <p:nvPr/>
        </p:nvSpPr>
        <p:spPr>
          <a:xfrm>
            <a:off x="1055049" y="5155021"/>
            <a:ext cx="3251211" cy="461665"/>
          </a:xfrm>
          <a:prstGeom prst="rect">
            <a:avLst/>
          </a:prstGeom>
        </p:spPr>
        <p:txBody>
          <a:bodyPr wrap="none">
            <a:spAutoFit/>
          </a:bodyPr>
          <a:lstStyle/>
          <a:p>
            <a:r>
              <a:rPr lang="en-IN" sz="2400" dirty="0" smtClean="0">
                <a:latin typeface="Times New Roman" panose="02020603050405020304" pitchFamily="18" charset="0"/>
                <a:cs typeface="Times New Roman" panose="02020603050405020304" pitchFamily="18" charset="0"/>
              </a:rPr>
              <a:t>3. Else</a:t>
            </a:r>
            <a:r>
              <a:rPr lang="en-IN" sz="2400" dirty="0">
                <a:latin typeface="Times New Roman" panose="02020603050405020304" pitchFamily="18" charset="0"/>
                <a:cs typeface="Times New Roman" panose="02020603050405020304" pitchFamily="18" charset="0"/>
              </a:rPr>
              <a:t>, return not found.</a:t>
            </a:r>
            <a:endParaRPr lang="en-IN" sz="24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4899546" y="3290500"/>
            <a:ext cx="2467773" cy="646331"/>
          </a:xfrm>
          <a:prstGeom prst="rect">
            <a:avLst/>
          </a:prstGeom>
        </p:spPr>
        <p:txBody>
          <a:bodyPr wrap="square">
            <a:spAutoFit/>
          </a:bodyPr>
          <a:lstStyle/>
          <a:p>
            <a:endParaRPr lang="en-IN" dirty="0" smtClean="0">
              <a:latin typeface="euclid_circular_a"/>
            </a:endParaRPr>
          </a:p>
          <a:p>
            <a:r>
              <a:rPr lang="en-IN" dirty="0" smtClean="0">
                <a:latin typeface="euclid_circular_a"/>
              </a:rPr>
              <a:t>Fig: Element </a:t>
            </a:r>
            <a:r>
              <a:rPr lang="en-IN" dirty="0">
                <a:latin typeface="euclid_circular_a"/>
              </a:rPr>
              <a:t>found</a:t>
            </a:r>
            <a:endParaRPr lang="en-IN" dirty="0"/>
          </a:p>
        </p:txBody>
      </p:sp>
    </p:spTree>
    <p:extLst>
      <p:ext uri="{BB962C8B-B14F-4D97-AF65-F5344CB8AC3E}">
        <p14:creationId xmlns:p14="http://schemas.microsoft.com/office/powerpoint/2010/main" val="6323348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Linear Search </a:t>
            </a:r>
            <a:r>
              <a:rPr lang="en-IN" dirty="0" smtClean="0">
                <a:latin typeface="Times New Roman" panose="02020603050405020304" pitchFamily="18" charset="0"/>
                <a:cs typeface="Times New Roman" panose="02020603050405020304" pitchFamily="18" charset="0"/>
              </a:rPr>
              <a:t>Algorithm:</a:t>
            </a:r>
            <a:r>
              <a:rPr lang="en-IN" dirty="0"/>
              <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err="1" smtClean="0"/>
              <a:t>LinearSearch</a:t>
            </a:r>
            <a:r>
              <a:rPr lang="en-IN" dirty="0" smtClean="0"/>
              <a:t>(array</a:t>
            </a:r>
            <a:r>
              <a:rPr lang="en-IN" dirty="0"/>
              <a:t>, key)</a:t>
            </a:r>
          </a:p>
          <a:p>
            <a:pPr marL="0" indent="0">
              <a:buNone/>
            </a:pPr>
            <a:r>
              <a:rPr lang="en-IN" dirty="0"/>
              <a:t>  for each item in the array</a:t>
            </a:r>
          </a:p>
          <a:p>
            <a:pPr marL="0" indent="0">
              <a:buNone/>
            </a:pPr>
            <a:r>
              <a:rPr lang="en-IN" dirty="0"/>
              <a:t>    if item == value</a:t>
            </a:r>
          </a:p>
          <a:p>
            <a:pPr marL="0" indent="0">
              <a:buNone/>
            </a:pPr>
            <a:r>
              <a:rPr lang="en-IN" dirty="0"/>
              <a:t>      return its index</a:t>
            </a:r>
          </a:p>
          <a:p>
            <a:endParaRPr lang="en-IN" dirty="0"/>
          </a:p>
        </p:txBody>
      </p:sp>
    </p:spTree>
    <p:extLst>
      <p:ext uri="{BB962C8B-B14F-4D97-AF65-F5344CB8AC3E}">
        <p14:creationId xmlns:p14="http://schemas.microsoft.com/office/powerpoint/2010/main" val="25610005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08332"/>
          </a:xfrm>
        </p:spPr>
        <p:txBody>
          <a:bodyPr>
            <a:normAutofit fontScale="90000"/>
          </a:bodyPr>
          <a:lstStyle/>
          <a:p>
            <a:r>
              <a:rPr lang="en-IN" dirty="0" smtClean="0">
                <a:latin typeface="Times New Roman" panose="02020603050405020304" pitchFamily="18" charset="0"/>
                <a:cs typeface="Times New Roman" panose="02020603050405020304" pitchFamily="18" charset="0"/>
              </a:rPr>
              <a:t>Linear </a:t>
            </a:r>
            <a:r>
              <a:rPr lang="en-IN" dirty="0">
                <a:latin typeface="Times New Roman" panose="02020603050405020304" pitchFamily="18" charset="0"/>
                <a:cs typeface="Times New Roman" panose="02020603050405020304" pitchFamily="18" charset="0"/>
              </a:rPr>
              <a:t>Search in </a:t>
            </a:r>
            <a:r>
              <a:rPr lang="en-IN" dirty="0" smtClean="0">
                <a:latin typeface="Times New Roman" panose="02020603050405020304" pitchFamily="18" charset="0"/>
                <a:cs typeface="Times New Roman" panose="02020603050405020304" pitchFamily="18" charset="0"/>
              </a:rPr>
              <a:t>Python: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19116"/>
            <a:ext cx="10515600" cy="5057847"/>
          </a:xfrm>
        </p:spPr>
        <p:txBody>
          <a:bodyPr>
            <a:normAutofit fontScale="62500" lnSpcReduction="20000"/>
          </a:bodyPr>
          <a:lstStyle/>
          <a:p>
            <a:pPr marL="0" indent="0">
              <a:buNone/>
            </a:pPr>
            <a:r>
              <a:rPr lang="en-IN" dirty="0"/>
              <a:t> </a:t>
            </a:r>
            <a:r>
              <a:rPr lang="en-IN" dirty="0" err="1" smtClean="0"/>
              <a:t>def</a:t>
            </a:r>
            <a:r>
              <a:rPr lang="en-IN" dirty="0" smtClean="0"/>
              <a:t> </a:t>
            </a:r>
            <a:r>
              <a:rPr lang="en-IN" dirty="0" err="1"/>
              <a:t>linearSearch</a:t>
            </a:r>
            <a:r>
              <a:rPr lang="en-IN" dirty="0"/>
              <a:t>(array, n, x):</a:t>
            </a:r>
          </a:p>
          <a:p>
            <a:pPr marL="0" indent="0">
              <a:buNone/>
            </a:pPr>
            <a:r>
              <a:rPr lang="en-IN" dirty="0" smtClean="0"/>
              <a:t>    </a:t>
            </a:r>
            <a:r>
              <a:rPr lang="en-IN" dirty="0"/>
              <a:t># Going through array </a:t>
            </a:r>
            <a:r>
              <a:rPr lang="en-IN" dirty="0" err="1"/>
              <a:t>sequencially</a:t>
            </a:r>
            <a:endParaRPr lang="en-IN" dirty="0"/>
          </a:p>
          <a:p>
            <a:pPr marL="0" indent="0">
              <a:buNone/>
            </a:pPr>
            <a:r>
              <a:rPr lang="en-IN" dirty="0"/>
              <a:t>    for </a:t>
            </a:r>
            <a:r>
              <a:rPr lang="en-IN" dirty="0" err="1"/>
              <a:t>i</a:t>
            </a:r>
            <a:r>
              <a:rPr lang="en-IN" dirty="0"/>
              <a:t> in range(0, n):</a:t>
            </a:r>
          </a:p>
          <a:p>
            <a:pPr marL="0" indent="0">
              <a:buNone/>
            </a:pPr>
            <a:r>
              <a:rPr lang="en-IN" dirty="0"/>
              <a:t>        if (array[</a:t>
            </a:r>
            <a:r>
              <a:rPr lang="en-IN" dirty="0" err="1"/>
              <a:t>i</a:t>
            </a:r>
            <a:r>
              <a:rPr lang="en-IN" dirty="0"/>
              <a:t>] == x):</a:t>
            </a:r>
          </a:p>
          <a:p>
            <a:pPr marL="0" indent="0">
              <a:buNone/>
            </a:pPr>
            <a:r>
              <a:rPr lang="en-IN" dirty="0"/>
              <a:t>            return </a:t>
            </a:r>
            <a:r>
              <a:rPr lang="en-IN" dirty="0" err="1"/>
              <a:t>i</a:t>
            </a:r>
            <a:endParaRPr lang="en-IN" dirty="0"/>
          </a:p>
          <a:p>
            <a:pPr marL="0" indent="0">
              <a:buNone/>
            </a:pPr>
            <a:r>
              <a:rPr lang="en-IN" dirty="0"/>
              <a:t>    return -</a:t>
            </a:r>
            <a:r>
              <a:rPr lang="en-IN" dirty="0" smtClean="0"/>
              <a:t>1</a:t>
            </a:r>
          </a:p>
          <a:p>
            <a:pPr marL="0" indent="0">
              <a:buNone/>
            </a:pPr>
            <a:endParaRPr lang="en-IN" dirty="0"/>
          </a:p>
          <a:p>
            <a:pPr marL="0" indent="0">
              <a:buNone/>
            </a:pPr>
            <a:r>
              <a:rPr lang="en-IN" dirty="0"/>
              <a:t>array = [2, 4, 0, 1, 9]</a:t>
            </a:r>
          </a:p>
          <a:p>
            <a:pPr marL="0" indent="0">
              <a:buNone/>
            </a:pPr>
            <a:r>
              <a:rPr lang="en-IN" dirty="0"/>
              <a:t>x = 1</a:t>
            </a:r>
          </a:p>
          <a:p>
            <a:pPr marL="0" indent="0">
              <a:buNone/>
            </a:pPr>
            <a:r>
              <a:rPr lang="en-IN" dirty="0"/>
              <a:t>n = </a:t>
            </a:r>
            <a:r>
              <a:rPr lang="en-IN" dirty="0" err="1"/>
              <a:t>len</a:t>
            </a:r>
            <a:r>
              <a:rPr lang="en-IN" dirty="0"/>
              <a:t>(array)</a:t>
            </a:r>
          </a:p>
          <a:p>
            <a:pPr marL="0" indent="0">
              <a:buNone/>
            </a:pPr>
            <a:r>
              <a:rPr lang="en-IN" dirty="0"/>
              <a:t>result = </a:t>
            </a:r>
            <a:r>
              <a:rPr lang="en-IN" dirty="0" err="1"/>
              <a:t>linearSearch</a:t>
            </a:r>
            <a:r>
              <a:rPr lang="en-IN" dirty="0"/>
              <a:t>(array, n, x)</a:t>
            </a:r>
          </a:p>
          <a:p>
            <a:pPr marL="0" indent="0">
              <a:buNone/>
            </a:pPr>
            <a:r>
              <a:rPr lang="en-IN" dirty="0"/>
              <a:t>if(result == -1):</a:t>
            </a:r>
          </a:p>
          <a:p>
            <a:pPr marL="0" indent="0">
              <a:buNone/>
            </a:pPr>
            <a:r>
              <a:rPr lang="en-IN" dirty="0"/>
              <a:t>    print("Element not found</a:t>
            </a:r>
            <a:r>
              <a:rPr lang="en-IN" dirty="0" smtClean="0"/>
              <a:t>")</a:t>
            </a:r>
          </a:p>
          <a:p>
            <a:pPr marL="0" indent="0">
              <a:buNone/>
            </a:pPr>
            <a:r>
              <a:rPr lang="en-IN" dirty="0" smtClean="0"/>
              <a:t>else:</a:t>
            </a:r>
          </a:p>
          <a:p>
            <a:pPr marL="0" indent="0">
              <a:buNone/>
            </a:pPr>
            <a:r>
              <a:rPr lang="en-IN" dirty="0" smtClean="0"/>
              <a:t>    </a:t>
            </a:r>
            <a:r>
              <a:rPr lang="en-IN" dirty="0"/>
              <a:t>print("Element found at index: ", result)</a:t>
            </a:r>
          </a:p>
          <a:p>
            <a:endParaRPr lang="en-IN" dirty="0"/>
          </a:p>
        </p:txBody>
      </p:sp>
    </p:spTree>
    <p:extLst>
      <p:ext uri="{BB962C8B-B14F-4D97-AF65-F5344CB8AC3E}">
        <p14:creationId xmlns:p14="http://schemas.microsoft.com/office/powerpoint/2010/main" val="32300695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H="1" flipV="1">
            <a:off x="5199796" y="6098441"/>
            <a:ext cx="3111689" cy="627796"/>
          </a:xfrm>
        </p:spPr>
        <p:txBody>
          <a:bodyPr>
            <a:normAutofit/>
          </a:bodyPr>
          <a:lstStyle/>
          <a:p>
            <a:r>
              <a:rPr lang="en-IN" sz="1400" dirty="0" smtClean="0"/>
              <a:t>Fig: Put </a:t>
            </a:r>
            <a:r>
              <a:rPr lang="en-IN" sz="1400" dirty="0"/>
              <a:t>the largest element at the </a:t>
            </a:r>
            <a:r>
              <a:rPr lang="en-IN" sz="1400" dirty="0" smtClean="0"/>
              <a:t>end</a:t>
            </a:r>
            <a:endParaRPr lang="en-IN" sz="1400" dirty="0"/>
          </a:p>
        </p:txBody>
      </p:sp>
      <p:sp>
        <p:nvSpPr>
          <p:cNvPr id="3" name="Content Placeholder 2"/>
          <p:cNvSpPr>
            <a:spLocks noGrp="1"/>
          </p:cNvSpPr>
          <p:nvPr>
            <p:ph idx="1"/>
          </p:nvPr>
        </p:nvSpPr>
        <p:spPr>
          <a:xfrm>
            <a:off x="879144" y="122830"/>
            <a:ext cx="10515600" cy="2429302"/>
          </a:xfrm>
        </p:spPr>
        <p:txBody>
          <a:bodyPr/>
          <a:lstStyle/>
          <a:p>
            <a:pPr marL="0" indent="0">
              <a:buNone/>
            </a:pPr>
            <a:r>
              <a:rPr lang="en-IN" b="1" dirty="0" smtClean="0">
                <a:latin typeface="Times New Roman" panose="02020603050405020304" pitchFamily="18" charset="0"/>
                <a:cs typeface="Times New Roman" panose="02020603050405020304" pitchFamily="18" charset="0"/>
              </a:rPr>
              <a:t>2.  </a:t>
            </a:r>
            <a:r>
              <a:rPr lang="en-IN" b="1" dirty="0">
                <a:latin typeface="Times New Roman" panose="02020603050405020304" pitchFamily="18" charset="0"/>
                <a:cs typeface="Times New Roman" panose="02020603050405020304" pitchFamily="18" charset="0"/>
              </a:rPr>
              <a:t>Remaining Iteration</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The same process goes on for the remaining iterations.</a:t>
            </a:r>
          </a:p>
          <a:p>
            <a:r>
              <a:rPr lang="en-IN" dirty="0">
                <a:latin typeface="Times New Roman" panose="02020603050405020304" pitchFamily="18" charset="0"/>
                <a:cs typeface="Times New Roman" panose="02020603050405020304" pitchFamily="18" charset="0"/>
              </a:rPr>
              <a:t>After each iteration, the largest element among the unsorted elements is placed at the end.</a:t>
            </a:r>
          </a:p>
          <a:p>
            <a:endParaRPr lang="en-IN" dirty="0">
              <a:latin typeface="Times New Roman" panose="02020603050405020304" pitchFamily="18" charset="0"/>
              <a:cs typeface="Times New Roman" panose="02020603050405020304" pitchFamily="18" charset="0"/>
            </a:endParaRPr>
          </a:p>
        </p:txBody>
      </p:sp>
      <p:pic>
        <p:nvPicPr>
          <p:cNvPr id="2050" name="Picture 2" descr="Continue the swapping and put the largest element among the unsorted list at the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325" y="1688425"/>
            <a:ext cx="4105275" cy="453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16242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err="1" smtClean="0">
                <a:latin typeface="Times New Roman" panose="02020603050405020304" pitchFamily="18" charset="0"/>
                <a:cs typeface="Times New Roman" panose="02020603050405020304" pitchFamily="18" charset="0"/>
              </a:rPr>
              <a:t>Contd</a:t>
            </a:r>
            <a:r>
              <a:rPr lang="en-IN" b="1" dirty="0" smtClean="0">
                <a:latin typeface="Times New Roman" panose="02020603050405020304" pitchFamily="18" charset="0"/>
                <a:cs typeface="Times New Roman" panose="02020603050405020304" pitchFamily="18" charset="0"/>
              </a:rPr>
              <a:t>…</a:t>
            </a:r>
            <a:br>
              <a:rPr lang="en-IN" b="1" dirty="0" smtClean="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r>
            <a:br>
              <a:rPr lang="en-IN" sz="2400" b="1" dirty="0">
                <a:latin typeface="Times New Roman" panose="02020603050405020304" pitchFamily="18" charset="0"/>
                <a:cs typeface="Times New Roman" panose="02020603050405020304" pitchFamily="18" charset="0"/>
              </a:rPr>
            </a:b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33734" y="1132764"/>
            <a:ext cx="10515600" cy="5044199"/>
          </a:xfrm>
        </p:spPr>
        <p:txBody>
          <a:bodyPr/>
          <a:lstStyle/>
          <a:p>
            <a:endParaRPr lang="en-IN" dirty="0"/>
          </a:p>
          <a:p>
            <a:r>
              <a:rPr lang="en-IN" dirty="0">
                <a:latin typeface="Times New Roman" panose="02020603050405020304" pitchFamily="18" charset="0"/>
                <a:cs typeface="Times New Roman" panose="02020603050405020304" pitchFamily="18" charset="0"/>
              </a:rPr>
              <a:t>Linear Search Complexities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Time Complexity: 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Space Complexity: O(1</a:t>
            </a:r>
            <a:r>
              <a:rPr lang="en-IN" dirty="0" smtClean="0">
                <a:latin typeface="Times New Roman" panose="02020603050405020304" pitchFamily="18" charset="0"/>
                <a:cs typeface="Times New Roman" panose="02020603050405020304" pitchFamily="18" charset="0"/>
              </a:rPr>
              <a:t>)</a:t>
            </a:r>
            <a:endParaRPr lang="en-IN" dirty="0" smtClean="0"/>
          </a:p>
          <a:p>
            <a:endParaRPr lang="en-IN" dirty="0"/>
          </a:p>
          <a:p>
            <a:r>
              <a:rPr lang="en-IN" dirty="0" smtClean="0"/>
              <a:t>Linear </a:t>
            </a:r>
            <a:r>
              <a:rPr lang="en-IN" dirty="0"/>
              <a:t>Search Applications</a:t>
            </a:r>
          </a:p>
          <a:p>
            <a:pPr marL="571500" indent="-571500">
              <a:buFont typeface="+mj-lt"/>
              <a:buAutoNum type="romanLcPeriod"/>
            </a:pPr>
            <a:r>
              <a:rPr lang="en-IN" dirty="0"/>
              <a:t>For searching operations in smaller arrays (&lt;100 items).</a:t>
            </a:r>
          </a:p>
          <a:p>
            <a:endParaRPr lang="en-IN" dirty="0"/>
          </a:p>
          <a:p>
            <a:endParaRPr lang="en-IN" dirty="0"/>
          </a:p>
        </p:txBody>
      </p:sp>
    </p:spTree>
    <p:extLst>
      <p:ext uri="{BB962C8B-B14F-4D97-AF65-F5344CB8AC3E}">
        <p14:creationId xmlns:p14="http://schemas.microsoft.com/office/powerpoint/2010/main" val="7722103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Binary Search</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r>
              <a:rPr lang="en-IN" dirty="0" smtClean="0">
                <a:latin typeface="Times New Roman" panose="02020603050405020304" pitchFamily="18" charset="0"/>
                <a:cs typeface="Times New Roman" panose="02020603050405020304" pitchFamily="18" charset="0"/>
              </a:rPr>
              <a:t>It can </a:t>
            </a:r>
            <a:r>
              <a:rPr lang="en-IN" dirty="0">
                <a:latin typeface="Times New Roman" panose="02020603050405020304" pitchFamily="18" charset="0"/>
                <a:cs typeface="Times New Roman" panose="02020603050405020304" pitchFamily="18" charset="0"/>
              </a:rPr>
              <a:t>be implemented only on a sorted list of items. If the elements are not sorted already, we need to sort them first</a:t>
            </a:r>
            <a:r>
              <a:rPr lang="en-IN" dirty="0" smtClean="0">
                <a:latin typeface="Times New Roman" panose="02020603050405020304" pitchFamily="18" charset="0"/>
                <a:cs typeface="Times New Roman" panose="02020603050405020304" pitchFamily="18" charset="0"/>
              </a:rPr>
              <a:t>.</a:t>
            </a:r>
          </a:p>
          <a:p>
            <a:r>
              <a:rPr lang="en-IN" dirty="0" smtClean="0">
                <a:latin typeface="Times New Roman" panose="02020603050405020304" pitchFamily="18" charset="0"/>
                <a:cs typeface="Times New Roman" panose="02020603050405020304" pitchFamily="18" charset="0"/>
              </a:rPr>
              <a:t>It is </a:t>
            </a:r>
            <a:r>
              <a:rPr lang="en-IN" dirty="0">
                <a:latin typeface="Times New Roman" panose="02020603050405020304" pitchFamily="18" charset="0"/>
                <a:cs typeface="Times New Roman" panose="02020603050405020304" pitchFamily="18" charset="0"/>
              </a:rPr>
              <a:t>a searching algorithm for finding an element's position in a sorted array.</a:t>
            </a:r>
          </a:p>
          <a:p>
            <a:r>
              <a:rPr lang="en-IN" dirty="0" smtClean="0">
                <a:latin typeface="Times New Roman" panose="02020603050405020304" pitchFamily="18" charset="0"/>
                <a:cs typeface="Times New Roman" panose="02020603050405020304" pitchFamily="18" charset="0"/>
              </a:rPr>
              <a:t>Here, </a:t>
            </a:r>
            <a:r>
              <a:rPr lang="en-IN" dirty="0">
                <a:latin typeface="Times New Roman" panose="02020603050405020304" pitchFamily="18" charset="0"/>
                <a:cs typeface="Times New Roman" panose="02020603050405020304" pitchFamily="18" charset="0"/>
              </a:rPr>
              <a:t>the element is always searched in the middle of a portion of an array.</a:t>
            </a:r>
          </a:p>
          <a:p>
            <a:pPr marL="0" indent="0">
              <a:buNone/>
            </a:pPr>
            <a:r>
              <a:rPr lang="en-IN" b="1" dirty="0" smtClean="0">
                <a:latin typeface="Times New Roman" panose="02020603050405020304" pitchFamily="18" charset="0"/>
                <a:cs typeface="Times New Roman" panose="02020603050405020304" pitchFamily="18" charset="0"/>
              </a:rPr>
              <a:t>Working:</a:t>
            </a:r>
            <a:endParaRPr lang="en-IN" b="1" dirty="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It can </a:t>
            </a:r>
            <a:r>
              <a:rPr lang="en-IN" dirty="0">
                <a:latin typeface="Times New Roman" panose="02020603050405020304" pitchFamily="18" charset="0"/>
                <a:cs typeface="Times New Roman" panose="02020603050405020304" pitchFamily="18" charset="0"/>
              </a:rPr>
              <a:t>be implemented in two ways which are discussed </a:t>
            </a:r>
            <a:r>
              <a:rPr lang="en-IN" dirty="0" smtClean="0">
                <a:latin typeface="Times New Roman" panose="02020603050405020304" pitchFamily="18" charset="0"/>
                <a:cs typeface="Times New Roman" panose="02020603050405020304" pitchFamily="18" charset="0"/>
              </a:rPr>
              <a:t>below:</a:t>
            </a:r>
            <a:endParaRPr lang="en-IN" dirty="0">
              <a:latin typeface="Times New Roman" panose="02020603050405020304" pitchFamily="18" charset="0"/>
              <a:cs typeface="Times New Roman" panose="02020603050405020304" pitchFamily="18" charset="0"/>
            </a:endParaRPr>
          </a:p>
          <a:p>
            <a:pPr marL="571500" indent="-571500">
              <a:buFont typeface="+mj-lt"/>
              <a:buAutoNum type="romanLcPeriod"/>
            </a:pPr>
            <a:r>
              <a:rPr lang="en-IN" dirty="0">
                <a:latin typeface="Times New Roman" panose="02020603050405020304" pitchFamily="18" charset="0"/>
                <a:cs typeface="Times New Roman" panose="02020603050405020304" pitchFamily="18" charset="0"/>
              </a:rPr>
              <a:t>Iterative </a:t>
            </a:r>
            <a:r>
              <a:rPr lang="en-IN" dirty="0" smtClean="0">
                <a:latin typeface="Times New Roman" panose="02020603050405020304" pitchFamily="18" charset="0"/>
                <a:cs typeface="Times New Roman" panose="02020603050405020304" pitchFamily="18" charset="0"/>
              </a:rPr>
              <a:t>Method</a:t>
            </a:r>
          </a:p>
          <a:p>
            <a:pPr marL="571500" indent="-571500">
              <a:buFont typeface="+mj-lt"/>
              <a:buAutoNum type="romanLcPeriod"/>
            </a:pPr>
            <a:r>
              <a:rPr lang="en-IN" dirty="0" smtClean="0">
                <a:latin typeface="Times New Roman" panose="02020603050405020304" pitchFamily="18" charset="0"/>
                <a:cs typeface="Times New Roman" panose="02020603050405020304" pitchFamily="18" charset="0"/>
              </a:rPr>
              <a:t>Recursive </a:t>
            </a:r>
            <a:r>
              <a:rPr lang="en-IN" dirty="0">
                <a:latin typeface="Times New Roman" panose="02020603050405020304" pitchFamily="18" charset="0"/>
                <a:cs typeface="Times New Roman" panose="02020603050405020304" pitchFamily="18" charset="0"/>
              </a:rPr>
              <a:t>Method</a:t>
            </a:r>
          </a:p>
          <a:p>
            <a:r>
              <a:rPr lang="en-IN" dirty="0">
                <a:latin typeface="Times New Roman" panose="02020603050405020304" pitchFamily="18" charset="0"/>
                <a:cs typeface="Times New Roman" panose="02020603050405020304" pitchFamily="18" charset="0"/>
              </a:rPr>
              <a:t>The recursive method </a:t>
            </a:r>
            <a:r>
              <a:rPr lang="en-IN" dirty="0" smtClean="0">
                <a:latin typeface="Times New Roman" panose="02020603050405020304" pitchFamily="18" charset="0"/>
                <a:cs typeface="Times New Roman" panose="02020603050405020304" pitchFamily="18" charset="0"/>
              </a:rPr>
              <a:t>follows the divide and conquer</a:t>
            </a:r>
            <a:r>
              <a:rPr lang="en-IN" dirty="0">
                <a:latin typeface="Times New Roman" panose="02020603050405020304" pitchFamily="18" charset="0"/>
                <a:cs typeface="Times New Roman" panose="02020603050405020304" pitchFamily="18" charset="0"/>
              </a:rPr>
              <a:t> approach.</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6607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a:t/>
            </a:r>
            <a:br>
              <a:rPr lang="en-IN" sz="2400" dirty="0"/>
            </a:br>
            <a:r>
              <a:rPr lang="en-IN" sz="4000" b="1" dirty="0" err="1" smtClean="0">
                <a:latin typeface="Times New Roman" panose="02020603050405020304" pitchFamily="18" charset="0"/>
                <a:cs typeface="Times New Roman" panose="02020603050405020304" pitchFamily="18" charset="0"/>
              </a:rPr>
              <a:t>Contd</a:t>
            </a:r>
            <a:r>
              <a:rPr lang="en-IN" sz="4000" b="1" dirty="0" smtClean="0">
                <a:latin typeface="Times New Roman" panose="02020603050405020304" pitchFamily="18" charset="0"/>
                <a:cs typeface="Times New Roman" panose="02020603050405020304" pitchFamily="18" charset="0"/>
              </a:rPr>
              <a:t>…</a:t>
            </a:r>
            <a:r>
              <a:rPr lang="en-IN" sz="2400" dirty="0" smtClean="0"/>
              <a:t/>
            </a:r>
            <a:br>
              <a:rPr lang="en-IN" sz="2400" dirty="0" smtClean="0"/>
            </a:br>
            <a:r>
              <a:rPr lang="en-IN" sz="2400" dirty="0"/>
              <a:t/>
            </a:r>
            <a:br>
              <a:rPr lang="en-IN" sz="2400" dirty="0"/>
            </a:br>
            <a:r>
              <a:rPr lang="en-IN" sz="2400" dirty="0" smtClean="0"/>
              <a:t/>
            </a:r>
            <a:br>
              <a:rPr lang="en-IN" sz="2400" dirty="0" smtClean="0"/>
            </a:br>
            <a:r>
              <a:rPr lang="en-IN" sz="2400" dirty="0" smtClean="0">
                <a:latin typeface="Times New Roman" panose="02020603050405020304" pitchFamily="18" charset="0"/>
                <a:cs typeface="Times New Roman" panose="02020603050405020304" pitchFamily="18" charset="0"/>
              </a:rPr>
              <a:t>E.g.: Steps: 1. The </a:t>
            </a:r>
            <a:r>
              <a:rPr lang="en-IN" sz="2400" dirty="0">
                <a:latin typeface="Times New Roman" panose="02020603050405020304" pitchFamily="18" charset="0"/>
                <a:cs typeface="Times New Roman" panose="02020603050405020304" pitchFamily="18" charset="0"/>
              </a:rPr>
              <a:t>array in which searching is to be performed is</a:t>
            </a:r>
            <a:r>
              <a:rPr lang="en-IN" sz="2400" dirty="0" smtClean="0">
                <a:latin typeface="Times New Roman" panose="02020603050405020304" pitchFamily="18" charset="0"/>
                <a:cs typeface="Times New Roman" panose="02020603050405020304" pitchFamily="18" charset="0"/>
              </a:rPr>
              <a:t>:</a:t>
            </a:r>
            <a:br>
              <a:rPr lang="en-IN" sz="2400" dirty="0" smtClean="0">
                <a:latin typeface="Times New Roman" panose="02020603050405020304" pitchFamily="18" charset="0"/>
                <a:cs typeface="Times New Roman" panose="02020603050405020304" pitchFamily="18" charset="0"/>
              </a:rPr>
            </a:br>
            <a:r>
              <a:rPr lang="en-US" sz="2400" dirty="0">
                <a:latin typeface="euclid_circular_a"/>
              </a:rPr>
              <a:t>Let </a:t>
            </a:r>
            <a:r>
              <a:rPr lang="en-US" sz="1400" dirty="0">
                <a:latin typeface="Droid Sans Mono"/>
              </a:rPr>
              <a:t>x = 4</a:t>
            </a:r>
            <a:r>
              <a:rPr lang="en-US" sz="2400" dirty="0">
                <a:latin typeface="euclid_circular_a"/>
              </a:rPr>
              <a:t> be the element to be searched.</a:t>
            </a:r>
            <a:br>
              <a:rPr lang="en-US" sz="2400" dirty="0">
                <a:latin typeface="euclid_circular_a"/>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pic>
        <p:nvPicPr>
          <p:cNvPr id="4" name="Picture 2" descr="initial array Binary Sear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7642" y="2064041"/>
            <a:ext cx="4776715" cy="111765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p:cNvSpPr>
            <a:spLocks noChangeArrowheads="1"/>
          </p:cNvSpPr>
          <p:nvPr/>
        </p:nvSpPr>
        <p:spPr bwMode="auto">
          <a:xfrm>
            <a:off x="1310185" y="3424746"/>
            <a:ext cx="10399502" cy="73866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400" dirty="0" smtClean="0">
                <a:latin typeface="Times New Roman" panose="02020603050405020304" pitchFamily="18" charset="0"/>
                <a:cs typeface="Times New Roman" panose="02020603050405020304" pitchFamily="18" charset="0"/>
              </a:rPr>
              <a:t>2.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Set two pointers low and high at the lowest and the highest positions respectively.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pic>
        <p:nvPicPr>
          <p:cNvPr id="7171" name="Picture 3" descr="setting pointers Binary 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139" y="3394086"/>
            <a:ext cx="622935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4655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552" y="573206"/>
            <a:ext cx="10515600" cy="1117482"/>
          </a:xfrm>
        </p:spPr>
        <p:txBody>
          <a:bodyPr>
            <a:normAutofit fontScale="90000"/>
          </a:bodyPr>
          <a:lstStyle/>
          <a:p>
            <a:pPr lvl="0"/>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err="1" smtClean="0">
                <a:latin typeface="Times New Roman" panose="02020603050405020304" pitchFamily="18" charset="0"/>
                <a:cs typeface="Times New Roman" panose="02020603050405020304" pitchFamily="18" charset="0"/>
              </a:rPr>
              <a:t>Contd</a:t>
            </a:r>
            <a:r>
              <a:rPr lang="en-IN" b="1" dirty="0">
                <a:latin typeface="Times New Roman" panose="02020603050405020304" pitchFamily="18" charset="0"/>
                <a:cs typeface="Times New Roman" panose="02020603050405020304" pitchFamily="18" charset="0"/>
              </a:rPr>
              <a:t>…</a:t>
            </a:r>
            <a:r>
              <a:rPr lang="en-IN" sz="2800" b="1" dirty="0">
                <a:latin typeface="Times New Roman" panose="02020603050405020304" pitchFamily="18" charset="0"/>
                <a:cs typeface="Times New Roman" panose="02020603050405020304" pitchFamily="18" charset="0"/>
              </a:rPr>
              <a:t> </a:t>
            </a:r>
            <a:r>
              <a:rPr lang="en-IN" sz="2800" b="1" dirty="0" smtClean="0">
                <a:latin typeface="Times New Roman" panose="02020603050405020304" pitchFamily="18" charset="0"/>
                <a:cs typeface="Times New Roman" panose="02020603050405020304" pitchFamily="18" charset="0"/>
              </a:rPr>
              <a:t/>
            </a:r>
            <a:br>
              <a:rPr lang="en-IN" sz="2800" b="1" dirty="0" smtClean="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
            </a:r>
            <a:br>
              <a:rPr lang="en-IN" sz="2800" b="1" dirty="0">
                <a:latin typeface="Times New Roman" panose="02020603050405020304" pitchFamily="18" charset="0"/>
                <a:cs typeface="Times New Roman" panose="02020603050405020304" pitchFamily="18" charset="0"/>
              </a:rPr>
            </a:br>
            <a:r>
              <a:rPr lang="en-IN" sz="2700" dirty="0" smtClean="0">
                <a:latin typeface="Times New Roman" panose="02020603050405020304" pitchFamily="18" charset="0"/>
                <a:cs typeface="Times New Roman" panose="02020603050405020304" pitchFamily="18" charset="0"/>
              </a:rPr>
              <a:t>3. </a:t>
            </a:r>
            <a:r>
              <a:rPr lang="en-US" sz="2700" dirty="0" smtClean="0">
                <a:latin typeface="Times New Roman" panose="02020603050405020304" pitchFamily="18" charset="0"/>
                <a:cs typeface="Times New Roman" panose="02020603050405020304" pitchFamily="18" charset="0"/>
              </a:rPr>
              <a:t>Find </a:t>
            </a:r>
            <a:r>
              <a:rPr lang="en-US" sz="2700" dirty="0">
                <a:latin typeface="Times New Roman" panose="02020603050405020304" pitchFamily="18" charset="0"/>
                <a:cs typeface="Times New Roman" panose="02020603050405020304" pitchFamily="18" charset="0"/>
              </a:rPr>
              <a:t>the middle element mid of the array </a:t>
            </a:r>
            <a:r>
              <a:rPr lang="en-US" sz="2700" dirty="0" err="1">
                <a:latin typeface="Times New Roman" panose="02020603050405020304" pitchFamily="18" charset="0"/>
                <a:cs typeface="Times New Roman" panose="02020603050405020304" pitchFamily="18" charset="0"/>
              </a:rPr>
              <a:t>ie</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arr</a:t>
            </a:r>
            <a:r>
              <a:rPr lang="en-US" sz="2700" dirty="0">
                <a:latin typeface="Times New Roman" panose="02020603050405020304" pitchFamily="18" charset="0"/>
                <a:cs typeface="Times New Roman" panose="02020603050405020304" pitchFamily="18" charset="0"/>
              </a:rPr>
              <a:t>[(low + high)/2] = 6.</a:t>
            </a:r>
            <a:br>
              <a:rPr lang="en-US" sz="2700"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IN" dirty="0"/>
          </a:p>
        </p:txBody>
      </p:sp>
      <p:pic>
        <p:nvPicPr>
          <p:cNvPr id="8195" name="Picture 3" descr="mid element Binary Searc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819" y="1410494"/>
            <a:ext cx="622935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noChangeArrowheads="1"/>
          </p:cNvSpPr>
          <p:nvPr>
            <p:ph idx="1"/>
          </p:nvPr>
        </p:nvSpPr>
        <p:spPr bwMode="auto">
          <a:xfrm>
            <a:off x="1070211" y="4073409"/>
            <a:ext cx="9725167" cy="258532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sz="2400" dirty="0" smtClean="0">
                <a:latin typeface="Times New Roman" panose="02020603050405020304" pitchFamily="18" charset="0"/>
                <a:cs typeface="Times New Roman" panose="02020603050405020304" pitchFamily="18" charset="0"/>
              </a:rPr>
              <a:t>4.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x == mid, then return mid. Else, compare the element to be searched.</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5. If x &gt; mid, compare x with the middle element of the elements on the right side of mid. This is done by setting low to low = mid + 1.</a:t>
            </a:r>
          </a:p>
          <a:p>
            <a:pPr marL="0" marR="0" lvl="0" indent="0" algn="l" defTabSz="914400" rtl="0" eaLnBrk="0" fontAlgn="base" latinLnBrk="0" hangingPunct="0">
              <a:lnSpc>
                <a:spcPct val="100000"/>
              </a:lnSpc>
              <a:spcBef>
                <a:spcPct val="0"/>
              </a:spcBef>
              <a:spcAft>
                <a:spcPct val="0"/>
              </a:spcAft>
              <a:buClrTx/>
              <a:buSz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6. Else, compare x with the middle element of the elements on the left side of mid. This is done by setting high to high = mid - 1.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r>
            <a:b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br>
            <a:endPar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841138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81917" y="1913177"/>
            <a:ext cx="3047432" cy="662781"/>
          </a:xfrm>
        </p:spPr>
        <p:txBody>
          <a:bodyPr>
            <a:normAutofit/>
          </a:bodyPr>
          <a:lstStyle/>
          <a:p>
            <a:r>
              <a:rPr lang="en-IN" sz="2000" dirty="0" smtClean="0">
                <a:latin typeface="Times New Roman" panose="02020603050405020304" pitchFamily="18" charset="0"/>
                <a:cs typeface="Times New Roman" panose="02020603050405020304" pitchFamily="18" charset="0"/>
              </a:rPr>
              <a:t>Fig: Finding </a:t>
            </a:r>
            <a:r>
              <a:rPr lang="en-IN" sz="2000" dirty="0">
                <a:latin typeface="Times New Roman" panose="02020603050405020304" pitchFamily="18" charset="0"/>
                <a:cs typeface="Times New Roman" panose="02020603050405020304" pitchFamily="18" charset="0"/>
              </a:rPr>
              <a:t>mid element</a:t>
            </a:r>
          </a:p>
        </p:txBody>
      </p:sp>
      <p:pic>
        <p:nvPicPr>
          <p:cNvPr id="9218" name="Picture 2" descr="finding mid element Binary Search"/>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3216" y="517279"/>
            <a:ext cx="4153113" cy="17272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64611" y="2903140"/>
            <a:ext cx="5487400" cy="461665"/>
          </a:xfrm>
          <a:prstGeom prst="rect">
            <a:avLst/>
          </a:prstGeom>
        </p:spPr>
        <p:txBody>
          <a:bodyPr wrap="none">
            <a:spAutoFit/>
          </a:bodyPr>
          <a:lstStyle/>
          <a:p>
            <a:r>
              <a:rPr lang="en-IN" sz="2400" dirty="0" smtClean="0">
                <a:latin typeface="Times New Roman" panose="02020603050405020304" pitchFamily="18" charset="0"/>
                <a:cs typeface="Times New Roman" panose="02020603050405020304" pitchFamily="18" charset="0"/>
              </a:rPr>
              <a:t>7. Repeat </a:t>
            </a:r>
            <a:r>
              <a:rPr lang="en-IN" sz="2400" dirty="0">
                <a:latin typeface="Times New Roman" panose="02020603050405020304" pitchFamily="18" charset="0"/>
                <a:cs typeface="Times New Roman" panose="02020603050405020304" pitchFamily="18" charset="0"/>
              </a:rPr>
              <a:t>steps 3 to 6 until low meets high.</a:t>
            </a:r>
          </a:p>
        </p:txBody>
      </p:sp>
      <p:pic>
        <p:nvPicPr>
          <p:cNvPr id="9220" name="Picture 4" descr="mid element Binary Sear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9019" y="3106676"/>
            <a:ext cx="318135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00501" y="385803"/>
            <a:ext cx="2606723" cy="707886"/>
          </a:xfrm>
          <a:prstGeom prst="rect">
            <a:avLst/>
          </a:prstGeom>
        </p:spPr>
        <p:txBody>
          <a:bodyPr wrap="square">
            <a:spAutoFit/>
          </a:bodyPr>
          <a:lstStyle/>
          <a:p>
            <a:r>
              <a:rPr lang="en-IN" sz="4000" b="1" dirty="0" err="1">
                <a:latin typeface="Times New Roman" panose="02020603050405020304" pitchFamily="18" charset="0"/>
                <a:cs typeface="Times New Roman" panose="02020603050405020304" pitchFamily="18" charset="0"/>
              </a:rPr>
              <a:t>Contd</a:t>
            </a:r>
            <a:r>
              <a:rPr lang="en-IN" sz="4000" b="1" dirty="0">
                <a:latin typeface="Times New Roman" panose="02020603050405020304" pitchFamily="18" charset="0"/>
                <a:cs typeface="Times New Roman" panose="02020603050405020304" pitchFamily="18" charset="0"/>
              </a:rPr>
              <a:t>… </a:t>
            </a:r>
            <a:endParaRPr lang="en-IN" sz="4000" dirty="0"/>
          </a:p>
        </p:txBody>
      </p:sp>
      <p:sp>
        <p:nvSpPr>
          <p:cNvPr id="6" name="Rectangle 5"/>
          <p:cNvSpPr/>
          <p:nvPr/>
        </p:nvSpPr>
        <p:spPr>
          <a:xfrm>
            <a:off x="6014563" y="5328144"/>
            <a:ext cx="1890261" cy="369332"/>
          </a:xfrm>
          <a:prstGeom prst="rect">
            <a:avLst/>
          </a:prstGeom>
        </p:spPr>
        <p:txBody>
          <a:bodyPr wrap="none">
            <a:spAutoFit/>
          </a:bodyPr>
          <a:lstStyle/>
          <a:p>
            <a:r>
              <a:rPr lang="en-IN" dirty="0" smtClean="0">
                <a:latin typeface="euclid_circular_a"/>
              </a:rPr>
              <a:t>Fig: Mid </a:t>
            </a:r>
            <a:r>
              <a:rPr lang="en-IN" dirty="0">
                <a:latin typeface="euclid_circular_a"/>
              </a:rPr>
              <a:t>element</a:t>
            </a:r>
            <a:endParaRPr lang="en-IN" dirty="0"/>
          </a:p>
        </p:txBody>
      </p:sp>
      <p:sp>
        <p:nvSpPr>
          <p:cNvPr id="7" name="Rectangle 5"/>
          <p:cNvSpPr>
            <a:spLocks noChangeArrowheads="1"/>
          </p:cNvSpPr>
          <p:nvPr/>
        </p:nvSpPr>
        <p:spPr bwMode="auto">
          <a:xfrm>
            <a:off x="1351128" y="6059346"/>
            <a:ext cx="2292824" cy="369332"/>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8. x = 4 is found </a:t>
            </a:r>
          </a:p>
        </p:txBody>
      </p:sp>
    </p:spTree>
    <p:extLst>
      <p:ext uri="{BB962C8B-B14F-4D97-AF65-F5344CB8AC3E}">
        <p14:creationId xmlns:p14="http://schemas.microsoft.com/office/powerpoint/2010/main" val="22681535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Binary Search </a:t>
            </a:r>
            <a:r>
              <a:rPr lang="en-IN" b="1" dirty="0" smtClean="0">
                <a:latin typeface="Times New Roman" panose="02020603050405020304" pitchFamily="18" charset="0"/>
                <a:cs typeface="Times New Roman" panose="02020603050405020304" pitchFamily="18" charset="0"/>
              </a:rPr>
              <a:t>Algorithm</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dirty="0" smtClean="0">
                <a:latin typeface="Times New Roman" panose="02020603050405020304" pitchFamily="18" charset="0"/>
                <a:cs typeface="Times New Roman" panose="02020603050405020304" pitchFamily="18" charset="0"/>
              </a:rPr>
              <a:t>1. Iteration </a:t>
            </a:r>
            <a:r>
              <a:rPr lang="en-IN" dirty="0">
                <a:latin typeface="Times New Roman" panose="02020603050405020304" pitchFamily="18" charset="0"/>
                <a:cs typeface="Times New Roman" panose="02020603050405020304" pitchFamily="18" charset="0"/>
              </a:rPr>
              <a:t>Method</a:t>
            </a:r>
          </a:p>
          <a:p>
            <a:pPr marL="0" indent="0">
              <a:buNone/>
            </a:pPr>
            <a:r>
              <a:rPr lang="en-IN" dirty="0">
                <a:latin typeface="Times New Roman" panose="02020603050405020304" pitchFamily="18" charset="0"/>
                <a:cs typeface="Times New Roman" panose="02020603050405020304" pitchFamily="18" charset="0"/>
              </a:rPr>
              <a:t>do until the pointers low and high meet each other.</a:t>
            </a:r>
          </a:p>
          <a:p>
            <a:pPr marL="0" indent="0">
              <a:buNone/>
            </a:pPr>
            <a:r>
              <a:rPr lang="en-IN" dirty="0">
                <a:latin typeface="Times New Roman" panose="02020603050405020304" pitchFamily="18" charset="0"/>
                <a:cs typeface="Times New Roman" panose="02020603050405020304" pitchFamily="18" charset="0"/>
              </a:rPr>
              <a:t>    mid = (low + high)/2</a:t>
            </a:r>
          </a:p>
          <a:p>
            <a:pPr marL="0" indent="0">
              <a:buNone/>
            </a:pPr>
            <a:r>
              <a:rPr lang="en-IN" dirty="0">
                <a:latin typeface="Times New Roman" panose="02020603050405020304" pitchFamily="18" charset="0"/>
                <a:cs typeface="Times New Roman" panose="02020603050405020304" pitchFamily="18" charset="0"/>
              </a:rPr>
              <a:t>    if (x == </a:t>
            </a:r>
            <a:r>
              <a:rPr lang="en-IN" dirty="0" err="1">
                <a:latin typeface="Times New Roman" panose="02020603050405020304" pitchFamily="18" charset="0"/>
                <a:cs typeface="Times New Roman" panose="02020603050405020304" pitchFamily="18" charset="0"/>
              </a:rPr>
              <a:t>arr</a:t>
            </a:r>
            <a:r>
              <a:rPr lang="en-IN" dirty="0">
                <a:latin typeface="Times New Roman" panose="02020603050405020304" pitchFamily="18" charset="0"/>
                <a:cs typeface="Times New Roman" panose="02020603050405020304" pitchFamily="18" charset="0"/>
              </a:rPr>
              <a:t>[mid])</a:t>
            </a:r>
          </a:p>
          <a:p>
            <a:pPr marL="0" indent="0">
              <a:buNone/>
            </a:pPr>
            <a:r>
              <a:rPr lang="en-IN" dirty="0">
                <a:latin typeface="Times New Roman" panose="02020603050405020304" pitchFamily="18" charset="0"/>
                <a:cs typeface="Times New Roman" panose="02020603050405020304" pitchFamily="18" charset="0"/>
              </a:rPr>
              <a:t>        return mid</a:t>
            </a:r>
          </a:p>
          <a:p>
            <a:pPr marL="0" indent="0">
              <a:buNone/>
            </a:pPr>
            <a:r>
              <a:rPr lang="en-IN" dirty="0" smtClean="0">
                <a:latin typeface="Times New Roman" panose="02020603050405020304" pitchFamily="18" charset="0"/>
                <a:cs typeface="Times New Roman" panose="02020603050405020304" pitchFamily="18" charset="0"/>
              </a:rPr>
              <a:t>else                       </a:t>
            </a:r>
            <a:r>
              <a:rPr lang="en-IN" dirty="0">
                <a:latin typeface="Times New Roman" panose="02020603050405020304" pitchFamily="18" charset="0"/>
                <a:cs typeface="Times New Roman" panose="02020603050405020304" pitchFamily="18" charset="0"/>
              </a:rPr>
              <a:t>// x is on the left side</a:t>
            </a:r>
          </a:p>
          <a:p>
            <a:pPr marL="0" indent="0">
              <a:buNone/>
            </a:pPr>
            <a:r>
              <a:rPr lang="en-IN" dirty="0">
                <a:latin typeface="Times New Roman" panose="02020603050405020304" pitchFamily="18" charset="0"/>
                <a:cs typeface="Times New Roman" panose="02020603050405020304" pitchFamily="18" charset="0"/>
              </a:rPr>
              <a:t>        high = mid </a:t>
            </a:r>
            <a:r>
              <a:rPr lang="en-IN" dirty="0" smtClean="0">
                <a:latin typeface="Times New Roman" panose="02020603050405020304" pitchFamily="18" charset="0"/>
                <a:cs typeface="Times New Roman" panose="02020603050405020304" pitchFamily="18" charset="0"/>
              </a:rPr>
              <a:t>– 1</a:t>
            </a:r>
          </a:p>
          <a:p>
            <a:pPr marL="0" indent="0">
              <a:buNone/>
            </a:pPr>
            <a:r>
              <a:rPr lang="en-IN" dirty="0">
                <a:latin typeface="Times New Roman" panose="02020603050405020304" pitchFamily="18" charset="0"/>
                <a:cs typeface="Times New Roman" panose="02020603050405020304" pitchFamily="18" charset="0"/>
              </a:rPr>
              <a:t>else if (x &gt; </a:t>
            </a:r>
            <a:r>
              <a:rPr lang="en-IN" dirty="0" err="1">
                <a:latin typeface="Times New Roman" panose="02020603050405020304" pitchFamily="18" charset="0"/>
                <a:cs typeface="Times New Roman" panose="02020603050405020304" pitchFamily="18" charset="0"/>
              </a:rPr>
              <a:t>arr</a:t>
            </a:r>
            <a:r>
              <a:rPr lang="en-IN" dirty="0">
                <a:latin typeface="Times New Roman" panose="02020603050405020304" pitchFamily="18" charset="0"/>
                <a:cs typeface="Times New Roman" panose="02020603050405020304" pitchFamily="18" charset="0"/>
              </a:rPr>
              <a:t>[mid]) // x is on the right side</a:t>
            </a:r>
          </a:p>
          <a:p>
            <a:pPr marL="0" indent="0">
              <a:buNone/>
            </a:pPr>
            <a:r>
              <a:rPr lang="en-IN" dirty="0">
                <a:latin typeface="Times New Roman" panose="02020603050405020304" pitchFamily="18" charset="0"/>
                <a:cs typeface="Times New Roman" panose="02020603050405020304" pitchFamily="18" charset="0"/>
              </a:rPr>
              <a:t>        low = mid + 1</a:t>
            </a: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01418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latin typeface="Times New Roman" panose="02020603050405020304" pitchFamily="18" charset="0"/>
                <a:cs typeface="Times New Roman" panose="02020603050405020304" pitchFamily="18" charset="0"/>
              </a:rPr>
              <a:t>Python Examples </a:t>
            </a:r>
            <a:r>
              <a:rPr lang="en-IN" b="1" dirty="0">
                <a:latin typeface="Times New Roman" panose="02020603050405020304" pitchFamily="18" charset="0"/>
                <a:cs typeface="Times New Roman" panose="02020603050405020304" pitchFamily="18" charset="0"/>
              </a:rPr>
              <a:t>(Iterative Method</a:t>
            </a:r>
            <a:r>
              <a:rPr lang="en-IN" b="1" dirty="0" smtClean="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
            </a:r>
            <a:br>
              <a:rPr lang="en-IN"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64525"/>
            <a:ext cx="10515600" cy="5472754"/>
          </a:xfrm>
        </p:spPr>
        <p:txBody>
          <a:bodyPr>
            <a:normAutofit fontScale="47500" lnSpcReduction="20000"/>
          </a:bodyPr>
          <a:lstStyle/>
          <a:p>
            <a:pPr marL="0" indent="0">
              <a:buNone/>
            </a:pPr>
            <a:r>
              <a:rPr lang="en-IN" dirty="0" err="1"/>
              <a:t>def</a:t>
            </a:r>
            <a:r>
              <a:rPr lang="en-IN" dirty="0"/>
              <a:t> </a:t>
            </a:r>
            <a:r>
              <a:rPr lang="en-IN" dirty="0" err="1"/>
              <a:t>binarySearch</a:t>
            </a:r>
            <a:r>
              <a:rPr lang="en-IN" dirty="0"/>
              <a:t>(array, x, low, high</a:t>
            </a:r>
            <a:r>
              <a:rPr lang="en-IN" dirty="0" smtClean="0"/>
              <a:t>):</a:t>
            </a:r>
            <a:r>
              <a:rPr lang="en-IN" dirty="0"/>
              <a:t> </a:t>
            </a:r>
          </a:p>
          <a:p>
            <a:pPr marL="0" indent="0">
              <a:buNone/>
            </a:pPr>
            <a:r>
              <a:rPr lang="en-IN" dirty="0"/>
              <a:t>    # Repeat until the pointers low and high meet each other</a:t>
            </a:r>
          </a:p>
          <a:p>
            <a:pPr marL="0" indent="0">
              <a:buNone/>
            </a:pPr>
            <a:r>
              <a:rPr lang="en-IN" dirty="0"/>
              <a:t>    while low &lt;= high:</a:t>
            </a:r>
          </a:p>
          <a:p>
            <a:pPr marL="0" indent="0">
              <a:buNone/>
            </a:pPr>
            <a:r>
              <a:rPr lang="en-IN" dirty="0"/>
              <a:t>        mid = low + (high - low)//2</a:t>
            </a:r>
          </a:p>
          <a:p>
            <a:pPr marL="0" indent="0">
              <a:buNone/>
            </a:pPr>
            <a:r>
              <a:rPr lang="en-IN" dirty="0"/>
              <a:t>        if array[mid] == x:</a:t>
            </a:r>
          </a:p>
          <a:p>
            <a:pPr marL="0" indent="0">
              <a:buNone/>
            </a:pPr>
            <a:r>
              <a:rPr lang="en-IN" dirty="0"/>
              <a:t>            return </a:t>
            </a:r>
            <a:r>
              <a:rPr lang="en-IN" dirty="0" smtClean="0"/>
              <a:t>mid</a:t>
            </a:r>
          </a:p>
          <a:p>
            <a:pPr marL="0" indent="0">
              <a:buNone/>
            </a:pPr>
            <a:r>
              <a:rPr lang="en-IN" dirty="0"/>
              <a:t> </a:t>
            </a:r>
            <a:r>
              <a:rPr lang="en-IN" dirty="0" err="1"/>
              <a:t>elif</a:t>
            </a:r>
            <a:r>
              <a:rPr lang="en-IN" dirty="0"/>
              <a:t> array[mid] &lt; x:</a:t>
            </a:r>
          </a:p>
          <a:p>
            <a:pPr marL="0" indent="0">
              <a:buNone/>
            </a:pPr>
            <a:r>
              <a:rPr lang="en-IN" dirty="0"/>
              <a:t>            low = mid + 1</a:t>
            </a:r>
            <a:endParaRPr lang="en-IN" dirty="0" smtClean="0"/>
          </a:p>
          <a:p>
            <a:pPr marL="0" indent="0">
              <a:buNone/>
            </a:pPr>
            <a:r>
              <a:rPr lang="en-IN" dirty="0"/>
              <a:t>else:</a:t>
            </a:r>
          </a:p>
          <a:p>
            <a:pPr marL="0" indent="0">
              <a:buNone/>
            </a:pPr>
            <a:r>
              <a:rPr lang="en-IN" dirty="0"/>
              <a:t>            high = mid - 1</a:t>
            </a:r>
          </a:p>
          <a:p>
            <a:pPr marL="0" indent="0">
              <a:buNone/>
            </a:pPr>
            <a:endParaRPr lang="en-IN" dirty="0"/>
          </a:p>
          <a:p>
            <a:pPr marL="0" indent="0">
              <a:buNone/>
            </a:pPr>
            <a:r>
              <a:rPr lang="en-IN" dirty="0" smtClean="0"/>
              <a:t>return </a:t>
            </a:r>
            <a:r>
              <a:rPr lang="en-IN" dirty="0"/>
              <a:t>-</a:t>
            </a:r>
            <a:r>
              <a:rPr lang="en-IN" dirty="0" smtClean="0"/>
              <a:t>1</a:t>
            </a:r>
          </a:p>
          <a:p>
            <a:pPr marL="0" indent="0">
              <a:buNone/>
            </a:pPr>
            <a:endParaRPr lang="en-IN" dirty="0"/>
          </a:p>
          <a:p>
            <a:pPr marL="0" indent="0">
              <a:buNone/>
            </a:pPr>
            <a:r>
              <a:rPr lang="en-IN" dirty="0"/>
              <a:t>array = [3, 4, 5, 6, 7, 8, 9]</a:t>
            </a:r>
          </a:p>
          <a:p>
            <a:pPr marL="0" indent="0">
              <a:buNone/>
            </a:pPr>
            <a:r>
              <a:rPr lang="en-IN" dirty="0"/>
              <a:t>x = 4</a:t>
            </a:r>
          </a:p>
          <a:p>
            <a:pPr marL="0" indent="0">
              <a:buNone/>
            </a:pPr>
            <a:r>
              <a:rPr lang="en-IN" dirty="0"/>
              <a:t>result = </a:t>
            </a:r>
            <a:r>
              <a:rPr lang="en-IN" dirty="0" err="1"/>
              <a:t>binarySearch</a:t>
            </a:r>
            <a:r>
              <a:rPr lang="en-IN" dirty="0"/>
              <a:t>(array, x, 0, </a:t>
            </a:r>
            <a:r>
              <a:rPr lang="en-IN" dirty="0" err="1"/>
              <a:t>len</a:t>
            </a:r>
            <a:r>
              <a:rPr lang="en-IN" dirty="0"/>
              <a:t>(array)-1)</a:t>
            </a:r>
          </a:p>
          <a:p>
            <a:pPr marL="0" indent="0">
              <a:buNone/>
            </a:pPr>
            <a:r>
              <a:rPr lang="en-IN" dirty="0"/>
              <a:t>if result != -1:</a:t>
            </a:r>
          </a:p>
          <a:p>
            <a:pPr marL="0" indent="0">
              <a:buNone/>
            </a:pPr>
            <a:r>
              <a:rPr lang="en-IN" dirty="0"/>
              <a:t>    print("Element is present at index " + </a:t>
            </a:r>
            <a:r>
              <a:rPr lang="en-IN" dirty="0" err="1"/>
              <a:t>str</a:t>
            </a:r>
            <a:r>
              <a:rPr lang="en-IN" dirty="0"/>
              <a:t>(result))</a:t>
            </a:r>
          </a:p>
          <a:p>
            <a:pPr marL="0" indent="0">
              <a:buNone/>
            </a:pPr>
            <a:r>
              <a:rPr lang="en-IN" dirty="0"/>
              <a:t>else:</a:t>
            </a:r>
          </a:p>
          <a:p>
            <a:pPr marL="0" indent="0">
              <a:buNone/>
            </a:pPr>
            <a:r>
              <a:rPr lang="en-IN" dirty="0"/>
              <a:t>    print("Not found")</a:t>
            </a:r>
          </a:p>
          <a:p>
            <a:pPr marL="0" indent="0">
              <a:buNone/>
            </a:pPr>
            <a:endParaRPr lang="en-IN" dirty="0"/>
          </a:p>
        </p:txBody>
      </p:sp>
    </p:spTree>
    <p:extLst>
      <p:ext uri="{BB962C8B-B14F-4D97-AF65-F5344CB8AC3E}">
        <p14:creationId xmlns:p14="http://schemas.microsoft.com/office/powerpoint/2010/main" val="7689482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12797"/>
          </a:xfrm>
        </p:spPr>
        <p:txBody>
          <a:bodyPr>
            <a:normAutofit fontScale="90000"/>
          </a:bodyPr>
          <a:lstStyle/>
          <a:p>
            <a:r>
              <a:rPr lang="en-IN" b="1" dirty="0" smtClean="0">
                <a:latin typeface="Times New Roman" panose="02020603050405020304" pitchFamily="18" charset="0"/>
                <a:cs typeface="Times New Roman" panose="02020603050405020304" pitchFamily="18" charset="0"/>
              </a:rPr>
              <a:t>Python </a:t>
            </a:r>
            <a:r>
              <a:rPr lang="en-IN" b="1" dirty="0">
                <a:latin typeface="Times New Roman" panose="02020603050405020304" pitchFamily="18" charset="0"/>
                <a:cs typeface="Times New Roman" panose="02020603050405020304" pitchFamily="18" charset="0"/>
              </a:rPr>
              <a:t>Examples (Recursive Method</a:t>
            </a:r>
            <a:r>
              <a:rPr lang="en-IN" b="1"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87104"/>
            <a:ext cx="10515600" cy="5704765"/>
          </a:xfrm>
        </p:spPr>
        <p:txBody>
          <a:bodyPr>
            <a:normAutofit fontScale="47500" lnSpcReduction="20000"/>
          </a:bodyPr>
          <a:lstStyle/>
          <a:p>
            <a:pPr marL="0" indent="0">
              <a:buNone/>
            </a:pPr>
            <a:r>
              <a:rPr lang="en-IN" dirty="0" err="1"/>
              <a:t>def</a:t>
            </a:r>
            <a:r>
              <a:rPr lang="en-IN" dirty="0"/>
              <a:t> </a:t>
            </a:r>
            <a:r>
              <a:rPr lang="en-IN" dirty="0" err="1"/>
              <a:t>binarySearch</a:t>
            </a:r>
            <a:r>
              <a:rPr lang="en-IN" dirty="0"/>
              <a:t>(array, x, low, high)</a:t>
            </a:r>
            <a:endParaRPr lang="en-IN" i="1" dirty="0"/>
          </a:p>
          <a:p>
            <a:pPr marL="0" indent="0">
              <a:buNone/>
            </a:pPr>
            <a:r>
              <a:rPr lang="en-IN" dirty="0"/>
              <a:t>    if high &gt;= low:</a:t>
            </a:r>
            <a:endParaRPr lang="en-IN" i="1" dirty="0"/>
          </a:p>
          <a:p>
            <a:pPr marL="0" indent="0">
              <a:buNone/>
            </a:pPr>
            <a:r>
              <a:rPr lang="en-IN" dirty="0"/>
              <a:t>        mid = low + (high - low)//2</a:t>
            </a:r>
            <a:endParaRPr lang="en-IN" i="1" dirty="0"/>
          </a:p>
          <a:p>
            <a:pPr marL="0" indent="0">
              <a:buNone/>
            </a:pPr>
            <a:r>
              <a:rPr lang="en-IN" dirty="0"/>
              <a:t>        # If found at mid, then return it</a:t>
            </a:r>
            <a:endParaRPr lang="en-IN" i="1" dirty="0"/>
          </a:p>
          <a:p>
            <a:pPr marL="0" indent="0">
              <a:buNone/>
            </a:pPr>
            <a:r>
              <a:rPr lang="en-IN" dirty="0"/>
              <a:t>        if array[mid] == x</a:t>
            </a:r>
            <a:r>
              <a:rPr lang="en-IN" dirty="0" smtClean="0"/>
              <a:t>:</a:t>
            </a:r>
            <a:endParaRPr lang="en-IN" i="1" dirty="0" smtClean="0"/>
          </a:p>
          <a:p>
            <a:pPr marL="0" indent="0">
              <a:buNone/>
            </a:pPr>
            <a:r>
              <a:rPr lang="en-IN" dirty="0" smtClean="0"/>
              <a:t>            return mid</a:t>
            </a:r>
            <a:endParaRPr lang="en-IN" i="1" dirty="0" smtClean="0"/>
          </a:p>
          <a:p>
            <a:pPr marL="0" indent="0">
              <a:buNone/>
            </a:pPr>
            <a:r>
              <a:rPr lang="en-IN" dirty="0" smtClean="0"/>
              <a:t>        </a:t>
            </a:r>
            <a:r>
              <a:rPr lang="en-IN" dirty="0"/>
              <a:t># Search the left half</a:t>
            </a:r>
            <a:endParaRPr lang="en-IN" i="1" dirty="0"/>
          </a:p>
          <a:p>
            <a:pPr marL="0" indent="0">
              <a:buNone/>
            </a:pPr>
            <a:r>
              <a:rPr lang="en-IN" dirty="0"/>
              <a:t>        </a:t>
            </a:r>
            <a:r>
              <a:rPr lang="en-IN" dirty="0" err="1"/>
              <a:t>elif</a:t>
            </a:r>
            <a:r>
              <a:rPr lang="en-IN" dirty="0"/>
              <a:t> array[mid] &gt; x:</a:t>
            </a:r>
            <a:endParaRPr lang="en-IN" i="1" dirty="0"/>
          </a:p>
          <a:p>
            <a:pPr marL="0" indent="0">
              <a:buNone/>
            </a:pPr>
            <a:r>
              <a:rPr lang="en-IN" dirty="0"/>
              <a:t>            return </a:t>
            </a:r>
            <a:r>
              <a:rPr lang="en-IN" dirty="0" err="1"/>
              <a:t>binarySearch</a:t>
            </a:r>
            <a:r>
              <a:rPr lang="en-IN" dirty="0"/>
              <a:t>(array, x, low, mid-1)</a:t>
            </a:r>
            <a:endParaRPr lang="en-IN" i="1" dirty="0"/>
          </a:p>
          <a:p>
            <a:pPr marL="0" indent="0">
              <a:buNone/>
            </a:pPr>
            <a:r>
              <a:rPr lang="en-IN" dirty="0"/>
              <a:t>        # Search the right half</a:t>
            </a:r>
            <a:endParaRPr lang="en-IN" i="1" dirty="0"/>
          </a:p>
          <a:p>
            <a:pPr marL="0" indent="0">
              <a:buNone/>
            </a:pPr>
            <a:r>
              <a:rPr lang="en-IN" dirty="0"/>
              <a:t>        else:</a:t>
            </a:r>
            <a:endParaRPr lang="en-IN" i="1" dirty="0"/>
          </a:p>
          <a:p>
            <a:pPr marL="0" indent="0">
              <a:buNone/>
            </a:pPr>
            <a:r>
              <a:rPr lang="en-IN" dirty="0"/>
              <a:t>            return </a:t>
            </a:r>
            <a:r>
              <a:rPr lang="en-IN" dirty="0" err="1"/>
              <a:t>binarySearch</a:t>
            </a:r>
            <a:r>
              <a:rPr lang="en-IN" dirty="0"/>
              <a:t>(array, x, mid + 1, high)</a:t>
            </a:r>
            <a:endParaRPr lang="en-IN" i="1" dirty="0"/>
          </a:p>
          <a:p>
            <a:pPr marL="0" indent="0">
              <a:buNone/>
            </a:pPr>
            <a:r>
              <a:rPr lang="en-IN" dirty="0"/>
              <a:t>    else:</a:t>
            </a:r>
            <a:endParaRPr lang="en-IN" i="1" dirty="0"/>
          </a:p>
          <a:p>
            <a:pPr marL="0" indent="0">
              <a:buNone/>
            </a:pPr>
            <a:r>
              <a:rPr lang="en-IN" dirty="0"/>
              <a:t>        return -</a:t>
            </a:r>
            <a:r>
              <a:rPr lang="en-IN" dirty="0" smtClean="0"/>
              <a:t>1</a:t>
            </a:r>
            <a:endParaRPr lang="en-IN" i="1" dirty="0"/>
          </a:p>
          <a:p>
            <a:pPr marL="0" indent="0">
              <a:buNone/>
            </a:pPr>
            <a:r>
              <a:rPr lang="en-IN" dirty="0"/>
              <a:t>array = [3, 4, 5, 6, 7, 8, 9]</a:t>
            </a:r>
            <a:endParaRPr lang="en-IN" i="1" dirty="0"/>
          </a:p>
          <a:p>
            <a:pPr marL="0" indent="0">
              <a:buNone/>
            </a:pPr>
            <a:r>
              <a:rPr lang="en-IN" dirty="0"/>
              <a:t>x = 4</a:t>
            </a:r>
            <a:endParaRPr lang="en-IN" i="1" dirty="0"/>
          </a:p>
          <a:p>
            <a:pPr marL="0" indent="0">
              <a:buNone/>
            </a:pPr>
            <a:r>
              <a:rPr lang="en-IN" dirty="0"/>
              <a:t>result = </a:t>
            </a:r>
            <a:r>
              <a:rPr lang="en-IN" dirty="0" err="1"/>
              <a:t>binarySearch</a:t>
            </a:r>
            <a:r>
              <a:rPr lang="en-IN" dirty="0"/>
              <a:t>(array, x, 0, </a:t>
            </a:r>
            <a:r>
              <a:rPr lang="en-IN" dirty="0" err="1"/>
              <a:t>len</a:t>
            </a:r>
            <a:r>
              <a:rPr lang="en-IN" dirty="0"/>
              <a:t>(array)-1)</a:t>
            </a:r>
            <a:endParaRPr lang="en-IN" i="1" dirty="0"/>
          </a:p>
          <a:p>
            <a:pPr marL="0" indent="0">
              <a:buNone/>
            </a:pPr>
            <a:r>
              <a:rPr lang="en-IN" dirty="0" smtClean="0"/>
              <a:t>if </a:t>
            </a:r>
            <a:r>
              <a:rPr lang="en-IN" dirty="0"/>
              <a:t>result != -1:</a:t>
            </a:r>
            <a:endParaRPr lang="en-IN" i="1" dirty="0"/>
          </a:p>
          <a:p>
            <a:pPr marL="0" indent="0">
              <a:buNone/>
            </a:pPr>
            <a:r>
              <a:rPr lang="en-IN" dirty="0"/>
              <a:t>    print("Element is present at index " + </a:t>
            </a:r>
            <a:r>
              <a:rPr lang="en-IN" dirty="0" err="1"/>
              <a:t>str</a:t>
            </a:r>
            <a:r>
              <a:rPr lang="en-IN" dirty="0"/>
              <a:t>(result))</a:t>
            </a:r>
            <a:endParaRPr lang="en-IN" i="1" dirty="0"/>
          </a:p>
          <a:p>
            <a:pPr marL="0" indent="0">
              <a:buNone/>
            </a:pPr>
            <a:r>
              <a:rPr lang="en-IN" dirty="0"/>
              <a:t>else:</a:t>
            </a:r>
            <a:endParaRPr lang="en-IN" i="1" dirty="0"/>
          </a:p>
          <a:p>
            <a:pPr marL="0" indent="0">
              <a:buNone/>
            </a:pPr>
            <a:r>
              <a:rPr lang="en-IN" dirty="0"/>
              <a:t>    print("Not found</a:t>
            </a:r>
            <a:r>
              <a:rPr lang="en-IN" dirty="0" smtClean="0"/>
              <a:t>")</a:t>
            </a:r>
            <a:endParaRPr lang="en-IN" i="1" dirty="0"/>
          </a:p>
        </p:txBody>
      </p:sp>
    </p:spTree>
    <p:extLst>
      <p:ext uri="{BB962C8B-B14F-4D97-AF65-F5344CB8AC3E}">
        <p14:creationId xmlns:p14="http://schemas.microsoft.com/office/powerpoint/2010/main" val="38059350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Binary Search </a:t>
            </a:r>
            <a:r>
              <a:rPr lang="en-IN" b="1" dirty="0" smtClean="0">
                <a:latin typeface="Times New Roman" panose="02020603050405020304" pitchFamily="18" charset="0"/>
                <a:cs typeface="Times New Roman" panose="02020603050405020304" pitchFamily="18" charset="0"/>
              </a:rPr>
              <a:t>Complexity</a:t>
            </a:r>
            <a:endParaRPr lang="en-IN" dirty="0">
              <a:latin typeface="Times New Roman" panose="02020603050405020304" pitchFamily="18" charset="0"/>
              <a:cs typeface="Times New Roman" panose="02020603050405020304" pitchFamily="18" charset="0"/>
            </a:endParaRPr>
          </a:p>
        </p:txBody>
      </p:sp>
      <p:sp>
        <p:nvSpPr>
          <p:cNvPr id="4" name="Rectangle 1"/>
          <p:cNvSpPr>
            <a:spLocks noGrp="1" noChangeArrowheads="1"/>
          </p:cNvSpPr>
          <p:nvPr>
            <p:ph idx="1"/>
          </p:nvPr>
        </p:nvSpPr>
        <p:spPr bwMode="auto">
          <a:xfrm>
            <a:off x="838200" y="1690688"/>
            <a:ext cx="10107305" cy="4321183"/>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Time Complexities: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Best case complexity: O(1)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Average case complexity: O(log 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Worst case complexity: O(log 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 Space Complexity: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space complexity of the binary search is O(1).</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2400" b="1" dirty="0" smtClean="0">
                <a:latin typeface="Times New Roman" panose="02020603050405020304" pitchFamily="18" charset="0"/>
                <a:cs typeface="Times New Roman" panose="02020603050405020304" pitchFamily="18" charset="0"/>
              </a:rPr>
              <a:t>Binary </a:t>
            </a:r>
            <a:r>
              <a:rPr lang="en-IN" sz="2400" b="1" dirty="0">
                <a:latin typeface="Times New Roman" panose="02020603050405020304" pitchFamily="18" charset="0"/>
                <a:cs typeface="Times New Roman" panose="02020603050405020304" pitchFamily="18" charset="0"/>
              </a:rPr>
              <a:t>Search Applications</a:t>
            </a:r>
          </a:p>
          <a:p>
            <a:r>
              <a:rPr lang="en-IN" sz="2400" dirty="0">
                <a:latin typeface="Times New Roman" panose="02020603050405020304" pitchFamily="18" charset="0"/>
                <a:cs typeface="Times New Roman" panose="02020603050405020304" pitchFamily="18" charset="0"/>
              </a:rPr>
              <a:t>In libraries of Java, </a:t>
            </a:r>
            <a:r>
              <a:rPr lang="en-IN" sz="2400" dirty="0" err="1" smtClean="0">
                <a:latin typeface="Times New Roman" panose="02020603050405020304" pitchFamily="18" charset="0"/>
                <a:cs typeface="Times New Roman" panose="02020603050405020304" pitchFamily="18" charset="0"/>
              </a:rPr>
              <a:t>.Net</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 </a:t>
            </a:r>
            <a:r>
              <a:rPr lang="en-IN" sz="2400" dirty="0" smtClean="0">
                <a:latin typeface="Times New Roman" panose="02020603050405020304" pitchFamily="18" charset="0"/>
                <a:cs typeface="Times New Roman" panose="02020603050405020304" pitchFamily="18" charset="0"/>
              </a:rPr>
              <a:t>SQL</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While debugging, the binary search is used to pinpoint the place where the error happens.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75245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each iteration, the comparison takes place up to the last unsorted element.</a:t>
            </a:r>
          </a:p>
        </p:txBody>
      </p:sp>
      <p:pic>
        <p:nvPicPr>
          <p:cNvPr id="3074" name="Picture 2" descr="Swapping occurs only if the first element is greater than the next eleme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84279" y="1238771"/>
            <a:ext cx="501451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16561" y="5590109"/>
            <a:ext cx="3506088" cy="369332"/>
          </a:xfrm>
          <a:prstGeom prst="rect">
            <a:avLst/>
          </a:prstGeom>
        </p:spPr>
        <p:txBody>
          <a:bodyPr wrap="none">
            <a:spAutoFit/>
          </a:bodyPr>
          <a:lstStyle/>
          <a:p>
            <a:r>
              <a:rPr lang="en-IN" b="0" i="0" dirty="0" smtClean="0">
                <a:effectLst/>
                <a:latin typeface="Times New Roman" panose="02020603050405020304" pitchFamily="18" charset="0"/>
                <a:cs typeface="Times New Roman" panose="02020603050405020304" pitchFamily="18" charset="0"/>
              </a:rPr>
              <a:t>Fig: Compare the adjacent elements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3773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63424"/>
          </a:xfrm>
        </p:spPr>
        <p:txBody>
          <a:bodyPr>
            <a:norm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array is sorted when all the unsorted elements are placed at their correct positions.</a:t>
            </a:r>
          </a:p>
        </p:txBody>
      </p:sp>
      <p:pic>
        <p:nvPicPr>
          <p:cNvPr id="4100" name="Picture 4" descr="The array is sorted if all the elements are kept in the right orde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59492" y="2274310"/>
            <a:ext cx="5473016" cy="3453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0871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Bubble Sort </a:t>
            </a:r>
            <a:r>
              <a:rPr lang="en-IN" b="1" dirty="0" smtClean="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err="1"/>
              <a:t>bubbleSort</a:t>
            </a:r>
            <a:r>
              <a:rPr lang="en-IN" dirty="0"/>
              <a:t>(array)</a:t>
            </a:r>
          </a:p>
          <a:p>
            <a:pPr marL="0" indent="0">
              <a:buNone/>
            </a:pPr>
            <a:r>
              <a:rPr lang="en-IN" dirty="0"/>
              <a:t>  for </a:t>
            </a:r>
            <a:r>
              <a:rPr lang="en-IN" dirty="0" err="1"/>
              <a:t>i</a:t>
            </a:r>
            <a:r>
              <a:rPr lang="en-IN" dirty="0"/>
              <a:t> </a:t>
            </a:r>
            <a:r>
              <a:rPr lang="en-IN" dirty="0" smtClean="0"/>
              <a:t>=0 </a:t>
            </a:r>
            <a:r>
              <a:rPr lang="en-IN" dirty="0"/>
              <a:t>to indexOfLastUnsortedElement-1</a:t>
            </a:r>
          </a:p>
          <a:p>
            <a:pPr marL="0" indent="0">
              <a:buNone/>
            </a:pPr>
            <a:r>
              <a:rPr lang="en-IN" dirty="0"/>
              <a:t>    if </a:t>
            </a:r>
            <a:r>
              <a:rPr lang="en-IN" dirty="0" err="1"/>
              <a:t>leftElement</a:t>
            </a:r>
            <a:r>
              <a:rPr lang="en-IN" dirty="0"/>
              <a:t> &gt; </a:t>
            </a:r>
            <a:r>
              <a:rPr lang="en-IN" dirty="0" err="1"/>
              <a:t>rightElement</a:t>
            </a:r>
            <a:endParaRPr lang="en-IN" dirty="0"/>
          </a:p>
          <a:p>
            <a:pPr marL="0" indent="0">
              <a:buNone/>
            </a:pPr>
            <a:r>
              <a:rPr lang="en-IN" dirty="0"/>
              <a:t>      swap </a:t>
            </a:r>
            <a:r>
              <a:rPr lang="en-IN" dirty="0" err="1"/>
              <a:t>leftElement</a:t>
            </a:r>
            <a:r>
              <a:rPr lang="en-IN" dirty="0"/>
              <a:t> and </a:t>
            </a:r>
            <a:r>
              <a:rPr lang="en-IN" dirty="0" err="1"/>
              <a:t>rightElement</a:t>
            </a:r>
            <a:endParaRPr lang="en-IN" dirty="0"/>
          </a:p>
          <a:p>
            <a:pPr marL="0" indent="0">
              <a:buNone/>
            </a:pPr>
            <a:r>
              <a:rPr lang="en-IN" dirty="0"/>
              <a:t>end </a:t>
            </a:r>
            <a:r>
              <a:rPr lang="en-IN" dirty="0" err="1" smtClean="0"/>
              <a:t>bubbleSort</a:t>
            </a:r>
            <a:endParaRPr lang="en-IN" dirty="0"/>
          </a:p>
        </p:txBody>
      </p:sp>
    </p:spTree>
    <p:extLst>
      <p:ext uri="{BB962C8B-B14F-4D97-AF65-F5344CB8AC3E}">
        <p14:creationId xmlns:p14="http://schemas.microsoft.com/office/powerpoint/2010/main" val="34032100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53490"/>
          </a:xfrm>
        </p:spPr>
        <p:txBody>
          <a:bodyPr>
            <a:normAutofit fontScale="90000"/>
          </a:bodyPr>
          <a:lstStyle/>
          <a:p>
            <a:r>
              <a:rPr lang="en-IN" sz="2700" b="1" dirty="0" smtClean="0">
                <a:latin typeface="Times New Roman" panose="02020603050405020304" pitchFamily="18" charset="0"/>
                <a:cs typeface="Times New Roman" panose="02020603050405020304" pitchFamily="18" charset="0"/>
              </a:rPr>
              <a:t/>
            </a:r>
            <a:br>
              <a:rPr lang="en-IN" sz="2700" b="1" dirty="0" smtClean="0">
                <a:latin typeface="Times New Roman" panose="02020603050405020304" pitchFamily="18" charset="0"/>
                <a:cs typeface="Times New Roman" panose="02020603050405020304" pitchFamily="18" charset="0"/>
              </a:rPr>
            </a:br>
            <a:r>
              <a:rPr lang="en-IN" sz="2700" b="1" dirty="0">
                <a:latin typeface="Times New Roman" panose="02020603050405020304" pitchFamily="18" charset="0"/>
                <a:cs typeface="Times New Roman" panose="02020603050405020304" pitchFamily="18" charset="0"/>
              </a:rPr>
              <a:t/>
            </a:r>
            <a:br>
              <a:rPr lang="en-IN" sz="2700" b="1" dirty="0">
                <a:latin typeface="Times New Roman" panose="02020603050405020304" pitchFamily="18" charset="0"/>
                <a:cs typeface="Times New Roman" panose="02020603050405020304" pitchFamily="18" charset="0"/>
              </a:rPr>
            </a:br>
            <a:r>
              <a:rPr lang="en-IN" sz="2700" b="1" dirty="0" smtClean="0">
                <a:latin typeface="Times New Roman" panose="02020603050405020304" pitchFamily="18" charset="0"/>
                <a:cs typeface="Times New Roman" panose="02020603050405020304" pitchFamily="18" charset="0"/>
              </a:rPr>
              <a:t/>
            </a:r>
            <a:br>
              <a:rPr lang="en-IN" sz="2700" b="1" dirty="0" smtClean="0">
                <a:latin typeface="Times New Roman" panose="02020603050405020304" pitchFamily="18" charset="0"/>
                <a:cs typeface="Times New Roman" panose="02020603050405020304" pitchFamily="18" charset="0"/>
              </a:rPr>
            </a:br>
            <a:r>
              <a:rPr lang="en-IN" sz="2700" b="1" dirty="0" smtClean="0">
                <a:latin typeface="Times New Roman" panose="02020603050405020304" pitchFamily="18" charset="0"/>
                <a:cs typeface="Times New Roman" panose="02020603050405020304" pitchFamily="18" charset="0"/>
              </a:rPr>
              <a:t>Bubble sort in Python:</a:t>
            </a:r>
            <a:r>
              <a:rPr lang="en-IN" b="1" dirty="0" smtClean="0">
                <a:latin typeface="Times New Roman" panose="02020603050405020304" pitchFamily="18" charset="0"/>
                <a:cs typeface="Times New Roman" panose="02020603050405020304" pitchFamily="18" charset="0"/>
              </a:rPr>
              <a:t/>
            </a:r>
            <a:br>
              <a:rPr lang="en-IN" b="1" dirty="0" smtClean="0">
                <a:latin typeface="Times New Roman" panose="02020603050405020304" pitchFamily="18" charset="0"/>
                <a:cs typeface="Times New Roman" panose="02020603050405020304" pitchFamily="18" charset="0"/>
              </a:rPr>
            </a:br>
            <a:r>
              <a:rPr lang="en-IN" b="1" dirty="0" smtClean="0">
                <a:latin typeface="Times New Roman" panose="02020603050405020304" pitchFamily="18" charset="0"/>
                <a:cs typeface="Times New Roman" panose="02020603050405020304" pitchFamily="18" charset="0"/>
              </a:rPr>
              <a:t> </a:t>
            </a:r>
            <a:br>
              <a:rPr lang="en-IN" b="1" dirty="0" smtClean="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3456"/>
            <a:ext cx="10515600" cy="5732059"/>
          </a:xfrm>
        </p:spPr>
        <p:txBody>
          <a:bodyPr>
            <a:normAutofit fontScale="70000" lnSpcReduction="20000"/>
          </a:bodyPr>
          <a:lstStyle/>
          <a:p>
            <a:pPr marL="0" indent="0">
              <a:buNone/>
            </a:pPr>
            <a:r>
              <a:rPr lang="en-IN" dirty="0" err="1" smtClean="0"/>
              <a:t>def</a:t>
            </a:r>
            <a:r>
              <a:rPr lang="en-IN" dirty="0" smtClean="0"/>
              <a:t> </a:t>
            </a:r>
            <a:r>
              <a:rPr lang="en-IN" dirty="0" err="1"/>
              <a:t>bubbleSort</a:t>
            </a:r>
            <a:r>
              <a:rPr lang="en-IN" dirty="0"/>
              <a:t>(array):</a:t>
            </a:r>
          </a:p>
          <a:p>
            <a:pPr marL="0" indent="0">
              <a:buNone/>
            </a:pPr>
            <a:r>
              <a:rPr lang="en-IN" dirty="0"/>
              <a:t># loop to access each array element</a:t>
            </a:r>
          </a:p>
          <a:p>
            <a:pPr marL="0" indent="0">
              <a:buNone/>
            </a:pPr>
            <a:r>
              <a:rPr lang="en-IN" dirty="0"/>
              <a:t>  for </a:t>
            </a:r>
            <a:r>
              <a:rPr lang="en-IN" dirty="0" err="1"/>
              <a:t>i</a:t>
            </a:r>
            <a:r>
              <a:rPr lang="en-IN" dirty="0"/>
              <a:t> in range(</a:t>
            </a:r>
            <a:r>
              <a:rPr lang="en-IN" dirty="0" err="1"/>
              <a:t>len</a:t>
            </a:r>
            <a:r>
              <a:rPr lang="en-IN" dirty="0"/>
              <a:t>(array)):</a:t>
            </a:r>
          </a:p>
          <a:p>
            <a:pPr marL="0" indent="0">
              <a:buNone/>
            </a:pPr>
            <a:r>
              <a:rPr lang="en-IN" dirty="0"/>
              <a:t>    # loop to compare array elements</a:t>
            </a:r>
          </a:p>
          <a:p>
            <a:pPr marL="0" indent="0">
              <a:buNone/>
            </a:pPr>
            <a:r>
              <a:rPr lang="en-IN" dirty="0"/>
              <a:t>    for j in range(0, </a:t>
            </a:r>
            <a:r>
              <a:rPr lang="en-IN" dirty="0" err="1"/>
              <a:t>len</a:t>
            </a:r>
            <a:r>
              <a:rPr lang="en-IN" dirty="0"/>
              <a:t>(array) - </a:t>
            </a:r>
            <a:r>
              <a:rPr lang="en-IN" dirty="0" err="1"/>
              <a:t>i</a:t>
            </a:r>
            <a:r>
              <a:rPr lang="en-IN" dirty="0"/>
              <a:t> - 1):</a:t>
            </a:r>
          </a:p>
          <a:p>
            <a:pPr marL="0" indent="0">
              <a:buNone/>
            </a:pPr>
            <a:r>
              <a:rPr lang="en-IN" dirty="0"/>
              <a:t>      # compare two adjacent </a:t>
            </a:r>
            <a:r>
              <a:rPr lang="en-IN" dirty="0" smtClean="0"/>
              <a:t>elements</a:t>
            </a:r>
            <a:endParaRPr lang="en-IN" dirty="0"/>
          </a:p>
          <a:p>
            <a:pPr marL="0" indent="0">
              <a:buNone/>
            </a:pPr>
            <a:r>
              <a:rPr lang="en-IN" dirty="0"/>
              <a:t>      if array[j] &gt; array[j + 1]:</a:t>
            </a:r>
          </a:p>
          <a:p>
            <a:pPr marL="0" indent="0">
              <a:buNone/>
            </a:pPr>
            <a:r>
              <a:rPr lang="en-IN" dirty="0"/>
              <a:t>        # swapping elements if </a:t>
            </a:r>
            <a:r>
              <a:rPr lang="en-IN" dirty="0" smtClean="0"/>
              <a:t>elements are </a:t>
            </a:r>
            <a:r>
              <a:rPr lang="en-IN" dirty="0"/>
              <a:t>not in the intended order</a:t>
            </a:r>
          </a:p>
          <a:p>
            <a:pPr marL="0" indent="0">
              <a:buNone/>
            </a:pPr>
            <a:r>
              <a:rPr lang="en-IN" dirty="0"/>
              <a:t>        temp = array[j]</a:t>
            </a:r>
          </a:p>
          <a:p>
            <a:pPr marL="0" indent="0">
              <a:buNone/>
            </a:pPr>
            <a:r>
              <a:rPr lang="en-IN" dirty="0"/>
              <a:t>        array[j] = array[j+1]</a:t>
            </a:r>
          </a:p>
          <a:p>
            <a:pPr marL="0" indent="0">
              <a:buNone/>
            </a:pPr>
            <a:r>
              <a:rPr lang="en-IN" dirty="0"/>
              <a:t>        array[j+1] = </a:t>
            </a:r>
            <a:r>
              <a:rPr lang="en-IN" dirty="0" smtClean="0"/>
              <a:t>temp</a:t>
            </a:r>
          </a:p>
          <a:p>
            <a:pPr marL="0" indent="0">
              <a:buNone/>
            </a:pPr>
            <a:endParaRPr lang="en-IN" dirty="0"/>
          </a:p>
          <a:p>
            <a:pPr marL="0" indent="0">
              <a:buNone/>
            </a:pPr>
            <a:r>
              <a:rPr lang="en-IN" dirty="0"/>
              <a:t>data = [-2, 45, 0, 11, -9]</a:t>
            </a:r>
          </a:p>
          <a:p>
            <a:pPr marL="0" indent="0">
              <a:buNone/>
            </a:pPr>
            <a:r>
              <a:rPr lang="en-IN" dirty="0" err="1"/>
              <a:t>bubbleSort</a:t>
            </a:r>
            <a:r>
              <a:rPr lang="en-IN" dirty="0"/>
              <a:t>(data)</a:t>
            </a:r>
          </a:p>
          <a:p>
            <a:pPr marL="0" indent="0">
              <a:buNone/>
            </a:pPr>
            <a:r>
              <a:rPr lang="en-IN" dirty="0"/>
              <a:t>print('Sorted Array in Ascending Order:')</a:t>
            </a:r>
          </a:p>
          <a:p>
            <a:pPr marL="0" indent="0">
              <a:buNone/>
            </a:pPr>
            <a:r>
              <a:rPr lang="en-IN" dirty="0" smtClean="0"/>
              <a:t>print(data)</a:t>
            </a:r>
          </a:p>
        </p:txBody>
      </p:sp>
    </p:spTree>
    <p:extLst>
      <p:ext uri="{BB962C8B-B14F-4D97-AF65-F5344CB8AC3E}">
        <p14:creationId xmlns:p14="http://schemas.microsoft.com/office/powerpoint/2010/main" val="260908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anose="02020603050405020304" pitchFamily="18" charset="0"/>
                <a:cs typeface="Times New Roman" panose="02020603050405020304" pitchFamily="18" charset="0"/>
              </a:rPr>
              <a:t>Optimized Bubble Sort Algorithm:</a:t>
            </a:r>
            <a:endParaRPr lang="en-IN" b="1" dirty="0"/>
          </a:p>
        </p:txBody>
      </p:sp>
      <p:sp>
        <p:nvSpPr>
          <p:cNvPr id="3" name="Content Placeholder 2"/>
          <p:cNvSpPr>
            <a:spLocks noGrp="1"/>
          </p:cNvSpPr>
          <p:nvPr>
            <p:ph idx="1"/>
          </p:nvPr>
        </p:nvSpPr>
        <p:spPr/>
        <p:txBody>
          <a:bodyPr>
            <a:normAutofit/>
          </a:bodyPr>
          <a:lstStyle/>
          <a:p>
            <a:r>
              <a:rPr lang="en-IN" dirty="0" smtClean="0">
                <a:latin typeface="Times New Roman" panose="02020603050405020304" pitchFamily="18" charset="0"/>
                <a:cs typeface="Times New Roman" panose="02020603050405020304" pitchFamily="18" charset="0"/>
              </a:rPr>
              <a:t>In </a:t>
            </a:r>
            <a:r>
              <a:rPr lang="en-IN" dirty="0">
                <a:latin typeface="Times New Roman" panose="02020603050405020304" pitchFamily="18" charset="0"/>
                <a:cs typeface="Times New Roman" panose="02020603050405020304" pitchFamily="18" charset="0"/>
              </a:rPr>
              <a:t>the </a:t>
            </a:r>
            <a:r>
              <a:rPr lang="en-IN" dirty="0" smtClean="0">
                <a:latin typeface="Times New Roman" panose="02020603050405020304" pitchFamily="18" charset="0"/>
                <a:cs typeface="Times New Roman" panose="02020603050405020304" pitchFamily="18" charset="0"/>
              </a:rPr>
              <a:t>previous </a:t>
            </a:r>
            <a:r>
              <a:rPr lang="en-IN" dirty="0">
                <a:latin typeface="Times New Roman" panose="02020603050405020304" pitchFamily="18" charset="0"/>
                <a:cs typeface="Times New Roman" panose="02020603050405020304" pitchFamily="18" charset="0"/>
              </a:rPr>
              <a:t>algorithm, all the comparisons are made even if the array is already sorted.</a:t>
            </a:r>
          </a:p>
          <a:p>
            <a:r>
              <a:rPr lang="en-IN" dirty="0" smtClean="0">
                <a:latin typeface="Times New Roman" panose="02020603050405020304" pitchFamily="18" charset="0"/>
                <a:cs typeface="Times New Roman" panose="02020603050405020304" pitchFamily="18" charset="0"/>
              </a:rPr>
              <a:t>To </a:t>
            </a:r>
            <a:r>
              <a:rPr lang="en-IN" dirty="0">
                <a:latin typeface="Times New Roman" panose="02020603050405020304" pitchFamily="18" charset="0"/>
                <a:cs typeface="Times New Roman" panose="02020603050405020304" pitchFamily="18" charset="0"/>
              </a:rPr>
              <a:t>solve this, we can introduce an extra variable </a:t>
            </a:r>
            <a:r>
              <a:rPr lang="en-IN" dirty="0" smtClean="0">
                <a:latin typeface="Times New Roman" panose="02020603050405020304" pitchFamily="18" charset="0"/>
                <a:cs typeface="Times New Roman" panose="02020603050405020304" pitchFamily="18" charset="0"/>
              </a:rPr>
              <a:t>’swapped’. </a:t>
            </a:r>
            <a:r>
              <a:rPr lang="en-IN" dirty="0">
                <a:latin typeface="Times New Roman" panose="02020603050405020304" pitchFamily="18" charset="0"/>
                <a:cs typeface="Times New Roman" panose="02020603050405020304" pitchFamily="18" charset="0"/>
              </a:rPr>
              <a:t>The value of swapped is set true if there occurs swapping of elements. Otherwise, it is set false.</a:t>
            </a:r>
          </a:p>
          <a:p>
            <a:r>
              <a:rPr lang="en-IN" dirty="0">
                <a:latin typeface="Times New Roman" panose="02020603050405020304" pitchFamily="18" charset="0"/>
                <a:cs typeface="Times New Roman" panose="02020603050405020304" pitchFamily="18" charset="0"/>
              </a:rPr>
              <a:t>After an iteration, if there is no swapping, the value of swapped will be false. This means elements are already sorted and there is no need to perform further iterations.</a:t>
            </a:r>
          </a:p>
          <a:p>
            <a:r>
              <a:rPr lang="en-IN" dirty="0">
                <a:latin typeface="Times New Roman" panose="02020603050405020304" pitchFamily="18" charset="0"/>
                <a:cs typeface="Times New Roman" panose="02020603050405020304" pitchFamily="18" charset="0"/>
              </a:rPr>
              <a:t>This will reduce the execution time and helps to optimize the bubble sort</a:t>
            </a:r>
            <a:r>
              <a:rPr lang="en-IN" dirty="0" smtClean="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6566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Algorithm for optimized bubble </a:t>
            </a:r>
            <a:r>
              <a:rPr lang="en-IN" b="1" dirty="0" smtClean="0">
                <a:latin typeface="Times New Roman" panose="02020603050405020304" pitchFamily="18" charset="0"/>
                <a:cs typeface="Times New Roman" panose="02020603050405020304" pitchFamily="18" charset="0"/>
              </a:rPr>
              <a:t>sort:</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IN" dirty="0" err="1"/>
              <a:t>bubbleSort</a:t>
            </a:r>
            <a:r>
              <a:rPr lang="en-IN" dirty="0"/>
              <a:t>(array)</a:t>
            </a:r>
          </a:p>
          <a:p>
            <a:pPr marL="0" indent="0">
              <a:buNone/>
            </a:pPr>
            <a:r>
              <a:rPr lang="en-IN" dirty="0"/>
              <a:t>  swapped &lt;- false</a:t>
            </a:r>
          </a:p>
          <a:p>
            <a:pPr marL="0" indent="0">
              <a:buNone/>
            </a:pPr>
            <a:r>
              <a:rPr lang="en-IN" dirty="0"/>
              <a:t>  for </a:t>
            </a:r>
            <a:r>
              <a:rPr lang="en-IN" dirty="0" err="1"/>
              <a:t>i</a:t>
            </a:r>
            <a:r>
              <a:rPr lang="en-IN" dirty="0"/>
              <a:t> =</a:t>
            </a:r>
            <a:r>
              <a:rPr lang="en-IN" dirty="0" smtClean="0"/>
              <a:t> </a:t>
            </a:r>
            <a:r>
              <a:rPr lang="en-IN" dirty="0"/>
              <a:t>0</a:t>
            </a:r>
            <a:r>
              <a:rPr lang="en-IN" dirty="0" smtClean="0"/>
              <a:t> </a:t>
            </a:r>
            <a:r>
              <a:rPr lang="en-IN" dirty="0"/>
              <a:t>to indexOfLastUnsortedElement-1</a:t>
            </a:r>
          </a:p>
          <a:p>
            <a:pPr marL="0" indent="0">
              <a:buNone/>
            </a:pPr>
            <a:r>
              <a:rPr lang="en-IN" dirty="0"/>
              <a:t>    if </a:t>
            </a:r>
            <a:r>
              <a:rPr lang="en-IN" dirty="0" err="1"/>
              <a:t>leftElement</a:t>
            </a:r>
            <a:r>
              <a:rPr lang="en-IN" dirty="0"/>
              <a:t> &gt; </a:t>
            </a:r>
            <a:r>
              <a:rPr lang="en-IN" dirty="0" err="1"/>
              <a:t>rightElement</a:t>
            </a:r>
            <a:endParaRPr lang="en-IN" dirty="0"/>
          </a:p>
          <a:p>
            <a:pPr marL="0" indent="0">
              <a:buNone/>
            </a:pPr>
            <a:r>
              <a:rPr lang="en-IN" dirty="0"/>
              <a:t>      swap </a:t>
            </a:r>
            <a:r>
              <a:rPr lang="en-IN" dirty="0" err="1"/>
              <a:t>leftElement</a:t>
            </a:r>
            <a:r>
              <a:rPr lang="en-IN" dirty="0"/>
              <a:t> and </a:t>
            </a:r>
            <a:r>
              <a:rPr lang="en-IN" dirty="0" err="1"/>
              <a:t>rightElement</a:t>
            </a:r>
            <a:endParaRPr lang="en-IN" dirty="0"/>
          </a:p>
          <a:p>
            <a:pPr marL="0" indent="0">
              <a:buNone/>
            </a:pPr>
            <a:r>
              <a:rPr lang="en-IN" dirty="0"/>
              <a:t>      swapped &lt;- true</a:t>
            </a:r>
          </a:p>
          <a:p>
            <a:pPr marL="0" indent="0">
              <a:buNone/>
            </a:pPr>
            <a:r>
              <a:rPr lang="en-IN" dirty="0"/>
              <a:t>end </a:t>
            </a:r>
            <a:r>
              <a:rPr lang="en-IN" dirty="0" err="1"/>
              <a:t>bubbleSort</a:t>
            </a:r>
            <a:endParaRPr lang="en-IN" dirty="0"/>
          </a:p>
        </p:txBody>
      </p:sp>
    </p:spTree>
    <p:extLst>
      <p:ext uri="{BB962C8B-B14F-4D97-AF65-F5344CB8AC3E}">
        <p14:creationId xmlns:p14="http://schemas.microsoft.com/office/powerpoint/2010/main" val="100879337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D9D9D9"/>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671</TotalTime>
  <Words>1126</Words>
  <Application>Microsoft Office PowerPoint</Application>
  <PresentationFormat>Widescreen</PresentationFormat>
  <Paragraphs>282</Paragraphs>
  <Slides>38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Droid Sans Mono</vt:lpstr>
      <vt:lpstr>euclid_circular_a</vt:lpstr>
      <vt:lpstr>Times New Roman</vt:lpstr>
      <vt:lpstr>Office Theme</vt:lpstr>
      <vt:lpstr>Bubble Sort</vt:lpstr>
      <vt:lpstr>Contd…</vt:lpstr>
      <vt:lpstr>Fig: Put the largest element at the end</vt:lpstr>
      <vt:lpstr>In each iteration, the comparison takes place up to the last unsorted element.</vt:lpstr>
      <vt:lpstr>The array is sorted when all the unsorted elements are placed at their correct positions.</vt:lpstr>
      <vt:lpstr>Bubble Sort Algorithm</vt:lpstr>
      <vt:lpstr>   Bubble sort in Python:   </vt:lpstr>
      <vt:lpstr>Optimized Bubble Sort Algorithm:</vt:lpstr>
      <vt:lpstr>Algorithm for optimized bubble sort:</vt:lpstr>
      <vt:lpstr>Optimized Bubble sort in Python </vt:lpstr>
      <vt:lpstr>Contd…</vt:lpstr>
      <vt:lpstr>   Number of comparisons is (n-1) + (n-2) + (n-3) +.....+ 1 = n(n-1)/2   Bubble Sort Complexity</vt:lpstr>
      <vt:lpstr>PowerPoint Presentation</vt:lpstr>
      <vt:lpstr>Selection Sort Algorithm </vt:lpstr>
      <vt:lpstr>Contd…</vt:lpstr>
      <vt:lpstr>Contd…  3. After each iteration, minimum is placed in the front of the unsorted list. </vt:lpstr>
      <vt:lpstr>Contd…  4. For each iteration, indexing starts from the first unsorted element. Step 1 to 3 are repeated until all the elements are placed at their correct positions.</vt:lpstr>
      <vt:lpstr>Contd…</vt:lpstr>
      <vt:lpstr>Contd…</vt:lpstr>
      <vt:lpstr>Contd…</vt:lpstr>
      <vt:lpstr>Selection Sort Algorithm: </vt:lpstr>
      <vt:lpstr>Selection Sort Code in Python: </vt:lpstr>
      <vt:lpstr>Selection Sort Complexity</vt:lpstr>
      <vt:lpstr>Contd…</vt:lpstr>
      <vt:lpstr>Linear Search </vt:lpstr>
      <vt:lpstr>Contd…  1. Start from the first element, compare k with each element x</vt:lpstr>
      <vt:lpstr>Contd…  2. If x == k, return the index. </vt:lpstr>
      <vt:lpstr>Linear Search Algorithm: </vt:lpstr>
      <vt:lpstr>Linear Search in Python: </vt:lpstr>
      <vt:lpstr> Contd…   </vt:lpstr>
      <vt:lpstr>Binary Search </vt:lpstr>
      <vt:lpstr>    Contd…   E.g.: Steps: 1. The array in which searching is to be performed is: Let x = 4 be the element to be searched.   </vt:lpstr>
      <vt:lpstr> Contd…   3. Find the middle element mid of the array ie. arr[(low + high)/2] = 6.  </vt:lpstr>
      <vt:lpstr>Fig: Finding mid element</vt:lpstr>
      <vt:lpstr>Binary Search Algorithm</vt:lpstr>
      <vt:lpstr>Python Examples (Iterative Method): </vt:lpstr>
      <vt:lpstr>Python Examples (Recursive Method):</vt:lpstr>
      <vt:lpstr>Binary Search Complexity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Bubble Sort </dc:title>
  <dc:creator>INTEL</dc:creator>
  <cp:lastModifiedBy>INTEL</cp:lastModifiedBy>
  <cp:revision>88</cp:revision>
  <dcterms:created xsi:type="dcterms:W3CDTF">2023-02-02T10:56:14Z</dcterms:created>
  <dcterms:modified xsi:type="dcterms:W3CDTF">2023-02-10T10:23:42Z</dcterms:modified>
</cp:coreProperties>
</file>