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3" r:id="rId17"/>
    <p:sldId id="274" r:id="rId18"/>
    <p:sldId id="275" r:id="rId19"/>
    <p:sldId id="276" r:id="rId20"/>
    <p:sldId id="277" r:id="rId21"/>
    <p:sldId id="278" r:id="rId22"/>
    <p:sldId id="279"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62" autoAdjust="0"/>
    <p:restoredTop sz="94660"/>
  </p:normalViewPr>
  <p:slideViewPr>
    <p:cSldViewPr snapToGrid="0">
      <p:cViewPr varScale="1">
        <p:scale>
          <a:sx n="74" d="100"/>
          <a:sy n="74" d="100"/>
        </p:scale>
        <p:origin x="5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A07A8C3-8C77-4E6A-A992-69C56CD092E8}" type="datetimeFigureOut">
              <a:rPr lang="en-IN" smtClean="0"/>
              <a:t>16-02-2023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4347E4-1035-4B66-A122-E6A94B7027F7}" type="slidenum">
              <a:rPr lang="en-IN" smtClean="0"/>
              <a:t>‹#›</a:t>
            </a:fld>
            <a:endParaRPr lang="en-IN"/>
          </a:p>
        </p:txBody>
      </p:sp>
    </p:spTree>
    <p:extLst>
      <p:ext uri="{BB962C8B-B14F-4D97-AF65-F5344CB8AC3E}">
        <p14:creationId xmlns:p14="http://schemas.microsoft.com/office/powerpoint/2010/main" val="1160397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07A8C3-8C77-4E6A-A992-69C56CD092E8}" type="datetimeFigureOut">
              <a:rPr lang="en-IN" smtClean="0"/>
              <a:t>16-02-2023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4347E4-1035-4B66-A122-E6A94B7027F7}" type="slidenum">
              <a:rPr lang="en-IN" smtClean="0"/>
              <a:t>‹#›</a:t>
            </a:fld>
            <a:endParaRPr lang="en-IN"/>
          </a:p>
        </p:txBody>
      </p:sp>
    </p:spTree>
    <p:extLst>
      <p:ext uri="{BB962C8B-B14F-4D97-AF65-F5344CB8AC3E}">
        <p14:creationId xmlns:p14="http://schemas.microsoft.com/office/powerpoint/2010/main" val="3454120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07A8C3-8C77-4E6A-A992-69C56CD092E8}" type="datetimeFigureOut">
              <a:rPr lang="en-IN" smtClean="0"/>
              <a:t>16-02-2023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4347E4-1035-4B66-A122-E6A94B7027F7}" type="slidenum">
              <a:rPr lang="en-IN" smtClean="0"/>
              <a:t>‹#›</a:t>
            </a:fld>
            <a:endParaRPr lang="en-IN"/>
          </a:p>
        </p:txBody>
      </p:sp>
    </p:spTree>
    <p:extLst>
      <p:ext uri="{BB962C8B-B14F-4D97-AF65-F5344CB8AC3E}">
        <p14:creationId xmlns:p14="http://schemas.microsoft.com/office/powerpoint/2010/main" val="3711088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07A8C3-8C77-4E6A-A992-69C56CD092E8}" type="datetimeFigureOut">
              <a:rPr lang="en-IN" smtClean="0"/>
              <a:t>16-02-2023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4347E4-1035-4B66-A122-E6A94B7027F7}" type="slidenum">
              <a:rPr lang="en-IN" smtClean="0"/>
              <a:t>‹#›</a:t>
            </a:fld>
            <a:endParaRPr lang="en-IN"/>
          </a:p>
        </p:txBody>
      </p:sp>
    </p:spTree>
    <p:extLst>
      <p:ext uri="{BB962C8B-B14F-4D97-AF65-F5344CB8AC3E}">
        <p14:creationId xmlns:p14="http://schemas.microsoft.com/office/powerpoint/2010/main" val="3038190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07A8C3-8C77-4E6A-A992-69C56CD092E8}" type="datetimeFigureOut">
              <a:rPr lang="en-IN" smtClean="0"/>
              <a:t>16-02-2023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4347E4-1035-4B66-A122-E6A94B7027F7}" type="slidenum">
              <a:rPr lang="en-IN" smtClean="0"/>
              <a:t>‹#›</a:t>
            </a:fld>
            <a:endParaRPr lang="en-IN"/>
          </a:p>
        </p:txBody>
      </p:sp>
    </p:spTree>
    <p:extLst>
      <p:ext uri="{BB962C8B-B14F-4D97-AF65-F5344CB8AC3E}">
        <p14:creationId xmlns:p14="http://schemas.microsoft.com/office/powerpoint/2010/main" val="358920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A07A8C3-8C77-4E6A-A992-69C56CD092E8}" type="datetimeFigureOut">
              <a:rPr lang="en-IN" smtClean="0"/>
              <a:t>16-02-2023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4347E4-1035-4B66-A122-E6A94B7027F7}" type="slidenum">
              <a:rPr lang="en-IN" smtClean="0"/>
              <a:t>‹#›</a:t>
            </a:fld>
            <a:endParaRPr lang="en-IN"/>
          </a:p>
        </p:txBody>
      </p:sp>
    </p:spTree>
    <p:extLst>
      <p:ext uri="{BB962C8B-B14F-4D97-AF65-F5344CB8AC3E}">
        <p14:creationId xmlns:p14="http://schemas.microsoft.com/office/powerpoint/2010/main" val="575614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A07A8C3-8C77-4E6A-A992-69C56CD092E8}" type="datetimeFigureOut">
              <a:rPr lang="en-IN" smtClean="0"/>
              <a:t>16-02-2023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4347E4-1035-4B66-A122-E6A94B7027F7}" type="slidenum">
              <a:rPr lang="en-IN" smtClean="0"/>
              <a:t>‹#›</a:t>
            </a:fld>
            <a:endParaRPr lang="en-IN"/>
          </a:p>
        </p:txBody>
      </p:sp>
    </p:spTree>
    <p:extLst>
      <p:ext uri="{BB962C8B-B14F-4D97-AF65-F5344CB8AC3E}">
        <p14:creationId xmlns:p14="http://schemas.microsoft.com/office/powerpoint/2010/main" val="71448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A07A8C3-8C77-4E6A-A992-69C56CD092E8}" type="datetimeFigureOut">
              <a:rPr lang="en-IN" smtClean="0"/>
              <a:t>16-02-2023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4347E4-1035-4B66-A122-E6A94B7027F7}" type="slidenum">
              <a:rPr lang="en-IN" smtClean="0"/>
              <a:t>‹#›</a:t>
            </a:fld>
            <a:endParaRPr lang="en-IN"/>
          </a:p>
        </p:txBody>
      </p:sp>
    </p:spTree>
    <p:extLst>
      <p:ext uri="{BB962C8B-B14F-4D97-AF65-F5344CB8AC3E}">
        <p14:creationId xmlns:p14="http://schemas.microsoft.com/office/powerpoint/2010/main" val="1339506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07A8C3-8C77-4E6A-A992-69C56CD092E8}" type="datetimeFigureOut">
              <a:rPr lang="en-IN" smtClean="0"/>
              <a:t>16-02-2023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4347E4-1035-4B66-A122-E6A94B7027F7}" type="slidenum">
              <a:rPr lang="en-IN" smtClean="0"/>
              <a:t>‹#›</a:t>
            </a:fld>
            <a:endParaRPr lang="en-IN"/>
          </a:p>
        </p:txBody>
      </p:sp>
    </p:spTree>
    <p:extLst>
      <p:ext uri="{BB962C8B-B14F-4D97-AF65-F5344CB8AC3E}">
        <p14:creationId xmlns:p14="http://schemas.microsoft.com/office/powerpoint/2010/main" val="2376760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07A8C3-8C77-4E6A-A992-69C56CD092E8}" type="datetimeFigureOut">
              <a:rPr lang="en-IN" smtClean="0"/>
              <a:t>16-02-2023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4347E4-1035-4B66-A122-E6A94B7027F7}" type="slidenum">
              <a:rPr lang="en-IN" smtClean="0"/>
              <a:t>‹#›</a:t>
            </a:fld>
            <a:endParaRPr lang="en-IN"/>
          </a:p>
        </p:txBody>
      </p:sp>
    </p:spTree>
    <p:extLst>
      <p:ext uri="{BB962C8B-B14F-4D97-AF65-F5344CB8AC3E}">
        <p14:creationId xmlns:p14="http://schemas.microsoft.com/office/powerpoint/2010/main" val="1833085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07A8C3-8C77-4E6A-A992-69C56CD092E8}" type="datetimeFigureOut">
              <a:rPr lang="en-IN" smtClean="0"/>
              <a:t>16-02-2023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4347E4-1035-4B66-A122-E6A94B7027F7}" type="slidenum">
              <a:rPr lang="en-IN" smtClean="0"/>
              <a:t>‹#›</a:t>
            </a:fld>
            <a:endParaRPr lang="en-IN"/>
          </a:p>
        </p:txBody>
      </p:sp>
    </p:spTree>
    <p:extLst>
      <p:ext uri="{BB962C8B-B14F-4D97-AF65-F5344CB8AC3E}">
        <p14:creationId xmlns:p14="http://schemas.microsoft.com/office/powerpoint/2010/main" val="2725996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07A8C3-8C77-4E6A-A992-69C56CD092E8}" type="datetimeFigureOut">
              <a:rPr lang="en-IN" smtClean="0"/>
              <a:t>16-02-2023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4347E4-1035-4B66-A122-E6A94B7027F7}" type="slidenum">
              <a:rPr lang="en-IN" smtClean="0"/>
              <a:t>‹#›</a:t>
            </a:fld>
            <a:endParaRPr lang="en-IN"/>
          </a:p>
        </p:txBody>
      </p:sp>
    </p:spTree>
    <p:extLst>
      <p:ext uri="{BB962C8B-B14F-4D97-AF65-F5344CB8AC3E}">
        <p14:creationId xmlns:p14="http://schemas.microsoft.com/office/powerpoint/2010/main" val="2433952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67812"/>
          </a:xfrm>
        </p:spPr>
        <p:txBody>
          <a:bodyPr/>
          <a:lstStyle/>
          <a:p>
            <a:r>
              <a:rPr lang="en-IN" b="1" dirty="0"/>
              <a:t>Database Design in DBMS</a:t>
            </a:r>
            <a:br>
              <a:rPr lang="en-IN" b="1" dirty="0"/>
            </a:b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452840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anose="02020603050405020304" pitchFamily="18" charset="0"/>
                <a:cs typeface="Times New Roman" panose="02020603050405020304" pitchFamily="18" charset="0"/>
              </a:rPr>
              <a:t>Database Normalization With Examples</a:t>
            </a:r>
            <a:endParaRPr lang="en-IN" dirty="0">
              <a:latin typeface="Times New Roman" panose="02020603050405020304" pitchFamily="18" charset="0"/>
              <a:cs typeface="Times New Roman" panose="02020603050405020304" pitchFamily="18" charset="0"/>
            </a:endParaRPr>
          </a:p>
        </p:txBody>
      </p:sp>
      <p:pic>
        <p:nvPicPr>
          <p:cNvPr id="3074" name="Picture 2" descr="Database Normalization With Examp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1909" y="3244850"/>
            <a:ext cx="8677275" cy="30670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8200" y="2006104"/>
            <a:ext cx="10515600" cy="830997"/>
          </a:xfrm>
          <a:prstGeom prst="rect">
            <a:avLst/>
          </a:prstGeom>
        </p:spPr>
        <p:txBody>
          <a:bodyPr wrap="square">
            <a:spAutoFit/>
          </a:bodyPr>
          <a:lstStyle/>
          <a:p>
            <a:pPr marL="342900"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Assume, a video library maintains a database of movies rented out. Without any normalization in database, all information is stored in one table as shown below:</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66224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1247"/>
          </a:xfrm>
        </p:spPr>
        <p:txBody>
          <a:bodyPr>
            <a:normAutofit/>
          </a:bodyPr>
          <a:lstStyle/>
          <a:p>
            <a:pPr algn="ctr"/>
            <a:r>
              <a:rPr lang="en-IN" b="1" dirty="0">
                <a:latin typeface="Times New Roman" panose="02020603050405020304" pitchFamily="18" charset="0"/>
                <a:cs typeface="Times New Roman" panose="02020603050405020304" pitchFamily="18" charset="0"/>
              </a:rPr>
              <a:t>1NF (First Normal Form</a:t>
            </a:r>
            <a:r>
              <a:rPr lang="en-IN" b="1"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2054" name="Picture 6" descr="Example of 1NF in DBM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9461" y="3123488"/>
            <a:ext cx="8724900" cy="34480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8200" y="1540949"/>
            <a:ext cx="10160358" cy="1569660"/>
          </a:xfrm>
          <a:prstGeom prst="rect">
            <a:avLst/>
          </a:prstGeom>
        </p:spPr>
        <p:txBody>
          <a:bodyPr wrap="square">
            <a:spAutoFit/>
          </a:bodyPr>
          <a:lstStyle/>
          <a:p>
            <a:pPr marL="342900" indent="-342900">
              <a:buFont typeface="Arial" panose="020B0604020202020204" pitchFamily="34" charset="0"/>
              <a:buChar char="•"/>
            </a:pPr>
            <a:r>
              <a:rPr lang="en-IN" sz="2400" b="1" dirty="0" smtClean="0">
                <a:latin typeface="Times New Roman" panose="02020603050405020304" pitchFamily="18" charset="0"/>
                <a:cs typeface="Times New Roman" panose="02020603050405020304" pitchFamily="18" charset="0"/>
              </a:rPr>
              <a:t>Rules:</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Each table cell should contain a single value.</a:t>
            </a: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Each record needs to be unique.</a:t>
            </a:r>
          </a:p>
          <a:p>
            <a:pPr marL="342900"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Consider previous table in 1NF:</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98198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04004"/>
          </a:xfrm>
        </p:spPr>
        <p:txBody>
          <a:bodyPr/>
          <a:lstStyle/>
          <a:p>
            <a:pPr algn="ctr"/>
            <a:r>
              <a:rPr lang="en-IN" b="1" i="0" dirty="0" smtClean="0">
                <a:solidFill>
                  <a:srgbClr val="222222"/>
                </a:solidFill>
                <a:effectLst/>
                <a:latin typeface="Times New Roman" panose="02020603050405020304" pitchFamily="18" charset="0"/>
                <a:cs typeface="Times New Roman" panose="02020603050405020304" pitchFamily="18" charset="0"/>
              </a:rPr>
              <a:t>2NF (Second Normal Form)</a:t>
            </a:r>
            <a:endParaRPr lang="en-IN" dirty="0">
              <a:latin typeface="Times New Roman" panose="02020603050405020304" pitchFamily="18" charset="0"/>
              <a:cs typeface="Times New Roman" panose="02020603050405020304" pitchFamily="18" charset="0"/>
            </a:endParaRPr>
          </a:p>
        </p:txBody>
      </p:sp>
      <p:pic>
        <p:nvPicPr>
          <p:cNvPr id="4098" name="Picture 2" descr="2NF Examp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09911" y="3522341"/>
            <a:ext cx="5972175" cy="7905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2NF Example in DB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9997" y="4544017"/>
            <a:ext cx="3505200" cy="11144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8200" y="1768015"/>
            <a:ext cx="10515600" cy="1477328"/>
          </a:xfrm>
          <a:prstGeom prst="rect">
            <a:avLst/>
          </a:prstGeom>
        </p:spPr>
        <p:txBody>
          <a:bodyPr wrap="square">
            <a:spAutoFit/>
          </a:bodyPr>
          <a:lstStyle/>
          <a:p>
            <a:pPr marL="285750" indent="-285750">
              <a:buFont typeface="Arial" panose="020B0604020202020204" pitchFamily="34" charset="0"/>
              <a:buChar char="•"/>
            </a:pPr>
            <a:r>
              <a:rPr lang="en-IN" b="1" i="0" dirty="0" smtClean="0">
                <a:solidFill>
                  <a:srgbClr val="222222"/>
                </a:solidFill>
                <a:effectLst/>
                <a:latin typeface="Times New Roman" panose="02020603050405020304" pitchFamily="18" charset="0"/>
                <a:cs typeface="Times New Roman" panose="02020603050405020304" pitchFamily="18" charset="0"/>
              </a:rPr>
              <a:t>Rules:</a:t>
            </a:r>
          </a:p>
          <a:p>
            <a:r>
              <a:rPr lang="en-IN" dirty="0" smtClean="0">
                <a:solidFill>
                  <a:srgbClr val="222222"/>
                </a:solidFill>
                <a:latin typeface="Times New Roman" panose="02020603050405020304" pitchFamily="18" charset="0"/>
                <a:cs typeface="Times New Roman" panose="02020603050405020304" pitchFamily="18" charset="0"/>
              </a:rPr>
              <a:t>1. </a:t>
            </a:r>
            <a:r>
              <a:rPr lang="en-IN" b="0" i="0" dirty="0" smtClean="0">
                <a:solidFill>
                  <a:srgbClr val="222222"/>
                </a:solidFill>
                <a:effectLst/>
                <a:latin typeface="Times New Roman" panose="02020603050405020304" pitchFamily="18" charset="0"/>
                <a:cs typeface="Times New Roman" panose="02020603050405020304" pitchFamily="18" charset="0"/>
              </a:rPr>
              <a:t>Be in 1NF</a:t>
            </a:r>
          </a:p>
          <a:p>
            <a:r>
              <a:rPr lang="en-IN" b="0" i="0" dirty="0" smtClean="0">
                <a:solidFill>
                  <a:srgbClr val="222222"/>
                </a:solidFill>
                <a:effectLst/>
                <a:latin typeface="Times New Roman" panose="02020603050405020304" pitchFamily="18" charset="0"/>
                <a:cs typeface="Times New Roman" panose="02020603050405020304" pitchFamily="18" charset="0"/>
              </a:rPr>
              <a:t>2. Single Column Primary Key that does not functionally dependant on any subset of candidate key relation</a:t>
            </a:r>
          </a:p>
          <a:p>
            <a:pPr marL="285750" indent="-285750">
              <a:buFont typeface="Arial" panose="020B0604020202020204" pitchFamily="34" charset="0"/>
              <a:buChar char="•"/>
            </a:pPr>
            <a:r>
              <a:rPr lang="en-IN" b="0" i="0" dirty="0" smtClean="0">
                <a:solidFill>
                  <a:srgbClr val="222222"/>
                </a:solidFill>
                <a:effectLst/>
                <a:latin typeface="Times New Roman" panose="02020603050405020304" pitchFamily="18" charset="0"/>
                <a:cs typeface="Times New Roman" panose="02020603050405020304" pitchFamily="18" charset="0"/>
              </a:rPr>
              <a:t>It is clear that we can’t move forward to make our simple database in 2</a:t>
            </a:r>
            <a:r>
              <a:rPr lang="en-IN" b="0" i="0" baseline="30000" dirty="0" smtClean="0">
                <a:solidFill>
                  <a:srgbClr val="222222"/>
                </a:solidFill>
                <a:effectLst/>
                <a:latin typeface="Times New Roman" panose="02020603050405020304" pitchFamily="18" charset="0"/>
                <a:cs typeface="Times New Roman" panose="02020603050405020304" pitchFamily="18" charset="0"/>
              </a:rPr>
              <a:t>nd</a:t>
            </a:r>
            <a:r>
              <a:rPr lang="en-IN" b="0" i="0" dirty="0" smtClean="0">
                <a:solidFill>
                  <a:srgbClr val="222222"/>
                </a:solidFill>
                <a:effectLst/>
                <a:latin typeface="Times New Roman" panose="02020603050405020304" pitchFamily="18" charset="0"/>
                <a:cs typeface="Times New Roman" panose="02020603050405020304" pitchFamily="18" charset="0"/>
              </a:rPr>
              <a:t> Normalization form unless we partition the table above.</a:t>
            </a:r>
            <a:endParaRPr lang="en-IN" b="0" i="0" dirty="0">
              <a:solidFill>
                <a:srgbClr val="222222"/>
              </a:solidFill>
              <a:effectLst/>
              <a:latin typeface="Times New Roman" panose="02020603050405020304" pitchFamily="18" charset="0"/>
              <a:cs typeface="Times New Roman" panose="02020603050405020304" pitchFamily="18" charset="0"/>
            </a:endParaRPr>
          </a:p>
        </p:txBody>
      </p:sp>
      <p:sp>
        <p:nvSpPr>
          <p:cNvPr id="5" name="Rectangle 4"/>
          <p:cNvSpPr/>
          <p:nvPr/>
        </p:nvSpPr>
        <p:spPr>
          <a:xfrm>
            <a:off x="838200" y="5882576"/>
            <a:ext cx="4813112" cy="369332"/>
          </a:xfrm>
          <a:prstGeom prst="rect">
            <a:avLst/>
          </a:prstGeom>
        </p:spPr>
        <p:txBody>
          <a:bodyPr wrap="none">
            <a:spAutoFit/>
          </a:bodyPr>
          <a:lstStyle/>
          <a:p>
            <a:pPr marL="285750" indent="-285750">
              <a:buFont typeface="Arial" panose="020B0604020202020204" pitchFamily="34" charset="0"/>
              <a:buChar char="•"/>
            </a:pPr>
            <a:r>
              <a:rPr lang="en-IN" b="0" i="0" dirty="0" smtClean="0">
                <a:solidFill>
                  <a:srgbClr val="222222"/>
                </a:solidFill>
                <a:effectLst/>
                <a:latin typeface="Times New Roman" panose="02020603050405020304" pitchFamily="18" charset="0"/>
                <a:cs typeface="Times New Roman" panose="02020603050405020304" pitchFamily="18" charset="0"/>
              </a:rPr>
              <a:t>In Table 2, Membership ID is the Foreign Key.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47222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Database – Foreign </a:t>
            </a:r>
            <a:r>
              <a:rPr lang="en-IN" b="1" dirty="0" smtClean="0">
                <a:latin typeface="Times New Roman" panose="02020603050405020304" pitchFamily="18" charset="0"/>
                <a:cs typeface="Times New Roman" panose="02020603050405020304" pitchFamily="18" charset="0"/>
              </a:rPr>
              <a:t>Key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A foreign key can have a different name from its primary </a:t>
            </a:r>
            <a:r>
              <a:rPr lang="en-IN" dirty="0" smtClean="0">
                <a:latin typeface="Times New Roman" panose="02020603050405020304" pitchFamily="18" charset="0"/>
                <a:cs typeface="Times New Roman" panose="02020603050405020304" pitchFamily="18" charset="0"/>
              </a:rPr>
              <a:t>key.</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It ensures rows in one table have corresponding rows in </a:t>
            </a:r>
            <a:r>
              <a:rPr lang="en-IN" dirty="0" smtClean="0">
                <a:latin typeface="Times New Roman" panose="02020603050405020304" pitchFamily="18" charset="0"/>
                <a:cs typeface="Times New Roman" panose="02020603050405020304" pitchFamily="18" charset="0"/>
              </a:rPr>
              <a:t>another.</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Unlike the Primary key, they do not have to be unique. Most often they </a:t>
            </a:r>
            <a:r>
              <a:rPr lang="en-IN" dirty="0" smtClean="0">
                <a:latin typeface="Times New Roman" panose="02020603050405020304" pitchFamily="18" charset="0"/>
                <a:cs typeface="Times New Roman" panose="02020603050405020304" pitchFamily="18" charset="0"/>
              </a:rPr>
              <a:t>aren’t.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Foreign keys can be null even though primary keys can </a:t>
            </a:r>
            <a:r>
              <a:rPr lang="en-IN" dirty="0" smtClean="0">
                <a:latin typeface="Times New Roman" panose="02020603050405020304" pitchFamily="18" charset="0"/>
                <a:cs typeface="Times New Roman" panose="02020603050405020304" pitchFamily="18" charset="0"/>
              </a:rPr>
              <a:t>not.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80321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anose="02020603050405020304" pitchFamily="18" charset="0"/>
                <a:cs typeface="Times New Roman" panose="02020603050405020304" pitchFamily="18" charset="0"/>
              </a:rPr>
              <a:t>Transitive </a:t>
            </a:r>
            <a:r>
              <a:rPr lang="en-IN" b="1" dirty="0">
                <a:latin typeface="Times New Roman" panose="02020603050405020304" pitchFamily="18" charset="0"/>
                <a:cs typeface="Times New Roman" panose="02020603050405020304" pitchFamily="18" charset="0"/>
              </a:rPr>
              <a:t>functional </a:t>
            </a:r>
            <a:r>
              <a:rPr lang="en-IN" b="1" dirty="0" smtClean="0">
                <a:latin typeface="Times New Roman" panose="02020603050405020304" pitchFamily="18" charset="0"/>
                <a:cs typeface="Times New Roman" panose="02020603050405020304" pitchFamily="18" charset="0"/>
              </a:rPr>
              <a:t>dependencies</a:t>
            </a:r>
            <a:endParaRPr lang="en-IN" dirty="0">
              <a:latin typeface="Times New Roman" panose="02020603050405020304" pitchFamily="18" charset="0"/>
              <a:cs typeface="Times New Roman" panose="02020603050405020304" pitchFamily="18" charset="0"/>
            </a:endParaRPr>
          </a:p>
        </p:txBody>
      </p:sp>
      <p:pic>
        <p:nvPicPr>
          <p:cNvPr id="5124" name="Picture 4" descr="Transitive functional dependencies in Databas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67046" y="3585748"/>
            <a:ext cx="6191250" cy="11144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16924" y="2108420"/>
            <a:ext cx="10636876" cy="646331"/>
          </a:xfrm>
          <a:prstGeom prst="rect">
            <a:avLst/>
          </a:prstGeom>
        </p:spPr>
        <p:txBody>
          <a:bodyPr wrap="square">
            <a:spAutoFit/>
          </a:bodyPr>
          <a:lstStyle/>
          <a:p>
            <a:pPr marL="285750" indent="-285750">
              <a:buFont typeface="Arial" panose="020B0604020202020204" pitchFamily="34" charset="0"/>
              <a:buChar char="•"/>
            </a:pPr>
            <a:r>
              <a:rPr lang="en-IN" b="0" i="0" dirty="0" smtClean="0">
                <a:solidFill>
                  <a:srgbClr val="222222"/>
                </a:solidFill>
                <a:effectLst/>
                <a:latin typeface="Times New Roman" panose="02020603050405020304" pitchFamily="18" charset="0"/>
                <a:cs typeface="Times New Roman" panose="02020603050405020304" pitchFamily="18" charset="0"/>
              </a:rPr>
              <a:t>It is when changing a non-key column, might cause any of the other non-key columns to change</a:t>
            </a:r>
          </a:p>
          <a:p>
            <a:pPr marL="285750" indent="-285750">
              <a:buFont typeface="Arial" panose="020B0604020202020204" pitchFamily="34" charset="0"/>
              <a:buChar char="•"/>
            </a:pPr>
            <a:r>
              <a:rPr lang="en-IN" b="0" i="0" dirty="0" smtClean="0">
                <a:solidFill>
                  <a:srgbClr val="222222"/>
                </a:solidFill>
                <a:effectLst/>
                <a:latin typeface="Times New Roman" panose="02020603050405020304" pitchFamily="18" charset="0"/>
                <a:cs typeface="Times New Roman" panose="02020603050405020304" pitchFamily="18" charset="0"/>
              </a:rPr>
              <a:t>Consider the table 1, changing the non-key column Full Name may change Salutation.</a:t>
            </a:r>
            <a:endParaRPr lang="en-IN" b="0" i="0" dirty="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58421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174"/>
          </a:xfrm>
        </p:spPr>
        <p:txBody>
          <a:bodyPr/>
          <a:lstStyle/>
          <a:p>
            <a:pPr algn="ctr"/>
            <a:r>
              <a:rPr lang="en-IN" b="1" dirty="0">
                <a:solidFill>
                  <a:srgbClr val="222222"/>
                </a:solidFill>
                <a:latin typeface="Source Sans Pro"/>
              </a:rPr>
              <a:t>3NF (Third Normal Form)</a:t>
            </a:r>
            <a:endParaRPr lang="en-IN" dirty="0"/>
          </a:p>
        </p:txBody>
      </p:sp>
      <p:pic>
        <p:nvPicPr>
          <p:cNvPr id="1026" name="Picture 2" descr="3NF Examp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88116" y="3114081"/>
            <a:ext cx="5629275" cy="7524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3NF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0154" y="4113152"/>
            <a:ext cx="3505200" cy="11239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xample of 3NF in Datab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7045" y="5453310"/>
            <a:ext cx="2800350" cy="9334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16352" y="1228300"/>
            <a:ext cx="10972801" cy="1477328"/>
          </a:xfrm>
          <a:prstGeom prst="rect">
            <a:avLst/>
          </a:prstGeom>
        </p:spPr>
        <p:txBody>
          <a:bodyPr wrap="square">
            <a:spAutoFit/>
          </a:bodyPr>
          <a:lstStyle/>
          <a:p>
            <a:pPr marL="285750" indent="-285750">
              <a:buFont typeface="Arial" panose="020B0604020202020204" pitchFamily="34" charset="0"/>
              <a:buChar char="•"/>
            </a:pPr>
            <a:r>
              <a:rPr lang="en-IN" dirty="0" smtClean="0">
                <a:solidFill>
                  <a:srgbClr val="222222"/>
                </a:solidFill>
                <a:latin typeface="Source Sans Pro"/>
              </a:rPr>
              <a:t>Rules:</a:t>
            </a:r>
            <a:endParaRPr lang="en-IN" dirty="0">
              <a:solidFill>
                <a:srgbClr val="222222"/>
              </a:solidFill>
              <a:latin typeface="Source Sans Pro"/>
            </a:endParaRPr>
          </a:p>
          <a:p>
            <a:pPr marL="342900" indent="-342900">
              <a:buFont typeface="+mj-lt"/>
              <a:buAutoNum type="arabicPeriod"/>
            </a:pPr>
            <a:r>
              <a:rPr lang="en-IN" dirty="0" smtClean="0">
                <a:solidFill>
                  <a:srgbClr val="222222"/>
                </a:solidFill>
                <a:latin typeface="Source Sans Pro"/>
              </a:rPr>
              <a:t>Be </a:t>
            </a:r>
            <a:r>
              <a:rPr lang="en-IN" dirty="0">
                <a:solidFill>
                  <a:srgbClr val="222222"/>
                </a:solidFill>
                <a:latin typeface="Source Sans Pro"/>
              </a:rPr>
              <a:t>in 2NF</a:t>
            </a:r>
          </a:p>
          <a:p>
            <a:pPr marL="342900" indent="-342900">
              <a:buFont typeface="+mj-lt"/>
              <a:buAutoNum type="arabicPeriod"/>
            </a:pPr>
            <a:r>
              <a:rPr lang="en-IN" dirty="0" smtClean="0">
                <a:solidFill>
                  <a:srgbClr val="222222"/>
                </a:solidFill>
                <a:latin typeface="Source Sans Pro"/>
              </a:rPr>
              <a:t>Has </a:t>
            </a:r>
            <a:r>
              <a:rPr lang="en-IN" dirty="0">
                <a:solidFill>
                  <a:srgbClr val="222222"/>
                </a:solidFill>
                <a:latin typeface="Source Sans Pro"/>
              </a:rPr>
              <a:t>no transitive functional dependencies</a:t>
            </a:r>
          </a:p>
          <a:p>
            <a:pPr marL="285750" indent="-285750">
              <a:buFont typeface="Arial" panose="020B0604020202020204" pitchFamily="34" charset="0"/>
              <a:buChar char="•"/>
            </a:pPr>
            <a:r>
              <a:rPr lang="en-IN" dirty="0">
                <a:solidFill>
                  <a:srgbClr val="222222"/>
                </a:solidFill>
                <a:latin typeface="Source Sans Pro"/>
              </a:rPr>
              <a:t>To move our 2NF table into 3NF, we again need to again divide our table.</a:t>
            </a:r>
          </a:p>
          <a:p>
            <a:pPr marL="285750" indent="-285750">
              <a:buFont typeface="Arial" panose="020B0604020202020204" pitchFamily="34" charset="0"/>
              <a:buChar char="•"/>
            </a:pPr>
            <a:r>
              <a:rPr lang="en-IN" dirty="0" smtClean="0">
                <a:solidFill>
                  <a:srgbClr val="222222"/>
                </a:solidFill>
                <a:latin typeface="Source Sans Pro"/>
              </a:rPr>
              <a:t>Below </a:t>
            </a:r>
            <a:r>
              <a:rPr lang="en-IN" dirty="0">
                <a:solidFill>
                  <a:srgbClr val="222222"/>
                </a:solidFill>
                <a:latin typeface="Source Sans Pro"/>
              </a:rPr>
              <a:t>is a 3NF example in SQL database:</a:t>
            </a:r>
            <a:endParaRPr lang="en-IN" i="0" dirty="0">
              <a:solidFill>
                <a:srgbClr val="222222"/>
              </a:solidFill>
              <a:effectLst/>
              <a:latin typeface="Source Sans Pro"/>
            </a:endParaRPr>
          </a:p>
        </p:txBody>
      </p:sp>
    </p:spTree>
    <p:extLst>
      <p:ext uri="{BB962C8B-B14F-4D97-AF65-F5344CB8AC3E}">
        <p14:creationId xmlns:p14="http://schemas.microsoft.com/office/powerpoint/2010/main" val="28333304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216"/>
          </a:xfrm>
        </p:spPr>
        <p:txBody>
          <a:bodyPr/>
          <a:lstStyle/>
          <a:p>
            <a:pPr algn="ctr"/>
            <a:r>
              <a:rPr lang="en-IN" b="1" dirty="0">
                <a:latin typeface="Times New Roman" panose="02020603050405020304" pitchFamily="18" charset="0"/>
                <a:cs typeface="Times New Roman" panose="02020603050405020304" pitchFamily="18" charset="0"/>
              </a:rPr>
              <a:t>Entity Relationship Model</a:t>
            </a:r>
            <a:r>
              <a:rPr lang="en-IN" dirty="0">
                <a:latin typeface="Times New Roman" panose="02020603050405020304" pitchFamily="18" charset="0"/>
                <a:cs typeface="Times New Roman" panose="02020603050405020304" pitchFamily="18" charset="0"/>
              </a:rPr>
              <a:t> (ER </a:t>
            </a:r>
            <a:r>
              <a:rPr lang="en-IN" dirty="0" smtClean="0">
                <a:latin typeface="Times New Roman" panose="02020603050405020304" pitchFamily="18" charset="0"/>
                <a:cs typeface="Times New Roman" panose="02020603050405020304" pitchFamily="18" charset="0"/>
              </a:rPr>
              <a:t>Modelling)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IN" dirty="0" smtClean="0">
                <a:latin typeface="Times New Roman" panose="02020603050405020304" pitchFamily="18" charset="0"/>
                <a:cs typeface="Times New Roman" panose="02020603050405020304" pitchFamily="18" charset="0"/>
              </a:rPr>
              <a:t>It is </a:t>
            </a:r>
            <a:r>
              <a:rPr lang="en-IN" dirty="0">
                <a:latin typeface="Times New Roman" panose="02020603050405020304" pitchFamily="18" charset="0"/>
                <a:cs typeface="Times New Roman" panose="02020603050405020304" pitchFamily="18" charset="0"/>
              </a:rPr>
              <a:t>a graphical approach to database design.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It </a:t>
            </a:r>
            <a:r>
              <a:rPr lang="en-IN" dirty="0">
                <a:latin typeface="Times New Roman" panose="02020603050405020304" pitchFamily="18" charset="0"/>
                <a:cs typeface="Times New Roman" panose="02020603050405020304" pitchFamily="18" charset="0"/>
              </a:rPr>
              <a:t>is a high-level data model that defines data elements and their relationship for a specified software system</a:t>
            </a:r>
            <a:r>
              <a:rPr lang="en-IN" dirty="0" smtClean="0">
                <a:latin typeface="Times New Roman" panose="02020603050405020304" pitchFamily="18" charset="0"/>
                <a:cs typeface="Times New Roman" panose="02020603050405020304" pitchFamily="18" charset="0"/>
              </a:rPr>
              <a:t>.</a:t>
            </a:r>
          </a:p>
          <a:p>
            <a:r>
              <a:rPr lang="en-IN" dirty="0" smtClean="0">
                <a:latin typeface="Times New Roman" panose="02020603050405020304" pitchFamily="18" charset="0"/>
                <a:cs typeface="Times New Roman" panose="02020603050405020304" pitchFamily="18" charset="0"/>
              </a:rPr>
              <a:t>It is </a:t>
            </a:r>
            <a:r>
              <a:rPr lang="en-IN" dirty="0">
                <a:latin typeface="Times New Roman" panose="02020603050405020304" pitchFamily="18" charset="0"/>
                <a:cs typeface="Times New Roman" panose="02020603050405020304" pitchFamily="18" charset="0"/>
              </a:rPr>
              <a:t>used to represent real-world objects.</a:t>
            </a:r>
          </a:p>
          <a:p>
            <a:r>
              <a:rPr lang="en-IN" dirty="0">
                <a:latin typeface="Times New Roman" panose="02020603050405020304" pitchFamily="18" charset="0"/>
                <a:cs typeface="Times New Roman" panose="02020603050405020304" pitchFamily="18" charset="0"/>
              </a:rPr>
              <a:t>An </a:t>
            </a:r>
            <a:r>
              <a:rPr lang="en-IN" b="1" dirty="0">
                <a:latin typeface="Times New Roman" panose="02020603050405020304" pitchFamily="18" charset="0"/>
                <a:cs typeface="Times New Roman" panose="02020603050405020304" pitchFamily="18" charset="0"/>
              </a:rPr>
              <a:t>Entity </a:t>
            </a:r>
            <a:r>
              <a:rPr lang="en-IN" dirty="0">
                <a:latin typeface="Times New Roman" panose="02020603050405020304" pitchFamily="18" charset="0"/>
                <a:cs typeface="Times New Roman" panose="02020603050405020304" pitchFamily="18" charset="0"/>
              </a:rPr>
              <a:t>is a thing or object in real world that is distinguishable from surrounding environment.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For </a:t>
            </a:r>
            <a:r>
              <a:rPr lang="en-IN" dirty="0">
                <a:latin typeface="Times New Roman" panose="02020603050405020304" pitchFamily="18" charset="0"/>
                <a:cs typeface="Times New Roman" panose="02020603050405020304" pitchFamily="18" charset="0"/>
              </a:rPr>
              <a:t>example, each employee of an organization is a separate entity.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Following </a:t>
            </a:r>
            <a:r>
              <a:rPr lang="en-IN" dirty="0">
                <a:latin typeface="Times New Roman" panose="02020603050405020304" pitchFamily="18" charset="0"/>
                <a:cs typeface="Times New Roman" panose="02020603050405020304" pitchFamily="18" charset="0"/>
              </a:rPr>
              <a:t>are some of major characteristics of entities.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An entity has a set of properties.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Entity properties can have values.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52391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337"/>
          </a:xfrm>
        </p:spPr>
        <p:txBody>
          <a:bodyPr/>
          <a:lstStyle/>
          <a:p>
            <a:r>
              <a:rPr lang="en-IN" b="1" dirty="0" err="1">
                <a:latin typeface="Times New Roman" panose="02020603050405020304" pitchFamily="18" charset="0"/>
                <a:cs typeface="Times New Roman" panose="02020603050405020304" pitchFamily="18" charset="0"/>
              </a:rPr>
              <a:t>Contd</a:t>
            </a:r>
            <a:r>
              <a:rPr lang="en-IN" b="1" dirty="0">
                <a:latin typeface="Times New Roman" panose="02020603050405020304" pitchFamily="18" charset="0"/>
                <a:cs typeface="Times New Roman" panose="02020603050405020304" pitchFamily="18" charset="0"/>
              </a:rPr>
              <a:t>…</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latin typeface="Times New Roman" panose="02020603050405020304" pitchFamily="18" charset="0"/>
                <a:cs typeface="Times New Roman" panose="02020603050405020304" pitchFamily="18" charset="0"/>
              </a:rPr>
              <a:t>E.g.: </a:t>
            </a:r>
            <a:r>
              <a:rPr lang="en-IN" dirty="0">
                <a:latin typeface="Times New Roman" panose="02020603050405020304" pitchFamily="18" charset="0"/>
                <a:cs typeface="Times New Roman" panose="02020603050405020304" pitchFamily="18" charset="0"/>
              </a:rPr>
              <a:t>An employee of an organization is an entity. If “Peter” is a programmer (an employee) at Microsoft, he can have attributes (properties) like name, age, weight, height, etc. It is obvious that those do hold values relevant to him.</a:t>
            </a:r>
          </a:p>
          <a:p>
            <a:r>
              <a:rPr lang="en-IN" dirty="0">
                <a:latin typeface="Times New Roman" panose="02020603050405020304" pitchFamily="18" charset="0"/>
                <a:cs typeface="Times New Roman" panose="02020603050405020304" pitchFamily="18" charset="0"/>
              </a:rPr>
              <a:t>Each attribute can have Values. In most cases single attribute have one value. But it is possible for attributes have multiple values also.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For </a:t>
            </a:r>
            <a:r>
              <a:rPr lang="en-IN" dirty="0">
                <a:latin typeface="Times New Roman" panose="02020603050405020304" pitchFamily="18" charset="0"/>
                <a:cs typeface="Times New Roman" panose="02020603050405020304" pitchFamily="18" charset="0"/>
              </a:rPr>
              <a:t>example Peter’s age has a single value. But his “phone numbers” property can have multiple values.</a:t>
            </a:r>
          </a:p>
          <a:p>
            <a:r>
              <a:rPr lang="en-IN" dirty="0">
                <a:latin typeface="Times New Roman" panose="02020603050405020304" pitchFamily="18" charset="0"/>
                <a:cs typeface="Times New Roman" panose="02020603050405020304" pitchFamily="18" charset="0"/>
              </a:rPr>
              <a:t>Entities can have relationships with each </a:t>
            </a:r>
            <a:r>
              <a:rPr lang="en-IN" dirty="0" smtClean="0">
                <a:latin typeface="Times New Roman" panose="02020603050405020304" pitchFamily="18" charset="0"/>
                <a:cs typeface="Times New Roman" panose="02020603050405020304" pitchFamily="18" charset="0"/>
              </a:rPr>
              <a:t>other.</a:t>
            </a:r>
          </a:p>
          <a:p>
            <a:r>
              <a:rPr lang="en-IN" dirty="0" smtClean="0">
                <a:latin typeface="Times New Roman" panose="02020603050405020304" pitchFamily="18" charset="0"/>
                <a:cs typeface="Times New Roman" panose="02020603050405020304" pitchFamily="18" charset="0"/>
              </a:rPr>
              <a:t>Assume </a:t>
            </a:r>
            <a:r>
              <a:rPr lang="en-IN" dirty="0">
                <a:latin typeface="Times New Roman" panose="02020603050405020304" pitchFamily="18" charset="0"/>
                <a:cs typeface="Times New Roman" panose="02020603050405020304" pitchFamily="18" charset="0"/>
              </a:rPr>
              <a:t>that each Microsoft Programmer is given a Computer. It is clear that that Peter’s Computer is also an entity. Peter is using that computer, and the same computer is used by Peter. In other words, there is a mutual relationship between Peter and his computer.</a:t>
            </a:r>
          </a:p>
          <a:p>
            <a:r>
              <a:rPr lang="en-IN" dirty="0">
                <a:latin typeface="Times New Roman" panose="02020603050405020304" pitchFamily="18" charset="0"/>
                <a:cs typeface="Times New Roman" panose="02020603050405020304" pitchFamily="18" charset="0"/>
              </a:rPr>
              <a:t>In Entity Relationship </a:t>
            </a:r>
            <a:r>
              <a:rPr lang="en-IN" dirty="0" smtClean="0">
                <a:latin typeface="Times New Roman" panose="02020603050405020304" pitchFamily="18" charset="0"/>
                <a:cs typeface="Times New Roman" panose="02020603050405020304" pitchFamily="18" charset="0"/>
              </a:rPr>
              <a:t>Modelling,</a:t>
            </a:r>
            <a:r>
              <a:rPr lang="en-IN" dirty="0">
                <a:latin typeface="Times New Roman" panose="02020603050405020304" pitchFamily="18" charset="0"/>
                <a:cs typeface="Times New Roman" panose="02020603050405020304" pitchFamily="18" charset="0"/>
              </a:rPr>
              <a:t> we model entities, their attributes and relationships among entities.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75903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Enhanced Entity Relationship (EER) </a:t>
            </a:r>
            <a:r>
              <a:rPr lang="en-IN" b="1" dirty="0" smtClean="0">
                <a:latin typeface="Times New Roman" panose="02020603050405020304" pitchFamily="18" charset="0"/>
                <a:cs typeface="Times New Roman" panose="02020603050405020304" pitchFamily="18" charset="0"/>
              </a:rPr>
              <a:t>Model</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IN" dirty="0" smtClean="0">
                <a:latin typeface="Times New Roman" panose="02020603050405020304" pitchFamily="18" charset="0"/>
                <a:cs typeface="Times New Roman" panose="02020603050405020304" pitchFamily="18" charset="0"/>
              </a:rPr>
              <a:t>It is </a:t>
            </a:r>
            <a:r>
              <a:rPr lang="en-IN" dirty="0">
                <a:latin typeface="Times New Roman" panose="02020603050405020304" pitchFamily="18" charset="0"/>
                <a:cs typeface="Times New Roman" panose="02020603050405020304" pitchFamily="18" charset="0"/>
              </a:rPr>
              <a:t>a high-level data model which provides extensions to original Entity Relationship (ER) model.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It supports </a:t>
            </a:r>
            <a:r>
              <a:rPr lang="en-IN" dirty="0">
                <a:latin typeface="Times New Roman" panose="02020603050405020304" pitchFamily="18" charset="0"/>
                <a:cs typeface="Times New Roman" panose="02020603050405020304" pitchFamily="18" charset="0"/>
              </a:rPr>
              <a:t>more details design.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EER Modelling </a:t>
            </a:r>
            <a:r>
              <a:rPr lang="en-IN" dirty="0">
                <a:latin typeface="Times New Roman" panose="02020603050405020304" pitchFamily="18" charset="0"/>
                <a:cs typeface="Times New Roman" panose="02020603050405020304" pitchFamily="18" charset="0"/>
              </a:rPr>
              <a:t>emerged as a solution for </a:t>
            </a:r>
            <a:r>
              <a:rPr lang="en-IN" dirty="0" smtClean="0">
                <a:latin typeface="Times New Roman" panose="02020603050405020304" pitchFamily="18" charset="0"/>
                <a:cs typeface="Times New Roman" panose="02020603050405020304" pitchFamily="18" charset="0"/>
              </a:rPr>
              <a:t>modelling </a:t>
            </a:r>
            <a:r>
              <a:rPr lang="en-IN" dirty="0">
                <a:latin typeface="Times New Roman" panose="02020603050405020304" pitchFamily="18" charset="0"/>
                <a:cs typeface="Times New Roman" panose="02020603050405020304" pitchFamily="18" charset="0"/>
              </a:rPr>
              <a:t>highly complex databases.</a:t>
            </a:r>
          </a:p>
          <a:p>
            <a:r>
              <a:rPr lang="en-IN" dirty="0">
                <a:latin typeface="Times New Roman" panose="02020603050405020304" pitchFamily="18" charset="0"/>
                <a:cs typeface="Times New Roman" panose="02020603050405020304" pitchFamily="18" charset="0"/>
              </a:rPr>
              <a:t>EER uses UML notation.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UML </a:t>
            </a:r>
            <a:r>
              <a:rPr lang="en-IN" dirty="0">
                <a:latin typeface="Times New Roman" panose="02020603050405020304" pitchFamily="18" charset="0"/>
                <a:cs typeface="Times New Roman" panose="02020603050405020304" pitchFamily="18" charset="0"/>
              </a:rPr>
              <a:t>is the acronym for Unified </a:t>
            </a:r>
            <a:r>
              <a:rPr lang="en-IN" dirty="0" smtClean="0">
                <a:latin typeface="Times New Roman" panose="02020603050405020304" pitchFamily="18" charset="0"/>
                <a:cs typeface="Times New Roman" panose="02020603050405020304" pitchFamily="18" charset="0"/>
              </a:rPr>
              <a:t>Modelling Language, </a:t>
            </a:r>
            <a:r>
              <a:rPr lang="en-IN" dirty="0">
                <a:latin typeface="Times New Roman" panose="02020603050405020304" pitchFamily="18" charset="0"/>
                <a:cs typeface="Times New Roman" panose="02020603050405020304" pitchFamily="18" charset="0"/>
              </a:rPr>
              <a:t>it is a general-purpose </a:t>
            </a:r>
            <a:r>
              <a:rPr lang="en-IN" dirty="0" smtClean="0">
                <a:latin typeface="Times New Roman" panose="02020603050405020304" pitchFamily="18" charset="0"/>
                <a:cs typeface="Times New Roman" panose="02020603050405020304" pitchFamily="18" charset="0"/>
              </a:rPr>
              <a:t>modelling </a:t>
            </a:r>
            <a:r>
              <a:rPr lang="en-IN" dirty="0">
                <a:latin typeface="Times New Roman" panose="02020603050405020304" pitchFamily="18" charset="0"/>
                <a:cs typeface="Times New Roman" panose="02020603050405020304" pitchFamily="18" charset="0"/>
              </a:rPr>
              <a:t>language used when designing object-oriented systems.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Entities </a:t>
            </a:r>
            <a:r>
              <a:rPr lang="en-IN" dirty="0">
                <a:latin typeface="Times New Roman" panose="02020603050405020304" pitchFamily="18" charset="0"/>
                <a:cs typeface="Times New Roman" panose="02020603050405020304" pitchFamily="18" charset="0"/>
              </a:rPr>
              <a:t>are represented as class diagrams.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Relationships </a:t>
            </a:r>
            <a:r>
              <a:rPr lang="en-IN" dirty="0">
                <a:latin typeface="Times New Roman" panose="02020603050405020304" pitchFamily="18" charset="0"/>
                <a:cs typeface="Times New Roman" panose="02020603050405020304" pitchFamily="18" charset="0"/>
              </a:rPr>
              <a:t>are represented as associations between entities.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8370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latin typeface="Times New Roman" panose="02020603050405020304" pitchFamily="18" charset="0"/>
                <a:cs typeface="Times New Roman" panose="02020603050405020304" pitchFamily="18" charset="0"/>
              </a:rPr>
              <a:t>Contd</a:t>
            </a:r>
            <a:r>
              <a:rPr lang="en-IN" b="1" dirty="0">
                <a:latin typeface="Times New Roman" panose="02020603050405020304" pitchFamily="18" charset="0"/>
                <a:cs typeface="Times New Roman" panose="02020603050405020304" pitchFamily="18" charset="0"/>
              </a:rPr>
              <a:t>…</a:t>
            </a:r>
            <a:endParaRPr lang="en-IN" dirty="0"/>
          </a:p>
        </p:txBody>
      </p:sp>
      <p:pic>
        <p:nvPicPr>
          <p:cNvPr id="1026" name="Picture 2" descr="What is ER Modeling? Learn with Examp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50783" y="2730321"/>
            <a:ext cx="4264517" cy="220442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8200" y="1887339"/>
            <a:ext cx="10515600" cy="369332"/>
          </a:xfrm>
          <a:prstGeom prst="rect">
            <a:avLst/>
          </a:prstGeom>
        </p:spPr>
        <p:txBody>
          <a:bodyPr wrap="square">
            <a:spAutoFit/>
          </a:bodyPr>
          <a:lstStyle/>
          <a:p>
            <a:r>
              <a:rPr lang="en-IN" dirty="0">
                <a:solidFill>
                  <a:srgbClr val="222222"/>
                </a:solidFill>
                <a:latin typeface="Times New Roman" panose="02020603050405020304" pitchFamily="18" charset="0"/>
                <a:cs typeface="Times New Roman" panose="02020603050405020304" pitchFamily="18" charset="0"/>
              </a:rPr>
              <a:t>The diagram shown below illustrates an ER diagram using </a:t>
            </a:r>
            <a:r>
              <a:rPr lang="en-IN" dirty="0" smtClean="0">
                <a:solidFill>
                  <a:srgbClr val="222222"/>
                </a:solidFill>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UML </a:t>
            </a:r>
            <a:r>
              <a:rPr lang="en-IN" dirty="0" smtClean="0">
                <a:latin typeface="Times New Roman" panose="02020603050405020304" pitchFamily="18" charset="0"/>
                <a:cs typeface="Times New Roman" panose="02020603050405020304" pitchFamily="18" charset="0"/>
              </a:rPr>
              <a:t>notation</a:t>
            </a:r>
            <a:r>
              <a:rPr lang="en-IN" dirty="0" smtClean="0">
                <a:solidFill>
                  <a:srgbClr val="222222"/>
                </a:solidFill>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6942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 Database </a:t>
            </a:r>
            <a:r>
              <a:rPr lang="en-IN" b="1" dirty="0" smtClean="0">
                <a:latin typeface="Times New Roman" panose="02020603050405020304" pitchFamily="18" charset="0"/>
                <a:cs typeface="Times New Roman" panose="02020603050405020304" pitchFamily="18" charset="0"/>
              </a:rPr>
              <a:t>Design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r>
              <a:rPr lang="en-IN" dirty="0" smtClean="0">
                <a:latin typeface="Times New Roman" panose="02020603050405020304" pitchFamily="18" charset="0"/>
                <a:cs typeface="Times New Roman" panose="02020603050405020304" pitchFamily="18" charset="0"/>
              </a:rPr>
              <a:t>It</a:t>
            </a:r>
            <a:r>
              <a:rPr lang="en-IN" dirty="0">
                <a:latin typeface="Times New Roman" panose="02020603050405020304" pitchFamily="18" charset="0"/>
                <a:cs typeface="Times New Roman" panose="02020603050405020304" pitchFamily="18" charset="0"/>
              </a:rPr>
              <a:t> is a collection of processes that facilitate the designing, development, and implementation.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Properly </a:t>
            </a:r>
            <a:r>
              <a:rPr lang="en-IN" dirty="0">
                <a:latin typeface="Times New Roman" panose="02020603050405020304" pitchFamily="18" charset="0"/>
                <a:cs typeface="Times New Roman" panose="02020603050405020304" pitchFamily="18" charset="0"/>
              </a:rPr>
              <a:t>designed database are easy to maintain, </a:t>
            </a:r>
            <a:r>
              <a:rPr lang="en-IN" dirty="0" smtClean="0">
                <a:latin typeface="Times New Roman" panose="02020603050405020304" pitchFamily="18" charset="0"/>
                <a:cs typeface="Times New Roman" panose="02020603050405020304" pitchFamily="18" charset="0"/>
              </a:rPr>
              <a:t>and </a:t>
            </a:r>
            <a:r>
              <a:rPr lang="en-IN" dirty="0">
                <a:latin typeface="Times New Roman" panose="02020603050405020304" pitchFamily="18" charset="0"/>
                <a:cs typeface="Times New Roman" panose="02020603050405020304" pitchFamily="18" charset="0"/>
              </a:rPr>
              <a:t>are cost effective in terms of disk storage space.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database designer decides how the data elements correlate and what data must be stored.</a:t>
            </a:r>
          </a:p>
          <a:p>
            <a:r>
              <a:rPr lang="en-IN" dirty="0" smtClean="0">
                <a:latin typeface="Times New Roman" panose="02020603050405020304" pitchFamily="18" charset="0"/>
                <a:cs typeface="Times New Roman" panose="02020603050405020304" pitchFamily="18" charset="0"/>
              </a:rPr>
              <a:t>Objective</a:t>
            </a:r>
            <a:r>
              <a:rPr lang="en-IN" dirty="0">
                <a:latin typeface="Times New Roman" panose="02020603050405020304" pitchFamily="18" charset="0"/>
                <a:cs typeface="Times New Roman" panose="02020603050405020304" pitchFamily="18" charset="0"/>
                <a:sym typeface="Wingdings" panose="05000000000000000000" pitchFamily="2" charset="2"/>
              </a:rPr>
              <a:t>:</a:t>
            </a:r>
            <a:r>
              <a:rPr lang="en-IN" dirty="0" smtClean="0">
                <a:latin typeface="Times New Roman" panose="02020603050405020304" pitchFamily="18" charset="0"/>
                <a:cs typeface="Times New Roman" panose="02020603050405020304" pitchFamily="18" charset="0"/>
              </a:rPr>
              <a:t> to </a:t>
            </a:r>
            <a:r>
              <a:rPr lang="en-IN" dirty="0">
                <a:latin typeface="Times New Roman" panose="02020603050405020304" pitchFamily="18" charset="0"/>
                <a:cs typeface="Times New Roman" panose="02020603050405020304" pitchFamily="18" charset="0"/>
              </a:rPr>
              <a:t>produce logical and physical designs models of the proposed database system.</a:t>
            </a:r>
          </a:p>
          <a:p>
            <a:r>
              <a:rPr lang="en-IN" dirty="0">
                <a:latin typeface="Times New Roman" panose="02020603050405020304" pitchFamily="18" charset="0"/>
                <a:cs typeface="Times New Roman" panose="02020603050405020304" pitchFamily="18" charset="0"/>
              </a:rPr>
              <a:t>The logical model concentrates on the data requirements and the data to be stored independent of physical considerations. It does not concern itself with how the data will be stored or where it will be stored physically.</a:t>
            </a:r>
          </a:p>
          <a:p>
            <a:r>
              <a:rPr lang="en-IN" dirty="0">
                <a:latin typeface="Times New Roman" panose="02020603050405020304" pitchFamily="18" charset="0"/>
                <a:cs typeface="Times New Roman" panose="02020603050405020304" pitchFamily="18" charset="0"/>
              </a:rPr>
              <a:t>The physical data design model involves translating the logical DB design of the database </a:t>
            </a:r>
            <a:r>
              <a:rPr lang="en-IN" dirty="0" smtClean="0">
                <a:latin typeface="Times New Roman" panose="02020603050405020304" pitchFamily="18" charset="0"/>
                <a:cs typeface="Times New Roman" panose="02020603050405020304" pitchFamily="18" charset="0"/>
              </a:rPr>
              <a:t>into </a:t>
            </a:r>
            <a:r>
              <a:rPr lang="en-IN" dirty="0">
                <a:latin typeface="Times New Roman" panose="02020603050405020304" pitchFamily="18" charset="0"/>
                <a:cs typeface="Times New Roman" panose="02020603050405020304" pitchFamily="18" charset="0"/>
              </a:rPr>
              <a:t>physical media using hardware resources and software systems such as database management systems (DBMS).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74576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anose="02020603050405020304" pitchFamily="18" charset="0"/>
                <a:cs typeface="Times New Roman" panose="02020603050405020304" pitchFamily="18" charset="0"/>
              </a:rPr>
              <a:t>Importance of </a:t>
            </a:r>
            <a:r>
              <a:rPr lang="en-IN" b="1" dirty="0">
                <a:latin typeface="Times New Roman" panose="02020603050405020304" pitchFamily="18" charset="0"/>
                <a:cs typeface="Times New Roman" panose="02020603050405020304" pitchFamily="18" charset="0"/>
              </a:rPr>
              <a:t>ER </a:t>
            </a:r>
            <a:r>
              <a:rPr lang="en-IN" b="1" dirty="0" smtClean="0">
                <a:latin typeface="Times New Roman" panose="02020603050405020304" pitchFamily="18" charset="0"/>
                <a:cs typeface="Times New Roman" panose="02020603050405020304" pitchFamily="18" charset="0"/>
              </a:rPr>
              <a:t>Model</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One of the challenges faced when designing a database is the fact that designers, developers, and end-users tend to view data and its usage differently. If this situation is left unchecked, we can end up producing a database system that does not meet the requirements of the users.</a:t>
            </a:r>
          </a:p>
          <a:p>
            <a:r>
              <a:rPr lang="en-IN" dirty="0">
                <a:latin typeface="Times New Roman" panose="02020603050405020304" pitchFamily="18" charset="0"/>
                <a:cs typeface="Times New Roman" panose="02020603050405020304" pitchFamily="18" charset="0"/>
              </a:rPr>
              <a:t>Communication tools understood by all </a:t>
            </a:r>
            <a:r>
              <a:rPr lang="en-IN" dirty="0" smtClean="0">
                <a:latin typeface="Times New Roman" panose="02020603050405020304" pitchFamily="18" charset="0"/>
                <a:cs typeface="Times New Roman" panose="02020603050405020304" pitchFamily="18" charset="0"/>
              </a:rPr>
              <a:t>stake holders(technical </a:t>
            </a:r>
            <a:r>
              <a:rPr lang="en-IN" dirty="0">
                <a:latin typeface="Times New Roman" panose="02020603050405020304" pitchFamily="18" charset="0"/>
                <a:cs typeface="Times New Roman" panose="02020603050405020304" pitchFamily="18" charset="0"/>
              </a:rPr>
              <a:t>as well as non-technical users) are critical in producing database systems that meet the requirements of the users. ER models are examples of such tools.</a:t>
            </a:r>
          </a:p>
          <a:p>
            <a:r>
              <a:rPr lang="en-IN" dirty="0">
                <a:latin typeface="Times New Roman" panose="02020603050405020304" pitchFamily="18" charset="0"/>
                <a:cs typeface="Times New Roman" panose="02020603050405020304" pitchFamily="18" charset="0"/>
              </a:rPr>
              <a:t>ER diagrams also increase user productivity as they can be easily translated into relational tables.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6566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latin typeface="Times New Roman" panose="02020603050405020304" pitchFamily="18" charset="0"/>
                <a:cs typeface="Times New Roman" panose="02020603050405020304" pitchFamily="18" charset="0"/>
              </a:rPr>
              <a:t>Contd</a:t>
            </a:r>
            <a:r>
              <a:rPr lang="en-IN" b="1" dirty="0">
                <a:latin typeface="Times New Roman" panose="02020603050405020304" pitchFamily="18" charset="0"/>
                <a:cs typeface="Times New Roman" panose="02020603050405020304" pitchFamily="18" charset="0"/>
              </a:rPr>
              <a:t>…</a:t>
            </a:r>
            <a:endParaRPr lang="en-IN" dirty="0"/>
          </a:p>
        </p:txBody>
      </p:sp>
      <p:sp>
        <p:nvSpPr>
          <p:cNvPr id="3" name="Content Placeholder 2"/>
          <p:cNvSpPr>
            <a:spLocks noGrp="1"/>
          </p:cNvSpPr>
          <p:nvPr>
            <p:ph idx="1"/>
          </p:nvPr>
        </p:nvSpPr>
        <p:spPr/>
        <p:txBody>
          <a:bodyPr>
            <a:normAutofit fontScale="85000" lnSpcReduction="20000"/>
          </a:bodyPr>
          <a:lstStyle/>
          <a:p>
            <a:r>
              <a:rPr lang="en-IN" dirty="0">
                <a:latin typeface="Times New Roman" panose="02020603050405020304" pitchFamily="18" charset="0"/>
                <a:cs typeface="Times New Roman" panose="02020603050405020304" pitchFamily="18" charset="0"/>
              </a:rPr>
              <a:t>Case Study: ER diagram for “</a:t>
            </a:r>
            <a:r>
              <a:rPr lang="en-IN" dirty="0" err="1">
                <a:latin typeface="Times New Roman" panose="02020603050405020304" pitchFamily="18" charset="0"/>
                <a:cs typeface="Times New Roman" panose="02020603050405020304" pitchFamily="18" charset="0"/>
              </a:rPr>
              <a:t>MyFlix</a:t>
            </a:r>
            <a:r>
              <a:rPr lang="en-IN" dirty="0">
                <a:latin typeface="Times New Roman" panose="02020603050405020304" pitchFamily="18" charset="0"/>
                <a:cs typeface="Times New Roman" panose="02020603050405020304" pitchFamily="18" charset="0"/>
              </a:rPr>
              <a:t>” Video Library</a:t>
            </a:r>
          </a:p>
          <a:p>
            <a:r>
              <a:rPr lang="en-IN" dirty="0">
                <a:latin typeface="Times New Roman" panose="02020603050405020304" pitchFamily="18" charset="0"/>
                <a:cs typeface="Times New Roman" panose="02020603050405020304" pitchFamily="18" charset="0"/>
              </a:rPr>
              <a:t>Let’s now work with the </a:t>
            </a:r>
            <a:r>
              <a:rPr lang="en-IN" dirty="0" err="1">
                <a:latin typeface="Times New Roman" panose="02020603050405020304" pitchFamily="18" charset="0"/>
                <a:cs typeface="Times New Roman" panose="02020603050405020304" pitchFamily="18" charset="0"/>
              </a:rPr>
              <a:t>MyFlix</a:t>
            </a:r>
            <a:r>
              <a:rPr lang="en-IN" dirty="0">
                <a:latin typeface="Times New Roman" panose="02020603050405020304" pitchFamily="18" charset="0"/>
                <a:cs typeface="Times New Roman" panose="02020603050405020304" pitchFamily="18" charset="0"/>
              </a:rPr>
              <a:t> Video Library database system to help understand the concept of ER diagrams. </a:t>
            </a:r>
            <a:endParaRPr lang="en-IN" dirty="0" smtClean="0">
              <a:latin typeface="Times New Roman" panose="02020603050405020304" pitchFamily="18" charset="0"/>
              <a:cs typeface="Times New Roman" panose="02020603050405020304" pitchFamily="18" charset="0"/>
            </a:endParaRPr>
          </a:p>
          <a:p>
            <a:r>
              <a:rPr lang="en-IN" dirty="0" err="1" smtClean="0">
                <a:latin typeface="Times New Roman" panose="02020603050405020304" pitchFamily="18" charset="0"/>
                <a:cs typeface="Times New Roman" panose="02020603050405020304" pitchFamily="18" charset="0"/>
              </a:rPr>
              <a:t>MyFlix</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is a business entity that rents out movies to its members. </a:t>
            </a:r>
            <a:r>
              <a:rPr lang="en-IN" dirty="0" err="1">
                <a:latin typeface="Times New Roman" panose="02020603050405020304" pitchFamily="18" charset="0"/>
                <a:cs typeface="Times New Roman" panose="02020603050405020304" pitchFamily="18" charset="0"/>
              </a:rPr>
              <a:t>MyFlix</a:t>
            </a:r>
            <a:r>
              <a:rPr lang="en-IN" dirty="0">
                <a:latin typeface="Times New Roman" panose="02020603050405020304" pitchFamily="18" charset="0"/>
                <a:cs typeface="Times New Roman" panose="02020603050405020304" pitchFamily="18" charset="0"/>
              </a:rPr>
              <a:t> has been storing its records manually. The management now wants to move to a DBMS</a:t>
            </a:r>
          </a:p>
          <a:p>
            <a:r>
              <a:rPr lang="en-IN" dirty="0">
                <a:latin typeface="Times New Roman" panose="02020603050405020304" pitchFamily="18" charset="0"/>
                <a:cs typeface="Times New Roman" panose="02020603050405020304" pitchFamily="18" charset="0"/>
              </a:rPr>
              <a:t>Let’s look at the steps to develop EER diagram for this </a:t>
            </a:r>
            <a:r>
              <a:rPr lang="en-IN" dirty="0" smtClean="0">
                <a:latin typeface="Times New Roman" panose="02020603050405020304" pitchFamily="18" charset="0"/>
                <a:cs typeface="Times New Roman" panose="02020603050405020304" pitchFamily="18" charset="0"/>
              </a:rPr>
              <a:t>database:</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Identify the entities and determine the relationships that exist among them.</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Each entity, attribute, and relationship, should have appropriate names that can be easily understood by the non-technical people as well.</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Relationships should not be connected directly to each other. Relationships should connect entities.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Each attribute in a given entity should have a unique name.</a:t>
            </a:r>
          </a:p>
          <a:p>
            <a:pPr marL="514350" indent="-514350">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3684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latin typeface="Times New Roman" panose="02020603050405020304" pitchFamily="18" charset="0"/>
                <a:cs typeface="Times New Roman" panose="02020603050405020304" pitchFamily="18" charset="0"/>
              </a:rPr>
              <a:t>Contd</a:t>
            </a:r>
            <a:r>
              <a:rPr lang="en-IN" b="1" dirty="0">
                <a:latin typeface="Times New Roman" panose="02020603050405020304" pitchFamily="18" charset="0"/>
                <a:cs typeface="Times New Roman" panose="02020603050405020304" pitchFamily="18" charset="0"/>
              </a:rPr>
              <a:t>…</a:t>
            </a:r>
            <a:endParaRPr lang="en-IN" dirty="0"/>
          </a:p>
        </p:txBody>
      </p:sp>
      <p:sp>
        <p:nvSpPr>
          <p:cNvPr id="3" name="Content Placeholder 2"/>
          <p:cNvSpPr>
            <a:spLocks noGrp="1"/>
          </p:cNvSpPr>
          <p:nvPr>
            <p:ph idx="1"/>
          </p:nvPr>
        </p:nvSpPr>
        <p:spPr/>
        <p:txBody>
          <a:bodyPr>
            <a:normAutofit lnSpcReduction="10000"/>
          </a:bodyPr>
          <a:lstStyle/>
          <a:p>
            <a:r>
              <a:rPr lang="en-IN" dirty="0">
                <a:latin typeface="Times New Roman" panose="02020603050405020304" pitchFamily="18" charset="0"/>
                <a:cs typeface="Times New Roman" panose="02020603050405020304" pitchFamily="18" charset="0"/>
              </a:rPr>
              <a:t>Entities in the “</a:t>
            </a:r>
            <a:r>
              <a:rPr lang="en-IN" dirty="0" err="1">
                <a:latin typeface="Times New Roman" panose="02020603050405020304" pitchFamily="18" charset="0"/>
                <a:cs typeface="Times New Roman" panose="02020603050405020304" pitchFamily="18" charset="0"/>
              </a:rPr>
              <a:t>MyFlix</a:t>
            </a:r>
            <a:r>
              <a:rPr lang="en-IN" dirty="0">
                <a:latin typeface="Times New Roman" panose="02020603050405020304" pitchFamily="18" charset="0"/>
                <a:cs typeface="Times New Roman" panose="02020603050405020304" pitchFamily="18" charset="0"/>
              </a:rPr>
              <a:t>” library</a:t>
            </a:r>
          </a:p>
          <a:p>
            <a:r>
              <a:rPr lang="en-IN" dirty="0">
                <a:latin typeface="Times New Roman" panose="02020603050405020304" pitchFamily="18" charset="0"/>
                <a:cs typeface="Times New Roman" panose="02020603050405020304" pitchFamily="18" charset="0"/>
              </a:rPr>
              <a:t>The entities to be included in </a:t>
            </a:r>
            <a:r>
              <a:rPr lang="en-IN" dirty="0" smtClean="0">
                <a:latin typeface="Times New Roman" panose="02020603050405020304" pitchFamily="18" charset="0"/>
                <a:cs typeface="Times New Roman" panose="02020603050405020304" pitchFamily="18" charset="0"/>
              </a:rPr>
              <a:t>our ER diagram</a:t>
            </a:r>
            <a:r>
              <a:rPr lang="en-IN" dirty="0">
                <a:latin typeface="Times New Roman" panose="02020603050405020304" pitchFamily="18" charset="0"/>
                <a:cs typeface="Times New Roman" panose="02020603050405020304" pitchFamily="18" charset="0"/>
              </a:rPr>
              <a:t> are;</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Members – this entity will hold member information.</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Movies – this entity will hold information regarding movies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Categories – this entity will hold information that places movies into different categories such as “Drama”, “Action”, and “Epic” etc.</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Movie Rentals – this entity will hold information that about movies rented out to members.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Payments – this entity will hold information about the payments made by members.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551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Defining the Relationships Among </a:t>
            </a:r>
            <a:r>
              <a:rPr lang="en-IN" b="1" dirty="0" smtClean="0">
                <a:latin typeface="Times New Roman" panose="02020603050405020304" pitchFamily="18" charset="0"/>
                <a:cs typeface="Times New Roman" panose="02020603050405020304" pitchFamily="18" charset="0"/>
              </a:rPr>
              <a:t>Entities: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pPr marL="0" indent="0">
              <a:buNone/>
            </a:pPr>
            <a:r>
              <a:rPr lang="en-IN" dirty="0" smtClean="0">
                <a:latin typeface="Times New Roman" panose="02020603050405020304" pitchFamily="18" charset="0"/>
                <a:cs typeface="Times New Roman" panose="02020603050405020304" pitchFamily="18" charset="0"/>
              </a:rPr>
              <a:t>1. Members </a:t>
            </a:r>
            <a:r>
              <a:rPr lang="en-IN" dirty="0">
                <a:latin typeface="Times New Roman" panose="02020603050405020304" pitchFamily="18" charset="0"/>
                <a:cs typeface="Times New Roman" panose="02020603050405020304" pitchFamily="18" charset="0"/>
              </a:rPr>
              <a:t>and movies</a:t>
            </a:r>
          </a:p>
          <a:p>
            <a:r>
              <a:rPr lang="en-IN" dirty="0">
                <a:latin typeface="Times New Roman" panose="02020603050405020304" pitchFamily="18" charset="0"/>
                <a:cs typeface="Times New Roman" panose="02020603050405020304" pitchFamily="18" charset="0"/>
              </a:rPr>
              <a:t>The following holds true regarding the interactions between the two entities.</a:t>
            </a:r>
          </a:p>
          <a:p>
            <a:r>
              <a:rPr lang="en-IN" dirty="0">
                <a:latin typeface="Times New Roman" panose="02020603050405020304" pitchFamily="18" charset="0"/>
                <a:cs typeface="Times New Roman" panose="02020603050405020304" pitchFamily="18" charset="0"/>
              </a:rPr>
              <a:t>A member can rent more than one movie in a given period.</a:t>
            </a:r>
          </a:p>
          <a:p>
            <a:r>
              <a:rPr lang="en-IN" dirty="0">
                <a:latin typeface="Times New Roman" panose="02020603050405020304" pitchFamily="18" charset="0"/>
                <a:cs typeface="Times New Roman" panose="02020603050405020304" pitchFamily="18" charset="0"/>
              </a:rPr>
              <a:t>A movie can </a:t>
            </a:r>
            <a:r>
              <a:rPr lang="en-IN" dirty="0" smtClean="0">
                <a:latin typeface="Times New Roman" panose="02020603050405020304" pitchFamily="18" charset="0"/>
                <a:cs typeface="Times New Roman" panose="02020603050405020304" pitchFamily="18" charset="0"/>
              </a:rPr>
              <a:t>be </a:t>
            </a:r>
            <a:r>
              <a:rPr lang="en-IN" dirty="0">
                <a:latin typeface="Times New Roman" panose="02020603050405020304" pitchFamily="18" charset="0"/>
                <a:cs typeface="Times New Roman" panose="02020603050405020304" pitchFamily="18" charset="0"/>
              </a:rPr>
              <a:t>rented by more than one member in a given period.</a:t>
            </a:r>
          </a:p>
          <a:p>
            <a:r>
              <a:rPr lang="en-IN" dirty="0">
                <a:latin typeface="Times New Roman" panose="02020603050405020304" pitchFamily="18" charset="0"/>
                <a:cs typeface="Times New Roman" panose="02020603050405020304" pitchFamily="18" charset="0"/>
              </a:rPr>
              <a:t>From the above scenario, we can see that the nature of the relationship is many-to-many. Relational databases do not support many-to-many relationships. We need to introduce a junction entity. This is the role that the </a:t>
            </a:r>
            <a:r>
              <a:rPr lang="en-IN" dirty="0" err="1">
                <a:latin typeface="Times New Roman" panose="02020603050405020304" pitchFamily="18" charset="0"/>
                <a:cs typeface="Times New Roman" panose="02020603050405020304" pitchFamily="18" charset="0"/>
              </a:rPr>
              <a:t>MovieRentals</a:t>
            </a:r>
            <a:r>
              <a:rPr lang="en-IN" dirty="0">
                <a:latin typeface="Times New Roman" panose="02020603050405020304" pitchFamily="18" charset="0"/>
                <a:cs typeface="Times New Roman" panose="02020603050405020304" pitchFamily="18" charset="0"/>
              </a:rPr>
              <a:t> entity plays. It has a one-to-many relationship with the members table and another one-to-many relationship with movies table.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409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latin typeface="Times New Roman" panose="02020603050405020304" pitchFamily="18" charset="0"/>
                <a:cs typeface="Times New Roman" panose="02020603050405020304" pitchFamily="18" charset="0"/>
              </a:rPr>
              <a:t>Contd</a:t>
            </a:r>
            <a:r>
              <a:rPr lang="en-IN" b="1" dirty="0">
                <a:latin typeface="Times New Roman" panose="02020603050405020304" pitchFamily="18" charset="0"/>
                <a:cs typeface="Times New Roman" panose="02020603050405020304" pitchFamily="18" charset="0"/>
              </a:rPr>
              <a:t>…</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b="1" dirty="0" smtClean="0">
                <a:latin typeface="Times New Roman" panose="02020603050405020304" pitchFamily="18" charset="0"/>
                <a:cs typeface="Times New Roman" panose="02020603050405020304" pitchFamily="18" charset="0"/>
              </a:rPr>
              <a:t>2. Movies </a:t>
            </a:r>
            <a:r>
              <a:rPr lang="en-IN" b="1" dirty="0">
                <a:latin typeface="Times New Roman" panose="02020603050405020304" pitchFamily="18" charset="0"/>
                <a:cs typeface="Times New Roman" panose="02020603050405020304" pitchFamily="18" charset="0"/>
              </a:rPr>
              <a:t>and categories entities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following holds true about movies and categories.</a:t>
            </a:r>
          </a:p>
          <a:p>
            <a:r>
              <a:rPr lang="en-IN" dirty="0">
                <a:latin typeface="Times New Roman" panose="02020603050405020304" pitchFamily="18" charset="0"/>
                <a:cs typeface="Times New Roman" panose="02020603050405020304" pitchFamily="18" charset="0"/>
              </a:rPr>
              <a:t>A movie can only belong to one category but a category can have more than one movie.</a:t>
            </a:r>
          </a:p>
          <a:p>
            <a:r>
              <a:rPr lang="en-IN" dirty="0">
                <a:latin typeface="Times New Roman" panose="02020603050405020304" pitchFamily="18" charset="0"/>
                <a:cs typeface="Times New Roman" panose="02020603050405020304" pitchFamily="18" charset="0"/>
              </a:rPr>
              <a:t>We can deduce from this that the nature of the relation between </a:t>
            </a:r>
            <a:r>
              <a:rPr lang="en-IN" dirty="0" smtClean="0">
                <a:latin typeface="Times New Roman" panose="02020603050405020304" pitchFamily="18" charset="0"/>
                <a:cs typeface="Times New Roman" panose="02020603050405020304" pitchFamily="18" charset="0"/>
              </a:rPr>
              <a:t>categories </a:t>
            </a:r>
            <a:r>
              <a:rPr lang="en-IN" dirty="0">
                <a:latin typeface="Times New Roman" panose="02020603050405020304" pitchFamily="18" charset="0"/>
                <a:cs typeface="Times New Roman" panose="02020603050405020304" pitchFamily="18" charset="0"/>
              </a:rPr>
              <a:t>and movies table is one-to-many.</a:t>
            </a:r>
          </a:p>
          <a:p>
            <a:pPr marL="0" indent="0">
              <a:buNone/>
            </a:pPr>
            <a:r>
              <a:rPr lang="en-IN" b="1" dirty="0" smtClean="0">
                <a:latin typeface="Times New Roman" panose="02020603050405020304" pitchFamily="18" charset="0"/>
                <a:cs typeface="Times New Roman" panose="02020603050405020304" pitchFamily="18" charset="0"/>
              </a:rPr>
              <a:t>3. Members </a:t>
            </a:r>
            <a:r>
              <a:rPr lang="en-IN" b="1" dirty="0">
                <a:latin typeface="Times New Roman" panose="02020603050405020304" pitchFamily="18" charset="0"/>
                <a:cs typeface="Times New Roman" panose="02020603050405020304" pitchFamily="18" charset="0"/>
              </a:rPr>
              <a:t>and payments entities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following holds true about members and payments</a:t>
            </a:r>
          </a:p>
          <a:p>
            <a:r>
              <a:rPr lang="en-IN" dirty="0">
                <a:latin typeface="Times New Roman" panose="02020603050405020304" pitchFamily="18" charset="0"/>
                <a:cs typeface="Times New Roman" panose="02020603050405020304" pitchFamily="18" charset="0"/>
              </a:rPr>
              <a:t>A member can only have one account but can make a number of payments.</a:t>
            </a:r>
          </a:p>
          <a:p>
            <a:r>
              <a:rPr lang="en-IN" dirty="0">
                <a:latin typeface="Times New Roman" panose="02020603050405020304" pitchFamily="18" charset="0"/>
                <a:cs typeface="Times New Roman" panose="02020603050405020304" pitchFamily="18" charset="0"/>
              </a:rPr>
              <a:t>We can deduce from this that the nature of the relationship between members and payments entities is one-to-many</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4702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anose="02020603050405020304" pitchFamily="18" charset="0"/>
                <a:cs typeface="Times New Roman" panose="02020603050405020304" pitchFamily="18" charset="0"/>
              </a:rPr>
              <a:t>Importance of Database Design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smtClean="0">
                <a:latin typeface="Times New Roman" panose="02020603050405020304" pitchFamily="18" charset="0"/>
                <a:cs typeface="Times New Roman" panose="02020603050405020304" pitchFamily="18" charset="0"/>
              </a:rPr>
              <a:t>It helps to </a:t>
            </a:r>
            <a:r>
              <a:rPr lang="en-IN" dirty="0">
                <a:latin typeface="Times New Roman" panose="02020603050405020304" pitchFamily="18" charset="0"/>
                <a:cs typeface="Times New Roman" panose="02020603050405020304" pitchFamily="18" charset="0"/>
              </a:rPr>
              <a:t>produce database </a:t>
            </a:r>
            <a:r>
              <a:rPr lang="en-IN" dirty="0" smtClean="0">
                <a:latin typeface="Times New Roman" panose="02020603050405020304" pitchFamily="18" charset="0"/>
                <a:cs typeface="Times New Roman" panose="02020603050405020304" pitchFamily="18" charset="0"/>
              </a:rPr>
              <a:t>systems:</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That meet the requirements of the users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Have high performance</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84072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185"/>
          </a:xfrm>
        </p:spPr>
        <p:txBody>
          <a:bodyPr>
            <a:normAutofit fontScale="90000"/>
          </a:bodyPr>
          <a:lstStyle/>
          <a:p>
            <a:pPr algn="ctr"/>
            <a:r>
              <a:rPr lang="en-IN" b="1" dirty="0">
                <a:latin typeface="Times New Roman" panose="02020603050405020304" pitchFamily="18" charset="0"/>
                <a:cs typeface="Times New Roman" panose="02020603050405020304" pitchFamily="18" charset="0"/>
              </a:rPr>
              <a:t>Database development life </a:t>
            </a:r>
            <a:r>
              <a:rPr lang="en-IN" b="1" dirty="0" smtClean="0">
                <a:latin typeface="Times New Roman" panose="02020603050405020304" pitchFamily="18" charset="0"/>
                <a:cs typeface="Times New Roman" panose="02020603050405020304" pitchFamily="18" charset="0"/>
              </a:rPr>
              <a:t>cycle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0" indent="0">
              <a:buNone/>
            </a:pPr>
            <a:r>
              <a:rPr lang="en-IN" sz="2400" b="1" dirty="0" smtClean="0">
                <a:latin typeface="Times New Roman" panose="02020603050405020304" pitchFamily="18" charset="0"/>
                <a:cs typeface="Times New Roman" panose="02020603050405020304" pitchFamily="18" charset="0"/>
              </a:rPr>
              <a:t>1. Requirements </a:t>
            </a:r>
            <a:r>
              <a:rPr lang="en-IN" sz="2400" b="1" dirty="0" smtClean="0">
                <a:latin typeface="Times New Roman" panose="02020603050405020304" pitchFamily="18" charset="0"/>
                <a:cs typeface="Times New Roman" panose="02020603050405020304" pitchFamily="18" charset="0"/>
              </a:rPr>
              <a:t>analysis:</a:t>
            </a:r>
            <a:endParaRPr lang="en-IN" sz="2400" b="1"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Planning – This stage of database design concepts are concerned with planning of entire Database Development Life Cycle. It takes into consideration the Information Systems strategy of the organization.</a:t>
            </a:r>
          </a:p>
          <a:p>
            <a:r>
              <a:rPr lang="en-IN" sz="2400" dirty="0" smtClean="0">
                <a:latin typeface="Times New Roman" panose="02020603050405020304" pitchFamily="18" charset="0"/>
                <a:cs typeface="Times New Roman" panose="02020603050405020304" pitchFamily="18" charset="0"/>
              </a:rPr>
              <a:t>System definition – This stage defines the scope and boundaries of the proposed database system.</a:t>
            </a:r>
          </a:p>
          <a:p>
            <a:endParaRPr lang="en-IN" sz="2400" dirty="0" smtClean="0">
              <a:latin typeface="Times New Roman" panose="02020603050405020304" pitchFamily="18" charset="0"/>
              <a:cs typeface="Times New Roman" panose="02020603050405020304" pitchFamily="18" charset="0"/>
            </a:endParaRPr>
          </a:p>
        </p:txBody>
      </p:sp>
      <p:pic>
        <p:nvPicPr>
          <p:cNvPr id="1026" name="Picture 2" descr="Database Design Tutorial: Learn Data Mode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4072" y="1421283"/>
            <a:ext cx="7772400"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629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latin typeface="Times New Roman" panose="02020603050405020304" pitchFamily="18" charset="0"/>
                <a:cs typeface="Times New Roman" panose="02020603050405020304" pitchFamily="18" charset="0"/>
              </a:rPr>
              <a:t>Contd</a:t>
            </a:r>
            <a:r>
              <a:rPr lang="en-IN" b="1"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562296"/>
          </a:xfrm>
        </p:spPr>
        <p:txBody>
          <a:bodyPr>
            <a:normAutofit fontScale="92500" lnSpcReduction="20000"/>
          </a:bodyPr>
          <a:lstStyle/>
          <a:p>
            <a:pPr marL="0" indent="0">
              <a:buNone/>
            </a:pPr>
            <a:r>
              <a:rPr lang="en-IN" b="1" dirty="0" smtClean="0">
                <a:latin typeface="Times New Roman" panose="02020603050405020304" pitchFamily="18" charset="0"/>
                <a:cs typeface="Times New Roman" panose="02020603050405020304" pitchFamily="18" charset="0"/>
              </a:rPr>
              <a:t>2. Database designing:</a:t>
            </a:r>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Logical model – This stage is concerned with developing a database model based on requirements. The entire design is on paper without any physical implementations or specific DBMS considerations.</a:t>
            </a:r>
          </a:p>
          <a:p>
            <a:r>
              <a:rPr lang="en-IN" dirty="0">
                <a:latin typeface="Times New Roman" panose="02020603050405020304" pitchFamily="18" charset="0"/>
                <a:cs typeface="Times New Roman" panose="02020603050405020304" pitchFamily="18" charset="0"/>
              </a:rPr>
              <a:t>Physical model – This stage implements the logical model of the database taking into account the DBMS and physical implementation factors.</a:t>
            </a:r>
          </a:p>
          <a:p>
            <a:pPr marL="0" indent="0">
              <a:buNone/>
            </a:pPr>
            <a:r>
              <a:rPr lang="en-IN" b="1" dirty="0" smtClean="0">
                <a:latin typeface="Times New Roman" panose="02020603050405020304" pitchFamily="18" charset="0"/>
                <a:cs typeface="Times New Roman" panose="02020603050405020304" pitchFamily="18" charset="0"/>
              </a:rPr>
              <a:t>3. Implementation:</a:t>
            </a:r>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Data conversion and loading – this stage of relational databases design is concerned with importing and converting data from the old system into the new database.</a:t>
            </a:r>
          </a:p>
          <a:p>
            <a:r>
              <a:rPr lang="en-IN" dirty="0">
                <a:latin typeface="Times New Roman" panose="02020603050405020304" pitchFamily="18" charset="0"/>
                <a:cs typeface="Times New Roman" panose="02020603050405020304" pitchFamily="18" charset="0"/>
              </a:rPr>
              <a:t>Testing – this stage is concerned with the identification of errors in the newly implemented system. It checks the database against requirement specifications.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7165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latin typeface="Times New Roman" panose="02020603050405020304" pitchFamily="18" charset="0"/>
                <a:cs typeface="Times New Roman" panose="02020603050405020304" pitchFamily="18" charset="0"/>
              </a:rPr>
              <a:t>Contd</a:t>
            </a:r>
            <a:r>
              <a:rPr lang="en-IN" b="1" dirty="0">
                <a:latin typeface="Times New Roman" panose="02020603050405020304" pitchFamily="18" charset="0"/>
                <a:cs typeface="Times New Roman" panose="02020603050405020304" pitchFamily="18" charset="0"/>
              </a:rPr>
              <a:t>…</a:t>
            </a:r>
            <a:endParaRPr lang="en-IN" dirty="0"/>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Two Types of Database </a:t>
            </a:r>
            <a:r>
              <a:rPr lang="en-IN" dirty="0" smtClean="0">
                <a:latin typeface="Times New Roman" panose="02020603050405020304" pitchFamily="18" charset="0"/>
                <a:cs typeface="Times New Roman" panose="02020603050405020304" pitchFamily="18" charset="0"/>
              </a:rPr>
              <a:t>Design Techniques</a:t>
            </a:r>
            <a:endParaRPr lang="en-IN" dirty="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1. Normalization</a:t>
            </a:r>
            <a:endParaRPr lang="en-IN" dirty="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2. ER Modelling</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619153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anose="02020603050405020304" pitchFamily="18" charset="0"/>
                <a:cs typeface="Times New Roman" panose="02020603050405020304" pitchFamily="18" charset="0"/>
              </a:rPr>
              <a:t>Normalization</a:t>
            </a: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smtClean="0">
                <a:latin typeface="Times New Roman" panose="02020603050405020304" pitchFamily="18" charset="0"/>
                <a:cs typeface="Times New Roman" panose="02020603050405020304" pitchFamily="18" charset="0"/>
              </a:rPr>
              <a:t>It reduces </a:t>
            </a:r>
            <a:r>
              <a:rPr lang="en-IN" dirty="0">
                <a:latin typeface="Times New Roman" panose="02020603050405020304" pitchFamily="18" charset="0"/>
                <a:cs typeface="Times New Roman" panose="02020603050405020304" pitchFamily="18" charset="0"/>
              </a:rPr>
              <a:t>data redundancy and eliminates undesirable characteristics like Insertion, Update and Deletion Anomalies.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Normalization </a:t>
            </a:r>
            <a:r>
              <a:rPr lang="en-IN" dirty="0">
                <a:latin typeface="Times New Roman" panose="02020603050405020304" pitchFamily="18" charset="0"/>
                <a:cs typeface="Times New Roman" panose="02020603050405020304" pitchFamily="18" charset="0"/>
              </a:rPr>
              <a:t>rules divides larger tables into smaller tables and links them using relationships.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purpose of Normalisation in SQL is to eliminate redundant (repetitive) data and ensure data is stored logically.</a:t>
            </a:r>
          </a:p>
        </p:txBody>
      </p:sp>
    </p:spTree>
    <p:extLst>
      <p:ext uri="{BB962C8B-B14F-4D97-AF65-F5344CB8AC3E}">
        <p14:creationId xmlns:p14="http://schemas.microsoft.com/office/powerpoint/2010/main" val="9373396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3821"/>
          </a:xfrm>
        </p:spPr>
        <p:txBody>
          <a:bodyPr/>
          <a:lstStyle/>
          <a:p>
            <a:pPr algn="ctr"/>
            <a:r>
              <a:rPr lang="en-IN" b="1" dirty="0" smtClean="0">
                <a:latin typeface="Times New Roman" panose="02020603050405020304" pitchFamily="18" charset="0"/>
                <a:cs typeface="Times New Roman" panose="02020603050405020304" pitchFamily="18" charset="0"/>
              </a:rPr>
              <a:t>KEY in SQL</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r>
              <a:rPr lang="en-IN" dirty="0" smtClean="0">
                <a:latin typeface="Times New Roman" panose="02020603050405020304" pitchFamily="18" charset="0"/>
                <a:cs typeface="Times New Roman" panose="02020603050405020304" pitchFamily="18" charset="0"/>
              </a:rPr>
              <a:t>It</a:t>
            </a:r>
            <a:r>
              <a:rPr lang="en-IN" dirty="0">
                <a:latin typeface="Times New Roman" panose="02020603050405020304" pitchFamily="18" charset="0"/>
                <a:cs typeface="Times New Roman" panose="02020603050405020304" pitchFamily="18" charset="0"/>
              </a:rPr>
              <a:t> is a value used to identify records in a table uniquely.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It is </a:t>
            </a:r>
            <a:r>
              <a:rPr lang="en-IN" dirty="0">
                <a:latin typeface="Times New Roman" panose="02020603050405020304" pitchFamily="18" charset="0"/>
                <a:cs typeface="Times New Roman" panose="02020603050405020304" pitchFamily="18" charset="0"/>
              </a:rPr>
              <a:t>a single column or combination of multiple columns used to uniquely identify rows </a:t>
            </a:r>
            <a:r>
              <a:rPr lang="en-IN" dirty="0" smtClean="0">
                <a:latin typeface="Times New Roman" panose="02020603050405020304" pitchFamily="18" charset="0"/>
                <a:cs typeface="Times New Roman" panose="02020603050405020304" pitchFamily="18" charset="0"/>
              </a:rPr>
              <a:t>in </a:t>
            </a:r>
            <a:r>
              <a:rPr lang="en-IN" dirty="0">
                <a:latin typeface="Times New Roman" panose="02020603050405020304" pitchFamily="18" charset="0"/>
                <a:cs typeface="Times New Roman" panose="02020603050405020304" pitchFamily="18" charset="0"/>
              </a:rPr>
              <a:t>the table.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SQL </a:t>
            </a:r>
            <a:r>
              <a:rPr lang="en-IN" dirty="0">
                <a:latin typeface="Times New Roman" panose="02020603050405020304" pitchFamily="18" charset="0"/>
                <a:cs typeface="Times New Roman" panose="02020603050405020304" pitchFamily="18" charset="0"/>
              </a:rPr>
              <a:t>Key is used to identify duplicate information, and it also helps establish a relationship between multiple tables in the database.</a:t>
            </a:r>
          </a:p>
          <a:p>
            <a:r>
              <a:rPr lang="en-IN" dirty="0" smtClean="0">
                <a:latin typeface="Times New Roman" panose="02020603050405020304" pitchFamily="18" charset="0"/>
                <a:cs typeface="Times New Roman" panose="02020603050405020304" pitchFamily="18" charset="0"/>
              </a:rPr>
              <a:t>Columns </a:t>
            </a:r>
            <a:r>
              <a:rPr lang="en-IN" dirty="0">
                <a:latin typeface="Times New Roman" panose="02020603050405020304" pitchFamily="18" charset="0"/>
                <a:cs typeface="Times New Roman" panose="02020603050405020304" pitchFamily="18" charset="0"/>
              </a:rPr>
              <a:t>in a table that are NOT used to identify a record uniquely are called non-key columns</a:t>
            </a:r>
            <a:r>
              <a:rPr lang="en-IN" dirty="0" smtClean="0">
                <a:latin typeface="Times New Roman" panose="02020603050405020304" pitchFamily="18" charset="0"/>
                <a:cs typeface="Times New Roman" panose="02020603050405020304" pitchFamily="18" charset="0"/>
              </a:rPr>
              <a:t>.</a:t>
            </a:r>
          </a:p>
          <a:p>
            <a:pPr marL="0" indent="0">
              <a:buNone/>
            </a:pPr>
            <a:r>
              <a:rPr lang="en-IN" dirty="0" smtClean="0">
                <a:latin typeface="Times New Roman" panose="02020603050405020304" pitchFamily="18" charset="0"/>
                <a:cs typeface="Times New Roman" panose="02020603050405020304" pitchFamily="18" charset="0"/>
              </a:rPr>
              <a:t>Primary Key:</a:t>
            </a:r>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It </a:t>
            </a:r>
            <a:r>
              <a:rPr lang="en-IN" dirty="0">
                <a:latin typeface="Times New Roman" panose="02020603050405020304" pitchFamily="18" charset="0"/>
                <a:cs typeface="Times New Roman" panose="02020603050405020304" pitchFamily="18" charset="0"/>
              </a:rPr>
              <a:t>is a single column value used to identify a database record uniquely.</a:t>
            </a:r>
          </a:p>
          <a:p>
            <a:r>
              <a:rPr lang="en-IN" dirty="0">
                <a:latin typeface="Times New Roman" panose="02020603050405020304" pitchFamily="18" charset="0"/>
                <a:cs typeface="Times New Roman" panose="02020603050405020304" pitchFamily="18" charset="0"/>
              </a:rPr>
              <a:t>It has following </a:t>
            </a:r>
            <a:r>
              <a:rPr lang="en-IN" dirty="0" smtClean="0">
                <a:latin typeface="Times New Roman" panose="02020603050405020304" pitchFamily="18" charset="0"/>
                <a:cs typeface="Times New Roman" panose="02020603050405020304" pitchFamily="18" charset="0"/>
              </a:rPr>
              <a:t>attributes:</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I</a:t>
            </a:r>
            <a:r>
              <a:rPr lang="en-IN" dirty="0" smtClean="0">
                <a:latin typeface="Times New Roman" panose="02020603050405020304" pitchFamily="18" charset="0"/>
                <a:cs typeface="Times New Roman" panose="02020603050405020304" pitchFamily="18" charset="0"/>
              </a:rPr>
              <a:t>t cannot </a:t>
            </a:r>
            <a:r>
              <a:rPr lang="en-IN" dirty="0">
                <a:latin typeface="Times New Roman" panose="02020603050405020304" pitchFamily="18" charset="0"/>
                <a:cs typeface="Times New Roman" panose="02020603050405020304" pitchFamily="18" charset="0"/>
              </a:rPr>
              <a:t>be NULL</a:t>
            </a:r>
          </a:p>
          <a:p>
            <a:pPr marL="514350" indent="-514350">
              <a:buFont typeface="+mj-lt"/>
              <a:buAutoNum type="arabicPeriod"/>
            </a:pPr>
            <a:r>
              <a:rPr lang="en-IN" dirty="0" smtClean="0">
                <a:latin typeface="Times New Roman" panose="02020603050405020304" pitchFamily="18" charset="0"/>
                <a:cs typeface="Times New Roman" panose="02020603050405020304" pitchFamily="18" charset="0"/>
              </a:rPr>
              <a:t>Its </a:t>
            </a:r>
            <a:r>
              <a:rPr lang="en-IN" dirty="0">
                <a:latin typeface="Times New Roman" panose="02020603050405020304" pitchFamily="18" charset="0"/>
                <a:cs typeface="Times New Roman" panose="02020603050405020304" pitchFamily="18" charset="0"/>
              </a:rPr>
              <a:t>value must be unique</a:t>
            </a:r>
          </a:p>
          <a:p>
            <a:pPr marL="514350" indent="-514350">
              <a:buFont typeface="+mj-lt"/>
              <a:buAutoNum type="arabicPeriod"/>
            </a:pPr>
            <a:r>
              <a:rPr lang="en-IN" dirty="0" smtClean="0">
                <a:latin typeface="Times New Roman" panose="02020603050405020304" pitchFamily="18" charset="0"/>
                <a:cs typeface="Times New Roman" panose="02020603050405020304" pitchFamily="18" charset="0"/>
              </a:rPr>
              <a:t>Its </a:t>
            </a:r>
            <a:r>
              <a:rPr lang="en-IN" dirty="0">
                <a:latin typeface="Times New Roman" panose="02020603050405020304" pitchFamily="18" charset="0"/>
                <a:cs typeface="Times New Roman" panose="02020603050405020304" pitchFamily="18" charset="0"/>
              </a:rPr>
              <a:t>values should rarely be changed</a:t>
            </a:r>
          </a:p>
          <a:p>
            <a:r>
              <a:rPr lang="en-IN" dirty="0" smtClean="0">
                <a:latin typeface="Times New Roman" panose="02020603050405020304" pitchFamily="18" charset="0"/>
                <a:cs typeface="Times New Roman" panose="02020603050405020304" pitchFamily="18" charset="0"/>
              </a:rPr>
              <a:t>A </a:t>
            </a:r>
            <a:r>
              <a:rPr lang="en-IN" dirty="0">
                <a:latin typeface="Times New Roman" panose="02020603050405020304" pitchFamily="18" charset="0"/>
                <a:cs typeface="Times New Roman" panose="02020603050405020304" pitchFamily="18" charset="0"/>
              </a:rPr>
              <a:t>composite key is a primary key composed of multiple columns used to identify a record uniquely</a:t>
            </a:r>
          </a:p>
          <a:p>
            <a:pPr marL="514350" indent="-514350">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64423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anose="02020603050405020304" pitchFamily="18" charset="0"/>
                <a:cs typeface="Times New Roman" panose="02020603050405020304" pitchFamily="18" charset="0"/>
              </a:rPr>
              <a:t>Database Normal Forms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IN" dirty="0" smtClean="0">
                <a:latin typeface="Times New Roman" panose="02020603050405020304" pitchFamily="18" charset="0"/>
                <a:cs typeface="Times New Roman" panose="02020603050405020304" pitchFamily="18" charset="0"/>
              </a:rPr>
              <a:t>List </a:t>
            </a:r>
            <a:r>
              <a:rPr lang="en-IN" dirty="0">
                <a:latin typeface="Times New Roman" panose="02020603050405020304" pitchFamily="18" charset="0"/>
                <a:cs typeface="Times New Roman" panose="02020603050405020304" pitchFamily="18" charset="0"/>
              </a:rPr>
              <a:t>of Normal Forms in SQL:</a:t>
            </a:r>
          </a:p>
          <a:p>
            <a:r>
              <a:rPr lang="en-IN" dirty="0">
                <a:latin typeface="Times New Roman" panose="02020603050405020304" pitchFamily="18" charset="0"/>
                <a:cs typeface="Times New Roman" panose="02020603050405020304" pitchFamily="18" charset="0"/>
              </a:rPr>
              <a:t>1NF (First Normal Form)</a:t>
            </a:r>
          </a:p>
          <a:p>
            <a:r>
              <a:rPr lang="en-IN" dirty="0">
                <a:latin typeface="Times New Roman" panose="02020603050405020304" pitchFamily="18" charset="0"/>
                <a:cs typeface="Times New Roman" panose="02020603050405020304" pitchFamily="18" charset="0"/>
              </a:rPr>
              <a:t>2NF (Second Normal Form)</a:t>
            </a:r>
          </a:p>
          <a:p>
            <a:r>
              <a:rPr lang="en-IN" dirty="0">
                <a:latin typeface="Times New Roman" panose="02020603050405020304" pitchFamily="18" charset="0"/>
                <a:cs typeface="Times New Roman" panose="02020603050405020304" pitchFamily="18" charset="0"/>
              </a:rPr>
              <a:t>3NF (Third Normal Form)</a:t>
            </a:r>
          </a:p>
          <a:p>
            <a:r>
              <a:rPr lang="en-IN" dirty="0">
                <a:latin typeface="Times New Roman" panose="02020603050405020304" pitchFamily="18" charset="0"/>
                <a:cs typeface="Times New Roman" panose="02020603050405020304" pitchFamily="18" charset="0"/>
              </a:rPr>
              <a:t>BCNF (Boyce-</a:t>
            </a:r>
            <a:r>
              <a:rPr lang="en-IN" dirty="0" err="1">
                <a:latin typeface="Times New Roman" panose="02020603050405020304" pitchFamily="18" charset="0"/>
                <a:cs typeface="Times New Roman" panose="02020603050405020304" pitchFamily="18" charset="0"/>
              </a:rPr>
              <a:t>Codd</a:t>
            </a:r>
            <a:r>
              <a:rPr lang="en-IN" dirty="0">
                <a:latin typeface="Times New Roman" panose="02020603050405020304" pitchFamily="18" charset="0"/>
                <a:cs typeface="Times New Roman" panose="02020603050405020304" pitchFamily="18" charset="0"/>
              </a:rPr>
              <a:t> Normal Form)</a:t>
            </a:r>
          </a:p>
          <a:p>
            <a:r>
              <a:rPr lang="en-IN" dirty="0">
                <a:latin typeface="Times New Roman" panose="02020603050405020304" pitchFamily="18" charset="0"/>
                <a:cs typeface="Times New Roman" panose="02020603050405020304" pitchFamily="18" charset="0"/>
              </a:rPr>
              <a:t>4NF (Fourth Normal Form)</a:t>
            </a:r>
          </a:p>
          <a:p>
            <a:r>
              <a:rPr lang="en-IN" dirty="0">
                <a:latin typeface="Times New Roman" panose="02020603050405020304" pitchFamily="18" charset="0"/>
                <a:cs typeface="Times New Roman" panose="02020603050405020304" pitchFamily="18" charset="0"/>
              </a:rPr>
              <a:t>5NF (Fifth Normal Form)</a:t>
            </a:r>
          </a:p>
          <a:p>
            <a:r>
              <a:rPr lang="en-IN" dirty="0">
                <a:latin typeface="Times New Roman" panose="02020603050405020304" pitchFamily="18" charset="0"/>
                <a:cs typeface="Times New Roman" panose="02020603050405020304" pitchFamily="18" charset="0"/>
              </a:rPr>
              <a:t>6NF (Sixth Normal Form)</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12439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D9D9D9"/>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710</TotalTime>
  <Words>924</Words>
  <Application>Microsoft Office PowerPoint</Application>
  <PresentationFormat>Widescreen</PresentationFormat>
  <Paragraphs>145</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Source Sans Pro</vt:lpstr>
      <vt:lpstr>Times New Roman</vt:lpstr>
      <vt:lpstr>Wingdings</vt:lpstr>
      <vt:lpstr>Office Theme</vt:lpstr>
      <vt:lpstr>Database Design in DBMS </vt:lpstr>
      <vt:lpstr> Database Design</vt:lpstr>
      <vt:lpstr>Importance of Database Design</vt:lpstr>
      <vt:lpstr>Database development life cycle</vt:lpstr>
      <vt:lpstr>Contd…</vt:lpstr>
      <vt:lpstr>Contd…</vt:lpstr>
      <vt:lpstr>Normalization </vt:lpstr>
      <vt:lpstr>KEY in SQL</vt:lpstr>
      <vt:lpstr>Database Normal Forms</vt:lpstr>
      <vt:lpstr>Database Normalization With Examples</vt:lpstr>
      <vt:lpstr>1NF (First Normal Form)</vt:lpstr>
      <vt:lpstr>2NF (Second Normal Form)</vt:lpstr>
      <vt:lpstr>Database – Foreign Key</vt:lpstr>
      <vt:lpstr>Transitive functional dependencies</vt:lpstr>
      <vt:lpstr>3NF (Third Normal Form)</vt:lpstr>
      <vt:lpstr>Entity Relationship Model (ER Modelling)</vt:lpstr>
      <vt:lpstr>Contd…</vt:lpstr>
      <vt:lpstr>Enhanced Entity Relationship (EER) Model</vt:lpstr>
      <vt:lpstr>Contd…</vt:lpstr>
      <vt:lpstr>Importance of ER Model</vt:lpstr>
      <vt:lpstr>Contd…</vt:lpstr>
      <vt:lpstr>Contd…</vt:lpstr>
      <vt:lpstr>Defining the Relationships Among Entities:</vt:lpstr>
      <vt:lpstr>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INTEL</dc:creator>
  <cp:lastModifiedBy>INTEL</cp:lastModifiedBy>
  <cp:revision>57</cp:revision>
  <dcterms:created xsi:type="dcterms:W3CDTF">2023-02-07T06:32:04Z</dcterms:created>
  <dcterms:modified xsi:type="dcterms:W3CDTF">2023-02-16T04:19:21Z</dcterms:modified>
</cp:coreProperties>
</file>