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254344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32002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150010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260925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82997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18894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181387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67724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920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4076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33768-A418-41DB-B0E0-D647F0BD2524}" type="datetimeFigureOut">
              <a:rPr lang="en-IN" smtClean="0"/>
              <a:t>14-02-2023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C5F11C-D7DD-4AE3-84AE-C919DFDA85E1}" type="slidenum">
              <a:rPr lang="en-IN" smtClean="0"/>
              <a:t>‹#›</a:t>
            </a:fld>
            <a:endParaRPr lang="en-IN" dirty="0"/>
          </a:p>
        </p:txBody>
      </p:sp>
    </p:spTree>
    <p:extLst>
      <p:ext uri="{BB962C8B-B14F-4D97-AF65-F5344CB8AC3E}">
        <p14:creationId xmlns:p14="http://schemas.microsoft.com/office/powerpoint/2010/main" val="47860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33768-A418-41DB-B0E0-D647F0BD2524}" type="datetimeFigureOut">
              <a:rPr lang="en-IN" smtClean="0"/>
              <a:t>14-02-2023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5F11C-D7DD-4AE3-84AE-C919DFDA85E1}" type="slidenum">
              <a:rPr lang="en-IN" smtClean="0"/>
              <a:t>‹#›</a:t>
            </a:fld>
            <a:endParaRPr lang="en-IN" dirty="0"/>
          </a:p>
        </p:txBody>
      </p:sp>
    </p:spTree>
    <p:extLst>
      <p:ext uri="{BB962C8B-B14F-4D97-AF65-F5344CB8AC3E}">
        <p14:creationId xmlns:p14="http://schemas.microsoft.com/office/powerpoint/2010/main" val="412545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SQL Fundamentals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98210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COUNT Statement </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COUNT returns the number of input rows that match a specific condition of a query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COUNT </a:t>
            </a:r>
            <a:r>
              <a:rPr lang="en-IN" dirty="0">
                <a:latin typeface="Times New Roman" panose="02020603050405020304" pitchFamily="18" charset="0"/>
                <a:cs typeface="Times New Roman" panose="02020603050405020304" pitchFamily="18" charset="0"/>
              </a:rPr>
              <a:t>can be applied on a specific column or just passed as COUNT(*), both giving same results</a:t>
            </a:r>
          </a:p>
        </p:txBody>
      </p:sp>
    </p:spTree>
    <p:extLst>
      <p:ext uri="{BB962C8B-B14F-4D97-AF65-F5344CB8AC3E}">
        <p14:creationId xmlns:p14="http://schemas.microsoft.com/office/powerpoint/2010/main" val="23547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WHERE Statement </a:t>
            </a:r>
          </a:p>
        </p:txBody>
      </p:sp>
      <p:sp>
        <p:nvSpPr>
          <p:cNvPr id="3" name="Content Placeholder 2"/>
          <p:cNvSpPr>
            <a:spLocks noGrp="1"/>
          </p:cNvSpPr>
          <p:nvPr>
            <p:ph idx="1"/>
          </p:nvPr>
        </p:nvSpPr>
        <p:spPr>
          <a:xfrm>
            <a:off x="838200" y="1442434"/>
            <a:ext cx="10515600" cy="4734529"/>
          </a:xfrm>
        </p:spPr>
        <p:txBody>
          <a:bodyPr/>
          <a:lstStyle/>
          <a:p>
            <a:r>
              <a:rPr lang="en-IN" dirty="0">
                <a:latin typeface="Times New Roman" panose="02020603050405020304" pitchFamily="18" charset="0"/>
                <a:cs typeface="Times New Roman" panose="02020603050405020304" pitchFamily="18" charset="0"/>
              </a:rPr>
              <a:t>WHERE statement allows us to specify the conditions on columns for the rows to be </a:t>
            </a:r>
            <a:r>
              <a:rPr lang="en-IN" dirty="0" smtClean="0">
                <a:latin typeface="Times New Roman" panose="02020603050405020304" pitchFamily="18" charset="0"/>
                <a:cs typeface="Times New Roman" panose="02020603050405020304" pitchFamily="18" charset="0"/>
              </a:rPr>
              <a:t>returned</a:t>
            </a:r>
          </a:p>
        </p:txBody>
      </p:sp>
      <p:graphicFrame>
        <p:nvGraphicFramePr>
          <p:cNvPr id="4" name="Table 3"/>
          <p:cNvGraphicFramePr>
            <a:graphicFrameLocks noGrp="1"/>
          </p:cNvGraphicFramePr>
          <p:nvPr>
            <p:extLst>
              <p:ext uri="{D42A27DB-BD31-4B8C-83A1-F6EECF244321}">
                <p14:modId xmlns:p14="http://schemas.microsoft.com/office/powerpoint/2010/main" val="2088796225"/>
              </p:ext>
            </p:extLst>
          </p:nvPr>
        </p:nvGraphicFramePr>
        <p:xfrm>
          <a:off x="2135031" y="2356834"/>
          <a:ext cx="8128000" cy="3972560"/>
        </p:xfrm>
        <a:graphic>
          <a:graphicData uri="http://schemas.openxmlformats.org/drawingml/2006/table">
            <a:tbl>
              <a:tblPr firstRow="1" bandRow="1">
                <a:tableStyleId>{5C22544A-7EE6-4342-B048-85BDC9FD1C3A}</a:tableStyleId>
              </a:tblPr>
              <a:tblGrid>
                <a:gridCol w="4064000"/>
                <a:gridCol w="4064000"/>
              </a:tblGrid>
              <a:tr h="304895">
                <a:tc>
                  <a:txBody>
                    <a:bodyPr/>
                    <a:lstStyle/>
                    <a:p>
                      <a:pPr algn="ctr"/>
                      <a:r>
                        <a:rPr lang="en-IN" dirty="0" smtClean="0"/>
                        <a:t>OPERATOR</a:t>
                      </a:r>
                      <a:endParaRPr lang="en-IN" dirty="0"/>
                    </a:p>
                  </a:txBody>
                  <a:tcPr/>
                </a:tc>
                <a:tc>
                  <a:txBody>
                    <a:bodyPr/>
                    <a:lstStyle/>
                    <a:p>
                      <a:pPr algn="ctr"/>
                      <a:r>
                        <a:rPr lang="en-IN" dirty="0" smtClean="0"/>
                        <a:t>DESCRIPTION</a:t>
                      </a:r>
                      <a:endParaRPr lang="en-IN" dirty="0"/>
                    </a:p>
                  </a:txBody>
                  <a:tcPr/>
                </a:tc>
              </a:tr>
              <a:tr h="370840">
                <a:tc>
                  <a:txBody>
                    <a:bodyPr/>
                    <a:lstStyle/>
                    <a:p>
                      <a:pPr algn="ctr"/>
                      <a:r>
                        <a:rPr lang="en-IN" dirty="0" smtClean="0"/>
                        <a:t>= </a:t>
                      </a:r>
                      <a:endParaRPr lang="en-IN" dirty="0"/>
                    </a:p>
                  </a:txBody>
                  <a:tcPr/>
                </a:tc>
                <a:tc>
                  <a:txBody>
                    <a:bodyPr/>
                    <a:lstStyle/>
                    <a:p>
                      <a:pPr algn="ctr"/>
                      <a:r>
                        <a:rPr lang="en-IN" dirty="0" smtClean="0"/>
                        <a:t>EQUAL</a:t>
                      </a:r>
                      <a:endParaRPr lang="en-IN" dirty="0"/>
                    </a:p>
                  </a:txBody>
                  <a:tcPr/>
                </a:tc>
              </a:tr>
              <a:tr h="370840">
                <a:tc>
                  <a:txBody>
                    <a:bodyPr/>
                    <a:lstStyle/>
                    <a:p>
                      <a:pPr algn="ctr"/>
                      <a:r>
                        <a:rPr lang="en-IN" dirty="0" smtClean="0"/>
                        <a:t>&gt; </a:t>
                      </a:r>
                      <a:endParaRPr lang="en-IN" dirty="0"/>
                    </a:p>
                  </a:txBody>
                  <a:tcPr/>
                </a:tc>
                <a:tc>
                  <a:txBody>
                    <a:bodyPr/>
                    <a:lstStyle/>
                    <a:p>
                      <a:pPr algn="ctr"/>
                      <a:r>
                        <a:rPr lang="en-IN" dirty="0" smtClean="0"/>
                        <a:t>GREATER THAN </a:t>
                      </a:r>
                      <a:endParaRPr lang="en-IN" dirty="0"/>
                    </a:p>
                  </a:txBody>
                  <a:tcPr/>
                </a:tc>
              </a:tr>
              <a:tr h="370840">
                <a:tc>
                  <a:txBody>
                    <a:bodyPr/>
                    <a:lstStyle/>
                    <a:p>
                      <a:pPr algn="ctr"/>
                      <a:r>
                        <a:rPr lang="en-IN" dirty="0" smtClean="0"/>
                        <a:t>&lt; </a:t>
                      </a:r>
                      <a:endParaRPr lang="en-IN" dirty="0"/>
                    </a:p>
                  </a:txBody>
                  <a:tcPr/>
                </a:tc>
                <a:tc>
                  <a:txBody>
                    <a:bodyPr/>
                    <a:lstStyle/>
                    <a:p>
                      <a:pPr algn="ctr"/>
                      <a:r>
                        <a:rPr lang="en-IN" dirty="0" smtClean="0"/>
                        <a:t>LESS THAN </a:t>
                      </a:r>
                      <a:endParaRPr lang="en-IN" dirty="0"/>
                    </a:p>
                  </a:txBody>
                  <a:tcPr/>
                </a:tc>
              </a:tr>
              <a:tr h="370840">
                <a:tc>
                  <a:txBody>
                    <a:bodyPr/>
                    <a:lstStyle/>
                    <a:p>
                      <a:pPr algn="ctr"/>
                      <a:r>
                        <a:rPr lang="en-IN" dirty="0" smtClean="0"/>
                        <a:t>&gt;=</a:t>
                      </a:r>
                      <a:endParaRPr lang="en-IN" dirty="0"/>
                    </a:p>
                  </a:txBody>
                  <a:tcPr/>
                </a:tc>
                <a:tc>
                  <a:txBody>
                    <a:bodyPr/>
                    <a:lstStyle/>
                    <a:p>
                      <a:pPr algn="ctr"/>
                      <a:r>
                        <a:rPr lang="en-IN" dirty="0" smtClean="0"/>
                        <a:t>GREATER THAN OR EQUAL TO</a:t>
                      </a:r>
                      <a:endParaRPr lang="en-IN" dirty="0"/>
                    </a:p>
                  </a:txBody>
                  <a:tcPr/>
                </a:tc>
              </a:tr>
              <a:tr h="370840">
                <a:tc>
                  <a:txBody>
                    <a:bodyPr/>
                    <a:lstStyle/>
                    <a:p>
                      <a:pPr algn="ctr"/>
                      <a:r>
                        <a:rPr lang="en-IN" dirty="0" smtClean="0"/>
                        <a:t>&lt;=</a:t>
                      </a:r>
                      <a:endParaRPr lang="en-IN" dirty="0"/>
                    </a:p>
                  </a:txBody>
                  <a:tcPr/>
                </a:tc>
                <a:tc>
                  <a:txBody>
                    <a:bodyPr/>
                    <a:lstStyle/>
                    <a:p>
                      <a:pPr algn="ctr"/>
                      <a:r>
                        <a:rPr lang="en-IN" dirty="0" smtClean="0"/>
                        <a:t>LESS THAN OR EQUAL TO </a:t>
                      </a:r>
                      <a:endParaRPr lang="en-IN" dirty="0"/>
                    </a:p>
                  </a:txBody>
                  <a:tcPr/>
                </a:tc>
              </a:tr>
              <a:tr h="370840">
                <a:tc>
                  <a:txBody>
                    <a:bodyPr/>
                    <a:lstStyle/>
                    <a:p>
                      <a:pPr algn="ctr"/>
                      <a:r>
                        <a:rPr lang="en-IN" dirty="0" smtClean="0"/>
                        <a:t>&lt;&gt; OR != </a:t>
                      </a:r>
                      <a:endParaRPr lang="en-IN" dirty="0"/>
                    </a:p>
                  </a:txBody>
                  <a:tcPr/>
                </a:tc>
                <a:tc>
                  <a:txBody>
                    <a:bodyPr/>
                    <a:lstStyle/>
                    <a:p>
                      <a:pPr algn="ctr"/>
                      <a:r>
                        <a:rPr lang="en-IN" dirty="0" smtClean="0"/>
                        <a:t>NOT EQUAL TO </a:t>
                      </a:r>
                      <a:endParaRPr lang="en-IN" dirty="0"/>
                    </a:p>
                  </a:txBody>
                  <a:tcPr/>
                </a:tc>
              </a:tr>
              <a:tr h="370840">
                <a:tc>
                  <a:txBody>
                    <a:bodyPr/>
                    <a:lstStyle/>
                    <a:p>
                      <a:pPr algn="ctr"/>
                      <a:r>
                        <a:rPr lang="en-IN" dirty="0" smtClean="0"/>
                        <a:t>AND</a:t>
                      </a:r>
                      <a:endParaRPr lang="en-IN" dirty="0"/>
                    </a:p>
                  </a:txBody>
                  <a:tcPr/>
                </a:tc>
                <a:tc>
                  <a:txBody>
                    <a:bodyPr/>
                    <a:lstStyle/>
                    <a:p>
                      <a:pPr algn="ctr"/>
                      <a:r>
                        <a:rPr lang="en-IN" dirty="0" smtClean="0"/>
                        <a:t>BOTH CONDITIONS TRUE</a:t>
                      </a:r>
                      <a:endParaRPr lang="en-IN" dirty="0"/>
                    </a:p>
                  </a:txBody>
                  <a:tcPr/>
                </a:tc>
              </a:tr>
              <a:tr h="370840">
                <a:tc>
                  <a:txBody>
                    <a:bodyPr/>
                    <a:lstStyle/>
                    <a:p>
                      <a:pPr algn="ctr"/>
                      <a:r>
                        <a:rPr lang="en-IN" dirty="0" smtClean="0"/>
                        <a:t>OR </a:t>
                      </a:r>
                      <a:endParaRPr lang="en-IN" dirty="0"/>
                    </a:p>
                  </a:txBody>
                  <a:tcPr/>
                </a:tc>
                <a:tc>
                  <a:txBody>
                    <a:bodyPr/>
                    <a:lstStyle/>
                    <a:p>
                      <a:pPr algn="ctr"/>
                      <a:r>
                        <a:rPr lang="en-IN" dirty="0" smtClean="0"/>
                        <a:t>EITHER OF THE CONDITIONS TRUE </a:t>
                      </a:r>
                      <a:endParaRPr lang="en-IN" dirty="0"/>
                    </a:p>
                  </a:txBody>
                  <a:tcPr/>
                </a:tc>
              </a:tr>
              <a:tr h="370840">
                <a:tc>
                  <a:txBody>
                    <a:bodyPr/>
                    <a:lstStyle/>
                    <a:p>
                      <a:pPr algn="ctr"/>
                      <a:r>
                        <a:rPr lang="en-IN" dirty="0" smtClean="0"/>
                        <a:t>NOT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OFFSET OF SPECIFIED CONDITION</a:t>
                      </a:r>
                    </a:p>
                    <a:p>
                      <a:pPr algn="ctr"/>
                      <a:endParaRPr lang="en-IN" dirty="0"/>
                    </a:p>
                  </a:txBody>
                  <a:tcPr/>
                </a:tc>
              </a:tr>
            </a:tbl>
          </a:graphicData>
        </a:graphic>
      </p:graphicFrame>
    </p:spTree>
    <p:extLst>
      <p:ext uri="{BB962C8B-B14F-4D97-AF65-F5344CB8AC3E}">
        <p14:creationId xmlns:p14="http://schemas.microsoft.com/office/powerpoint/2010/main" val="175735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pPr algn="ctr"/>
            <a:r>
              <a:rPr lang="en-IN" dirty="0">
                <a:latin typeface="Times New Roman" panose="02020603050405020304" pitchFamily="18" charset="0"/>
                <a:cs typeface="Times New Roman" panose="02020603050405020304" pitchFamily="18" charset="0"/>
              </a:rPr>
              <a:t>ORDER BY Statement</a:t>
            </a:r>
          </a:p>
        </p:txBody>
      </p:sp>
      <p:sp>
        <p:nvSpPr>
          <p:cNvPr id="3" name="Content Placeholder 2"/>
          <p:cNvSpPr>
            <a:spLocks noGrp="1"/>
          </p:cNvSpPr>
          <p:nvPr>
            <p:ph idx="1"/>
          </p:nvPr>
        </p:nvSpPr>
        <p:spPr>
          <a:xfrm>
            <a:off x="838200" y="1210614"/>
            <a:ext cx="10515600" cy="4966349"/>
          </a:xfrm>
        </p:spPr>
        <p:txBody>
          <a:bodyPr/>
          <a:lstStyle/>
          <a:p>
            <a:r>
              <a:rPr lang="en-IN" dirty="0">
                <a:latin typeface="Times New Roman" panose="02020603050405020304" pitchFamily="18" charset="0"/>
                <a:cs typeface="Times New Roman" panose="02020603050405020304" pitchFamily="18" charset="0"/>
              </a:rPr>
              <a:t>SELECT company, name, sales FROM table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ORDER </a:t>
            </a:r>
            <a:r>
              <a:rPr lang="en-IN" dirty="0">
                <a:latin typeface="Times New Roman" panose="02020603050405020304" pitchFamily="18" charset="0"/>
                <a:cs typeface="Times New Roman" panose="02020603050405020304" pitchFamily="18" charset="0"/>
              </a:rPr>
              <a:t>BY </a:t>
            </a:r>
            <a:r>
              <a:rPr lang="en-IN" dirty="0" smtClean="0">
                <a:latin typeface="Times New Roman" panose="02020603050405020304" pitchFamily="18" charset="0"/>
                <a:cs typeface="Times New Roman" panose="02020603050405020304" pitchFamily="18" charset="0"/>
              </a:rPr>
              <a:t>company</a:t>
            </a:r>
            <a:r>
              <a:rPr lang="en-IN" dirty="0">
                <a:latin typeface="Times New Roman" panose="02020603050405020304" pitchFamily="18" charset="0"/>
                <a:cs typeface="Times New Roman" panose="02020603050405020304" pitchFamily="18" charset="0"/>
              </a:rPr>
              <a:t>, sales </a:t>
            </a:r>
            <a:endParaRPr lang="en-IN"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6351087"/>
              </p:ext>
            </p:extLst>
          </p:nvPr>
        </p:nvGraphicFramePr>
        <p:xfrm>
          <a:off x="2096393" y="2406799"/>
          <a:ext cx="8127999" cy="22250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N" dirty="0" smtClean="0"/>
                        <a:t>COMPANY</a:t>
                      </a:r>
                      <a:endParaRPr lang="en-IN" dirty="0"/>
                    </a:p>
                  </a:txBody>
                  <a:tcPr/>
                </a:tc>
                <a:tc>
                  <a:txBody>
                    <a:bodyPr/>
                    <a:lstStyle/>
                    <a:p>
                      <a:pPr algn="ctr"/>
                      <a:r>
                        <a:rPr lang="en-IN" dirty="0" smtClean="0"/>
                        <a:t>NAME </a:t>
                      </a:r>
                      <a:endParaRPr lang="en-IN" dirty="0"/>
                    </a:p>
                  </a:txBody>
                  <a:tcPr/>
                </a:tc>
                <a:tc>
                  <a:txBody>
                    <a:bodyPr/>
                    <a:lstStyle/>
                    <a:p>
                      <a:pPr algn="ctr"/>
                      <a:r>
                        <a:rPr lang="en-IN" dirty="0" smtClean="0"/>
                        <a:t>SALES </a:t>
                      </a:r>
                      <a:endParaRPr lang="en-IN" dirty="0"/>
                    </a:p>
                  </a:txBody>
                  <a:tcPr/>
                </a:tc>
              </a:tr>
              <a:tr h="370840">
                <a:tc>
                  <a:txBody>
                    <a:bodyPr/>
                    <a:lstStyle/>
                    <a:p>
                      <a:pPr algn="ctr"/>
                      <a:r>
                        <a:rPr lang="en-IN" dirty="0" smtClean="0"/>
                        <a:t>Apple </a:t>
                      </a:r>
                      <a:endParaRPr lang="en-IN" dirty="0"/>
                    </a:p>
                  </a:txBody>
                  <a:tcPr/>
                </a:tc>
                <a:tc>
                  <a:txBody>
                    <a:bodyPr/>
                    <a:lstStyle/>
                    <a:p>
                      <a:pPr algn="ctr"/>
                      <a:r>
                        <a:rPr lang="en-IN" dirty="0" smtClean="0"/>
                        <a:t>Andrew </a:t>
                      </a:r>
                      <a:endParaRPr lang="en-IN" dirty="0"/>
                    </a:p>
                  </a:txBody>
                  <a:tcPr/>
                </a:tc>
                <a:tc>
                  <a:txBody>
                    <a:bodyPr/>
                    <a:lstStyle/>
                    <a:p>
                      <a:pPr algn="ctr"/>
                      <a:r>
                        <a:rPr lang="en-IN" dirty="0" smtClean="0"/>
                        <a:t>100 </a:t>
                      </a:r>
                      <a:endParaRPr lang="en-IN" dirty="0"/>
                    </a:p>
                  </a:txBody>
                  <a:tcPr/>
                </a:tc>
              </a:tr>
              <a:tr h="370840">
                <a:tc>
                  <a:txBody>
                    <a:bodyPr/>
                    <a:lstStyle/>
                    <a:p>
                      <a:pPr algn="ctr"/>
                      <a:r>
                        <a:rPr lang="en-IN" dirty="0" smtClean="0"/>
                        <a:t>Apple </a:t>
                      </a:r>
                      <a:endParaRPr lang="en-IN" dirty="0"/>
                    </a:p>
                  </a:txBody>
                  <a:tcPr/>
                </a:tc>
                <a:tc>
                  <a:txBody>
                    <a:bodyPr/>
                    <a:lstStyle/>
                    <a:p>
                      <a:pPr algn="ctr"/>
                      <a:r>
                        <a:rPr lang="en-IN" dirty="0" smtClean="0"/>
                        <a:t>Zach </a:t>
                      </a:r>
                      <a:endParaRPr lang="en-IN" dirty="0"/>
                    </a:p>
                  </a:txBody>
                  <a:tcPr/>
                </a:tc>
                <a:tc>
                  <a:txBody>
                    <a:bodyPr/>
                    <a:lstStyle/>
                    <a:p>
                      <a:pPr algn="ctr"/>
                      <a:r>
                        <a:rPr lang="en-IN" dirty="0" smtClean="0"/>
                        <a:t>300 </a:t>
                      </a:r>
                      <a:endParaRPr lang="en-IN" dirty="0"/>
                    </a:p>
                  </a:txBody>
                  <a:tcPr/>
                </a:tc>
              </a:tr>
              <a:tr h="370840">
                <a:tc>
                  <a:txBody>
                    <a:bodyPr/>
                    <a:lstStyle/>
                    <a:p>
                      <a:pPr algn="ctr"/>
                      <a:r>
                        <a:rPr lang="en-IN" dirty="0" smtClean="0"/>
                        <a:t>Google </a:t>
                      </a:r>
                      <a:endParaRPr lang="en-IN" dirty="0"/>
                    </a:p>
                  </a:txBody>
                  <a:tcPr/>
                </a:tc>
                <a:tc>
                  <a:txBody>
                    <a:bodyPr/>
                    <a:lstStyle/>
                    <a:p>
                      <a:pPr algn="ctr"/>
                      <a:r>
                        <a:rPr lang="en-IN" dirty="0" smtClean="0"/>
                        <a:t>Claire </a:t>
                      </a:r>
                      <a:endParaRPr lang="en-IN" dirty="0"/>
                    </a:p>
                  </a:txBody>
                  <a:tcPr/>
                </a:tc>
                <a:tc>
                  <a:txBody>
                    <a:bodyPr/>
                    <a:lstStyle/>
                    <a:p>
                      <a:pPr algn="ctr"/>
                      <a:r>
                        <a:rPr lang="en-IN" dirty="0" smtClean="0"/>
                        <a:t>200 </a:t>
                      </a:r>
                      <a:endParaRPr lang="en-IN" dirty="0"/>
                    </a:p>
                  </a:txBody>
                  <a:tcPr/>
                </a:tc>
              </a:tr>
              <a:tr h="370840">
                <a:tc>
                  <a:txBody>
                    <a:bodyPr/>
                    <a:lstStyle/>
                    <a:p>
                      <a:pPr algn="ctr"/>
                      <a:r>
                        <a:rPr lang="en-IN" dirty="0" smtClean="0"/>
                        <a:t>Google </a:t>
                      </a:r>
                      <a:endParaRPr lang="en-IN" dirty="0"/>
                    </a:p>
                  </a:txBody>
                  <a:tcPr/>
                </a:tc>
                <a:tc>
                  <a:txBody>
                    <a:bodyPr/>
                    <a:lstStyle/>
                    <a:p>
                      <a:pPr algn="ctr"/>
                      <a:r>
                        <a:rPr lang="en-IN" dirty="0" smtClean="0"/>
                        <a:t>David </a:t>
                      </a:r>
                      <a:endParaRPr lang="en-IN" dirty="0"/>
                    </a:p>
                  </a:txBody>
                  <a:tcPr/>
                </a:tc>
                <a:tc>
                  <a:txBody>
                    <a:bodyPr/>
                    <a:lstStyle/>
                    <a:p>
                      <a:pPr algn="ctr"/>
                      <a:r>
                        <a:rPr lang="en-IN" dirty="0" smtClean="0"/>
                        <a:t>500 </a:t>
                      </a:r>
                      <a:endParaRPr lang="en-IN" dirty="0"/>
                    </a:p>
                  </a:txBody>
                  <a:tcPr/>
                </a:tc>
              </a:tr>
              <a:tr h="370840">
                <a:tc>
                  <a:txBody>
                    <a:bodyPr/>
                    <a:lstStyle/>
                    <a:p>
                      <a:pPr algn="ctr"/>
                      <a:r>
                        <a:rPr lang="en-IN" dirty="0" smtClean="0"/>
                        <a:t>Xerox </a:t>
                      </a:r>
                      <a:endParaRPr lang="en-IN" dirty="0"/>
                    </a:p>
                  </a:txBody>
                  <a:tcPr/>
                </a:tc>
                <a:tc>
                  <a:txBody>
                    <a:bodyPr/>
                    <a:lstStyle/>
                    <a:p>
                      <a:pPr algn="ctr"/>
                      <a:r>
                        <a:rPr lang="en-IN" dirty="0" smtClean="0"/>
                        <a:t>Steven </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149176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LIMIT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LIMIT command allows us to limit the number of rows returned for a query.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Useful </a:t>
            </a:r>
            <a:r>
              <a:rPr lang="en-IN" dirty="0">
                <a:latin typeface="Times New Roman" panose="02020603050405020304" pitchFamily="18" charset="0"/>
                <a:cs typeface="Times New Roman" panose="02020603050405020304" pitchFamily="18" charset="0"/>
              </a:rPr>
              <a:t>for not wanting to return every single row in a table, but only view the top few rows to get an idea of the table layout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LIMIT </a:t>
            </a:r>
            <a:r>
              <a:rPr lang="en-IN" dirty="0">
                <a:latin typeface="Times New Roman" panose="02020603050405020304" pitchFamily="18" charset="0"/>
                <a:cs typeface="Times New Roman" panose="02020603050405020304" pitchFamily="18" charset="0"/>
              </a:rPr>
              <a:t>also becomes useful in combination with ORDER BY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LIMIT </a:t>
            </a:r>
            <a:r>
              <a:rPr lang="en-IN" dirty="0">
                <a:latin typeface="Times New Roman" panose="02020603050405020304" pitchFamily="18" charset="0"/>
                <a:cs typeface="Times New Roman" panose="02020603050405020304" pitchFamily="18" charset="0"/>
              </a:rPr>
              <a:t>goes at the very end of a query request and is the last command to be executed</a:t>
            </a:r>
          </a:p>
        </p:txBody>
      </p:sp>
    </p:spTree>
    <p:extLst>
      <p:ext uri="{BB962C8B-B14F-4D97-AF65-F5344CB8AC3E}">
        <p14:creationId xmlns:p14="http://schemas.microsoft.com/office/powerpoint/2010/main" val="207465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BETWEEN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BETWEEN operator can be used to match a value against a range of values </a:t>
            </a:r>
            <a:endParaRPr lang="en-IN" dirty="0" smtClean="0">
              <a:latin typeface="Times New Roman" panose="02020603050405020304" pitchFamily="18" charset="0"/>
              <a:cs typeface="Times New Roman" panose="02020603050405020304" pitchFamily="18" charset="0"/>
            </a:endParaRPr>
          </a:p>
          <a:p>
            <a:pPr marL="0" indent="0" algn="ctr">
              <a:buNone/>
            </a:pPr>
            <a:r>
              <a:rPr lang="en-IN" dirty="0" smtClean="0">
                <a:latin typeface="Times New Roman" panose="02020603050405020304" pitchFamily="18" charset="0"/>
                <a:cs typeface="Times New Roman" panose="02020603050405020304" pitchFamily="18" charset="0"/>
              </a:rPr>
              <a:t>value </a:t>
            </a:r>
            <a:r>
              <a:rPr lang="en-IN" dirty="0">
                <a:latin typeface="Times New Roman" panose="02020603050405020304" pitchFamily="18" charset="0"/>
                <a:cs typeface="Times New Roman" panose="02020603050405020304" pitchFamily="18" charset="0"/>
              </a:rPr>
              <a:t>BETWEEN low AND high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Can </a:t>
            </a:r>
            <a:r>
              <a:rPr lang="en-IN" dirty="0">
                <a:latin typeface="Times New Roman" panose="02020603050405020304" pitchFamily="18" charset="0"/>
                <a:cs typeface="Times New Roman" panose="02020603050405020304" pitchFamily="18" charset="0"/>
              </a:rPr>
              <a:t>be combined with NOT operator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Can </a:t>
            </a:r>
            <a:r>
              <a:rPr lang="en-IN" dirty="0">
                <a:latin typeface="Times New Roman" panose="02020603050405020304" pitchFamily="18" charset="0"/>
                <a:cs typeface="Times New Roman" panose="02020603050405020304" pitchFamily="18" charset="0"/>
              </a:rPr>
              <a:t>be also used with dates in the format : YYYY-MM-DD</a:t>
            </a:r>
          </a:p>
        </p:txBody>
      </p:sp>
    </p:spTree>
    <p:extLst>
      <p:ext uri="{BB962C8B-B14F-4D97-AF65-F5344CB8AC3E}">
        <p14:creationId xmlns:p14="http://schemas.microsoft.com/office/powerpoint/2010/main" val="287504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IN operator can be used to create a condition that checks to see if a value is included in a list of multiple options for example if a user’s name shows up in a list of know names </a:t>
            </a:r>
            <a:endParaRPr lang="en-IN" dirty="0" smtClean="0">
              <a:latin typeface="Times New Roman" panose="02020603050405020304" pitchFamily="18" charset="0"/>
              <a:cs typeface="Times New Roman" panose="02020603050405020304" pitchFamily="18" charset="0"/>
            </a:endParaRPr>
          </a:p>
          <a:p>
            <a:pPr marL="0" indent="0" algn="ctr">
              <a:buNone/>
            </a:pPr>
            <a:r>
              <a:rPr lang="en-IN" dirty="0" smtClean="0">
                <a:latin typeface="Times New Roman" panose="02020603050405020304" pitchFamily="18" charset="0"/>
                <a:cs typeface="Times New Roman" panose="02020603050405020304" pitchFamily="18" charset="0"/>
              </a:rPr>
              <a:t>value </a:t>
            </a:r>
            <a:r>
              <a:rPr lang="en-IN" dirty="0">
                <a:latin typeface="Times New Roman" panose="02020603050405020304" pitchFamily="18" charset="0"/>
                <a:cs typeface="Times New Roman" panose="02020603050405020304" pitchFamily="18" charset="0"/>
              </a:rPr>
              <a:t>IN ( option 1, option 2, option 3,........., option N</a:t>
            </a:r>
          </a:p>
        </p:txBody>
      </p:sp>
    </p:spTree>
    <p:extLst>
      <p:ext uri="{BB962C8B-B14F-4D97-AF65-F5344CB8AC3E}">
        <p14:creationId xmlns:p14="http://schemas.microsoft.com/office/powerpoint/2010/main" val="405026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LIKE &amp; ILIKE Statement</a:t>
            </a: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order to match a string against a general pattern we use LIKE and ILIKE for example: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All </a:t>
            </a:r>
            <a:r>
              <a:rPr lang="en-IN" dirty="0">
                <a:latin typeface="Times New Roman" panose="02020603050405020304" pitchFamily="18" charset="0"/>
                <a:cs typeface="Times New Roman" panose="02020603050405020304" pitchFamily="18" charset="0"/>
              </a:rPr>
              <a:t>emails ending with ‘@gmail.com’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LIKE </a:t>
            </a:r>
            <a:r>
              <a:rPr lang="en-IN" dirty="0">
                <a:latin typeface="Times New Roman" panose="02020603050405020304" pitchFamily="18" charset="0"/>
                <a:cs typeface="Times New Roman" panose="02020603050405020304" pitchFamily="18" charset="0"/>
              </a:rPr>
              <a:t>&amp; ILIKE allows us to perform pattern matching against string data with the use of wildcard characters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Percent % - Matches any sequence of characters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Underscore _ - Matches any single character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LIKE </a:t>
            </a:r>
            <a:r>
              <a:rPr lang="en-IN" dirty="0">
                <a:latin typeface="Times New Roman" panose="02020603050405020304" pitchFamily="18" charset="0"/>
                <a:cs typeface="Times New Roman" panose="02020603050405020304" pitchFamily="18" charset="0"/>
              </a:rPr>
              <a:t>is case-sensitive whereas ILIKE is case-insensitive</a:t>
            </a:r>
          </a:p>
        </p:txBody>
      </p:sp>
    </p:spTree>
    <p:extLst>
      <p:ext uri="{BB962C8B-B14F-4D97-AF65-F5344CB8AC3E}">
        <p14:creationId xmlns:p14="http://schemas.microsoft.com/office/powerpoint/2010/main" val="340777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anose="02020603050405020304" pitchFamily="18" charset="0"/>
                <a:cs typeface="Times New Roman" panose="02020603050405020304" pitchFamily="18" charset="0"/>
              </a:rPr>
              <a:t>Contd</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All names that begin with ‘A’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solidFill>
                  <a:schemeClr val="accent6">
                    <a:lumMod val="50000"/>
                  </a:schemeClr>
                </a:solidFill>
                <a:latin typeface="Times New Roman" panose="02020603050405020304" pitchFamily="18" charset="0"/>
                <a:cs typeface="Times New Roman" panose="02020603050405020304" pitchFamily="18" charset="0"/>
              </a:rPr>
              <a:t>WHERE </a:t>
            </a:r>
            <a:r>
              <a:rPr lang="en-IN" dirty="0">
                <a:solidFill>
                  <a:schemeClr val="accent6">
                    <a:lumMod val="50000"/>
                  </a:schemeClr>
                </a:solidFill>
                <a:latin typeface="Times New Roman" panose="02020603050405020304" pitchFamily="18" charset="0"/>
                <a:cs typeface="Times New Roman" panose="02020603050405020304" pitchFamily="18" charset="0"/>
              </a:rPr>
              <a:t>name LIKE ‘A</a:t>
            </a:r>
            <a:r>
              <a:rPr lang="en-IN" dirty="0" smtClean="0">
                <a:solidFill>
                  <a:schemeClr val="accent6">
                    <a:lumMod val="50000"/>
                  </a:schemeClr>
                </a:solidFill>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All </a:t>
            </a:r>
            <a:r>
              <a:rPr lang="en-IN" dirty="0">
                <a:latin typeface="Times New Roman" panose="02020603050405020304" pitchFamily="18" charset="0"/>
                <a:cs typeface="Times New Roman" panose="02020603050405020304" pitchFamily="18" charset="0"/>
              </a:rPr>
              <a:t>names that end with ‘a’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solidFill>
                  <a:schemeClr val="accent6">
                    <a:lumMod val="50000"/>
                  </a:schemeClr>
                </a:solidFill>
                <a:latin typeface="Times New Roman" panose="02020603050405020304" pitchFamily="18" charset="0"/>
                <a:cs typeface="Times New Roman" panose="02020603050405020304" pitchFamily="18" charset="0"/>
              </a:rPr>
              <a:t>WHERE </a:t>
            </a:r>
            <a:r>
              <a:rPr lang="en-IN" dirty="0">
                <a:solidFill>
                  <a:schemeClr val="accent6">
                    <a:lumMod val="50000"/>
                  </a:schemeClr>
                </a:solidFill>
                <a:latin typeface="Times New Roman" panose="02020603050405020304" pitchFamily="18" charset="0"/>
                <a:cs typeface="Times New Roman" panose="02020603050405020304" pitchFamily="18" charset="0"/>
              </a:rPr>
              <a:t>name LIKE ‘%a’</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Get </a:t>
            </a:r>
            <a:r>
              <a:rPr lang="en-IN" dirty="0">
                <a:latin typeface="Times New Roman" panose="02020603050405020304" pitchFamily="18" charset="0"/>
                <a:cs typeface="Times New Roman" panose="02020603050405020304" pitchFamily="18" charset="0"/>
              </a:rPr>
              <a:t>all Mission Impossible Films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solidFill>
                  <a:schemeClr val="accent6">
                    <a:lumMod val="50000"/>
                  </a:schemeClr>
                </a:solidFill>
                <a:latin typeface="Times New Roman" panose="02020603050405020304" pitchFamily="18" charset="0"/>
                <a:cs typeface="Times New Roman" panose="02020603050405020304" pitchFamily="18" charset="0"/>
              </a:rPr>
              <a:t>WHERE </a:t>
            </a:r>
            <a:r>
              <a:rPr lang="en-IN" dirty="0">
                <a:solidFill>
                  <a:schemeClr val="accent6">
                    <a:lumMod val="50000"/>
                  </a:schemeClr>
                </a:solidFill>
                <a:latin typeface="Times New Roman" panose="02020603050405020304" pitchFamily="18" charset="0"/>
                <a:cs typeface="Times New Roman" panose="02020603050405020304" pitchFamily="18" charset="0"/>
              </a:rPr>
              <a:t>name LIKE ‘Mission Impossible _ _’ </a:t>
            </a:r>
            <a:endParaRPr lang="en-IN" dirty="0" smtClean="0">
              <a:solidFill>
                <a:schemeClr val="accent6">
                  <a:lumMod val="50000"/>
                </a:schemeClr>
              </a:solidFill>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Combination </a:t>
            </a:r>
            <a:r>
              <a:rPr lang="en-IN" dirty="0">
                <a:latin typeface="Times New Roman" panose="02020603050405020304" pitchFamily="18" charset="0"/>
                <a:cs typeface="Times New Roman" panose="02020603050405020304" pitchFamily="18" charset="0"/>
              </a:rPr>
              <a:t>of Wildcards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solidFill>
                  <a:schemeClr val="accent6">
                    <a:lumMod val="50000"/>
                  </a:schemeClr>
                </a:solidFill>
                <a:latin typeface="Times New Roman" panose="02020603050405020304" pitchFamily="18" charset="0"/>
                <a:cs typeface="Times New Roman" panose="02020603050405020304" pitchFamily="18" charset="0"/>
              </a:rPr>
              <a:t>WHERE </a:t>
            </a:r>
            <a:r>
              <a:rPr lang="en-IN" dirty="0">
                <a:solidFill>
                  <a:schemeClr val="accent6">
                    <a:lumMod val="50000"/>
                  </a:schemeClr>
                </a:solidFill>
                <a:latin typeface="Times New Roman" panose="02020603050405020304" pitchFamily="18" charset="0"/>
                <a:cs typeface="Times New Roman" panose="02020603050405020304" pitchFamily="18" charset="0"/>
              </a:rPr>
              <a:t>name LIKE ‘_ her%’ </a:t>
            </a:r>
            <a:endParaRPr lang="en-IN" dirty="0" smtClean="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Cheryl </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Theresa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Sherri</a:t>
            </a:r>
          </a:p>
        </p:txBody>
      </p:sp>
    </p:spTree>
    <p:extLst>
      <p:ext uri="{BB962C8B-B14F-4D97-AF65-F5344CB8AC3E}">
        <p14:creationId xmlns:p14="http://schemas.microsoft.com/office/powerpoint/2010/main" val="382232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Aggregate Functions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main idea behind aggregate function is to take multiple inputs and return a single output </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AVG() - Returns floating point values.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ROUND</a:t>
            </a:r>
            <a:r>
              <a:rPr lang="en-IN" dirty="0">
                <a:latin typeface="Times New Roman" panose="02020603050405020304" pitchFamily="18" charset="0"/>
                <a:cs typeface="Times New Roman" panose="02020603050405020304" pitchFamily="18" charset="0"/>
              </a:rPr>
              <a:t>() can be used to specify precision after the </a:t>
            </a:r>
            <a:r>
              <a:rPr lang="en-IN" dirty="0" smtClean="0">
                <a:latin typeface="Times New Roman" panose="02020603050405020304" pitchFamily="18" charset="0"/>
                <a:cs typeface="Times New Roman" panose="02020603050405020304" pitchFamily="18" charset="0"/>
              </a:rPr>
              <a:t>decimal</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COUNT() </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MAX()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MIN()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SUM()</a:t>
            </a:r>
          </a:p>
        </p:txBody>
      </p:sp>
    </p:spTree>
    <p:extLst>
      <p:ext uri="{BB962C8B-B14F-4D97-AF65-F5344CB8AC3E}">
        <p14:creationId xmlns:p14="http://schemas.microsoft.com/office/powerpoint/2010/main" val="429046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GROUP BY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GROUP BY allows us to aggregate data and apply functions to better understand how data is distributed per category</a:t>
            </a:r>
          </a:p>
        </p:txBody>
      </p:sp>
      <p:pic>
        <p:nvPicPr>
          <p:cNvPr id="4" name="Picture 3"/>
          <p:cNvPicPr>
            <a:picLocks noChangeAspect="1"/>
          </p:cNvPicPr>
          <p:nvPr/>
        </p:nvPicPr>
        <p:blipFill>
          <a:blip r:embed="rId2"/>
          <a:stretch>
            <a:fillRect/>
          </a:stretch>
        </p:blipFill>
        <p:spPr>
          <a:xfrm>
            <a:off x="2537205" y="2810747"/>
            <a:ext cx="7400925" cy="2962275"/>
          </a:xfrm>
          <a:prstGeom prst="rect">
            <a:avLst/>
          </a:prstGeom>
        </p:spPr>
      </p:pic>
    </p:spTree>
    <p:extLst>
      <p:ext uri="{BB962C8B-B14F-4D97-AF65-F5344CB8AC3E}">
        <p14:creationId xmlns:p14="http://schemas.microsoft.com/office/powerpoint/2010/main" val="115239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Relational Databases</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 relational database is one that stores data in tables.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relationship between each data point is clear and searching through those relationships is relatively easy. </a:t>
            </a:r>
            <a:endParaRPr lang="en-IN" dirty="0" smtClean="0">
              <a:latin typeface="Times New Roman" panose="02020603050405020304" pitchFamily="18" charset="0"/>
              <a:cs typeface="Times New Roman" panose="02020603050405020304" pitchFamily="18" charset="0"/>
            </a:endParaRPr>
          </a:p>
          <a:p>
            <a:r>
              <a:rPr lang="en-IN"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relationship between tables and field types is called a schema</a:t>
            </a:r>
            <a:r>
              <a:rPr lang="en-IN">
                <a:latin typeface="Times New Roman" panose="02020603050405020304" pitchFamily="18" charset="0"/>
                <a:cs typeface="Times New Roman" panose="02020603050405020304" pitchFamily="18" charset="0"/>
              </a:rPr>
              <a:t>. </a:t>
            </a:r>
            <a:endParaRPr lang="en-IN" smtClean="0">
              <a:latin typeface="Times New Roman" panose="02020603050405020304" pitchFamily="18" charset="0"/>
              <a:cs typeface="Times New Roman" panose="02020603050405020304" pitchFamily="18" charset="0"/>
            </a:endParaRPr>
          </a:p>
          <a:p>
            <a:r>
              <a:rPr lang="en-IN"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relational databases, the schema must be clearly defined.</a:t>
            </a:r>
            <a:endParaRPr lang="nl-NL"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2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HAVING BY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HAVING allows us to filter after an aggregation has already taken place.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We </a:t>
            </a:r>
            <a:r>
              <a:rPr lang="en-IN" dirty="0">
                <a:latin typeface="Times New Roman" panose="02020603050405020304" pitchFamily="18" charset="0"/>
                <a:cs typeface="Times New Roman" panose="02020603050405020304" pitchFamily="18" charset="0"/>
              </a:rPr>
              <a:t>can use it along with a GROUP </a:t>
            </a:r>
            <a:r>
              <a:rPr lang="en-IN" dirty="0" smtClean="0">
                <a:latin typeface="Times New Roman" panose="02020603050405020304" pitchFamily="18" charset="0"/>
                <a:cs typeface="Times New Roman" panose="02020603050405020304" pitchFamily="18" charset="0"/>
              </a:rPr>
              <a:t>BY</a:t>
            </a:r>
          </a:p>
          <a:p>
            <a:r>
              <a:rPr lang="en-IN" dirty="0" smtClean="0">
                <a:latin typeface="Times New Roman" panose="02020603050405020304" pitchFamily="18" charset="0"/>
                <a:cs typeface="Times New Roman" panose="02020603050405020304" pitchFamily="18" charset="0"/>
              </a:rPr>
              <a:t>Syntax:</a:t>
            </a:r>
          </a:p>
          <a:p>
            <a:pPr marL="0" indent="0">
              <a:buNone/>
            </a:pPr>
            <a:r>
              <a:rPr lang="en-IN" dirty="0">
                <a:solidFill>
                  <a:schemeClr val="accent6">
                    <a:lumMod val="50000"/>
                  </a:schemeClr>
                </a:solidFill>
              </a:rPr>
              <a:t>SELECT </a:t>
            </a:r>
            <a:r>
              <a:rPr lang="en-IN" i="1" dirty="0" err="1">
                <a:solidFill>
                  <a:schemeClr val="accent6">
                    <a:lumMod val="50000"/>
                  </a:schemeClr>
                </a:solidFill>
              </a:rPr>
              <a:t>column_name</a:t>
            </a:r>
            <a:r>
              <a:rPr lang="en-IN" i="1" dirty="0">
                <a:solidFill>
                  <a:schemeClr val="accent6">
                    <a:lumMod val="50000"/>
                  </a:schemeClr>
                </a:solidFill>
              </a:rPr>
              <a:t>(s)</a:t>
            </a:r>
            <a:r>
              <a:rPr lang="en-IN" dirty="0">
                <a:solidFill>
                  <a:schemeClr val="accent6">
                    <a:lumMod val="50000"/>
                  </a:schemeClr>
                </a:solidFill>
              </a:rPr>
              <a:t/>
            </a:r>
            <a:br>
              <a:rPr lang="en-IN" dirty="0">
                <a:solidFill>
                  <a:schemeClr val="accent6">
                    <a:lumMod val="50000"/>
                  </a:schemeClr>
                </a:solidFill>
              </a:rPr>
            </a:br>
            <a:r>
              <a:rPr lang="en-IN" dirty="0">
                <a:solidFill>
                  <a:schemeClr val="accent6">
                    <a:lumMod val="50000"/>
                  </a:schemeClr>
                </a:solidFill>
              </a:rPr>
              <a:t>FROM </a:t>
            </a:r>
            <a:r>
              <a:rPr lang="en-IN" i="1" dirty="0" err="1">
                <a:solidFill>
                  <a:schemeClr val="accent6">
                    <a:lumMod val="50000"/>
                  </a:schemeClr>
                </a:solidFill>
              </a:rPr>
              <a:t>table_name</a:t>
            </a:r>
            <a:r>
              <a:rPr lang="en-IN" dirty="0">
                <a:solidFill>
                  <a:schemeClr val="accent6">
                    <a:lumMod val="50000"/>
                  </a:schemeClr>
                </a:solidFill>
              </a:rPr>
              <a:t/>
            </a:r>
            <a:br>
              <a:rPr lang="en-IN" dirty="0">
                <a:solidFill>
                  <a:schemeClr val="accent6">
                    <a:lumMod val="50000"/>
                  </a:schemeClr>
                </a:solidFill>
              </a:rPr>
            </a:br>
            <a:r>
              <a:rPr lang="en-IN" dirty="0">
                <a:solidFill>
                  <a:schemeClr val="accent6">
                    <a:lumMod val="50000"/>
                  </a:schemeClr>
                </a:solidFill>
              </a:rPr>
              <a:t>WHERE </a:t>
            </a:r>
            <a:r>
              <a:rPr lang="en-IN" i="1" dirty="0">
                <a:solidFill>
                  <a:schemeClr val="accent6">
                    <a:lumMod val="50000"/>
                  </a:schemeClr>
                </a:solidFill>
              </a:rPr>
              <a:t>condition</a:t>
            </a:r>
            <a:r>
              <a:rPr lang="en-IN" dirty="0">
                <a:solidFill>
                  <a:schemeClr val="accent6">
                    <a:lumMod val="50000"/>
                  </a:schemeClr>
                </a:solidFill>
              </a:rPr>
              <a:t/>
            </a:r>
            <a:br>
              <a:rPr lang="en-IN" dirty="0">
                <a:solidFill>
                  <a:schemeClr val="accent6">
                    <a:lumMod val="50000"/>
                  </a:schemeClr>
                </a:solidFill>
              </a:rPr>
            </a:br>
            <a:r>
              <a:rPr lang="en-IN" dirty="0">
                <a:solidFill>
                  <a:schemeClr val="accent6">
                    <a:lumMod val="50000"/>
                  </a:schemeClr>
                </a:solidFill>
              </a:rPr>
              <a:t>GROUP BY </a:t>
            </a:r>
            <a:r>
              <a:rPr lang="en-IN" i="1" dirty="0" err="1">
                <a:solidFill>
                  <a:schemeClr val="accent6">
                    <a:lumMod val="50000"/>
                  </a:schemeClr>
                </a:solidFill>
              </a:rPr>
              <a:t>column_name</a:t>
            </a:r>
            <a:r>
              <a:rPr lang="en-IN" i="1" dirty="0">
                <a:solidFill>
                  <a:schemeClr val="accent6">
                    <a:lumMod val="50000"/>
                  </a:schemeClr>
                </a:solidFill>
              </a:rPr>
              <a:t>(s)</a:t>
            </a:r>
            <a:br>
              <a:rPr lang="en-IN" i="1" dirty="0">
                <a:solidFill>
                  <a:schemeClr val="accent6">
                    <a:lumMod val="50000"/>
                  </a:schemeClr>
                </a:solidFill>
              </a:rPr>
            </a:br>
            <a:r>
              <a:rPr lang="en-IN" dirty="0">
                <a:solidFill>
                  <a:schemeClr val="accent6">
                    <a:lumMod val="50000"/>
                  </a:schemeClr>
                </a:solidFill>
              </a:rPr>
              <a:t>HAVING </a:t>
            </a:r>
            <a:r>
              <a:rPr lang="en-IN" i="1" dirty="0">
                <a:solidFill>
                  <a:schemeClr val="accent6">
                    <a:lumMod val="50000"/>
                  </a:schemeClr>
                </a:solidFill>
              </a:rPr>
              <a:t>condition</a:t>
            </a:r>
            <a:br>
              <a:rPr lang="en-IN" i="1" dirty="0">
                <a:solidFill>
                  <a:schemeClr val="accent6">
                    <a:lumMod val="50000"/>
                  </a:schemeClr>
                </a:solidFill>
              </a:rPr>
            </a:br>
            <a:r>
              <a:rPr lang="en-IN" dirty="0">
                <a:solidFill>
                  <a:schemeClr val="accent6">
                    <a:lumMod val="50000"/>
                  </a:schemeClr>
                </a:solidFill>
              </a:rPr>
              <a:t>ORDER BY </a:t>
            </a:r>
            <a:r>
              <a:rPr lang="en-IN" i="1" dirty="0" err="1">
                <a:solidFill>
                  <a:schemeClr val="accent6">
                    <a:lumMod val="50000"/>
                  </a:schemeClr>
                </a:solidFill>
              </a:rPr>
              <a:t>column_name</a:t>
            </a:r>
            <a:r>
              <a:rPr lang="en-IN" i="1" dirty="0">
                <a:solidFill>
                  <a:schemeClr val="accent6">
                    <a:lumMod val="50000"/>
                  </a:schemeClr>
                </a:solidFill>
              </a:rPr>
              <a:t>(s);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135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AS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allows us to create an Alias for a column or a result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SQL aliases are used to give a table, or a column in a table, a temporary name.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AS </a:t>
            </a:r>
            <a:r>
              <a:rPr lang="en-IN" dirty="0">
                <a:latin typeface="Times New Roman" panose="02020603050405020304" pitchFamily="18" charset="0"/>
                <a:cs typeface="Times New Roman" panose="02020603050405020304" pitchFamily="18" charset="0"/>
              </a:rPr>
              <a:t>operator gets executed at the very end of the query meaning we can not use the Alias inside a WHERE or HAVING operator</a:t>
            </a:r>
          </a:p>
        </p:txBody>
      </p:sp>
    </p:spTree>
    <p:extLst>
      <p:ext uri="{BB962C8B-B14F-4D97-AF65-F5344CB8AC3E}">
        <p14:creationId xmlns:p14="http://schemas.microsoft.com/office/powerpoint/2010/main" val="343620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INNER JOIN Statement</a:t>
            </a:r>
          </a:p>
        </p:txBody>
      </p:sp>
      <p:pic>
        <p:nvPicPr>
          <p:cNvPr id="4" name="Content Placeholder 3"/>
          <p:cNvPicPr>
            <a:picLocks noGrp="1" noChangeAspect="1"/>
          </p:cNvPicPr>
          <p:nvPr>
            <p:ph idx="1"/>
          </p:nvPr>
        </p:nvPicPr>
        <p:blipFill>
          <a:blip r:embed="rId2"/>
          <a:stretch>
            <a:fillRect/>
          </a:stretch>
        </p:blipFill>
        <p:spPr>
          <a:xfrm>
            <a:off x="1709737" y="2077244"/>
            <a:ext cx="8772525" cy="3848100"/>
          </a:xfrm>
          <a:prstGeom prst="rect">
            <a:avLst/>
          </a:prstGeom>
        </p:spPr>
      </p:pic>
    </p:spTree>
    <p:extLst>
      <p:ext uri="{BB962C8B-B14F-4D97-AF65-F5344CB8AC3E}">
        <p14:creationId xmlns:p14="http://schemas.microsoft.com/office/powerpoint/2010/main" val="1416158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FULL OUTER JOIN Statement</a:t>
            </a:r>
          </a:p>
        </p:txBody>
      </p:sp>
      <p:pic>
        <p:nvPicPr>
          <p:cNvPr id="4" name="Content Placeholder 3"/>
          <p:cNvPicPr>
            <a:picLocks noGrp="1" noChangeAspect="1"/>
          </p:cNvPicPr>
          <p:nvPr>
            <p:ph idx="1"/>
          </p:nvPr>
        </p:nvPicPr>
        <p:blipFill>
          <a:blip r:embed="rId2"/>
          <a:stretch>
            <a:fillRect/>
          </a:stretch>
        </p:blipFill>
        <p:spPr>
          <a:xfrm>
            <a:off x="1871662" y="2101056"/>
            <a:ext cx="8448675" cy="3800475"/>
          </a:xfrm>
          <a:prstGeom prst="rect">
            <a:avLst/>
          </a:prstGeom>
        </p:spPr>
      </p:pic>
    </p:spTree>
    <p:extLst>
      <p:ext uri="{BB962C8B-B14F-4D97-AF65-F5344CB8AC3E}">
        <p14:creationId xmlns:p14="http://schemas.microsoft.com/office/powerpoint/2010/main" val="347194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FULL OUTER JOIN with WHERE</a:t>
            </a:r>
          </a:p>
        </p:txBody>
      </p:sp>
      <p:pic>
        <p:nvPicPr>
          <p:cNvPr id="4" name="Content Placeholder 3"/>
          <p:cNvPicPr>
            <a:picLocks noGrp="1" noChangeAspect="1"/>
          </p:cNvPicPr>
          <p:nvPr>
            <p:ph idx="1"/>
          </p:nvPr>
        </p:nvPicPr>
        <p:blipFill>
          <a:blip r:embed="rId2"/>
          <a:stretch>
            <a:fillRect/>
          </a:stretch>
        </p:blipFill>
        <p:spPr>
          <a:xfrm>
            <a:off x="1847850" y="2053431"/>
            <a:ext cx="8496300" cy="3895725"/>
          </a:xfrm>
          <a:prstGeom prst="rect">
            <a:avLst/>
          </a:prstGeom>
        </p:spPr>
      </p:pic>
    </p:spTree>
    <p:extLst>
      <p:ext uri="{BB962C8B-B14F-4D97-AF65-F5344CB8AC3E}">
        <p14:creationId xmlns:p14="http://schemas.microsoft.com/office/powerpoint/2010/main" val="402994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LEFT OUTER JOIN Statement</a:t>
            </a:r>
          </a:p>
        </p:txBody>
      </p:sp>
      <p:pic>
        <p:nvPicPr>
          <p:cNvPr id="4" name="Content Placeholder 3"/>
          <p:cNvPicPr>
            <a:picLocks noGrp="1" noChangeAspect="1"/>
          </p:cNvPicPr>
          <p:nvPr>
            <p:ph idx="1"/>
          </p:nvPr>
        </p:nvPicPr>
        <p:blipFill>
          <a:blip r:embed="rId2"/>
          <a:stretch>
            <a:fillRect/>
          </a:stretch>
        </p:blipFill>
        <p:spPr>
          <a:xfrm>
            <a:off x="1838325" y="2062956"/>
            <a:ext cx="8515350" cy="3876675"/>
          </a:xfrm>
          <a:prstGeom prst="rect">
            <a:avLst/>
          </a:prstGeom>
        </p:spPr>
      </p:pic>
    </p:spTree>
    <p:extLst>
      <p:ext uri="{BB962C8B-B14F-4D97-AF65-F5344CB8AC3E}">
        <p14:creationId xmlns:p14="http://schemas.microsoft.com/office/powerpoint/2010/main" val="364567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LEFT OUTER JOIN with WHERE</a:t>
            </a:r>
          </a:p>
        </p:txBody>
      </p:sp>
      <p:pic>
        <p:nvPicPr>
          <p:cNvPr id="5" name="Content Placeholder 4"/>
          <p:cNvPicPr>
            <a:picLocks noGrp="1" noChangeAspect="1"/>
          </p:cNvPicPr>
          <p:nvPr>
            <p:ph idx="1"/>
          </p:nvPr>
        </p:nvPicPr>
        <p:blipFill>
          <a:blip r:embed="rId2"/>
          <a:stretch>
            <a:fillRect/>
          </a:stretch>
        </p:blipFill>
        <p:spPr>
          <a:xfrm>
            <a:off x="1876425" y="2024856"/>
            <a:ext cx="8439150" cy="3952875"/>
          </a:xfrm>
          <a:prstGeom prst="rect">
            <a:avLst/>
          </a:prstGeom>
        </p:spPr>
      </p:pic>
    </p:spTree>
    <p:extLst>
      <p:ext uri="{BB962C8B-B14F-4D97-AF65-F5344CB8AC3E}">
        <p14:creationId xmlns:p14="http://schemas.microsoft.com/office/powerpoint/2010/main" val="154176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Relational Databases</a:t>
            </a:r>
          </a:p>
        </p:txBody>
      </p:sp>
      <p:pic>
        <p:nvPicPr>
          <p:cNvPr id="4" name="Content Placeholder 3"/>
          <p:cNvPicPr>
            <a:picLocks noGrp="1" noChangeAspect="1"/>
          </p:cNvPicPr>
          <p:nvPr>
            <p:ph idx="1"/>
          </p:nvPr>
        </p:nvPicPr>
        <p:blipFill>
          <a:blip r:embed="rId2"/>
          <a:stretch>
            <a:fillRect/>
          </a:stretch>
        </p:blipFill>
        <p:spPr>
          <a:xfrm>
            <a:off x="2009775" y="2077244"/>
            <a:ext cx="8172450" cy="3848100"/>
          </a:xfrm>
          <a:prstGeom prst="rect">
            <a:avLst/>
          </a:prstGeom>
        </p:spPr>
      </p:pic>
    </p:spTree>
    <p:extLst>
      <p:ext uri="{BB962C8B-B14F-4D97-AF65-F5344CB8AC3E}">
        <p14:creationId xmlns:p14="http://schemas.microsoft.com/office/powerpoint/2010/main" val="288676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pPr algn="ctr"/>
            <a:r>
              <a:rPr lang="en-IN" dirty="0">
                <a:latin typeface="Times New Roman" panose="02020603050405020304" pitchFamily="18" charset="0"/>
                <a:cs typeface="Times New Roman" panose="02020603050405020304" pitchFamily="18" charset="0"/>
              </a:rPr>
              <a:t>Non-Relational Databases</a:t>
            </a:r>
          </a:p>
        </p:txBody>
      </p:sp>
      <p:sp>
        <p:nvSpPr>
          <p:cNvPr id="3" name="Content Placeholder 2"/>
          <p:cNvSpPr>
            <a:spLocks noGrp="1"/>
          </p:cNvSpPr>
          <p:nvPr>
            <p:ph idx="1"/>
          </p:nvPr>
        </p:nvSpPr>
        <p:spPr>
          <a:xfrm>
            <a:off x="838200" y="1468192"/>
            <a:ext cx="10515600" cy="4708771"/>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 non-relational database is any database that does not use the tabular schema of rows and columns like in relational databases. Rather, its storage model is optimized for the type of data it’s </a:t>
            </a:r>
            <a:r>
              <a:rPr lang="en-IN" dirty="0" smtClean="0">
                <a:latin typeface="Times New Roman" panose="02020603050405020304" pitchFamily="18" charset="0"/>
                <a:cs typeface="Times New Roman" panose="02020603050405020304" pitchFamily="18" charset="0"/>
              </a:rPr>
              <a:t>storing</a:t>
            </a:r>
          </a:p>
          <a:p>
            <a:r>
              <a:rPr lang="en-IN" dirty="0">
                <a:latin typeface="Times New Roman" panose="02020603050405020304" pitchFamily="18" charset="0"/>
                <a:cs typeface="Times New Roman" panose="02020603050405020304" pitchFamily="18" charset="0"/>
              </a:rPr>
              <a:t>There are four different types of </a:t>
            </a:r>
            <a:r>
              <a:rPr lang="en-IN" dirty="0" err="1">
                <a:latin typeface="Times New Roman" panose="02020603050405020304" pitchFamily="18" charset="0"/>
                <a:cs typeface="Times New Roman" panose="02020603050405020304" pitchFamily="18" charset="0"/>
              </a:rPr>
              <a:t>NoSQL</a:t>
            </a:r>
            <a:r>
              <a:rPr lang="en-IN" dirty="0">
                <a:latin typeface="Times New Roman" panose="02020603050405020304" pitchFamily="18" charset="0"/>
                <a:cs typeface="Times New Roman" panose="02020603050405020304" pitchFamily="18" charset="0"/>
              </a:rPr>
              <a:t> databases. </a:t>
            </a:r>
            <a:endParaRPr lang="en-I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Document-oriented </a:t>
            </a:r>
            <a:r>
              <a:rPr lang="en-IN" dirty="0">
                <a:latin typeface="Times New Roman" panose="02020603050405020304" pitchFamily="18" charset="0"/>
                <a:cs typeface="Times New Roman" panose="02020603050405020304" pitchFamily="18" charset="0"/>
              </a:rPr>
              <a:t>databases – Also known as a document store, this database is designed for storing, retrieving and managing document-oriented information. </a:t>
            </a:r>
            <a:endParaRPr lang="en-I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Key-Value Stores– </a:t>
            </a:r>
            <a:r>
              <a:rPr lang="en-IN" dirty="0">
                <a:latin typeface="Times New Roman" panose="02020603050405020304" pitchFamily="18" charset="0"/>
                <a:cs typeface="Times New Roman" panose="02020603050405020304" pitchFamily="18" charset="0"/>
              </a:rPr>
              <a:t>This is a database that uses different keys where each key is associated with only one value in a collection. Think of it as a dictionary. This is one of the simplest database types among </a:t>
            </a:r>
            <a:r>
              <a:rPr lang="en-IN" dirty="0" err="1">
                <a:latin typeface="Times New Roman" panose="02020603050405020304" pitchFamily="18" charset="0"/>
                <a:cs typeface="Times New Roman" panose="02020603050405020304" pitchFamily="18" charset="0"/>
              </a:rPr>
              <a:t>NoSQL</a:t>
            </a:r>
            <a:r>
              <a:rPr lang="en-IN" dirty="0">
                <a:latin typeface="Times New Roman" panose="02020603050405020304" pitchFamily="18" charset="0"/>
                <a:cs typeface="Times New Roman" panose="02020603050405020304" pitchFamily="18" charset="0"/>
              </a:rPr>
              <a:t> databases. </a:t>
            </a:r>
            <a:endParaRPr lang="en-I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Wide-Column </a:t>
            </a:r>
            <a:r>
              <a:rPr lang="en-IN" dirty="0">
                <a:latin typeface="Times New Roman" panose="02020603050405020304" pitchFamily="18" charset="0"/>
                <a:cs typeface="Times New Roman" panose="02020603050405020304" pitchFamily="18" charset="0"/>
              </a:rPr>
              <a:t>Stores – This database uses tables, rows, and columns, but unlike a relational database, the names and format of the columns can vary from row to row in the same table. </a:t>
            </a:r>
            <a:endParaRPr lang="en-I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Graph </a:t>
            </a:r>
            <a:r>
              <a:rPr lang="en-IN" dirty="0">
                <a:latin typeface="Times New Roman" panose="02020603050405020304" pitchFamily="18" charset="0"/>
                <a:cs typeface="Times New Roman" panose="02020603050405020304" pitchFamily="18" charset="0"/>
              </a:rPr>
              <a:t>Stores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graph database uses graph structures for semantic queries with nodes, edges, and properties to represent and store data.</a:t>
            </a:r>
          </a:p>
        </p:txBody>
      </p:sp>
    </p:spTree>
    <p:extLst>
      <p:ext uri="{BB962C8B-B14F-4D97-AF65-F5344CB8AC3E}">
        <p14:creationId xmlns:p14="http://schemas.microsoft.com/office/powerpoint/2010/main" val="22877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 to SQL </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SQL (Structured Query Language) is a computer language aimed to store, manipulate and retrieve data stored in relational databases.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SQL </a:t>
            </a:r>
            <a:r>
              <a:rPr lang="en-IN" dirty="0">
                <a:latin typeface="Times New Roman" panose="02020603050405020304" pitchFamily="18" charset="0"/>
                <a:cs typeface="Times New Roman" panose="02020603050405020304" pitchFamily="18" charset="0"/>
              </a:rPr>
              <a:t>language has several parts: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DDL - Data Definition Language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DML - Data Manipulation Language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View Definition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Transaction Control</a:t>
            </a:r>
          </a:p>
        </p:txBody>
      </p:sp>
    </p:spTree>
    <p:extLst>
      <p:ext uri="{BB962C8B-B14F-4D97-AF65-F5344CB8AC3E}">
        <p14:creationId xmlns:p14="http://schemas.microsoft.com/office/powerpoint/2010/main" val="4384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 Definition Language</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DDL statements are used to define the database structure or schema. Examples </a:t>
            </a:r>
            <a:r>
              <a:rPr lang="en-IN" dirty="0" smtClean="0">
                <a:latin typeface="Times New Roman" panose="02020603050405020304" pitchFamily="18" charset="0"/>
                <a:cs typeface="Times New Roman" panose="02020603050405020304" pitchFamily="18" charset="0"/>
              </a:rPr>
              <a:t>:</a:t>
            </a:r>
          </a:p>
          <a:p>
            <a:pPr marL="514350" indent="-514350">
              <a:buAutoNum type="arabicParenR"/>
            </a:pPr>
            <a:r>
              <a:rPr lang="en-IN" dirty="0" smtClean="0">
                <a:latin typeface="Times New Roman" panose="02020603050405020304" pitchFamily="18" charset="0"/>
                <a:cs typeface="Times New Roman" panose="02020603050405020304" pitchFamily="18" charset="0"/>
              </a:rPr>
              <a:t>CREATE</a:t>
            </a:r>
          </a:p>
          <a:p>
            <a:pPr marL="0" indent="0">
              <a:buNone/>
            </a:pPr>
            <a:r>
              <a:rPr lang="en-IN" dirty="0" smtClean="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ALTER</a:t>
            </a:r>
          </a:p>
          <a:p>
            <a:pPr marL="0" indent="0">
              <a:buNone/>
            </a:pPr>
            <a:r>
              <a:rPr lang="en-IN" dirty="0" smtClean="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DROP</a:t>
            </a:r>
          </a:p>
          <a:p>
            <a:pPr marL="0" indent="0">
              <a:buNone/>
            </a:pPr>
            <a:r>
              <a:rPr lang="en-IN" dirty="0" smtClean="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RENAME</a:t>
            </a:r>
          </a:p>
        </p:txBody>
      </p:sp>
    </p:spTree>
    <p:extLst>
      <p:ext uri="{BB962C8B-B14F-4D97-AF65-F5344CB8AC3E}">
        <p14:creationId xmlns:p14="http://schemas.microsoft.com/office/powerpoint/2010/main" val="314169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 Manipulation Language</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DML statements are used for managing data within schema objects. Examples : </a:t>
            </a:r>
            <a:endParaRPr lang="en-IN" dirty="0" smtClean="0">
              <a:latin typeface="Times New Roman" panose="02020603050405020304" pitchFamily="18" charset="0"/>
              <a:cs typeface="Times New Roman" panose="02020603050405020304" pitchFamily="18" charset="0"/>
            </a:endParaRPr>
          </a:p>
          <a:p>
            <a:pPr marL="514350" indent="-514350">
              <a:buAutoNum type="arabicParenR"/>
            </a:pPr>
            <a:r>
              <a:rPr lang="en-IN" dirty="0" smtClean="0">
                <a:latin typeface="Times New Roman" panose="02020603050405020304" pitchFamily="18" charset="0"/>
                <a:cs typeface="Times New Roman" panose="02020603050405020304" pitchFamily="18" charset="0"/>
              </a:rPr>
              <a:t>SELECT </a:t>
            </a:r>
          </a:p>
          <a:p>
            <a:pPr marL="0" indent="0">
              <a:buNone/>
            </a:pPr>
            <a:r>
              <a:rPr lang="en-IN" dirty="0" smtClean="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INSERT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UPDATE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DELETE</a:t>
            </a:r>
          </a:p>
        </p:txBody>
      </p:sp>
    </p:spTree>
    <p:extLst>
      <p:ext uri="{BB962C8B-B14F-4D97-AF65-F5344CB8AC3E}">
        <p14:creationId xmlns:p14="http://schemas.microsoft.com/office/powerpoint/2010/main" val="328151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Basic Structure of SQL Query</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General </a:t>
            </a:r>
            <a:r>
              <a:rPr lang="en-IN" dirty="0" smtClean="0">
                <a:latin typeface="Times New Roman" panose="02020603050405020304" pitchFamily="18" charset="0"/>
                <a:cs typeface="Times New Roman" panose="02020603050405020304" pitchFamily="18" charset="0"/>
              </a:rPr>
              <a:t>Structure - </a:t>
            </a:r>
            <a:r>
              <a:rPr lang="en-IN" dirty="0">
                <a:latin typeface="Times New Roman" panose="02020603050405020304" pitchFamily="18" charset="0"/>
                <a:cs typeface="Times New Roman" panose="02020603050405020304" pitchFamily="18" charset="0"/>
              </a:rPr>
              <a:t>SELECT, ALL/ DISTINCT, *, AS, FROM, WHERE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Comparison - IN</a:t>
            </a:r>
            <a:r>
              <a:rPr lang="en-IN" dirty="0">
                <a:latin typeface="Times New Roman" panose="02020603050405020304" pitchFamily="18" charset="0"/>
                <a:cs typeface="Times New Roman" panose="02020603050405020304" pitchFamily="18" charset="0"/>
              </a:rPr>
              <a:t>, BETWEEN, LIKE, ILIKE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Grouping - GROUP </a:t>
            </a:r>
            <a:r>
              <a:rPr lang="en-IN" dirty="0">
                <a:latin typeface="Times New Roman" panose="02020603050405020304" pitchFamily="18" charset="0"/>
                <a:cs typeface="Times New Roman" panose="02020603050405020304" pitchFamily="18" charset="0"/>
              </a:rPr>
              <a:t>BY, HAVING, COUNT(), SUM(), AVG(), MAX(), MIN()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Display </a:t>
            </a:r>
            <a:r>
              <a:rPr lang="en-IN" dirty="0">
                <a:latin typeface="Times New Roman" panose="02020603050405020304" pitchFamily="18" charset="0"/>
                <a:cs typeface="Times New Roman" panose="02020603050405020304" pitchFamily="18" charset="0"/>
              </a:rPr>
              <a:t>Order </a:t>
            </a:r>
            <a:r>
              <a:rPr lang="en-IN" dirty="0" smtClean="0">
                <a:latin typeface="Times New Roman" panose="02020603050405020304" pitchFamily="18" charset="0"/>
                <a:cs typeface="Times New Roman" panose="02020603050405020304" pitchFamily="18" charset="0"/>
              </a:rPr>
              <a:t>- ORDER </a:t>
            </a:r>
            <a:r>
              <a:rPr lang="en-IN" dirty="0">
                <a:latin typeface="Times New Roman" panose="02020603050405020304" pitchFamily="18" charset="0"/>
                <a:cs typeface="Times New Roman" panose="02020603050405020304" pitchFamily="18" charset="0"/>
              </a:rPr>
              <a:t>BY, ASC/ DESC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Logical </a:t>
            </a:r>
            <a:r>
              <a:rPr lang="en-IN" dirty="0">
                <a:latin typeface="Times New Roman" panose="02020603050405020304" pitchFamily="18" charset="0"/>
                <a:cs typeface="Times New Roman" panose="02020603050405020304" pitchFamily="18" charset="0"/>
              </a:rPr>
              <a:t>Operators </a:t>
            </a:r>
            <a:r>
              <a:rPr lang="en-IN" dirty="0" smtClean="0">
                <a:latin typeface="Times New Roman" panose="02020603050405020304" pitchFamily="18" charset="0"/>
                <a:cs typeface="Times New Roman" panose="02020603050405020304" pitchFamily="18" charset="0"/>
              </a:rPr>
              <a:t>- AND</a:t>
            </a:r>
            <a:r>
              <a:rPr lang="en-IN" dirty="0">
                <a:latin typeface="Times New Roman" panose="02020603050405020304" pitchFamily="18" charset="0"/>
                <a:cs typeface="Times New Roman" panose="02020603050405020304" pitchFamily="18" charset="0"/>
              </a:rPr>
              <a:t>, OR, NOT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Output - INTO </a:t>
            </a:r>
            <a:r>
              <a:rPr lang="en-IN" dirty="0">
                <a:latin typeface="Times New Roman" panose="02020603050405020304" pitchFamily="18" charset="0"/>
                <a:cs typeface="Times New Roman" panose="02020603050405020304" pitchFamily="18" charset="0"/>
              </a:rPr>
              <a:t>TABLE/ CURSOR, TO SCREEN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Union - UNION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7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SELECT &amp; DISTINCT Statement</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SELECT is the most common statement used, and it allows us to retrieve information from a table.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order to select the entire table SELECT * is </a:t>
            </a:r>
            <a:r>
              <a:rPr lang="en-IN" dirty="0" smtClean="0">
                <a:latin typeface="Times New Roman" panose="02020603050405020304" pitchFamily="18" charset="0"/>
                <a:cs typeface="Times New Roman" panose="02020603050405020304" pitchFamily="18" charset="0"/>
              </a:rPr>
              <a:t>used.</a:t>
            </a:r>
          </a:p>
          <a:p>
            <a:r>
              <a:rPr lang="en-IN" dirty="0" smtClean="0">
                <a:latin typeface="Times New Roman" panose="02020603050405020304" pitchFamily="18" charset="0"/>
                <a:cs typeface="Times New Roman" panose="02020603050405020304" pitchFamily="18" charset="0"/>
              </a:rPr>
              <a:t>Sometimes </a:t>
            </a:r>
            <a:r>
              <a:rPr lang="en-IN" dirty="0">
                <a:latin typeface="Times New Roman" panose="02020603050405020304" pitchFamily="18" charset="0"/>
                <a:cs typeface="Times New Roman" panose="02020603050405020304" pitchFamily="18" charset="0"/>
              </a:rPr>
              <a:t>a table contains a column that has duplicate values and in order to return only the unique values, DISTINCT statement is used in combination with SELECT</a:t>
            </a:r>
          </a:p>
        </p:txBody>
      </p:sp>
    </p:spTree>
    <p:extLst>
      <p:ext uri="{BB962C8B-B14F-4D97-AF65-F5344CB8AC3E}">
        <p14:creationId xmlns:p14="http://schemas.microsoft.com/office/powerpoint/2010/main" val="21366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1083</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SQL Fundamentals</vt:lpstr>
      <vt:lpstr>Relational Databases</vt:lpstr>
      <vt:lpstr>Relational Databases</vt:lpstr>
      <vt:lpstr>Non-Relational Databases</vt:lpstr>
      <vt:lpstr>Introduction to SQL </vt:lpstr>
      <vt:lpstr>Data Definition Language</vt:lpstr>
      <vt:lpstr>Data Manipulation Language</vt:lpstr>
      <vt:lpstr>Basic Structure of SQL Query</vt:lpstr>
      <vt:lpstr>SELECT &amp; DISTINCT Statement</vt:lpstr>
      <vt:lpstr>COUNT Statement </vt:lpstr>
      <vt:lpstr>WHERE Statement </vt:lpstr>
      <vt:lpstr>ORDER BY Statement</vt:lpstr>
      <vt:lpstr>LIMIT Statement</vt:lpstr>
      <vt:lpstr>BETWEEN Statement</vt:lpstr>
      <vt:lpstr>IN Statement</vt:lpstr>
      <vt:lpstr>LIKE &amp; ILIKE Statement</vt:lpstr>
      <vt:lpstr>Contd…</vt:lpstr>
      <vt:lpstr>Aggregate Functions</vt:lpstr>
      <vt:lpstr>GROUP BY Statement</vt:lpstr>
      <vt:lpstr>HAVING BY Statement</vt:lpstr>
      <vt:lpstr>AS Statement</vt:lpstr>
      <vt:lpstr>INNER JOIN Statement</vt:lpstr>
      <vt:lpstr>FULL OUTER JOIN Statement</vt:lpstr>
      <vt:lpstr>FULL OUTER JOIN with WHERE</vt:lpstr>
      <vt:lpstr>LEFT OUTER JOIN Statement</vt:lpstr>
      <vt:lpstr>LEFT OUTER JOIN with WHERE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27</cp:revision>
  <dcterms:created xsi:type="dcterms:W3CDTF">2023-02-09T07:13:03Z</dcterms:created>
  <dcterms:modified xsi:type="dcterms:W3CDTF">2023-02-14T10:58:44Z</dcterms:modified>
</cp:coreProperties>
</file>