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67" r:id="rId6"/>
    <p:sldId id="266" r:id="rId7"/>
    <p:sldId id="268" r:id="rId8"/>
    <p:sldId id="258" r:id="rId9"/>
    <p:sldId id="259" r:id="rId10"/>
    <p:sldId id="260" r:id="rId11"/>
    <p:sldId id="284" r:id="rId12"/>
    <p:sldId id="263" r:id="rId13"/>
    <p:sldId id="261" r:id="rId14"/>
    <p:sldId id="279" r:id="rId15"/>
    <p:sldId id="280" r:id="rId16"/>
    <p:sldId id="281" r:id="rId17"/>
    <p:sldId id="282" r:id="rId18"/>
    <p:sldId id="262" r:id="rId19"/>
    <p:sldId id="285" r:id="rId20"/>
    <p:sldId id="286"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14E8E5-F102-4389-9137-AF558AEC0DE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B7C55-D989-4A6C-B1BD-B16994D3791E}" type="slidenum">
              <a:rPr lang="en-IN" smtClean="0"/>
              <a:t>‹#›</a:t>
            </a:fld>
            <a:endParaRPr lang="en-IN"/>
          </a:p>
        </p:txBody>
      </p:sp>
    </p:spTree>
    <p:extLst>
      <p:ext uri="{BB962C8B-B14F-4D97-AF65-F5344CB8AC3E}">
        <p14:creationId xmlns:p14="http://schemas.microsoft.com/office/powerpoint/2010/main" val="2692580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14E8E5-F102-4389-9137-AF558AEC0DE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B7C55-D989-4A6C-B1BD-B16994D3791E}" type="slidenum">
              <a:rPr lang="en-IN" smtClean="0"/>
              <a:t>‹#›</a:t>
            </a:fld>
            <a:endParaRPr lang="en-IN"/>
          </a:p>
        </p:txBody>
      </p:sp>
    </p:spTree>
    <p:extLst>
      <p:ext uri="{BB962C8B-B14F-4D97-AF65-F5344CB8AC3E}">
        <p14:creationId xmlns:p14="http://schemas.microsoft.com/office/powerpoint/2010/main" val="267404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14E8E5-F102-4389-9137-AF558AEC0DE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B7C55-D989-4A6C-B1BD-B16994D3791E}" type="slidenum">
              <a:rPr lang="en-IN" smtClean="0"/>
              <a:t>‹#›</a:t>
            </a:fld>
            <a:endParaRPr lang="en-IN"/>
          </a:p>
        </p:txBody>
      </p:sp>
    </p:spTree>
    <p:extLst>
      <p:ext uri="{BB962C8B-B14F-4D97-AF65-F5344CB8AC3E}">
        <p14:creationId xmlns:p14="http://schemas.microsoft.com/office/powerpoint/2010/main" val="301464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14E8E5-F102-4389-9137-AF558AEC0DE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B7C55-D989-4A6C-B1BD-B16994D3791E}" type="slidenum">
              <a:rPr lang="en-IN" smtClean="0"/>
              <a:t>‹#›</a:t>
            </a:fld>
            <a:endParaRPr lang="en-IN"/>
          </a:p>
        </p:txBody>
      </p:sp>
    </p:spTree>
    <p:extLst>
      <p:ext uri="{BB962C8B-B14F-4D97-AF65-F5344CB8AC3E}">
        <p14:creationId xmlns:p14="http://schemas.microsoft.com/office/powerpoint/2010/main" val="271644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4E8E5-F102-4389-9137-AF558AEC0DE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B7C55-D989-4A6C-B1BD-B16994D3791E}" type="slidenum">
              <a:rPr lang="en-IN" smtClean="0"/>
              <a:t>‹#›</a:t>
            </a:fld>
            <a:endParaRPr lang="en-IN"/>
          </a:p>
        </p:txBody>
      </p:sp>
    </p:spTree>
    <p:extLst>
      <p:ext uri="{BB962C8B-B14F-4D97-AF65-F5344CB8AC3E}">
        <p14:creationId xmlns:p14="http://schemas.microsoft.com/office/powerpoint/2010/main" val="78778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14E8E5-F102-4389-9137-AF558AEC0DE6}"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B7C55-D989-4A6C-B1BD-B16994D3791E}" type="slidenum">
              <a:rPr lang="en-IN" smtClean="0"/>
              <a:t>‹#›</a:t>
            </a:fld>
            <a:endParaRPr lang="en-IN"/>
          </a:p>
        </p:txBody>
      </p:sp>
    </p:spTree>
    <p:extLst>
      <p:ext uri="{BB962C8B-B14F-4D97-AF65-F5344CB8AC3E}">
        <p14:creationId xmlns:p14="http://schemas.microsoft.com/office/powerpoint/2010/main" val="308266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14E8E5-F102-4389-9137-AF558AEC0DE6}"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9B7C55-D989-4A6C-B1BD-B16994D3791E}" type="slidenum">
              <a:rPr lang="en-IN" smtClean="0"/>
              <a:t>‹#›</a:t>
            </a:fld>
            <a:endParaRPr lang="en-IN"/>
          </a:p>
        </p:txBody>
      </p:sp>
    </p:spTree>
    <p:extLst>
      <p:ext uri="{BB962C8B-B14F-4D97-AF65-F5344CB8AC3E}">
        <p14:creationId xmlns:p14="http://schemas.microsoft.com/office/powerpoint/2010/main" val="101304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14E8E5-F102-4389-9137-AF558AEC0DE6}"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9B7C55-D989-4A6C-B1BD-B16994D3791E}" type="slidenum">
              <a:rPr lang="en-IN" smtClean="0"/>
              <a:t>‹#›</a:t>
            </a:fld>
            <a:endParaRPr lang="en-IN"/>
          </a:p>
        </p:txBody>
      </p:sp>
    </p:spTree>
    <p:extLst>
      <p:ext uri="{BB962C8B-B14F-4D97-AF65-F5344CB8AC3E}">
        <p14:creationId xmlns:p14="http://schemas.microsoft.com/office/powerpoint/2010/main" val="22193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E8E5-F102-4389-9137-AF558AEC0DE6}"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9B7C55-D989-4A6C-B1BD-B16994D3791E}" type="slidenum">
              <a:rPr lang="en-IN" smtClean="0"/>
              <a:t>‹#›</a:t>
            </a:fld>
            <a:endParaRPr lang="en-IN"/>
          </a:p>
        </p:txBody>
      </p:sp>
    </p:spTree>
    <p:extLst>
      <p:ext uri="{BB962C8B-B14F-4D97-AF65-F5344CB8AC3E}">
        <p14:creationId xmlns:p14="http://schemas.microsoft.com/office/powerpoint/2010/main" val="417663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E8E5-F102-4389-9137-AF558AEC0DE6}"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B7C55-D989-4A6C-B1BD-B16994D3791E}" type="slidenum">
              <a:rPr lang="en-IN" smtClean="0"/>
              <a:t>‹#›</a:t>
            </a:fld>
            <a:endParaRPr lang="en-IN"/>
          </a:p>
        </p:txBody>
      </p:sp>
    </p:spTree>
    <p:extLst>
      <p:ext uri="{BB962C8B-B14F-4D97-AF65-F5344CB8AC3E}">
        <p14:creationId xmlns:p14="http://schemas.microsoft.com/office/powerpoint/2010/main" val="419624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E8E5-F102-4389-9137-AF558AEC0DE6}"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B7C55-D989-4A6C-B1BD-B16994D3791E}" type="slidenum">
              <a:rPr lang="en-IN" smtClean="0"/>
              <a:t>‹#›</a:t>
            </a:fld>
            <a:endParaRPr lang="en-IN"/>
          </a:p>
        </p:txBody>
      </p:sp>
    </p:spTree>
    <p:extLst>
      <p:ext uri="{BB962C8B-B14F-4D97-AF65-F5344CB8AC3E}">
        <p14:creationId xmlns:p14="http://schemas.microsoft.com/office/powerpoint/2010/main" val="398870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E8E5-F102-4389-9137-AF558AEC0DE6}" type="datetimeFigureOut">
              <a:rPr lang="en-IN" smtClean="0"/>
              <a:t>30-01-2023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B7C55-D989-4A6C-B1BD-B16994D3791E}" type="slidenum">
              <a:rPr lang="en-IN" smtClean="0"/>
              <a:t>‹#›</a:t>
            </a:fld>
            <a:endParaRPr lang="en-IN"/>
          </a:p>
        </p:txBody>
      </p:sp>
    </p:spTree>
    <p:extLst>
      <p:ext uri="{BB962C8B-B14F-4D97-AF65-F5344CB8AC3E}">
        <p14:creationId xmlns:p14="http://schemas.microsoft.com/office/powerpoint/2010/main" val="17962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910"/>
            <a:ext cx="9144000" cy="3330054"/>
          </a:xfrm>
        </p:spPr>
        <p:txBody>
          <a:bodyPr>
            <a:noAutofit/>
          </a:bodyPr>
          <a:lstStyle/>
          <a:p>
            <a:r>
              <a:rPr lang="en-IN" sz="4800" b="1" dirty="0">
                <a:solidFill>
                  <a:schemeClr val="accent4">
                    <a:lumMod val="50000"/>
                  </a:schemeClr>
                </a:solidFill>
                <a:latin typeface="Times New Roman" panose="02020603050405020304" pitchFamily="18" charset="0"/>
                <a:cs typeface="Times New Roman" panose="02020603050405020304" pitchFamily="18" charset="0"/>
              </a:rPr>
              <a:t>Data Structure and Types</a:t>
            </a:r>
            <a:r>
              <a:rPr lang="en-IN" sz="4800" dirty="0">
                <a:solidFill>
                  <a:schemeClr val="accent4">
                    <a:lumMod val="50000"/>
                  </a:schemeClr>
                </a:solidFill>
                <a:latin typeface="Times New Roman" panose="02020603050405020304" pitchFamily="18" charset="0"/>
                <a:cs typeface="Times New Roman" panose="02020603050405020304" pitchFamily="18" charset="0"/>
              </a:rPr>
              <a:t/>
            </a:r>
            <a:br>
              <a:rPr lang="en-IN" sz="4800" dirty="0">
                <a:solidFill>
                  <a:schemeClr val="accent4">
                    <a:lumMod val="50000"/>
                  </a:schemeClr>
                </a:solidFill>
                <a:latin typeface="Times New Roman" panose="02020603050405020304" pitchFamily="18" charset="0"/>
                <a:cs typeface="Times New Roman" panose="02020603050405020304" pitchFamily="18" charset="0"/>
              </a:rPr>
            </a:br>
            <a:r>
              <a:rPr lang="en-IN" sz="4800" dirty="0" smtClean="0">
                <a:solidFill>
                  <a:schemeClr val="accent4">
                    <a:lumMod val="50000"/>
                  </a:schemeClr>
                </a:solidFill>
                <a:latin typeface="Times New Roman" panose="02020603050405020304" pitchFamily="18" charset="0"/>
                <a:cs typeface="Times New Roman" panose="02020603050405020304" pitchFamily="18" charset="0"/>
              </a:rPr>
              <a:t> </a:t>
            </a:r>
            <a:endParaRPr lang="en-IN" sz="48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34067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smtClean="0">
                <a:latin typeface="Times New Roman" panose="02020603050405020304" pitchFamily="18" charset="0"/>
                <a:cs typeface="Times New Roman" panose="02020603050405020304" pitchFamily="18" charset="0"/>
              </a:rPr>
              <a:t>Array Data </a:t>
            </a:r>
            <a:r>
              <a:rPr lang="en-IN" b="1" dirty="0" smtClean="0">
                <a:latin typeface="Times New Roman" panose="02020603050405020304" pitchFamily="18" charset="0"/>
                <a:cs typeface="Times New Roman" panose="02020603050405020304" pitchFamily="18" charset="0"/>
              </a:rPr>
              <a:t>Structure </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IN" sz="2000" dirty="0" smtClean="0"/>
              <a:t>Here</a:t>
            </a:r>
            <a:r>
              <a:rPr lang="en-IN" sz="2000" dirty="0"/>
              <a:t>, elements in memory are arranged in continuous memory.</a:t>
            </a:r>
          </a:p>
          <a:p>
            <a:pPr lvl="0"/>
            <a:r>
              <a:rPr lang="en-IN" sz="2000" dirty="0"/>
              <a:t>All elements of an array are of same type.</a:t>
            </a:r>
          </a:p>
          <a:p>
            <a:pPr lvl="0"/>
            <a:r>
              <a:rPr lang="en-IN" sz="2000" dirty="0"/>
              <a:t>And, the type of elements that can be stored in the form of arrays is determined by the programming language.</a:t>
            </a:r>
          </a:p>
          <a:p>
            <a:pPr marL="0" indent="0">
              <a:buNone/>
            </a:pPr>
            <a:endParaRPr lang="en-IN" sz="2000" dirty="0"/>
          </a:p>
        </p:txBody>
      </p:sp>
      <p:pic>
        <p:nvPicPr>
          <p:cNvPr id="4" name="Picture 3" descr="An array"/>
          <p:cNvPicPr/>
          <p:nvPr/>
        </p:nvPicPr>
        <p:blipFill>
          <a:blip r:embed="rId2">
            <a:extLst>
              <a:ext uri="{28A0092B-C50C-407E-A947-70E740481C1C}">
                <a14:useLocalDpi xmlns:a14="http://schemas.microsoft.com/office/drawing/2010/main" val="0"/>
              </a:ext>
            </a:extLst>
          </a:blip>
          <a:srcRect/>
          <a:stretch>
            <a:fillRect/>
          </a:stretch>
        </p:blipFill>
        <p:spPr bwMode="auto">
          <a:xfrm>
            <a:off x="3601587" y="3334746"/>
            <a:ext cx="3924300" cy="1771650"/>
          </a:xfrm>
          <a:prstGeom prst="rect">
            <a:avLst/>
          </a:prstGeom>
          <a:noFill/>
          <a:ln>
            <a:noFill/>
          </a:ln>
        </p:spPr>
      </p:pic>
      <p:sp>
        <p:nvSpPr>
          <p:cNvPr id="5" name="Rectangle 4"/>
          <p:cNvSpPr/>
          <p:nvPr/>
        </p:nvSpPr>
        <p:spPr>
          <a:xfrm>
            <a:off x="4227442" y="5046985"/>
            <a:ext cx="2672590" cy="388696"/>
          </a:xfrm>
          <a:prstGeom prst="rect">
            <a:avLst/>
          </a:prstGeom>
        </p:spPr>
        <p:txBody>
          <a:bodyPr wrap="none">
            <a:spAutoFit/>
          </a:bodyPr>
          <a:lstStyle/>
          <a:p>
            <a:pPr algn="ctr">
              <a:lnSpc>
                <a:spcPct val="107000"/>
              </a:lnSpc>
              <a:spcAft>
                <a:spcPts val="8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Fig ii: Array data Structure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4933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Example: </a:t>
            </a:r>
            <a:r>
              <a:rPr lang="en-IN" sz="2800" dirty="0">
                <a:latin typeface="Times New Roman" panose="02020603050405020304" pitchFamily="18" charset="0"/>
                <a:cs typeface="Times New Roman" panose="02020603050405020304" pitchFamily="18" charset="0"/>
              </a:rPr>
              <a:t>Arrays are used to store an image as a bitmap.</a:t>
            </a:r>
          </a:p>
        </p:txBody>
      </p:sp>
      <p:sp>
        <p:nvSpPr>
          <p:cNvPr id="3" name="Content Placeholder 2"/>
          <p:cNvSpPr>
            <a:spLocks noGrp="1"/>
          </p:cNvSpPr>
          <p:nvPr>
            <p:ph idx="1"/>
          </p:nvPr>
        </p:nvSpPr>
        <p:spPr/>
        <p:txBody>
          <a:bodyPr/>
          <a:lstStyle/>
          <a:p>
            <a:r>
              <a:rPr lang="en-IN" dirty="0" smtClean="0"/>
              <a:t>Bitmap </a:t>
            </a:r>
            <a:r>
              <a:rPr lang="en-IN" dirty="0"/>
              <a:t>images are a series of tiny dots called pixels</a:t>
            </a:r>
            <a:r>
              <a:rPr lang="en-IN" dirty="0" smtClean="0"/>
              <a:t>.</a:t>
            </a:r>
          </a:p>
          <a:p>
            <a:endParaRPr lang="en-IN" dirty="0"/>
          </a:p>
          <a:p>
            <a:endParaRPr lang="en-IN" dirty="0" smtClean="0"/>
          </a:p>
          <a:p>
            <a:endParaRPr lang="en-IN" dirty="0"/>
          </a:p>
          <a:p>
            <a:pPr marL="0" indent="0">
              <a:buNone/>
            </a:pPr>
            <a:endParaRPr lang="en-IN" dirty="0" smtClean="0"/>
          </a:p>
          <a:p>
            <a:endParaRPr lang="en-IN" dirty="0"/>
          </a:p>
          <a:p>
            <a:endParaRPr lang="en-IN" dirty="0" smtClean="0"/>
          </a:p>
          <a:p>
            <a:pPr marL="0" indent="0" algn="ctr">
              <a:buNone/>
            </a:pPr>
            <a:r>
              <a:rPr lang="en-IN" sz="2000" dirty="0">
                <a:latin typeface="Times New Roman" panose="02020603050405020304" pitchFamily="18" charset="0"/>
                <a:cs typeface="Times New Roman" panose="02020603050405020304" pitchFamily="18" charset="0"/>
              </a:rPr>
              <a:t>Fig vi: Image of Pikachu (37 x 40)</a:t>
            </a:r>
          </a:p>
          <a:p>
            <a:endParaRPr lang="en-IN" dirty="0"/>
          </a:p>
        </p:txBody>
      </p:sp>
      <p:pic>
        <p:nvPicPr>
          <p:cNvPr id="4" name="Picture 3" descr="C:\Users\INTEL\Desktop\Softroniics\Notes\pikachu.PNG"/>
          <p:cNvPicPr/>
          <p:nvPr/>
        </p:nvPicPr>
        <p:blipFill>
          <a:blip r:embed="rId2">
            <a:extLst>
              <a:ext uri="{28A0092B-C50C-407E-A947-70E740481C1C}">
                <a14:useLocalDpi xmlns:a14="http://schemas.microsoft.com/office/drawing/2010/main" val="0"/>
              </a:ext>
            </a:extLst>
          </a:blip>
          <a:srcRect/>
          <a:stretch>
            <a:fillRect/>
          </a:stretch>
        </p:blipFill>
        <p:spPr bwMode="auto">
          <a:xfrm>
            <a:off x="4757737" y="2342724"/>
            <a:ext cx="2676525" cy="2800350"/>
          </a:xfrm>
          <a:prstGeom prst="rect">
            <a:avLst/>
          </a:prstGeom>
          <a:noFill/>
          <a:ln>
            <a:noFill/>
          </a:ln>
        </p:spPr>
      </p:pic>
    </p:spTree>
    <p:extLst>
      <p:ext uri="{BB962C8B-B14F-4D97-AF65-F5344CB8AC3E}">
        <p14:creationId xmlns:p14="http://schemas.microsoft.com/office/powerpoint/2010/main" val="649781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773"/>
            <a:ext cx="10515600" cy="1325563"/>
          </a:xfrm>
        </p:spPr>
        <p:txBody>
          <a:bodyPr/>
          <a:lstStyle/>
          <a:p>
            <a:pPr lvl="0" algn="ctr"/>
            <a:r>
              <a:rPr lang="en-IN" b="1" dirty="0" smtClean="0">
                <a:latin typeface="Times New Roman" panose="02020603050405020304" pitchFamily="18" charset="0"/>
                <a:cs typeface="Times New Roman" panose="02020603050405020304" pitchFamily="18" charset="0"/>
              </a:rPr>
              <a:t>Linked List Data Structure</a:t>
            </a:r>
            <a:br>
              <a:rPr lang="en-IN" b="1" dirty="0" smtClean="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IN" sz="2000" dirty="0" smtClean="0">
                <a:latin typeface="Times New Roman" panose="02020603050405020304" pitchFamily="18" charset="0"/>
                <a:cs typeface="Times New Roman" panose="02020603050405020304" pitchFamily="18" charset="0"/>
              </a:rPr>
              <a:t>Here</a:t>
            </a:r>
            <a:r>
              <a:rPr lang="en-IN" sz="2000" dirty="0">
                <a:latin typeface="Times New Roman" panose="02020603050405020304" pitchFamily="18" charset="0"/>
                <a:cs typeface="Times New Roman" panose="02020603050405020304" pitchFamily="18" charset="0"/>
              </a:rPr>
              <a:t>, data elements are connected through a series of nodes. </a:t>
            </a:r>
          </a:p>
          <a:p>
            <a:pPr lvl="0"/>
            <a:r>
              <a:rPr lang="en-IN" sz="2000" dirty="0">
                <a:latin typeface="Times New Roman" panose="02020603050405020304" pitchFamily="18" charset="0"/>
                <a:cs typeface="Times New Roman" panose="02020603050405020304" pitchFamily="18" charset="0"/>
              </a:rPr>
              <a:t>And, each node contains the data items and address to the next node.</a:t>
            </a:r>
          </a:p>
          <a:p>
            <a:pPr lvl="0"/>
            <a:r>
              <a:rPr lang="en-IN" sz="2000" dirty="0">
                <a:latin typeface="Times New Roman" panose="02020603050405020304" pitchFamily="18" charset="0"/>
                <a:cs typeface="Times New Roman" panose="02020603050405020304" pitchFamily="18" charset="0"/>
              </a:rPr>
              <a:t>In simple words, a linked list consists of nodes where each node contains a data field and a reference (link) to the next node in the list.</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descr="C:\Users\INTEL\Desktop\Softroniics\Notes\linked.PNG"/>
          <p:cNvPicPr/>
          <p:nvPr/>
        </p:nvPicPr>
        <p:blipFill>
          <a:blip r:embed="rId2">
            <a:extLst>
              <a:ext uri="{28A0092B-C50C-407E-A947-70E740481C1C}">
                <a14:useLocalDpi xmlns:a14="http://schemas.microsoft.com/office/drawing/2010/main" val="0"/>
              </a:ext>
            </a:extLst>
          </a:blip>
          <a:srcRect/>
          <a:stretch>
            <a:fillRect/>
          </a:stretch>
        </p:blipFill>
        <p:spPr bwMode="auto">
          <a:xfrm>
            <a:off x="3252787" y="3646795"/>
            <a:ext cx="5686425" cy="1447800"/>
          </a:xfrm>
          <a:prstGeom prst="rect">
            <a:avLst/>
          </a:prstGeom>
          <a:noFill/>
          <a:ln>
            <a:noFill/>
          </a:ln>
        </p:spPr>
      </p:pic>
      <p:sp>
        <p:nvSpPr>
          <p:cNvPr id="5" name="Rectangle 4"/>
          <p:cNvSpPr/>
          <p:nvPr/>
        </p:nvSpPr>
        <p:spPr>
          <a:xfrm>
            <a:off x="4467989" y="5247083"/>
            <a:ext cx="3256020" cy="388696"/>
          </a:xfrm>
          <a:prstGeom prst="rect">
            <a:avLst/>
          </a:prstGeom>
        </p:spPr>
        <p:txBody>
          <a:bodyPr wrap="none">
            <a:spAutoFit/>
          </a:bodyPr>
          <a:lstStyle/>
          <a:p>
            <a:pPr algn="ctr">
              <a:lnSpc>
                <a:spcPct val="107000"/>
              </a:lnSpc>
              <a:spcAft>
                <a:spcPts val="8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Fig v: Linked List Data Structure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839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smtClean="0">
                <a:latin typeface="Times New Roman" panose="02020603050405020304" pitchFamily="18" charset="0"/>
                <a:cs typeface="Times New Roman" panose="02020603050405020304" pitchFamily="18" charset="0"/>
              </a:rPr>
              <a:t>Stack Data </a:t>
            </a:r>
            <a:r>
              <a:rPr lang="en-IN" b="1" dirty="0" smtClean="0">
                <a:latin typeface="Times New Roman" panose="02020603050405020304" pitchFamily="18" charset="0"/>
                <a:cs typeface="Times New Roman" panose="02020603050405020304" pitchFamily="18" charset="0"/>
              </a:rPr>
              <a:t>Structure</a:t>
            </a: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anose="02020603050405020304" pitchFamily="18" charset="0"/>
                <a:cs typeface="Times New Roman" panose="02020603050405020304" pitchFamily="18" charset="0"/>
              </a:rPr>
              <a:t>Here</a:t>
            </a:r>
            <a:r>
              <a:rPr lang="en-IN" sz="2000" dirty="0">
                <a:latin typeface="Times New Roman" panose="02020603050405020304" pitchFamily="18" charset="0"/>
                <a:cs typeface="Times New Roman" panose="02020603050405020304" pitchFamily="18" charset="0"/>
              </a:rPr>
              <a:t>, elements are stored in the LIFO </a:t>
            </a:r>
            <a:r>
              <a:rPr lang="en-IN" sz="2000" dirty="0" smtClean="0">
                <a:latin typeface="Times New Roman" panose="02020603050405020304" pitchFamily="18" charset="0"/>
                <a:cs typeface="Times New Roman" panose="02020603050405020304" pitchFamily="18" charset="0"/>
              </a:rPr>
              <a:t>principle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i.e., </a:t>
            </a:r>
            <a:r>
              <a:rPr lang="en-IN" sz="2000" dirty="0">
                <a:latin typeface="Times New Roman" panose="02020603050405020304" pitchFamily="18" charset="0"/>
                <a:cs typeface="Times New Roman" panose="02020603050405020304" pitchFamily="18" charset="0"/>
              </a:rPr>
              <a:t>the last element stored in a stack will be removed first.</a:t>
            </a:r>
          </a:p>
          <a:p>
            <a:pPr lvl="0"/>
            <a:r>
              <a:rPr lang="en-IN" sz="2000" dirty="0">
                <a:latin typeface="Times New Roman" panose="02020603050405020304" pitchFamily="18" charset="0"/>
                <a:cs typeface="Times New Roman" panose="02020603050405020304" pitchFamily="18" charset="0"/>
              </a:rPr>
              <a:t>It works just like a pile of plates where the last plate kept on the pile will be removed first</a:t>
            </a:r>
            <a:r>
              <a:rPr lang="en-IN" sz="2000" dirty="0" smtClean="0">
                <a:latin typeface="Times New Roman" panose="02020603050405020304" pitchFamily="18" charset="0"/>
                <a:cs typeface="Times New Roman" panose="02020603050405020304" pitchFamily="18" charset="0"/>
              </a:rPr>
              <a:t>.</a:t>
            </a:r>
          </a:p>
          <a:p>
            <a:r>
              <a:rPr lang="en-IN" sz="2000" dirty="0"/>
              <a:t>push(): Insert an element into the stack</a:t>
            </a:r>
          </a:p>
          <a:p>
            <a:r>
              <a:rPr lang="en-IN" sz="2000" dirty="0" smtClean="0"/>
              <a:t>pop</a:t>
            </a:r>
            <a:r>
              <a:rPr lang="en-IN" sz="2000" dirty="0"/>
              <a:t>(): Delete </a:t>
            </a:r>
            <a:r>
              <a:rPr lang="en-IN" sz="2000" dirty="0" smtClean="0"/>
              <a:t>or retrieve an </a:t>
            </a:r>
            <a:r>
              <a:rPr lang="en-IN" sz="2000" dirty="0"/>
              <a:t>element from the stack</a:t>
            </a:r>
          </a:p>
          <a:p>
            <a:pPr lvl="0"/>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descr="stack"/>
          <p:cNvPicPr/>
          <p:nvPr/>
        </p:nvPicPr>
        <p:blipFill>
          <a:blip r:embed="rId2">
            <a:extLst>
              <a:ext uri="{28A0092B-C50C-407E-A947-70E740481C1C}">
                <a14:useLocalDpi xmlns:a14="http://schemas.microsoft.com/office/drawing/2010/main" val="0"/>
              </a:ext>
            </a:extLst>
          </a:blip>
          <a:srcRect/>
          <a:stretch>
            <a:fillRect/>
          </a:stretch>
        </p:blipFill>
        <p:spPr bwMode="auto">
          <a:xfrm>
            <a:off x="4915254" y="2987723"/>
            <a:ext cx="2143125" cy="2438400"/>
          </a:xfrm>
          <a:prstGeom prst="rect">
            <a:avLst/>
          </a:prstGeom>
          <a:noFill/>
          <a:ln>
            <a:noFill/>
          </a:ln>
        </p:spPr>
      </p:pic>
      <p:sp>
        <p:nvSpPr>
          <p:cNvPr id="5" name="Rectangle 4"/>
          <p:cNvSpPr/>
          <p:nvPr/>
        </p:nvSpPr>
        <p:spPr>
          <a:xfrm>
            <a:off x="4708440" y="5366712"/>
            <a:ext cx="2775119" cy="388696"/>
          </a:xfrm>
          <a:prstGeom prst="rect">
            <a:avLst/>
          </a:prstGeom>
        </p:spPr>
        <p:txBody>
          <a:bodyPr wrap="none">
            <a:spAutoFit/>
          </a:bodyPr>
          <a:lstStyle/>
          <a:p>
            <a:pPr algn="ctr">
              <a:lnSpc>
                <a:spcPct val="107000"/>
              </a:lnSpc>
              <a:spcAft>
                <a:spcPts val="8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Fig iii: Stack Data Structure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723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Examples </a:t>
            </a:r>
            <a:r>
              <a:rPr lang="en-IN" b="1" dirty="0">
                <a:latin typeface="Times New Roman" panose="02020603050405020304" pitchFamily="18" charset="0"/>
                <a:cs typeface="Times New Roman" panose="02020603050405020304" pitchFamily="18" charset="0"/>
              </a:rPr>
              <a:t>of Stack </a:t>
            </a:r>
            <a:r>
              <a:rPr lang="en-IN" b="1" dirty="0" smtClean="0">
                <a:latin typeface="Times New Roman" panose="02020603050405020304" pitchFamily="18" charset="0"/>
                <a:cs typeface="Times New Roman" panose="02020603050405020304" pitchFamily="18" charset="0"/>
              </a:rPr>
              <a:t>Data Structures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lvl="0"/>
            <a:r>
              <a:rPr lang="en-IN" sz="2400" b="1" dirty="0" smtClean="0">
                <a:latin typeface="Times New Roman" panose="02020603050405020304" pitchFamily="18" charset="0"/>
                <a:cs typeface="Times New Roman" panose="02020603050405020304" pitchFamily="18" charset="0"/>
              </a:rPr>
              <a:t>Example 1:</a:t>
            </a:r>
            <a:r>
              <a:rPr lang="en-IN" sz="2400" dirty="0" smtClean="0">
                <a:latin typeface="Times New Roman" panose="02020603050405020304" pitchFamily="18" charset="0"/>
                <a:cs typeface="Times New Roman" panose="02020603050405020304" pitchFamily="18" charset="0"/>
              </a:rPr>
              <a:t> Stack </a:t>
            </a:r>
            <a:r>
              <a:rPr lang="en-IN" sz="2400" dirty="0">
                <a:latin typeface="Times New Roman" panose="02020603050405020304" pitchFamily="18" charset="0"/>
                <a:cs typeface="Times New Roman" panose="02020603050405020304" pitchFamily="18" charset="0"/>
              </a:rPr>
              <a:t>data structure is used in implementing redo and undo features.</a:t>
            </a:r>
          </a:p>
          <a:p>
            <a:pPr marL="0" indent="0">
              <a:buNone/>
            </a:pPr>
            <a:r>
              <a:rPr lang="en-IN" sz="2400" dirty="0" smtClean="0">
                <a:latin typeface="Times New Roman" panose="02020603050405020304" pitchFamily="18" charset="0"/>
                <a:cs typeface="Times New Roman" panose="02020603050405020304" pitchFamily="18" charset="0"/>
              </a:rPr>
              <a:t>TEXT</a:t>
            </a:r>
            <a:r>
              <a:rPr lang="en-IN" sz="2400" dirty="0">
                <a:latin typeface="Times New Roman" panose="02020603050405020304" pitchFamily="18" charset="0"/>
                <a:cs typeface="Times New Roman" panose="02020603050405020304" pitchFamily="18" charset="0"/>
              </a:rPr>
              <a:t>: The primary goal of </a:t>
            </a:r>
            <a:r>
              <a:rPr lang="en-IN" sz="2400" dirty="0" err="1">
                <a:latin typeface="Times New Roman" panose="02020603050405020304" pitchFamily="18" charset="0"/>
                <a:cs typeface="Times New Roman" panose="02020603050405020304" pitchFamily="18" charset="0"/>
              </a:rPr>
              <a:t>Softroniics</a:t>
            </a:r>
            <a:r>
              <a:rPr lang="en-IN" sz="2400" dirty="0">
                <a:latin typeface="Times New Roman" panose="02020603050405020304" pitchFamily="18" charset="0"/>
                <a:cs typeface="Times New Roman" panose="02020603050405020304" pitchFamily="18" charset="0"/>
              </a:rPr>
              <a:t> is to give quality </a:t>
            </a:r>
            <a:r>
              <a:rPr lang="en-IN" sz="2400" dirty="0" err="1" smtClean="0">
                <a:latin typeface="Times New Roman" panose="02020603050405020304" pitchFamily="18" charset="0"/>
                <a:cs typeface="Times New Roman" panose="02020603050405020304" pitchFamily="18" charset="0"/>
              </a:rPr>
              <a:t>ed</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cation</a:t>
            </a: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lvl="0"/>
            <a:endParaRPr lang="en-IN" sz="2400" dirty="0" smtClean="0">
              <a:latin typeface="Times New Roman" panose="02020603050405020304" pitchFamily="18" charset="0"/>
              <a:cs typeface="Times New Roman" panose="02020603050405020304" pitchFamily="18" charset="0"/>
            </a:endParaRPr>
          </a:p>
          <a:p>
            <a:pPr lvl="0"/>
            <a:endParaRPr lang="en-IN" sz="2400" dirty="0">
              <a:latin typeface="Times New Roman" panose="02020603050405020304" pitchFamily="18" charset="0"/>
              <a:cs typeface="Times New Roman" panose="02020603050405020304" pitchFamily="18" charset="0"/>
            </a:endParaRPr>
          </a:p>
          <a:p>
            <a:pPr lvl="0"/>
            <a:endParaRPr lang="en-IN" sz="2400" dirty="0" smtClean="0">
              <a:latin typeface="Times New Roman" panose="02020603050405020304" pitchFamily="18" charset="0"/>
              <a:cs typeface="Times New Roman" panose="02020603050405020304" pitchFamily="18" charset="0"/>
            </a:endParaRPr>
          </a:p>
          <a:p>
            <a:pPr algn="ctr"/>
            <a:endParaRPr lang="en-IN" sz="1800" dirty="0" smtClean="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p>
            <a:pPr algn="ctr"/>
            <a:endParaRPr lang="en-IN" sz="1800" dirty="0" smtClean="0">
              <a:latin typeface="Times New Roman" panose="02020603050405020304" pitchFamily="18" charset="0"/>
              <a:cs typeface="Times New Roman" panose="02020603050405020304" pitchFamily="18" charset="0"/>
            </a:endParaRPr>
          </a:p>
          <a:p>
            <a:pPr algn="ctr"/>
            <a:r>
              <a:rPr lang="en-IN" sz="1800" dirty="0" smtClean="0">
                <a:latin typeface="Times New Roman" panose="02020603050405020304" pitchFamily="18" charset="0"/>
                <a:cs typeface="Times New Roman" panose="02020603050405020304" pitchFamily="18" charset="0"/>
              </a:rPr>
              <a:t>Fig </a:t>
            </a:r>
            <a:r>
              <a:rPr lang="en-IN" sz="1800" dirty="0">
                <a:latin typeface="Times New Roman" panose="02020603050405020304" pitchFamily="18" charset="0"/>
                <a:cs typeface="Times New Roman" panose="02020603050405020304" pitchFamily="18" charset="0"/>
              </a:rPr>
              <a:t>i: Initial State of Undo Stack</a:t>
            </a:r>
          </a:p>
          <a:p>
            <a:pPr marL="0" lvl="0" indent="0">
              <a:buNone/>
            </a:pPr>
            <a:endParaRPr lang="en-IN" sz="2400" dirty="0">
              <a:latin typeface="Times New Roman" panose="02020603050405020304" pitchFamily="18" charset="0"/>
              <a:cs typeface="Times New Roman" panose="02020603050405020304" pitchFamily="18" charset="0"/>
            </a:endParaRPr>
          </a:p>
          <a:p>
            <a:pPr lvl="0"/>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fig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instead of education, we have written </a:t>
            </a:r>
            <a:r>
              <a:rPr lang="en-IN" sz="2400" dirty="0" err="1">
                <a:latin typeface="Times New Roman" panose="02020603050405020304" pitchFamily="18" charset="0"/>
                <a:cs typeface="Times New Roman" panose="02020603050405020304" pitchFamily="18" charset="0"/>
              </a:rPr>
              <a:t>edcation</a:t>
            </a:r>
            <a:r>
              <a:rPr lang="en-IN" sz="2400" dirty="0">
                <a:latin typeface="Times New Roman" panose="02020603050405020304" pitchFamily="18" charset="0"/>
                <a:cs typeface="Times New Roman" panose="02020603050405020304" pitchFamily="18" charset="0"/>
              </a:rPr>
              <a:t> which we can correct by undoing the last performed operation. This is possible because these data are stored in the undo stack.</a:t>
            </a:r>
          </a:p>
          <a:p>
            <a:endParaRPr lang="en-IN" sz="2400" dirty="0">
              <a:latin typeface="Times New Roman" panose="02020603050405020304" pitchFamily="18" charset="0"/>
              <a:cs typeface="Times New Roman" panose="02020603050405020304" pitchFamily="18" charset="0"/>
            </a:endParaRPr>
          </a:p>
        </p:txBody>
      </p:sp>
      <p:pic>
        <p:nvPicPr>
          <p:cNvPr id="5" name="Picture 4" descr="C:\Users\INTEL\Desktop\Softroniics\Notes\undo 1.PNG"/>
          <p:cNvPicPr/>
          <p:nvPr/>
        </p:nvPicPr>
        <p:blipFill>
          <a:blip r:embed="rId2">
            <a:extLst>
              <a:ext uri="{28A0092B-C50C-407E-A947-70E740481C1C}">
                <a14:useLocalDpi xmlns:a14="http://schemas.microsoft.com/office/drawing/2010/main" val="0"/>
              </a:ext>
            </a:extLst>
          </a:blip>
          <a:srcRect/>
          <a:stretch>
            <a:fillRect/>
          </a:stretch>
        </p:blipFill>
        <p:spPr bwMode="auto">
          <a:xfrm>
            <a:off x="5300662" y="2720240"/>
            <a:ext cx="1590675" cy="1990725"/>
          </a:xfrm>
          <a:prstGeom prst="rect">
            <a:avLst/>
          </a:prstGeom>
          <a:noFill/>
          <a:ln>
            <a:noFill/>
          </a:ln>
        </p:spPr>
      </p:pic>
    </p:spTree>
    <p:extLst>
      <p:ext uri="{BB962C8B-B14F-4D97-AF65-F5344CB8AC3E}">
        <p14:creationId xmlns:p14="http://schemas.microsoft.com/office/powerpoint/2010/main" val="1009987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719"/>
          </a:xfrm>
        </p:spPr>
        <p:txBody>
          <a:bodyPr>
            <a:normAutofit fontScale="90000"/>
          </a:bodyPr>
          <a:lstStyle/>
          <a:p>
            <a:endParaRPr lang="en-IN" dirty="0"/>
          </a:p>
        </p:txBody>
      </p:sp>
      <p:sp>
        <p:nvSpPr>
          <p:cNvPr id="3" name="Content Placeholder 2"/>
          <p:cNvSpPr>
            <a:spLocks noGrp="1"/>
          </p:cNvSpPr>
          <p:nvPr>
            <p:ph idx="1"/>
          </p:nvPr>
        </p:nvSpPr>
        <p:spPr>
          <a:xfrm>
            <a:off x="838200" y="410845"/>
            <a:ext cx="10515600" cy="5766118"/>
          </a:xfrm>
        </p:spPr>
        <p:txBody>
          <a:bodyPr/>
          <a:lstStyle/>
          <a:p>
            <a:pPr lvl="0"/>
            <a:r>
              <a:rPr lang="en-IN" dirty="0"/>
              <a:t>When we undo (CTRL+Z) , the top element from the undo stack, i.e., </a:t>
            </a:r>
            <a:r>
              <a:rPr lang="en-IN" dirty="0" err="1"/>
              <a:t>cation</a:t>
            </a:r>
            <a:r>
              <a:rPr lang="en-IN" dirty="0"/>
              <a:t>, is selected and placed in the redo stack. Thus, </a:t>
            </a:r>
            <a:r>
              <a:rPr lang="en-IN" dirty="0" err="1"/>
              <a:t>cation</a:t>
            </a:r>
            <a:r>
              <a:rPr lang="en-IN" dirty="0"/>
              <a:t> gets removed from the text. See the following figure.</a:t>
            </a:r>
          </a:p>
          <a:p>
            <a:r>
              <a:rPr lang="en-IN" dirty="0"/>
              <a:t>TEXT: The primary goal of </a:t>
            </a:r>
            <a:r>
              <a:rPr lang="en-IN" dirty="0" err="1"/>
              <a:t>Neso</a:t>
            </a:r>
            <a:r>
              <a:rPr lang="en-IN" dirty="0"/>
              <a:t> Academy is to give quality </a:t>
            </a:r>
            <a:r>
              <a:rPr lang="en-IN" dirty="0" err="1"/>
              <a:t>edcation</a:t>
            </a:r>
            <a:endParaRPr lang="en-IN" dirty="0"/>
          </a:p>
          <a:p>
            <a:endParaRPr lang="en-IN" b="1" dirty="0"/>
          </a:p>
        </p:txBody>
      </p:sp>
      <p:sp>
        <p:nvSpPr>
          <p:cNvPr id="6" name="Rectangle 5"/>
          <p:cNvSpPr/>
          <p:nvPr/>
        </p:nvSpPr>
        <p:spPr>
          <a:xfrm>
            <a:off x="671014" y="4763627"/>
            <a:ext cx="11041039" cy="1413336"/>
          </a:xfrm>
          <a:prstGeom prst="rect">
            <a:avLst/>
          </a:prstGeom>
        </p:spPr>
        <p:txBody>
          <a:bodyPr wrap="square">
            <a:spAutoFit/>
          </a:bodyPr>
          <a:lstStyle/>
          <a:p>
            <a:pPr algn="ctr">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Fig ii: </a:t>
            </a:r>
            <a:r>
              <a:rPr lang="en-IN" dirty="0">
                <a:latin typeface="Times New Roman" panose="02020603050405020304" pitchFamily="18" charset="0"/>
                <a:ea typeface="Calibri" panose="020F0502020204030204" pitchFamily="34" charset="0"/>
                <a:cs typeface="Times New Roman" panose="02020603050405020304" pitchFamily="18" charset="0"/>
              </a:rPr>
              <a:t>Undoing </a:t>
            </a:r>
            <a:r>
              <a:rPr lang="en-IN" dirty="0" err="1">
                <a:latin typeface="Times New Roman" panose="02020603050405020304" pitchFamily="18" charset="0"/>
                <a:ea typeface="Calibri" panose="020F0502020204030204" pitchFamily="34" charset="0"/>
                <a:cs typeface="Times New Roman" panose="02020603050405020304" pitchFamily="18" charset="0"/>
              </a:rPr>
              <a:t>cation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 redo stack is required in case the user wants to redo the operation. If we like to place </a:t>
            </a:r>
            <a:r>
              <a:rPr lang="en-IN" dirty="0" err="1">
                <a:latin typeface="Times New Roman" panose="02020603050405020304" pitchFamily="18" charset="0"/>
                <a:ea typeface="Calibri" panose="020F0502020204030204" pitchFamily="34" charset="0"/>
                <a:cs typeface="Times New Roman" panose="02020603050405020304" pitchFamily="18" charset="0"/>
              </a:rPr>
              <a:t>cation</a:t>
            </a:r>
            <a:r>
              <a:rPr lang="en-IN" dirty="0">
                <a:latin typeface="Times New Roman" panose="02020603050405020304" pitchFamily="18" charset="0"/>
                <a:ea typeface="Calibri" panose="020F0502020204030204" pitchFamily="34" charset="0"/>
                <a:cs typeface="Times New Roman" panose="02020603050405020304" pitchFamily="18" charset="0"/>
              </a:rPr>
              <a:t> back again, then we can redo (CTRL+Y), and the top element of redo stack, i.e., </a:t>
            </a:r>
            <a:r>
              <a:rPr lang="en-IN" dirty="0" err="1">
                <a:latin typeface="Times New Roman" panose="02020603050405020304" pitchFamily="18" charset="0"/>
                <a:ea typeface="Calibri" panose="020F0502020204030204" pitchFamily="34" charset="0"/>
                <a:cs typeface="Times New Roman" panose="02020603050405020304" pitchFamily="18" charset="0"/>
              </a:rPr>
              <a:t>cation</a:t>
            </a:r>
            <a:r>
              <a:rPr lang="en-IN" dirty="0">
                <a:latin typeface="Times New Roman" panose="02020603050405020304" pitchFamily="18" charset="0"/>
                <a:ea typeface="Calibri" panose="020F0502020204030204" pitchFamily="34" charset="0"/>
                <a:cs typeface="Times New Roman" panose="02020603050405020304" pitchFamily="18" charset="0"/>
              </a:rPr>
              <a:t> will be placed back again. Similarly, after correcting education, we can continue writing</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Users\INTEL\Desktop\Softroniics\Notes\undo2.PNG"/>
          <p:cNvPicPr/>
          <p:nvPr/>
        </p:nvPicPr>
        <p:blipFill>
          <a:blip r:embed="rId2">
            <a:extLst>
              <a:ext uri="{28A0092B-C50C-407E-A947-70E740481C1C}">
                <a14:useLocalDpi xmlns:a14="http://schemas.microsoft.com/office/drawing/2010/main" val="0"/>
              </a:ext>
            </a:extLst>
          </a:blip>
          <a:srcRect/>
          <a:stretch>
            <a:fillRect/>
          </a:stretch>
        </p:blipFill>
        <p:spPr bwMode="auto">
          <a:xfrm>
            <a:off x="3248025" y="2528887"/>
            <a:ext cx="5695950" cy="1800225"/>
          </a:xfrm>
          <a:prstGeom prst="rect">
            <a:avLst/>
          </a:prstGeom>
          <a:noFill/>
          <a:ln>
            <a:noFill/>
          </a:ln>
        </p:spPr>
      </p:pic>
    </p:spTree>
    <p:extLst>
      <p:ext uri="{BB962C8B-B14F-4D97-AF65-F5344CB8AC3E}">
        <p14:creationId xmlns:p14="http://schemas.microsoft.com/office/powerpoint/2010/main" val="1348909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smtClean="0"/>
              <a:t>Contd..</a:t>
            </a:r>
            <a:endParaRPr lang="en-IN" b="1" dirty="0"/>
          </a:p>
        </p:txBody>
      </p:sp>
      <p:sp>
        <p:nvSpPr>
          <p:cNvPr id="3" name="Content Placeholder 2"/>
          <p:cNvSpPr>
            <a:spLocks noGrp="1"/>
          </p:cNvSpPr>
          <p:nvPr>
            <p:ph idx="1"/>
          </p:nvPr>
        </p:nvSpPr>
        <p:spPr>
          <a:xfrm>
            <a:off x="838200" y="914400"/>
            <a:ext cx="10515600" cy="5262563"/>
          </a:xfrm>
        </p:spPr>
        <p:txBody>
          <a:bodyPr/>
          <a:lstStyle/>
          <a:p>
            <a:r>
              <a:rPr lang="en-IN" dirty="0"/>
              <a:t>TEXT: The primary goal of </a:t>
            </a:r>
            <a:r>
              <a:rPr lang="en-IN" dirty="0" err="1"/>
              <a:t>Neso</a:t>
            </a:r>
            <a:r>
              <a:rPr lang="en-IN" dirty="0"/>
              <a:t> Academy is to give quality education to </a:t>
            </a:r>
            <a:r>
              <a:rPr lang="en-IN" dirty="0" err="1"/>
              <a:t>ebery</a:t>
            </a:r>
            <a:endParaRPr lang="en-IN" dirty="0"/>
          </a:p>
          <a:p>
            <a:endParaRPr lang="en-IN" dirty="0" smtClean="0"/>
          </a:p>
          <a:p>
            <a:endParaRPr lang="en-IN" dirty="0"/>
          </a:p>
          <a:p>
            <a:pPr marL="0" indent="0">
              <a:buNone/>
            </a:pPr>
            <a:endParaRPr lang="en-IN" dirty="0" smtClean="0"/>
          </a:p>
          <a:p>
            <a:endParaRPr lang="en-IN" dirty="0"/>
          </a:p>
          <a:p>
            <a:endParaRPr lang="en-IN" dirty="0" smtClean="0"/>
          </a:p>
          <a:p>
            <a:pPr marL="0" indent="0">
              <a:buNone/>
            </a:pPr>
            <a:endParaRPr lang="en-IN" dirty="0"/>
          </a:p>
          <a:p>
            <a:pPr marL="0" indent="0" algn="ctr">
              <a:buNone/>
            </a:pPr>
            <a:r>
              <a:rPr lang="en-IN" sz="2400" dirty="0" smtClean="0">
                <a:latin typeface="Times New Roman" panose="02020603050405020304" pitchFamily="18" charset="0"/>
                <a:cs typeface="Times New Roman" panose="02020603050405020304" pitchFamily="18" charset="0"/>
              </a:rPr>
              <a:t>Fig </a:t>
            </a:r>
            <a:r>
              <a:rPr lang="en-IN" sz="2400" dirty="0">
                <a:latin typeface="Times New Roman" panose="02020603050405020304" pitchFamily="18" charset="0"/>
                <a:cs typeface="Times New Roman" panose="02020603050405020304" pitchFamily="18" charset="0"/>
              </a:rPr>
              <a:t>iii: Updated Undo Stack</a:t>
            </a:r>
          </a:p>
        </p:txBody>
      </p:sp>
      <p:pic>
        <p:nvPicPr>
          <p:cNvPr id="4" name="Picture 3" descr="C:\Users\INTEL\Desktop\Softroniics\Notes\undo3.PNG"/>
          <p:cNvPicPr/>
          <p:nvPr/>
        </p:nvPicPr>
        <p:blipFill>
          <a:blip r:embed="rId2">
            <a:extLst>
              <a:ext uri="{28A0092B-C50C-407E-A947-70E740481C1C}">
                <a14:useLocalDpi xmlns:a14="http://schemas.microsoft.com/office/drawing/2010/main" val="0"/>
              </a:ext>
            </a:extLst>
          </a:blip>
          <a:srcRect/>
          <a:stretch>
            <a:fillRect/>
          </a:stretch>
        </p:blipFill>
        <p:spPr bwMode="auto">
          <a:xfrm>
            <a:off x="5281612" y="2466974"/>
            <a:ext cx="1628775" cy="2309741"/>
          </a:xfrm>
          <a:prstGeom prst="rect">
            <a:avLst/>
          </a:prstGeom>
          <a:noFill/>
          <a:ln>
            <a:noFill/>
          </a:ln>
        </p:spPr>
      </p:pic>
    </p:spTree>
    <p:extLst>
      <p:ext uri="{BB962C8B-B14F-4D97-AF65-F5344CB8AC3E}">
        <p14:creationId xmlns:p14="http://schemas.microsoft.com/office/powerpoint/2010/main" val="1974047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412"/>
          </a:xfrm>
        </p:spPr>
        <p:txBody>
          <a:bodyPr>
            <a:normAutofit/>
          </a:bodyPr>
          <a:lstStyle/>
          <a:p>
            <a:r>
              <a:rPr lang="en-IN" sz="4000" b="1" dirty="0"/>
              <a:t>Contd..</a:t>
            </a:r>
            <a:endParaRPr lang="en-IN" sz="4000" dirty="0"/>
          </a:p>
        </p:txBody>
      </p:sp>
      <p:sp>
        <p:nvSpPr>
          <p:cNvPr id="3" name="Content Placeholder 2"/>
          <p:cNvSpPr>
            <a:spLocks noGrp="1"/>
          </p:cNvSpPr>
          <p:nvPr>
            <p:ph idx="1"/>
          </p:nvPr>
        </p:nvSpPr>
        <p:spPr/>
        <p:txBody>
          <a:bodyPr>
            <a:normAutofit/>
          </a:bodyPr>
          <a:lstStyle/>
          <a:p>
            <a:pPr lvl="0"/>
            <a:r>
              <a:rPr lang="en-IN" dirty="0"/>
              <a:t>Operation: Redo (CTRL+Y):</a:t>
            </a:r>
          </a:p>
          <a:p>
            <a:r>
              <a:rPr lang="en-IN" dirty="0"/>
              <a:t>TEXT: The primary goal of </a:t>
            </a:r>
            <a:r>
              <a:rPr lang="en-IN" dirty="0" err="1"/>
              <a:t>Neso</a:t>
            </a:r>
            <a:r>
              <a:rPr lang="en-IN" dirty="0"/>
              <a:t> Academy is to give quality education to </a:t>
            </a:r>
            <a:r>
              <a:rPr lang="en-IN" dirty="0" err="1"/>
              <a:t>ebery</a:t>
            </a:r>
            <a:endParaRPr lang="en-IN" dirty="0"/>
          </a:p>
          <a:p>
            <a:endParaRPr lang="en-IN" dirty="0" smtClean="0"/>
          </a:p>
          <a:p>
            <a:endParaRPr lang="en-IN" dirty="0"/>
          </a:p>
          <a:p>
            <a:pPr marL="0" indent="0">
              <a:buNone/>
            </a:pPr>
            <a:endParaRPr lang="en-IN" dirty="0" smtClean="0"/>
          </a:p>
          <a:p>
            <a:endParaRPr lang="en-IN" dirty="0"/>
          </a:p>
          <a:p>
            <a:pPr marL="0" indent="0" algn="ctr">
              <a:buNone/>
            </a:pPr>
            <a:r>
              <a:rPr lang="en-IN" sz="2400" dirty="0" smtClean="0">
                <a:latin typeface="Times New Roman" panose="02020603050405020304" pitchFamily="18" charset="0"/>
                <a:cs typeface="Times New Roman" panose="02020603050405020304" pitchFamily="18" charset="0"/>
              </a:rPr>
              <a:t>Fig </a:t>
            </a:r>
            <a:r>
              <a:rPr lang="en-IN" sz="2400" dirty="0">
                <a:latin typeface="Times New Roman" panose="02020603050405020304" pitchFamily="18" charset="0"/>
                <a:cs typeface="Times New Roman" panose="02020603050405020304" pitchFamily="18" charset="0"/>
              </a:rPr>
              <a:t>v: Redoing </a:t>
            </a:r>
            <a:r>
              <a:rPr lang="en-IN" sz="2400" dirty="0" err="1">
                <a:latin typeface="Times New Roman" panose="02020603050405020304" pitchFamily="18" charset="0"/>
                <a:cs typeface="Times New Roman" panose="02020603050405020304" pitchFamily="18" charset="0"/>
              </a:rPr>
              <a:t>ebery</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C:\Users\INTEL\Desktop\Softroniics\Notes\undo5.PNG"/>
          <p:cNvPicPr/>
          <p:nvPr/>
        </p:nvPicPr>
        <p:blipFill>
          <a:blip r:embed="rId2">
            <a:extLst>
              <a:ext uri="{28A0092B-C50C-407E-A947-70E740481C1C}">
                <a14:useLocalDpi xmlns:a14="http://schemas.microsoft.com/office/drawing/2010/main" val="0"/>
              </a:ext>
            </a:extLst>
          </a:blip>
          <a:srcRect/>
          <a:stretch>
            <a:fillRect/>
          </a:stretch>
        </p:blipFill>
        <p:spPr bwMode="auto">
          <a:xfrm>
            <a:off x="3271837" y="3285556"/>
            <a:ext cx="5648325" cy="1733550"/>
          </a:xfrm>
          <a:prstGeom prst="rect">
            <a:avLst/>
          </a:prstGeom>
          <a:noFill/>
          <a:ln>
            <a:noFill/>
          </a:ln>
        </p:spPr>
      </p:pic>
    </p:spTree>
    <p:extLst>
      <p:ext uri="{BB962C8B-B14F-4D97-AF65-F5344CB8AC3E}">
        <p14:creationId xmlns:p14="http://schemas.microsoft.com/office/powerpoint/2010/main" val="1657532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smtClean="0">
                <a:latin typeface="Times New Roman" panose="02020603050405020304" pitchFamily="18" charset="0"/>
                <a:cs typeface="Times New Roman" panose="02020603050405020304" pitchFamily="18" charset="0"/>
              </a:rPr>
              <a:t>Queue Data Structure</a:t>
            </a:r>
            <a:br>
              <a:rPr lang="en-IN" b="1" dirty="0" smtClean="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r>
              <a:rPr lang="en-IN" sz="2000" dirty="0" smtClean="0">
                <a:latin typeface="Times New Roman" panose="02020603050405020304" pitchFamily="18" charset="0"/>
                <a:cs typeface="Times New Roman" panose="02020603050405020304" pitchFamily="18" charset="0"/>
              </a:rPr>
              <a:t>Unlike </a:t>
            </a:r>
            <a:r>
              <a:rPr lang="en-IN" sz="2000" dirty="0">
                <a:latin typeface="Times New Roman" panose="02020603050405020304" pitchFamily="18" charset="0"/>
                <a:cs typeface="Times New Roman" panose="02020603050405020304" pitchFamily="18" charset="0"/>
              </a:rPr>
              <a:t>stack, the queue data structure works in the FIFO principle where first element stored in the queue will be removed first.</a:t>
            </a:r>
          </a:p>
          <a:p>
            <a:pPr lvl="0" algn="just"/>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works just like a queue of people in the ticket counter where first person on the queue will get the ticket first. </a:t>
            </a:r>
          </a:p>
          <a:p>
            <a:pPr lvl="0" algn="just"/>
            <a:r>
              <a:rPr lang="en-IN" sz="2000" dirty="0">
                <a:latin typeface="Times New Roman" panose="02020603050405020304" pitchFamily="18" charset="0"/>
                <a:cs typeface="Times New Roman" panose="02020603050405020304" pitchFamily="18" charset="0"/>
              </a:rPr>
              <a:t>In a queue, addition and removal are performed from separate ends. </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4" name="Picture 3" descr="queue"/>
          <p:cNvPicPr/>
          <p:nvPr/>
        </p:nvPicPr>
        <p:blipFill>
          <a:blip r:embed="rId2">
            <a:extLst>
              <a:ext uri="{28A0092B-C50C-407E-A947-70E740481C1C}">
                <a14:useLocalDpi xmlns:a14="http://schemas.microsoft.com/office/drawing/2010/main" val="0"/>
              </a:ext>
            </a:extLst>
          </a:blip>
          <a:srcRect/>
          <a:stretch>
            <a:fillRect/>
          </a:stretch>
        </p:blipFill>
        <p:spPr bwMode="auto">
          <a:xfrm>
            <a:off x="4155530" y="3788249"/>
            <a:ext cx="3362325" cy="2038350"/>
          </a:xfrm>
          <a:prstGeom prst="rect">
            <a:avLst/>
          </a:prstGeom>
          <a:noFill/>
          <a:ln>
            <a:noFill/>
          </a:ln>
        </p:spPr>
      </p:pic>
      <p:sp>
        <p:nvSpPr>
          <p:cNvPr id="6" name="Rectangle 5"/>
          <p:cNvSpPr/>
          <p:nvPr/>
        </p:nvSpPr>
        <p:spPr>
          <a:xfrm>
            <a:off x="4410660" y="5437903"/>
            <a:ext cx="2852063" cy="388696"/>
          </a:xfrm>
          <a:prstGeom prst="rect">
            <a:avLst/>
          </a:prstGeom>
        </p:spPr>
        <p:txBody>
          <a:bodyPr wrap="none">
            <a:spAutoFit/>
          </a:bodyPr>
          <a:lstStyle/>
          <a:p>
            <a:pPr algn="ctr">
              <a:lnSpc>
                <a:spcPct val="107000"/>
              </a:lnSpc>
              <a:spcAft>
                <a:spcPts val="80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Fig iv: Queue Data Structure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1997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latin typeface="Times New Roman" panose="02020603050405020304" pitchFamily="18" charset="0"/>
                <a:cs typeface="Times New Roman" panose="02020603050405020304" pitchFamily="18" charset="0"/>
              </a:rPr>
              <a:t>Graph Data </a:t>
            </a:r>
            <a:r>
              <a:rPr lang="en-IN" b="1" dirty="0" smtClean="0">
                <a:latin typeface="Times New Roman" panose="02020603050405020304" pitchFamily="18" charset="0"/>
                <a:cs typeface="Times New Roman" panose="02020603050405020304" pitchFamily="18" charset="0"/>
              </a:rPr>
              <a:t>Structure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IN" dirty="0" smtClean="0">
                <a:latin typeface="Times New Roman" panose="02020603050405020304" pitchFamily="18" charset="0"/>
                <a:cs typeface="Times New Roman" panose="02020603050405020304" pitchFamily="18" charset="0"/>
              </a:rPr>
              <a:t>Here</a:t>
            </a:r>
            <a:r>
              <a:rPr lang="en-IN" dirty="0">
                <a:latin typeface="Times New Roman" panose="02020603050405020304" pitchFamily="18" charset="0"/>
                <a:cs typeface="Times New Roman" panose="02020603050405020304" pitchFamily="18" charset="0"/>
              </a:rPr>
              <a:t>, each node is called vertex and each vertex is connected to other vertices through edges</a:t>
            </a:r>
            <a:r>
              <a:rPr lang="en-IN" dirty="0" smtClean="0">
                <a:latin typeface="Times New Roman" panose="02020603050405020304" pitchFamily="18" charset="0"/>
                <a:cs typeface="Times New Roman" panose="02020603050405020304" pitchFamily="18" charset="0"/>
              </a:rPr>
              <a:t>.</a:t>
            </a:r>
          </a:p>
          <a:p>
            <a:pPr marL="0" lvl="0" indent="0">
              <a:buNone/>
            </a:pPr>
            <a:endParaRPr lang="en-IN" sz="2400" dirty="0" smtClean="0">
              <a:latin typeface="Times New Roman" panose="02020603050405020304" pitchFamily="18" charset="0"/>
              <a:cs typeface="Times New Roman" panose="02020603050405020304" pitchFamily="18" charset="0"/>
            </a:endParaRPr>
          </a:p>
          <a:p>
            <a:pPr marL="0" lvl="0" indent="0">
              <a:buNone/>
            </a:pPr>
            <a:endParaRPr lang="en-IN" sz="2400" dirty="0">
              <a:latin typeface="Times New Roman" panose="02020603050405020304" pitchFamily="18" charset="0"/>
              <a:cs typeface="Times New Roman" panose="02020603050405020304" pitchFamily="18" charset="0"/>
            </a:endParaRPr>
          </a:p>
          <a:p>
            <a:pPr marL="0" lvl="0" indent="0">
              <a:buNone/>
            </a:pPr>
            <a:endParaRPr lang="en-IN" sz="2400" dirty="0" smtClean="0">
              <a:latin typeface="Times New Roman" panose="02020603050405020304" pitchFamily="18" charset="0"/>
              <a:cs typeface="Times New Roman" panose="02020603050405020304" pitchFamily="18" charset="0"/>
            </a:endParaRPr>
          </a:p>
          <a:p>
            <a:pPr marL="0" lvl="0" indent="0">
              <a:buNone/>
            </a:pPr>
            <a:endParaRPr lang="en-IN" sz="2400" dirty="0">
              <a:latin typeface="Times New Roman" panose="02020603050405020304" pitchFamily="18" charset="0"/>
              <a:cs typeface="Times New Roman" panose="02020603050405020304" pitchFamily="18" charset="0"/>
            </a:endParaRPr>
          </a:p>
          <a:p>
            <a:pPr marL="0" lvl="0" indent="0">
              <a:buNone/>
            </a:pPr>
            <a:endParaRPr lang="en-IN" sz="2400" dirty="0" smtClean="0">
              <a:latin typeface="Times New Roman" panose="02020603050405020304" pitchFamily="18" charset="0"/>
              <a:cs typeface="Times New Roman" panose="02020603050405020304" pitchFamily="18" charset="0"/>
            </a:endParaRPr>
          </a:p>
          <a:p>
            <a:pPr marL="0" lvl="0" indent="0">
              <a:buNone/>
            </a:pPr>
            <a:endParaRPr lang="en-IN" sz="2400" dirty="0">
              <a:latin typeface="Times New Roman" panose="02020603050405020304" pitchFamily="18" charset="0"/>
              <a:cs typeface="Times New Roman" panose="02020603050405020304" pitchFamily="18" charset="0"/>
            </a:endParaRPr>
          </a:p>
          <a:p>
            <a:pPr marL="0" lvl="0" indent="0" algn="ctr">
              <a:buNone/>
            </a:pPr>
            <a:r>
              <a:rPr lang="en-IN" sz="2400" dirty="0" smtClean="0">
                <a:latin typeface="Times New Roman" panose="02020603050405020304" pitchFamily="18" charset="0"/>
                <a:cs typeface="Times New Roman" panose="02020603050405020304" pitchFamily="18" charset="0"/>
              </a:rPr>
              <a:t>Fig: Graph </a:t>
            </a:r>
            <a:r>
              <a:rPr lang="en-IN" sz="2400" dirty="0">
                <a:latin typeface="Times New Roman" panose="02020603050405020304" pitchFamily="18" charset="0"/>
                <a:cs typeface="Times New Roman" panose="02020603050405020304" pitchFamily="18" charset="0"/>
              </a:rPr>
              <a:t>Data </a:t>
            </a:r>
            <a:r>
              <a:rPr lang="en-IN" sz="2400" dirty="0" smtClean="0">
                <a:latin typeface="Times New Roman" panose="02020603050405020304" pitchFamily="18" charset="0"/>
                <a:cs typeface="Times New Roman" panose="02020603050405020304" pitchFamily="18" charset="0"/>
              </a:rPr>
              <a:t>Structure</a:t>
            </a:r>
          </a:p>
        </p:txBody>
      </p:sp>
      <p:pic>
        <p:nvPicPr>
          <p:cNvPr id="4" name="Picture 3" descr="Graph data structure example"/>
          <p:cNvPicPr/>
          <p:nvPr/>
        </p:nvPicPr>
        <p:blipFill>
          <a:blip r:embed="rId2">
            <a:extLst>
              <a:ext uri="{28A0092B-C50C-407E-A947-70E740481C1C}">
                <a14:useLocalDpi xmlns:a14="http://schemas.microsoft.com/office/drawing/2010/main" val="0"/>
              </a:ext>
            </a:extLst>
          </a:blip>
          <a:srcRect/>
          <a:stretch>
            <a:fillRect/>
          </a:stretch>
        </p:blipFill>
        <p:spPr bwMode="auto">
          <a:xfrm>
            <a:off x="4943475" y="3054398"/>
            <a:ext cx="2305050" cy="2305050"/>
          </a:xfrm>
          <a:prstGeom prst="rect">
            <a:avLst/>
          </a:prstGeom>
          <a:noFill/>
          <a:ln>
            <a:noFill/>
          </a:ln>
        </p:spPr>
      </p:pic>
    </p:spTree>
    <p:extLst>
      <p:ext uri="{BB962C8B-B14F-4D97-AF65-F5344CB8AC3E}">
        <p14:creationId xmlns:p14="http://schemas.microsoft.com/office/powerpoint/2010/main" val="1804596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Q</a:t>
            </a:r>
            <a:r>
              <a:rPr lang="en-IN" dirty="0" smtClean="0">
                <a:latin typeface="Times New Roman" panose="02020603050405020304" pitchFamily="18" charset="0"/>
                <a:cs typeface="Times New Roman" panose="02020603050405020304" pitchFamily="18" charset="0"/>
              </a:rPr>
              <a:t>uantities</a:t>
            </a:r>
            <a:r>
              <a:rPr lang="en-IN" dirty="0">
                <a:latin typeface="Times New Roman" panose="02020603050405020304" pitchFamily="18" charset="0"/>
                <a:cs typeface="Times New Roman" panose="02020603050405020304" pitchFamily="18" charset="0"/>
              </a:rPr>
              <a:t>, characters, or symbols on which a computer performs </a:t>
            </a:r>
            <a:r>
              <a:rPr lang="en-IN" dirty="0" smtClean="0">
                <a:latin typeface="Times New Roman" panose="02020603050405020304" pitchFamily="18" charset="0"/>
                <a:cs typeface="Times New Roman" panose="02020603050405020304" pitchFamily="18" charset="0"/>
              </a:rPr>
              <a:t>operations.</a:t>
            </a:r>
          </a:p>
          <a:p>
            <a:r>
              <a:rPr lang="en-IN" dirty="0" smtClean="0">
                <a:latin typeface="Times New Roman" panose="02020603050405020304" pitchFamily="18" charset="0"/>
                <a:cs typeface="Times New Roman" panose="02020603050405020304" pitchFamily="18" charset="0"/>
              </a:rPr>
              <a:t>It may </a:t>
            </a:r>
            <a:r>
              <a:rPr lang="en-IN" dirty="0">
                <a:latin typeface="Times New Roman" panose="02020603050405020304" pitchFamily="18" charset="0"/>
                <a:cs typeface="Times New Roman" panose="02020603050405020304" pitchFamily="18" charset="0"/>
              </a:rPr>
              <a:t>be stored and transmitted in the form of electrical signals and recorded on magnetic, optical, or mechanical recording media.</a:t>
            </a:r>
          </a:p>
          <a:p>
            <a:r>
              <a:rPr lang="en-IN" dirty="0">
                <a:latin typeface="Times New Roman" panose="02020603050405020304" pitchFamily="18" charset="0"/>
                <a:cs typeface="Times New Roman" panose="02020603050405020304" pitchFamily="18" charset="0"/>
              </a:rPr>
              <a:t>E.g.:  c = </a:t>
            </a:r>
            <a:r>
              <a:rPr lang="en-IN" dirty="0" err="1">
                <a:latin typeface="Times New Roman" panose="02020603050405020304" pitchFamily="18" charset="0"/>
                <a:cs typeface="Times New Roman" panose="02020603050405020304" pitchFamily="18" charset="0"/>
              </a:rPr>
              <a:t>a+b</a:t>
            </a:r>
            <a:r>
              <a:rPr lang="en-IN" dirty="0">
                <a:latin typeface="Times New Roman" panose="02020603050405020304" pitchFamily="18" charset="0"/>
                <a:cs typeface="Times New Roman" panose="02020603050405020304" pitchFamily="18" charset="0"/>
              </a:rPr>
              <a:t>, here a and b can be thought of as data</a:t>
            </a:r>
          </a:p>
        </p:txBody>
      </p:sp>
    </p:spTree>
    <p:extLst>
      <p:ext uri="{BB962C8B-B14F-4D97-AF65-F5344CB8AC3E}">
        <p14:creationId xmlns:p14="http://schemas.microsoft.com/office/powerpoint/2010/main" val="1030865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4368"/>
          </a:xfrm>
        </p:spPr>
        <p:txBody>
          <a:bodyPr>
            <a:normAutofit fontScale="90000"/>
          </a:bodyPr>
          <a:lstStyle/>
          <a:p>
            <a:r>
              <a:rPr lang="en-IN" sz="2800" b="1" dirty="0">
                <a:latin typeface="Times New Roman" panose="02020603050405020304" pitchFamily="18" charset="0"/>
                <a:cs typeface="Times New Roman" panose="02020603050405020304" pitchFamily="18" charset="0"/>
              </a:rPr>
              <a:t>Example 3: </a:t>
            </a:r>
            <a:r>
              <a:rPr lang="en-IN" sz="2800" dirty="0">
                <a:latin typeface="Times New Roman" panose="02020603050405020304" pitchFamily="18" charset="0"/>
                <a:cs typeface="Times New Roman" panose="02020603050405020304" pitchFamily="18" charset="0"/>
              </a:rPr>
              <a:t>Storing the friendship information on a social networking </a:t>
            </a:r>
            <a:r>
              <a:rPr lang="en-IN" sz="2800" dirty="0" smtClean="0">
                <a:latin typeface="Times New Roman" panose="02020603050405020304" pitchFamily="18" charset="0"/>
                <a:cs typeface="Times New Roman" panose="02020603050405020304" pitchFamily="18" charset="0"/>
              </a:rPr>
              <a:t>site.</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6412"/>
            <a:ext cx="10515600" cy="5030551"/>
          </a:xfrm>
        </p:spPr>
        <p:txBody>
          <a:bodyPr>
            <a:normAutofit fontScale="92500" lnSpcReduction="20000"/>
          </a:bodyPr>
          <a:lstStyle/>
          <a:p>
            <a:endParaRPr lang="en-IN" dirty="0" smtClean="0"/>
          </a:p>
          <a:p>
            <a:endParaRPr lang="en-IN" dirty="0"/>
          </a:p>
          <a:p>
            <a:endParaRPr lang="en-IN" dirty="0" smtClean="0"/>
          </a:p>
          <a:p>
            <a:endParaRPr lang="en-IN" dirty="0"/>
          </a:p>
          <a:p>
            <a:endParaRPr lang="en-IN" dirty="0" smtClean="0"/>
          </a:p>
          <a:p>
            <a:endParaRPr lang="en-IN" dirty="0"/>
          </a:p>
          <a:p>
            <a:pPr marL="0" indent="0" algn="ctr">
              <a:buNone/>
            </a:pPr>
            <a:endParaRPr lang="en-IN" dirty="0" smtClean="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smtClean="0">
              <a:latin typeface="Times New Roman" panose="02020603050405020304" pitchFamily="18" charset="0"/>
              <a:cs typeface="Times New Roman" panose="02020603050405020304" pitchFamily="18" charset="0"/>
            </a:endParaRPr>
          </a:p>
          <a:p>
            <a:pPr marL="0" indent="0" algn="ctr">
              <a:buNone/>
            </a:pPr>
            <a:r>
              <a:rPr lang="en-IN" dirty="0" smtClean="0">
                <a:latin typeface="Times New Roman" panose="02020603050405020304" pitchFamily="18" charset="0"/>
                <a:cs typeface="Times New Roman" panose="02020603050405020304" pitchFamily="18" charset="0"/>
              </a:rPr>
              <a:t>Fig </a:t>
            </a:r>
            <a:r>
              <a:rPr lang="en-IN" dirty="0">
                <a:latin typeface="Times New Roman" panose="02020603050405020304" pitchFamily="18" charset="0"/>
                <a:cs typeface="Times New Roman" panose="02020603050405020304" pitchFamily="18" charset="0"/>
              </a:rPr>
              <a:t>vii: Graphical Representation of Social Networking </a:t>
            </a:r>
            <a:r>
              <a:rPr lang="en-IN" dirty="0" smtClean="0">
                <a:latin typeface="Times New Roman" panose="02020603050405020304" pitchFamily="18" charset="0"/>
                <a:cs typeface="Times New Roman" panose="02020603050405020304" pitchFamily="18" charset="0"/>
              </a:rPr>
              <a:t>Site</a:t>
            </a:r>
          </a:p>
          <a:p>
            <a:pPr lvl="0"/>
            <a:r>
              <a:rPr lang="en-IN" dirty="0" smtClean="0">
                <a:latin typeface="Times New Roman" panose="02020603050405020304" pitchFamily="18" charset="0"/>
                <a:cs typeface="Times New Roman" panose="02020603050405020304" pitchFamily="18" charset="0"/>
              </a:rPr>
              <a:t>Here, </a:t>
            </a:r>
            <a:r>
              <a:rPr lang="en-IN" dirty="0">
                <a:latin typeface="Times New Roman" panose="02020603050405020304" pitchFamily="18" charset="0"/>
                <a:cs typeface="Times New Roman" panose="02020603050405020304" pitchFamily="18" charset="0"/>
              </a:rPr>
              <a:t>James is a friend of Mark and </a:t>
            </a:r>
            <a:r>
              <a:rPr lang="en-IN" dirty="0" err="1">
                <a:latin typeface="Times New Roman" panose="02020603050405020304" pitchFamily="18" charset="0"/>
                <a:cs typeface="Times New Roman" panose="02020603050405020304" pitchFamily="18" charset="0"/>
              </a:rPr>
              <a:t>Lia</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Also</a:t>
            </a:r>
            <a:r>
              <a:rPr lang="en-IN" dirty="0">
                <a:latin typeface="Times New Roman" panose="02020603050405020304" pitchFamily="18" charset="0"/>
                <a:cs typeface="Times New Roman" panose="02020603050405020304" pitchFamily="18" charset="0"/>
              </a:rPr>
              <a:t>, Lucy is a friend of both Mark and </a:t>
            </a:r>
            <a:r>
              <a:rPr lang="en-IN" dirty="0" err="1">
                <a:latin typeface="Times New Roman" panose="02020603050405020304" pitchFamily="18" charset="0"/>
                <a:cs typeface="Times New Roman" panose="02020603050405020304" pitchFamily="18" charset="0"/>
              </a:rPr>
              <a:t>Lia</a:t>
            </a:r>
            <a:r>
              <a:rPr lang="en-IN" dirty="0">
                <a:latin typeface="Times New Roman" panose="02020603050405020304" pitchFamily="18" charset="0"/>
                <a:cs typeface="Times New Roman" panose="02020603050405020304" pitchFamily="18" charset="0"/>
              </a:rPr>
              <a:t>. </a:t>
            </a:r>
            <a:endParaRPr lang="en-IN" dirty="0"/>
          </a:p>
        </p:txBody>
      </p:sp>
      <p:pic>
        <p:nvPicPr>
          <p:cNvPr id="4" name="Picture 3" descr="C:\Users\INTEL\Desktop\Softroniics\Notes\graph eg.PNG"/>
          <p:cNvPicPr/>
          <p:nvPr/>
        </p:nvPicPr>
        <p:blipFill>
          <a:blip r:embed="rId2">
            <a:extLst>
              <a:ext uri="{28A0092B-C50C-407E-A947-70E740481C1C}">
                <a14:useLocalDpi xmlns:a14="http://schemas.microsoft.com/office/drawing/2010/main" val="0"/>
              </a:ext>
            </a:extLst>
          </a:blip>
          <a:srcRect/>
          <a:stretch>
            <a:fillRect/>
          </a:stretch>
        </p:blipFill>
        <p:spPr bwMode="auto">
          <a:xfrm>
            <a:off x="4302172" y="1371481"/>
            <a:ext cx="3314700" cy="2695575"/>
          </a:xfrm>
          <a:prstGeom prst="rect">
            <a:avLst/>
          </a:prstGeom>
          <a:noFill/>
          <a:ln>
            <a:noFill/>
          </a:ln>
        </p:spPr>
      </p:pic>
    </p:spTree>
    <p:extLst>
      <p:ext uri="{BB962C8B-B14F-4D97-AF65-F5344CB8AC3E}">
        <p14:creationId xmlns:p14="http://schemas.microsoft.com/office/powerpoint/2010/main" val="599830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Tree </a:t>
            </a:r>
            <a:r>
              <a:rPr lang="en-IN" b="1" dirty="0"/>
              <a:t>Data Structure</a:t>
            </a:r>
            <a:endParaRPr lang="en-IN" dirty="0"/>
          </a:p>
        </p:txBody>
      </p:sp>
      <p:sp>
        <p:nvSpPr>
          <p:cNvPr id="3" name="Content Placeholder 2"/>
          <p:cNvSpPr>
            <a:spLocks noGrp="1"/>
          </p:cNvSpPr>
          <p:nvPr>
            <p:ph idx="1"/>
          </p:nvPr>
        </p:nvSpPr>
        <p:spPr/>
        <p:txBody>
          <a:bodyPr/>
          <a:lstStyle/>
          <a:p>
            <a:r>
              <a:rPr lang="en-IN" dirty="0" smtClean="0"/>
              <a:t>Similar </a:t>
            </a:r>
            <a:r>
              <a:rPr lang="en-IN" dirty="0"/>
              <a:t>to a graph, a tree is also a collection of vertices and edges. However, in tree data structure, there can only be one edge between two vertices</a:t>
            </a:r>
            <a:r>
              <a:rPr lang="en-IN" dirty="0" smtClean="0"/>
              <a:t>.</a:t>
            </a:r>
          </a:p>
          <a:p>
            <a:pPr marL="0" indent="0">
              <a:buNone/>
            </a:pPr>
            <a:endParaRPr lang="en-IN" dirty="0"/>
          </a:p>
          <a:p>
            <a:endParaRPr lang="en-IN" dirty="0" smtClean="0"/>
          </a:p>
          <a:p>
            <a:pPr marL="0" indent="0">
              <a:buNone/>
            </a:pPr>
            <a:endParaRPr lang="en-IN" dirty="0"/>
          </a:p>
          <a:p>
            <a:pPr marL="0" indent="0">
              <a:buNone/>
            </a:pPr>
            <a:endParaRPr lang="en-IN" dirty="0" smtClean="0"/>
          </a:p>
          <a:p>
            <a:pPr marL="0" indent="0">
              <a:buNone/>
            </a:pPr>
            <a:endParaRPr lang="en-IN" dirty="0"/>
          </a:p>
          <a:p>
            <a:pPr marL="0" indent="0" algn="ctr">
              <a:buNone/>
            </a:pPr>
            <a:r>
              <a:rPr lang="en-IN" sz="2400" dirty="0" smtClean="0"/>
              <a:t>Fig: </a:t>
            </a:r>
            <a:r>
              <a:rPr lang="en-IN" sz="2400" dirty="0" smtClean="0"/>
              <a:t>Tree </a:t>
            </a:r>
            <a:r>
              <a:rPr lang="en-IN" sz="2400" dirty="0"/>
              <a:t>Data Structure</a:t>
            </a:r>
            <a:endParaRPr lang="en-IN" sz="2400" dirty="0" smtClean="0"/>
          </a:p>
        </p:txBody>
      </p:sp>
      <p:pic>
        <p:nvPicPr>
          <p:cNvPr id="4" name="Picture 3" descr="Tree data structure example"/>
          <p:cNvPicPr/>
          <p:nvPr/>
        </p:nvPicPr>
        <p:blipFill>
          <a:blip r:embed="rId2">
            <a:extLst>
              <a:ext uri="{28A0092B-C50C-407E-A947-70E740481C1C}">
                <a14:useLocalDpi xmlns:a14="http://schemas.microsoft.com/office/drawing/2010/main" val="0"/>
              </a:ext>
            </a:extLst>
          </a:blip>
          <a:srcRect/>
          <a:stretch>
            <a:fillRect/>
          </a:stretch>
        </p:blipFill>
        <p:spPr bwMode="auto">
          <a:xfrm>
            <a:off x="4441778" y="3220018"/>
            <a:ext cx="3581400" cy="2628900"/>
          </a:xfrm>
          <a:prstGeom prst="rect">
            <a:avLst/>
          </a:prstGeom>
          <a:noFill/>
          <a:ln>
            <a:noFill/>
          </a:ln>
        </p:spPr>
      </p:pic>
    </p:spTree>
    <p:extLst>
      <p:ext uri="{BB962C8B-B14F-4D97-AF65-F5344CB8AC3E}">
        <p14:creationId xmlns:p14="http://schemas.microsoft.com/office/powerpoint/2010/main" val="3486102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Difference between data and </a:t>
            </a:r>
            <a:r>
              <a:rPr lang="en-IN" b="1" dirty="0" smtClean="0">
                <a:latin typeface="Times New Roman" panose="02020603050405020304" pitchFamily="18" charset="0"/>
                <a:cs typeface="Times New Roman" panose="02020603050405020304" pitchFamily="18" charset="0"/>
              </a:rPr>
              <a:t>information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E.g.:  Data: TEERPSAJ SI EMAN YM</a:t>
            </a:r>
          </a:p>
          <a:p>
            <a:pPr marL="0" indent="0">
              <a:buNone/>
            </a:pPr>
            <a:r>
              <a:rPr lang="en-IN" dirty="0">
                <a:latin typeface="Times New Roman" panose="02020603050405020304" pitchFamily="18" charset="0"/>
                <a:cs typeface="Times New Roman" panose="02020603050405020304" pitchFamily="18" charset="0"/>
              </a:rPr>
              <a:t>Information: MY NAME IS </a:t>
            </a:r>
            <a:r>
              <a:rPr lang="en-IN" dirty="0" smtClean="0">
                <a:latin typeface="Times New Roman" panose="02020603050405020304" pitchFamily="18" charset="0"/>
                <a:cs typeface="Times New Roman" panose="02020603050405020304" pitchFamily="18" charset="0"/>
              </a:rPr>
              <a:t>JASPREET</a:t>
            </a:r>
          </a:p>
          <a:p>
            <a:r>
              <a:rPr lang="en-IN" dirty="0">
                <a:latin typeface="Times New Roman" panose="02020603050405020304" pitchFamily="18" charset="0"/>
                <a:cs typeface="Times New Roman" panose="02020603050405020304" pitchFamily="18" charset="0"/>
              </a:rPr>
              <a:t>D</a:t>
            </a:r>
            <a:r>
              <a:rPr lang="en-IN" dirty="0" smtClean="0">
                <a:latin typeface="Times New Roman" panose="02020603050405020304" pitchFamily="18" charset="0"/>
                <a:cs typeface="Times New Roman" panose="02020603050405020304" pitchFamily="18" charset="0"/>
              </a:rPr>
              <a:t>ata - merely a collection of characters, and from this, the user cannot understand anything properly.</a:t>
            </a:r>
          </a:p>
          <a:p>
            <a:pPr lvl="0"/>
            <a:r>
              <a:rPr lang="en-IN" dirty="0" smtClean="0">
                <a:latin typeface="Times New Roman" panose="02020603050405020304" pitchFamily="18" charset="0"/>
                <a:cs typeface="Times New Roman" panose="02020603050405020304" pitchFamily="18" charset="0"/>
              </a:rPr>
              <a:t>When </a:t>
            </a:r>
            <a:r>
              <a:rPr lang="en-IN" dirty="0">
                <a:latin typeface="Times New Roman" panose="02020603050405020304" pitchFamily="18" charset="0"/>
                <a:cs typeface="Times New Roman" panose="02020603050405020304" pitchFamily="18" charset="0"/>
              </a:rPr>
              <a:t>this data </a:t>
            </a:r>
            <a:r>
              <a:rPr lang="en-IN" dirty="0" smtClean="0">
                <a:latin typeface="Times New Roman" panose="02020603050405020304" pitchFamily="18" charset="0"/>
                <a:cs typeface="Times New Roman" panose="02020603050405020304" pitchFamily="18" charset="0"/>
              </a:rPr>
              <a:t>is processed, </a:t>
            </a:r>
            <a:r>
              <a:rPr lang="en-IN" dirty="0">
                <a:latin typeface="Times New Roman" panose="02020603050405020304" pitchFamily="18" charset="0"/>
                <a:cs typeface="Times New Roman" panose="02020603050405020304" pitchFamily="18" charset="0"/>
              </a:rPr>
              <a:t>then it </a:t>
            </a:r>
            <a:r>
              <a:rPr lang="en-IN" dirty="0" smtClean="0">
                <a:latin typeface="Times New Roman" panose="02020603050405020304" pitchFamily="18" charset="0"/>
                <a:cs typeface="Times New Roman" panose="02020603050405020304" pitchFamily="18" charset="0"/>
              </a:rPr>
              <a:t>become an information </a:t>
            </a:r>
            <a:r>
              <a:rPr lang="en-IN" dirty="0">
                <a:latin typeface="Times New Roman" panose="02020603050405020304" pitchFamily="18" charset="0"/>
                <a:cs typeface="Times New Roman" panose="02020603050405020304" pitchFamily="18" charset="0"/>
              </a:rPr>
              <a:t>because now the user can read, understand, and extract some meaning from it.</a:t>
            </a:r>
          </a:p>
          <a:p>
            <a:pPr lvl="0"/>
            <a:r>
              <a:rPr lang="en-IN" dirty="0">
                <a:latin typeface="Times New Roman" panose="02020603050405020304" pitchFamily="18" charset="0"/>
                <a:cs typeface="Times New Roman" panose="02020603050405020304" pitchFamily="18" charset="0"/>
              </a:rPr>
              <a:t>If data is arranged systematically, then it gets a structure and becomes meaningful.</a:t>
            </a:r>
          </a:p>
          <a:p>
            <a:r>
              <a:rPr lang="en-IN" dirty="0">
                <a:latin typeface="Times New Roman" panose="02020603050405020304" pitchFamily="18" charset="0"/>
                <a:cs typeface="Times New Roman" panose="02020603050405020304" pitchFamily="18" charset="0"/>
              </a:rPr>
              <a:t>This meaningful or processed data is called </a:t>
            </a:r>
            <a:r>
              <a:rPr lang="en-IN" b="1" i="1" dirty="0">
                <a:latin typeface="Times New Roman" panose="02020603050405020304" pitchFamily="18" charset="0"/>
                <a:cs typeface="Times New Roman" panose="02020603050405020304" pitchFamily="18" charset="0"/>
              </a:rPr>
              <a:t>information.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386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Data </a:t>
            </a:r>
            <a:r>
              <a:rPr lang="en-IN" sz="3200" b="1" dirty="0" smtClean="0">
                <a:latin typeface="Times New Roman" panose="02020603050405020304" pitchFamily="18" charset="0"/>
                <a:cs typeface="Times New Roman" panose="02020603050405020304" pitchFamily="18" charset="0"/>
              </a:rPr>
              <a:t>Structure</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1848" y="1825625"/>
            <a:ext cx="10515600" cy="4351338"/>
          </a:xfrm>
        </p:spPr>
        <p:txBody>
          <a:bodyPr>
            <a:normAutofit/>
          </a:bodyPr>
          <a:lstStyle/>
          <a:p>
            <a:pPr lvl="0"/>
            <a:r>
              <a:rPr lang="en-IN" sz="2400" dirty="0">
                <a:latin typeface="Times New Roman" panose="02020603050405020304" pitchFamily="18" charset="0"/>
                <a:cs typeface="Times New Roman" panose="02020603050405020304" pitchFamily="18" charset="0"/>
              </a:rPr>
              <a:t>A data structure is a systematic way to organize data so that it can be used efficiently in terms of time as well as space.</a:t>
            </a:r>
          </a:p>
          <a:p>
            <a:pPr lvl="0"/>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also used for processing, retrieving and storing data.</a:t>
            </a:r>
          </a:p>
          <a:p>
            <a:pPr lvl="0"/>
            <a:r>
              <a:rPr lang="en-IN" sz="2400" dirty="0">
                <a:latin typeface="Times New Roman" panose="02020603050405020304" pitchFamily="18" charset="0"/>
                <a:cs typeface="Times New Roman" panose="02020603050405020304" pitchFamily="18" charset="0"/>
              </a:rPr>
              <a:t>There are different basic and advanced types of data structures that are used in almost every program or software system that has been developed, so we must have good knowledge about data structures.</a:t>
            </a:r>
          </a:p>
          <a:p>
            <a:pPr lvl="0"/>
            <a:r>
              <a:rPr lang="en-IN" sz="2400" dirty="0">
                <a:latin typeface="Times New Roman" panose="02020603050405020304" pitchFamily="18" charset="0"/>
                <a:cs typeface="Times New Roman" panose="02020603050405020304" pitchFamily="18" charset="0"/>
              </a:rPr>
              <a:t>Depending on our requirement and project, it is important to choose the right data structure for our project. </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088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8" y="1138952"/>
            <a:ext cx="10515600" cy="1325563"/>
          </a:xfrm>
        </p:spPr>
        <p:txBody>
          <a:bodyPr>
            <a:normAutofit/>
          </a:bodyPr>
          <a:lstStyle/>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E.g.: if we want to store data sequentially in the memory, then we can go for the array data structure</a:t>
            </a:r>
            <a:br>
              <a:rPr lang="en-IN" sz="2400" dirty="0">
                <a:latin typeface="Times New Roman" panose="02020603050405020304" pitchFamily="18" charset="0"/>
                <a:cs typeface="Times New Roman" panose="02020603050405020304" pitchFamily="18" charset="0"/>
              </a:rPr>
            </a:br>
            <a:endParaRPr lang="en-IN" sz="2400" dirty="0"/>
          </a:p>
        </p:txBody>
      </p:sp>
      <p:pic>
        <p:nvPicPr>
          <p:cNvPr id="4" name="Content Placeholder 3" descr="Storing data sequentially in the array data structur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8722" y="2464515"/>
            <a:ext cx="6934556" cy="3073558"/>
          </a:xfrm>
          <a:prstGeom prst="rect">
            <a:avLst/>
          </a:prstGeom>
          <a:noFill/>
          <a:ln>
            <a:noFill/>
          </a:ln>
        </p:spPr>
      </p:pic>
    </p:spTree>
    <p:extLst>
      <p:ext uri="{BB962C8B-B14F-4D97-AF65-F5344CB8AC3E}">
        <p14:creationId xmlns:p14="http://schemas.microsoft.com/office/powerpoint/2010/main" val="305092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latin typeface="Times New Roman" panose="02020603050405020304" pitchFamily="18" charset="0"/>
                <a:cs typeface="Times New Roman" panose="02020603050405020304" pitchFamily="18" charset="0"/>
              </a:rPr>
              <a:t>Need For Data Structures</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0" indent="0">
              <a:buNone/>
            </a:pPr>
            <a:endParaRPr lang="en-IN" dirty="0" smtClean="0"/>
          </a:p>
          <a:p>
            <a:pPr lvl="0" algn="just"/>
            <a:r>
              <a:rPr lang="en-IN" dirty="0" smtClean="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needs to be managed in such a way so that it can produce some meaningful information.</a:t>
            </a:r>
          </a:p>
          <a:p>
            <a:pPr lvl="0" algn="just"/>
            <a:r>
              <a:rPr lang="en-IN" dirty="0">
                <a:latin typeface="Times New Roman" panose="02020603050405020304" pitchFamily="18" charset="0"/>
                <a:cs typeface="Times New Roman" panose="02020603050405020304" pitchFamily="18" charset="0"/>
              </a:rPr>
              <a:t>To provide an appropriate way to structure the data, we need to know about Data Structures.</a:t>
            </a:r>
          </a:p>
          <a:p>
            <a:pPr algn="just"/>
            <a:r>
              <a:rPr lang="en-IN" dirty="0">
                <a:latin typeface="Times New Roman" panose="02020603050405020304" pitchFamily="18" charset="0"/>
                <a:cs typeface="Times New Roman" panose="02020603050405020304" pitchFamily="18" charset="0"/>
              </a:rPr>
              <a:t>Data structures give us the way to manage the data appropriately so that we can use it effectively whenever possible</a:t>
            </a:r>
            <a:r>
              <a:rPr lang="en-IN" dirty="0" smtClean="0">
                <a:latin typeface="Times New Roman" panose="02020603050405020304" pitchFamily="18" charset="0"/>
                <a:cs typeface="Times New Roman" panose="02020603050405020304" pitchFamily="18" charset="0"/>
              </a:rPr>
              <a:t>.</a:t>
            </a:r>
          </a:p>
          <a:p>
            <a:pPr algn="just"/>
            <a:r>
              <a:rPr lang="en-IN" dirty="0" smtClean="0">
                <a:latin typeface="Times New Roman" panose="02020603050405020304" pitchFamily="18" charset="0"/>
                <a:cs typeface="Times New Roman" panose="02020603050405020304" pitchFamily="18" charset="0"/>
              </a:rPr>
              <a:t>We can efficiently use space and time [e.g</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library]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006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
            </a:r>
            <a:br>
              <a:rPr lang="en-IN" b="1" dirty="0" smtClean="0"/>
            </a:br>
            <a:r>
              <a:rPr lang="en-IN" b="1" dirty="0" smtClean="0">
                <a:latin typeface="Times New Roman" panose="02020603050405020304" pitchFamily="18" charset="0"/>
                <a:cs typeface="Times New Roman" panose="02020603050405020304" pitchFamily="18" charset="0"/>
              </a:rPr>
              <a:t>Data </a:t>
            </a:r>
            <a:r>
              <a:rPr lang="en-IN" b="1" dirty="0" smtClean="0">
                <a:latin typeface="Times New Roman" panose="02020603050405020304" pitchFamily="18" charset="0"/>
                <a:cs typeface="Times New Roman" panose="02020603050405020304" pitchFamily="18" charset="0"/>
              </a:rPr>
              <a:t>Types</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lvl="0"/>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defines a certain domain of values and operations allowed on those values.</a:t>
            </a:r>
          </a:p>
          <a:p>
            <a:pPr marL="0" lvl="0" indent="0">
              <a:buNone/>
            </a:pPr>
            <a:r>
              <a:rPr lang="en-IN" dirty="0">
                <a:latin typeface="Times New Roman" panose="02020603050405020304" pitchFamily="18" charset="0"/>
                <a:cs typeface="Times New Roman" panose="02020603050405020304" pitchFamily="18" charset="0"/>
              </a:rPr>
              <a:t>E.g. 1: </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data type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takes only integer values.</a:t>
            </a:r>
          </a:p>
          <a:p>
            <a:r>
              <a:rPr lang="en-IN" dirty="0" smtClean="0">
                <a:latin typeface="Times New Roman" panose="02020603050405020304" pitchFamily="18" charset="0"/>
                <a:cs typeface="Times New Roman" panose="02020603050405020304" pitchFamily="18" charset="0"/>
              </a:rPr>
              <a:t>We </a:t>
            </a:r>
            <a:r>
              <a:rPr lang="en-IN" dirty="0">
                <a:latin typeface="Times New Roman" panose="02020603050405020304" pitchFamily="18" charset="0"/>
                <a:cs typeface="Times New Roman" panose="02020603050405020304" pitchFamily="18" charset="0"/>
              </a:rPr>
              <a:t>can perform almost every operation on integer type.</a:t>
            </a:r>
          </a:p>
          <a:p>
            <a:pPr marL="0" lvl="0" indent="0">
              <a:buNone/>
            </a:pPr>
            <a:endParaRPr lang="en-IN" dirty="0" smtClean="0">
              <a:latin typeface="Times New Roman" panose="02020603050405020304" pitchFamily="18" charset="0"/>
              <a:cs typeface="Times New Roman" panose="02020603050405020304" pitchFamily="18" charset="0"/>
            </a:endParaRPr>
          </a:p>
          <a:p>
            <a:pPr marL="0" lvl="0" indent="0">
              <a:buNone/>
            </a:pPr>
            <a:r>
              <a:rPr lang="en-IN" dirty="0" smtClean="0">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2: float data </a:t>
            </a:r>
            <a:r>
              <a:rPr lang="en-IN" dirty="0" smtClean="0">
                <a:latin typeface="Times New Roman" panose="02020603050405020304" pitchFamily="18" charset="0"/>
                <a:cs typeface="Times New Roman" panose="02020603050405020304" pitchFamily="18" charset="0"/>
              </a:rPr>
              <a:t>type</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It takes only floating-point values.</a:t>
            </a:r>
          </a:p>
          <a:p>
            <a:pPr lvl="0"/>
            <a:r>
              <a:rPr lang="en-IN" dirty="0">
                <a:latin typeface="Times New Roman" panose="02020603050405020304" pitchFamily="18" charset="0"/>
                <a:cs typeface="Times New Roman" panose="02020603050405020304" pitchFamily="18" charset="0"/>
              </a:rPr>
              <a:t>Operations allowed on float data type: addition, subtraction, multiplication, division, etc. </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Bitwise </a:t>
            </a:r>
            <a:r>
              <a:rPr lang="en-IN" dirty="0">
                <a:latin typeface="Times New Roman" panose="02020603050405020304" pitchFamily="18" charset="0"/>
                <a:cs typeface="Times New Roman" panose="02020603050405020304" pitchFamily="18" charset="0"/>
              </a:rPr>
              <a:t>and %% (modulus) operations are allowed on the </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data type but not on the float data type</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397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Types of Data </a:t>
            </a:r>
            <a:r>
              <a:rPr lang="en-IN" sz="2800" b="1" dirty="0" smtClean="0">
                <a:latin typeface="Times New Roman" panose="02020603050405020304" pitchFamily="18" charset="0"/>
                <a:cs typeface="Times New Roman" panose="02020603050405020304" pitchFamily="18" charset="0"/>
              </a:rPr>
              <a:t>Structure</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4252795" y="5892000"/>
            <a:ext cx="3531736" cy="369332"/>
          </a:xfrm>
          <a:prstGeom prst="rect">
            <a:avLst/>
          </a:prstGeom>
        </p:spPr>
        <p:txBody>
          <a:bodyPr wrap="none">
            <a:spAutoFit/>
          </a:bodyPr>
          <a:lstStyle/>
          <a:p>
            <a:pPr algn="ctr">
              <a:spcAft>
                <a:spcPts val="0"/>
              </a:spcAft>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Fig: Classification of Data Structure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pic>
        <p:nvPicPr>
          <p:cNvPr id="6" name="Picture 5" descr="Primitive vs non-primitive data structure"/>
          <p:cNvPicPr/>
          <p:nvPr/>
        </p:nvPicPr>
        <p:blipFill>
          <a:blip r:embed="rId2">
            <a:extLst>
              <a:ext uri="{28A0092B-C50C-407E-A947-70E740481C1C}">
                <a14:useLocalDpi xmlns:a14="http://schemas.microsoft.com/office/drawing/2010/main" val="0"/>
              </a:ext>
            </a:extLst>
          </a:blip>
          <a:srcRect/>
          <a:stretch>
            <a:fillRect/>
          </a:stretch>
        </p:blipFill>
        <p:spPr bwMode="auto">
          <a:xfrm>
            <a:off x="2893325" y="1310185"/>
            <a:ext cx="6632812" cy="4176215"/>
          </a:xfrm>
          <a:prstGeom prst="rect">
            <a:avLst/>
          </a:prstGeom>
          <a:noFill/>
          <a:ln>
            <a:noFill/>
          </a:ln>
        </p:spPr>
      </p:pic>
    </p:spTree>
    <p:extLst>
      <p:ext uri="{BB962C8B-B14F-4D97-AF65-F5344CB8AC3E}">
        <p14:creationId xmlns:p14="http://schemas.microsoft.com/office/powerpoint/2010/main" val="2032727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Linear data </a:t>
            </a:r>
            <a:r>
              <a:rPr lang="en-IN" b="1" dirty="0" smtClean="0">
                <a:latin typeface="Times New Roman" panose="02020603050405020304" pitchFamily="18" charset="0"/>
                <a:cs typeface="Times New Roman" panose="02020603050405020304" pitchFamily="18" charset="0"/>
              </a:rPr>
              <a:t>structures</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486275"/>
          </a:xfrm>
        </p:spPr>
        <p:txBody>
          <a:bodyPr>
            <a:noAutofit/>
          </a:bodyPr>
          <a:lstStyle/>
          <a:p>
            <a:pPr lvl="0"/>
            <a:r>
              <a:rPr lang="en-IN" sz="2000" dirty="0" smtClean="0">
                <a:latin typeface="Times New Roman" panose="02020603050405020304" pitchFamily="18" charset="0"/>
                <a:cs typeface="Times New Roman" panose="02020603050405020304" pitchFamily="18" charset="0"/>
              </a:rPr>
              <a:t>Elements </a:t>
            </a:r>
            <a:r>
              <a:rPr lang="en-IN" sz="2000" dirty="0">
                <a:latin typeface="Times New Roman" panose="02020603050405020304" pitchFamily="18" charset="0"/>
                <a:cs typeface="Times New Roman" panose="02020603050405020304" pitchFamily="18" charset="0"/>
              </a:rPr>
              <a:t>are arranged in sequence one after the other. </a:t>
            </a:r>
          </a:p>
          <a:p>
            <a:pPr lvl="0"/>
            <a:r>
              <a:rPr lang="en-IN" sz="2000" dirty="0" smtClean="0">
                <a:latin typeface="Times New Roman" panose="02020603050405020304" pitchFamily="18" charset="0"/>
                <a:cs typeface="Times New Roman" panose="02020603050405020304" pitchFamily="18" charset="0"/>
              </a:rPr>
              <a:t>So, </a:t>
            </a:r>
            <a:r>
              <a:rPr lang="en-IN" sz="2000" dirty="0">
                <a:latin typeface="Times New Roman" panose="02020603050405020304" pitchFamily="18" charset="0"/>
                <a:cs typeface="Times New Roman" panose="02020603050405020304" pitchFamily="18" charset="0"/>
              </a:rPr>
              <a:t>they are easy to implement.</a:t>
            </a:r>
          </a:p>
          <a:p>
            <a:pPr lvl="0"/>
            <a:r>
              <a:rPr lang="en-IN" sz="2000" dirty="0">
                <a:latin typeface="Times New Roman" panose="02020603050405020304" pitchFamily="18" charset="0"/>
                <a:cs typeface="Times New Roman" panose="02020603050405020304" pitchFamily="18" charset="0"/>
              </a:rPr>
              <a:t>W</a:t>
            </a:r>
            <a:r>
              <a:rPr lang="en-IN" sz="2000" dirty="0" smtClean="0">
                <a:latin typeface="Times New Roman" panose="02020603050405020304" pitchFamily="18" charset="0"/>
                <a:cs typeface="Times New Roman" panose="02020603050405020304" pitchFamily="18" charset="0"/>
              </a:rPr>
              <a:t>hen </a:t>
            </a:r>
            <a:r>
              <a:rPr lang="en-IN" sz="2000" dirty="0">
                <a:latin typeface="Times New Roman" panose="02020603050405020304" pitchFamily="18" charset="0"/>
                <a:cs typeface="Times New Roman" panose="02020603050405020304" pitchFamily="18" charset="0"/>
              </a:rPr>
              <a:t>the complexity of the program increases, </a:t>
            </a: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might not be the best choice because of operational complexities.</a:t>
            </a:r>
          </a:p>
          <a:p>
            <a:pPr lvl="0"/>
            <a:r>
              <a:rPr lang="en-IN" sz="2000" dirty="0">
                <a:latin typeface="Times New Roman" panose="02020603050405020304" pitchFamily="18" charset="0"/>
                <a:cs typeface="Times New Roman" panose="02020603050405020304" pitchFamily="18" charset="0"/>
              </a:rPr>
              <a:t>They are of two types:</a:t>
            </a:r>
          </a:p>
          <a:p>
            <a:pPr marL="457200" lvl="1" indent="0">
              <a:buNone/>
            </a:pPr>
            <a:r>
              <a:rPr lang="en-IN" sz="2000" dirty="0" smtClean="0">
                <a:latin typeface="Times New Roman" panose="02020603050405020304" pitchFamily="18" charset="0"/>
                <a:cs typeface="Times New Roman" panose="02020603050405020304" pitchFamily="18" charset="0"/>
              </a:rPr>
              <a:t>1. Static </a:t>
            </a:r>
            <a:r>
              <a:rPr lang="en-IN" sz="2000" dirty="0">
                <a:latin typeface="Times New Roman" panose="02020603050405020304" pitchFamily="18" charset="0"/>
                <a:cs typeface="Times New Roman" panose="02020603050405020304" pitchFamily="18" charset="0"/>
              </a:rPr>
              <a:t>data structure: </a:t>
            </a:r>
            <a:endParaRPr lang="en-IN" sz="2000" dirty="0" smtClean="0">
              <a:latin typeface="Times New Roman" panose="02020603050405020304" pitchFamily="18" charset="0"/>
              <a:cs typeface="Times New Roman" panose="02020603050405020304" pitchFamily="18" charset="0"/>
            </a:endParaRPr>
          </a:p>
          <a:p>
            <a:pPr lvl="1"/>
            <a:r>
              <a:rPr lang="en-IN" sz="2000" dirty="0" smtClean="0">
                <a:latin typeface="Times New Roman" panose="02020603050405020304" pitchFamily="18" charset="0"/>
                <a:cs typeface="Times New Roman" panose="02020603050405020304" pitchFamily="18" charset="0"/>
              </a:rPr>
              <a:t>fixed </a:t>
            </a:r>
            <a:r>
              <a:rPr lang="en-IN" sz="2000" dirty="0">
                <a:latin typeface="Times New Roman" panose="02020603050405020304" pitchFamily="18" charset="0"/>
                <a:cs typeface="Times New Roman" panose="02020603050405020304" pitchFamily="18" charset="0"/>
              </a:rPr>
              <a:t>memory size. </a:t>
            </a:r>
            <a:endParaRPr lang="en-IN" sz="2000" dirty="0" smtClean="0">
              <a:latin typeface="Times New Roman" panose="02020603050405020304" pitchFamily="18" charset="0"/>
              <a:cs typeface="Times New Roman" panose="02020603050405020304" pitchFamily="18" charset="0"/>
            </a:endParaRPr>
          </a:p>
          <a:p>
            <a:pPr lvl="1"/>
            <a:r>
              <a:rPr lang="en-IN" sz="2000" dirty="0" smtClean="0">
                <a:latin typeface="Times New Roman" panose="02020603050405020304" pitchFamily="18" charset="0"/>
                <a:cs typeface="Times New Roman" panose="02020603050405020304" pitchFamily="18" charset="0"/>
              </a:rPr>
              <a:t>easier </a:t>
            </a:r>
            <a:r>
              <a:rPr lang="en-IN" sz="2000" dirty="0">
                <a:latin typeface="Times New Roman" panose="02020603050405020304" pitchFamily="18" charset="0"/>
                <a:cs typeface="Times New Roman" panose="02020603050405020304" pitchFamily="18" charset="0"/>
              </a:rPr>
              <a:t>to access the </a:t>
            </a:r>
            <a:r>
              <a:rPr lang="en-IN" sz="2000" dirty="0" smtClean="0">
                <a:latin typeface="Times New Roman" panose="02020603050405020304" pitchFamily="18" charset="0"/>
                <a:cs typeface="Times New Roman" panose="02020603050405020304" pitchFamily="18" charset="0"/>
              </a:rPr>
              <a:t>elements.</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457200" lvl="1" indent="0">
              <a:buNone/>
            </a:pPr>
            <a:r>
              <a:rPr lang="en-IN" sz="2000" dirty="0" smtClean="0">
                <a:latin typeface="Times New Roman" panose="02020603050405020304" pitchFamily="18" charset="0"/>
                <a:cs typeface="Times New Roman" panose="02020603050405020304" pitchFamily="18" charset="0"/>
              </a:rPr>
              <a:t>2. Dynamic </a:t>
            </a:r>
            <a:r>
              <a:rPr lang="en-IN" sz="2000" dirty="0">
                <a:latin typeface="Times New Roman" panose="02020603050405020304" pitchFamily="18" charset="0"/>
                <a:cs typeface="Times New Roman" panose="02020603050405020304" pitchFamily="18" charset="0"/>
              </a:rPr>
              <a:t>data structure: </a:t>
            </a:r>
            <a:endParaRPr lang="en-IN" sz="2000" dirty="0" smtClean="0">
              <a:latin typeface="Times New Roman" panose="02020603050405020304" pitchFamily="18" charset="0"/>
              <a:cs typeface="Times New Roman" panose="02020603050405020304" pitchFamily="18" charset="0"/>
            </a:endParaRPr>
          </a:p>
          <a:p>
            <a:pPr lvl="1"/>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size is not fixed. </a:t>
            </a:r>
            <a:endParaRPr lang="en-IN" sz="2000" dirty="0" smtClean="0">
              <a:latin typeface="Times New Roman" panose="02020603050405020304" pitchFamily="18" charset="0"/>
              <a:cs typeface="Times New Roman" panose="02020603050405020304" pitchFamily="18" charset="0"/>
            </a:endParaRPr>
          </a:p>
          <a:p>
            <a:pPr lvl="1"/>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can be randomly updated during the runtime which may be considered efficient concerning the </a:t>
            </a:r>
            <a:r>
              <a:rPr lang="en-IN" sz="2000" dirty="0" smtClean="0">
                <a:latin typeface="Times New Roman" panose="02020603050405020304" pitchFamily="18" charset="0"/>
                <a:cs typeface="Times New Roman" panose="02020603050405020304" pitchFamily="18" charset="0"/>
              </a:rPr>
              <a:t>memory </a:t>
            </a:r>
            <a:r>
              <a:rPr lang="en-IN" sz="2000" dirty="0">
                <a:latin typeface="Times New Roman" panose="02020603050405020304" pitchFamily="18" charset="0"/>
                <a:cs typeface="Times New Roman" panose="02020603050405020304" pitchFamily="18" charset="0"/>
              </a:rPr>
              <a:t>complexity of the code.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329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D9D9D9"/>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810</Words>
  <Application>Microsoft Office PowerPoint</Application>
  <PresentationFormat>Widescreen</PresentationFormat>
  <Paragraphs>141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Times New Roman</vt:lpstr>
      <vt:lpstr>Office Theme</vt:lpstr>
      <vt:lpstr>Data Structure and Types  </vt:lpstr>
      <vt:lpstr>Data</vt:lpstr>
      <vt:lpstr>Difference between data and information</vt:lpstr>
      <vt:lpstr>Data Structure </vt:lpstr>
      <vt:lpstr>E.g.: if we want to store data sequentially in the memory, then we can go for the array data structure </vt:lpstr>
      <vt:lpstr>Need For Data Structures</vt:lpstr>
      <vt:lpstr> Data Types </vt:lpstr>
      <vt:lpstr>Types of Data Structure </vt:lpstr>
      <vt:lpstr>Linear data structures </vt:lpstr>
      <vt:lpstr>Array Data Structure  </vt:lpstr>
      <vt:lpstr>Example: Arrays are used to store an image as a bitmap.</vt:lpstr>
      <vt:lpstr>Linked List Data Structure </vt:lpstr>
      <vt:lpstr>Stack Data Structure </vt:lpstr>
      <vt:lpstr>Examples of Stack Data Structures </vt:lpstr>
      <vt:lpstr>PowerPoint Presentation</vt:lpstr>
      <vt:lpstr>Contd..</vt:lpstr>
      <vt:lpstr>Contd..</vt:lpstr>
      <vt:lpstr>Queue Data Structure </vt:lpstr>
      <vt:lpstr>Graph Data Structure</vt:lpstr>
      <vt:lpstr>Example 3: Storing the friendship information on a social networking site. </vt:lpstr>
      <vt:lpstr>Tree Data Structure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Types </dc:title>
  <dc:creator>INTEL</dc:creator>
  <cp:lastModifiedBy>INTEL</cp:lastModifiedBy>
  <cp:revision>44</cp:revision>
  <dcterms:created xsi:type="dcterms:W3CDTF">2023-01-28T06:18:44Z</dcterms:created>
  <dcterms:modified xsi:type="dcterms:W3CDTF">2023-01-30T09:29:18Z</dcterms:modified>
</cp:coreProperties>
</file>