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78" r:id="rId24"/>
    <p:sldId id="277" r:id="rId25"/>
    <p:sldId id="280" r:id="rId26"/>
    <p:sldId id="281" r:id="rId27"/>
    <p:sldId id="283" r:id="rId28"/>
    <p:sldId id="284" r:id="rId29"/>
    <p:sldId id="285" r:id="rId30"/>
    <p:sldId id="286" r:id="rId31"/>
    <p:sldId id="287" r:id="rId32"/>
    <p:sldId id="288" r:id="rId33"/>
    <p:sldId id="289" r:id="rId34"/>
    <p:sldId id="290" r:id="rId35"/>
    <p:sldId id="292" r:id="rId36"/>
    <p:sldId id="29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9729F6F-387B-469B-B6DA-FB0BFFC01539}"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ED3B0-4F43-4F93-9652-E321E3CD585D}" type="slidenum">
              <a:rPr lang="en-IN" smtClean="0"/>
              <a:t>‹#›</a:t>
            </a:fld>
            <a:endParaRPr lang="en-IN"/>
          </a:p>
        </p:txBody>
      </p:sp>
    </p:spTree>
    <p:extLst>
      <p:ext uri="{BB962C8B-B14F-4D97-AF65-F5344CB8AC3E}">
        <p14:creationId xmlns:p14="http://schemas.microsoft.com/office/powerpoint/2010/main" val="192546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729F6F-387B-469B-B6DA-FB0BFFC01539}"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ED3B0-4F43-4F93-9652-E321E3CD585D}" type="slidenum">
              <a:rPr lang="en-IN" smtClean="0"/>
              <a:t>‹#›</a:t>
            </a:fld>
            <a:endParaRPr lang="en-IN"/>
          </a:p>
        </p:txBody>
      </p:sp>
    </p:spTree>
    <p:extLst>
      <p:ext uri="{BB962C8B-B14F-4D97-AF65-F5344CB8AC3E}">
        <p14:creationId xmlns:p14="http://schemas.microsoft.com/office/powerpoint/2010/main" val="2372269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729F6F-387B-469B-B6DA-FB0BFFC01539}"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ED3B0-4F43-4F93-9652-E321E3CD585D}" type="slidenum">
              <a:rPr lang="en-IN" smtClean="0"/>
              <a:t>‹#›</a:t>
            </a:fld>
            <a:endParaRPr lang="en-IN"/>
          </a:p>
        </p:txBody>
      </p:sp>
    </p:spTree>
    <p:extLst>
      <p:ext uri="{BB962C8B-B14F-4D97-AF65-F5344CB8AC3E}">
        <p14:creationId xmlns:p14="http://schemas.microsoft.com/office/powerpoint/2010/main" val="1543252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729F6F-387B-469B-B6DA-FB0BFFC01539}"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ED3B0-4F43-4F93-9652-E321E3CD585D}" type="slidenum">
              <a:rPr lang="en-IN" smtClean="0"/>
              <a:t>‹#›</a:t>
            </a:fld>
            <a:endParaRPr lang="en-IN"/>
          </a:p>
        </p:txBody>
      </p:sp>
    </p:spTree>
    <p:extLst>
      <p:ext uri="{BB962C8B-B14F-4D97-AF65-F5344CB8AC3E}">
        <p14:creationId xmlns:p14="http://schemas.microsoft.com/office/powerpoint/2010/main" val="1916721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729F6F-387B-469B-B6DA-FB0BFFC01539}"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AED3B0-4F43-4F93-9652-E321E3CD585D}" type="slidenum">
              <a:rPr lang="en-IN" smtClean="0"/>
              <a:t>‹#›</a:t>
            </a:fld>
            <a:endParaRPr lang="en-IN"/>
          </a:p>
        </p:txBody>
      </p:sp>
    </p:spTree>
    <p:extLst>
      <p:ext uri="{BB962C8B-B14F-4D97-AF65-F5344CB8AC3E}">
        <p14:creationId xmlns:p14="http://schemas.microsoft.com/office/powerpoint/2010/main" val="3675124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9729F6F-387B-469B-B6DA-FB0BFFC01539}"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AED3B0-4F43-4F93-9652-E321E3CD585D}" type="slidenum">
              <a:rPr lang="en-IN" smtClean="0"/>
              <a:t>‹#›</a:t>
            </a:fld>
            <a:endParaRPr lang="en-IN"/>
          </a:p>
        </p:txBody>
      </p:sp>
    </p:spTree>
    <p:extLst>
      <p:ext uri="{BB962C8B-B14F-4D97-AF65-F5344CB8AC3E}">
        <p14:creationId xmlns:p14="http://schemas.microsoft.com/office/powerpoint/2010/main" val="1663802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9729F6F-387B-469B-B6DA-FB0BFFC01539}" type="datetimeFigureOut">
              <a:rPr lang="en-IN" smtClean="0"/>
              <a:t>03-02-2023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AED3B0-4F43-4F93-9652-E321E3CD585D}" type="slidenum">
              <a:rPr lang="en-IN" smtClean="0"/>
              <a:t>‹#›</a:t>
            </a:fld>
            <a:endParaRPr lang="en-IN"/>
          </a:p>
        </p:txBody>
      </p:sp>
    </p:spTree>
    <p:extLst>
      <p:ext uri="{BB962C8B-B14F-4D97-AF65-F5344CB8AC3E}">
        <p14:creationId xmlns:p14="http://schemas.microsoft.com/office/powerpoint/2010/main" val="337796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9729F6F-387B-469B-B6DA-FB0BFFC01539}" type="datetimeFigureOut">
              <a:rPr lang="en-IN" smtClean="0"/>
              <a:t>03-02-2023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AED3B0-4F43-4F93-9652-E321E3CD585D}" type="slidenum">
              <a:rPr lang="en-IN" smtClean="0"/>
              <a:t>‹#›</a:t>
            </a:fld>
            <a:endParaRPr lang="en-IN"/>
          </a:p>
        </p:txBody>
      </p:sp>
    </p:spTree>
    <p:extLst>
      <p:ext uri="{BB962C8B-B14F-4D97-AF65-F5344CB8AC3E}">
        <p14:creationId xmlns:p14="http://schemas.microsoft.com/office/powerpoint/2010/main" val="406214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729F6F-387B-469B-B6DA-FB0BFFC01539}" type="datetimeFigureOut">
              <a:rPr lang="en-IN" smtClean="0"/>
              <a:t>03-02-2023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AED3B0-4F43-4F93-9652-E321E3CD585D}" type="slidenum">
              <a:rPr lang="en-IN" smtClean="0"/>
              <a:t>‹#›</a:t>
            </a:fld>
            <a:endParaRPr lang="en-IN"/>
          </a:p>
        </p:txBody>
      </p:sp>
    </p:spTree>
    <p:extLst>
      <p:ext uri="{BB962C8B-B14F-4D97-AF65-F5344CB8AC3E}">
        <p14:creationId xmlns:p14="http://schemas.microsoft.com/office/powerpoint/2010/main" val="1074565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729F6F-387B-469B-B6DA-FB0BFFC01539}"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AED3B0-4F43-4F93-9652-E321E3CD585D}" type="slidenum">
              <a:rPr lang="en-IN" smtClean="0"/>
              <a:t>‹#›</a:t>
            </a:fld>
            <a:endParaRPr lang="en-IN"/>
          </a:p>
        </p:txBody>
      </p:sp>
    </p:spTree>
    <p:extLst>
      <p:ext uri="{BB962C8B-B14F-4D97-AF65-F5344CB8AC3E}">
        <p14:creationId xmlns:p14="http://schemas.microsoft.com/office/powerpoint/2010/main" val="4181397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729F6F-387B-469B-B6DA-FB0BFFC01539}"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AED3B0-4F43-4F93-9652-E321E3CD585D}" type="slidenum">
              <a:rPr lang="en-IN" smtClean="0"/>
              <a:t>‹#›</a:t>
            </a:fld>
            <a:endParaRPr lang="en-IN"/>
          </a:p>
        </p:txBody>
      </p:sp>
    </p:spTree>
    <p:extLst>
      <p:ext uri="{BB962C8B-B14F-4D97-AF65-F5344CB8AC3E}">
        <p14:creationId xmlns:p14="http://schemas.microsoft.com/office/powerpoint/2010/main" val="3115187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729F6F-387B-469B-B6DA-FB0BFFC01539}" type="datetimeFigureOut">
              <a:rPr lang="en-IN" smtClean="0"/>
              <a:t>03-02-2023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AED3B0-4F43-4F93-9652-E321E3CD585D}" type="slidenum">
              <a:rPr lang="en-IN" smtClean="0"/>
              <a:t>‹#›</a:t>
            </a:fld>
            <a:endParaRPr lang="en-IN"/>
          </a:p>
        </p:txBody>
      </p:sp>
    </p:spTree>
    <p:extLst>
      <p:ext uri="{BB962C8B-B14F-4D97-AF65-F5344CB8AC3E}">
        <p14:creationId xmlns:p14="http://schemas.microsoft.com/office/powerpoint/2010/main" val="3615503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4125" y="2811439"/>
            <a:ext cx="9144000" cy="1241946"/>
          </a:xfrm>
        </p:spPr>
        <p:txBody>
          <a:bodyPr>
            <a:normAutofit fontScale="90000"/>
          </a:bodyPr>
          <a:lstStyle/>
          <a:p>
            <a:r>
              <a:rPr lang="en-IN" b="1" dirty="0" smtClean="0"/>
              <a:t>ALGORITHM</a:t>
            </a:r>
            <a:r>
              <a:rPr lang="en-IN" dirty="0" smtClean="0"/>
              <a:t/>
            </a:r>
            <a:br>
              <a:rPr lang="en-IN" dirty="0" smtClean="0"/>
            </a:br>
            <a:endParaRPr lang="en-IN" dirty="0"/>
          </a:p>
        </p:txBody>
      </p:sp>
      <p:sp>
        <p:nvSpPr>
          <p:cNvPr id="3" name="Subtitle 2"/>
          <p:cNvSpPr>
            <a:spLocks noGrp="1"/>
          </p:cNvSpPr>
          <p:nvPr>
            <p:ph type="subTitle" idx="1"/>
          </p:nvPr>
        </p:nvSpPr>
        <p:spPr>
          <a:xfrm>
            <a:off x="1524000" y="5076967"/>
            <a:ext cx="9144000" cy="180833"/>
          </a:xfrm>
        </p:spPr>
        <p:txBody>
          <a:bodyPr>
            <a:normAutofit fontScale="32500" lnSpcReduction="20000"/>
          </a:bodyPr>
          <a:lstStyle/>
          <a:p>
            <a:pPr lvl="0"/>
            <a:endParaRPr lang="en-IN" dirty="0"/>
          </a:p>
        </p:txBody>
      </p:sp>
    </p:spTree>
    <p:extLst>
      <p:ext uri="{BB962C8B-B14F-4D97-AF65-F5344CB8AC3E}">
        <p14:creationId xmlns:p14="http://schemas.microsoft.com/office/powerpoint/2010/main" val="21961486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13"/>
            <a:ext cx="10515600" cy="1504618"/>
          </a:xfrm>
        </p:spPr>
        <p:txBody>
          <a:bodyPr>
            <a:normAutofit/>
          </a:bodyPr>
          <a:lstStyle/>
          <a:p>
            <a:r>
              <a:rPr lang="en-IN" sz="3600" b="1" dirty="0" smtClean="0">
                <a:latin typeface="Times New Roman" panose="02020603050405020304" pitchFamily="18" charset="0"/>
                <a:cs typeface="Times New Roman" panose="02020603050405020304" pitchFamily="18" charset="0"/>
              </a:rPr>
              <a:t>Algorithm 4:</a:t>
            </a:r>
            <a:r>
              <a:rPr lang="en-IN" sz="3600" dirty="0" smtClean="0">
                <a:latin typeface="Times New Roman" panose="02020603050405020304" pitchFamily="18" charset="0"/>
                <a:cs typeface="Times New Roman" panose="02020603050405020304" pitchFamily="18" charset="0"/>
              </a:rPr>
              <a:t> Find the factorial of a number:</a:t>
            </a:r>
            <a:br>
              <a:rPr lang="en-IN" sz="3600" dirty="0" smtClean="0">
                <a:latin typeface="Times New Roman" panose="02020603050405020304" pitchFamily="18" charset="0"/>
                <a:cs typeface="Times New Roman" panose="02020603050405020304" pitchFamily="18" charset="0"/>
              </a:rPr>
            </a:br>
            <a:endParaRPr lang="en-IN" sz="3600" dirty="0"/>
          </a:p>
        </p:txBody>
      </p:sp>
      <p:sp>
        <p:nvSpPr>
          <p:cNvPr id="3" name="Content Placeholder 2"/>
          <p:cNvSpPr>
            <a:spLocks noGrp="1"/>
          </p:cNvSpPr>
          <p:nvPr>
            <p:ph idx="1"/>
          </p:nvPr>
        </p:nvSpPr>
        <p:spPr>
          <a:xfrm>
            <a:off x="838200" y="1351128"/>
            <a:ext cx="10515600" cy="4825835"/>
          </a:xfrm>
        </p:spPr>
        <p:txBody>
          <a:bodyPr>
            <a:normAutofit fontScale="92500" lnSpcReduction="20000"/>
          </a:bodyPr>
          <a:lstStyle/>
          <a:p>
            <a:pPr marL="0" indent="0">
              <a:buNone/>
            </a:pPr>
            <a:r>
              <a:rPr lang="en-IN" dirty="0" smtClean="0">
                <a:latin typeface="Times New Roman" panose="02020603050405020304" pitchFamily="18" charset="0"/>
                <a:cs typeface="Times New Roman" panose="02020603050405020304" pitchFamily="18" charset="0"/>
              </a:rPr>
              <a:t>Step </a:t>
            </a:r>
            <a:r>
              <a:rPr lang="en-IN" dirty="0">
                <a:latin typeface="Times New Roman" panose="02020603050405020304" pitchFamily="18" charset="0"/>
                <a:cs typeface="Times New Roman" panose="02020603050405020304" pitchFamily="18" charset="0"/>
              </a:rPr>
              <a:t>1: Start</a:t>
            </a:r>
          </a:p>
          <a:p>
            <a:pPr marL="0" indent="0">
              <a:buNone/>
            </a:pPr>
            <a:r>
              <a:rPr lang="en-IN" dirty="0">
                <a:latin typeface="Times New Roman" panose="02020603050405020304" pitchFamily="18" charset="0"/>
                <a:cs typeface="Times New Roman" panose="02020603050405020304" pitchFamily="18" charset="0"/>
              </a:rPr>
              <a:t>Step 2: Declare variables n, factorial and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Step 3: Initialize variables</a:t>
            </a:r>
          </a:p>
          <a:p>
            <a:pPr marL="0" indent="0">
              <a:buNone/>
            </a:pPr>
            <a:r>
              <a:rPr lang="en-IN" dirty="0">
                <a:latin typeface="Times New Roman" panose="02020603050405020304" pitchFamily="18" charset="0"/>
                <a:cs typeface="Times New Roman" panose="02020603050405020304" pitchFamily="18" charset="0"/>
              </a:rPr>
              <a:t>          factorial ← 1</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1</a:t>
            </a:r>
          </a:p>
          <a:p>
            <a:pPr marL="0" indent="0">
              <a:buNone/>
            </a:pPr>
            <a:r>
              <a:rPr lang="en-IN" dirty="0">
                <a:latin typeface="Times New Roman" panose="02020603050405020304" pitchFamily="18" charset="0"/>
                <a:cs typeface="Times New Roman" panose="02020603050405020304" pitchFamily="18" charset="0"/>
              </a:rPr>
              <a:t>Step 4: Read value of n</a:t>
            </a:r>
          </a:p>
          <a:p>
            <a:pPr marL="0" indent="0">
              <a:buNone/>
            </a:pPr>
            <a:r>
              <a:rPr lang="en-IN" dirty="0">
                <a:latin typeface="Times New Roman" panose="02020603050405020304" pitchFamily="18" charset="0"/>
                <a:cs typeface="Times New Roman" panose="02020603050405020304" pitchFamily="18" charset="0"/>
              </a:rPr>
              <a:t>Step 5: Repeat the steps until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n</a:t>
            </a:r>
          </a:p>
          <a:p>
            <a:pPr marL="0" indent="0">
              <a:buNone/>
            </a:pPr>
            <a:r>
              <a:rPr lang="en-IN" dirty="0">
                <a:latin typeface="Times New Roman" panose="02020603050405020304" pitchFamily="18" charset="0"/>
                <a:cs typeface="Times New Roman" panose="02020603050405020304" pitchFamily="18" charset="0"/>
              </a:rPr>
              <a:t>     5.1: factorial ← factorial*</a:t>
            </a:r>
            <a:r>
              <a:rPr lang="en-IN" dirty="0" err="1">
                <a:latin typeface="Times New Roman" panose="02020603050405020304" pitchFamily="18" charset="0"/>
                <a:cs typeface="Times New Roman" panose="02020603050405020304" pitchFamily="18" charset="0"/>
              </a:rPr>
              <a:t>i</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5.2: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i+1</a:t>
            </a:r>
          </a:p>
          <a:p>
            <a:pPr marL="0" indent="0">
              <a:buNone/>
            </a:pPr>
            <a:r>
              <a:rPr lang="en-IN" dirty="0">
                <a:latin typeface="Times New Roman" panose="02020603050405020304" pitchFamily="18" charset="0"/>
                <a:cs typeface="Times New Roman" panose="02020603050405020304" pitchFamily="18" charset="0"/>
              </a:rPr>
              <a:t>Step 6: Display factorial</a:t>
            </a:r>
          </a:p>
          <a:p>
            <a:pPr marL="0" indent="0">
              <a:buNone/>
            </a:pPr>
            <a:r>
              <a:rPr lang="en-IN" dirty="0">
                <a:latin typeface="Times New Roman" panose="02020603050405020304" pitchFamily="18" charset="0"/>
                <a:cs typeface="Times New Roman" panose="02020603050405020304" pitchFamily="18" charset="0"/>
              </a:rPr>
              <a:t>Step 7: Stop</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3651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anose="02020603050405020304" pitchFamily="18" charset="0"/>
                <a:cs typeface="Times New Roman" panose="02020603050405020304" pitchFamily="18" charset="0"/>
              </a:rPr>
              <a:t>Algorithm 5: </a:t>
            </a:r>
            <a:r>
              <a:rPr lang="en-IN" sz="3600" dirty="0" smtClean="0">
                <a:latin typeface="Times New Roman" panose="02020603050405020304" pitchFamily="18" charset="0"/>
                <a:cs typeface="Times New Roman" panose="02020603050405020304" pitchFamily="18" charset="0"/>
              </a:rPr>
              <a:t>Check whether a number is prime or not:</a:t>
            </a:r>
            <a:br>
              <a:rPr lang="en-IN" sz="3600" dirty="0" smtClean="0">
                <a:latin typeface="Times New Roman" panose="02020603050405020304" pitchFamily="18" charset="0"/>
                <a:cs typeface="Times New Roman" panose="02020603050405020304" pitchFamily="18" charset="0"/>
              </a:rPr>
            </a:br>
            <a:endParaRPr lang="en-IN" sz="3600" dirty="0"/>
          </a:p>
        </p:txBody>
      </p:sp>
      <p:sp>
        <p:nvSpPr>
          <p:cNvPr id="3" name="Content Placeholder 2"/>
          <p:cNvSpPr>
            <a:spLocks noGrp="1"/>
          </p:cNvSpPr>
          <p:nvPr>
            <p:ph idx="1"/>
          </p:nvPr>
        </p:nvSpPr>
        <p:spPr>
          <a:xfrm>
            <a:off x="838200" y="1296537"/>
            <a:ext cx="10515600" cy="5322627"/>
          </a:xfrm>
        </p:spPr>
        <p:txBody>
          <a:bodyPr>
            <a:normAutofit fontScale="62500" lnSpcReduction="20000"/>
          </a:bodyPr>
          <a:lstStyle/>
          <a:p>
            <a:pPr marL="0" indent="0">
              <a:buNone/>
            </a:pPr>
            <a:r>
              <a:rPr lang="en-IN" dirty="0" smtClean="0">
                <a:latin typeface="Times New Roman" panose="02020603050405020304" pitchFamily="18" charset="0"/>
                <a:cs typeface="Times New Roman" panose="02020603050405020304" pitchFamily="18" charset="0"/>
              </a:rPr>
              <a:t>Step </a:t>
            </a:r>
            <a:r>
              <a:rPr lang="en-IN" dirty="0">
                <a:latin typeface="Times New Roman" panose="02020603050405020304" pitchFamily="18" charset="0"/>
                <a:cs typeface="Times New Roman" panose="02020603050405020304" pitchFamily="18" charset="0"/>
              </a:rPr>
              <a:t>1: Start</a:t>
            </a:r>
          </a:p>
          <a:p>
            <a:pPr marL="0" indent="0">
              <a:buNone/>
            </a:pPr>
            <a:r>
              <a:rPr lang="en-IN" dirty="0">
                <a:latin typeface="Times New Roman" panose="02020603050405020304" pitchFamily="18" charset="0"/>
                <a:cs typeface="Times New Roman" panose="02020603050405020304" pitchFamily="18" charset="0"/>
              </a:rPr>
              <a:t>Step 2: Declare variables n,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flag.</a:t>
            </a:r>
          </a:p>
          <a:p>
            <a:pPr marL="0" indent="0">
              <a:buNone/>
            </a:pPr>
            <a:r>
              <a:rPr lang="en-IN" dirty="0">
                <a:latin typeface="Times New Roman" panose="02020603050405020304" pitchFamily="18" charset="0"/>
                <a:cs typeface="Times New Roman" panose="02020603050405020304" pitchFamily="18" charset="0"/>
              </a:rPr>
              <a:t>Step 3: Initialize variables</a:t>
            </a:r>
          </a:p>
          <a:p>
            <a:pPr marL="0" indent="0">
              <a:buNone/>
            </a:pPr>
            <a:r>
              <a:rPr lang="en-IN" dirty="0">
                <a:latin typeface="Times New Roman" panose="02020603050405020304" pitchFamily="18" charset="0"/>
                <a:cs typeface="Times New Roman" panose="02020603050405020304" pitchFamily="18" charset="0"/>
              </a:rPr>
              <a:t>        flag ← 1</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2  </a:t>
            </a:r>
          </a:p>
          <a:p>
            <a:pPr marL="0" indent="0">
              <a:buNone/>
            </a:pPr>
            <a:r>
              <a:rPr lang="en-IN" dirty="0">
                <a:latin typeface="Times New Roman" panose="02020603050405020304" pitchFamily="18" charset="0"/>
                <a:cs typeface="Times New Roman" panose="02020603050405020304" pitchFamily="18" charset="0"/>
              </a:rPr>
              <a:t>Step 4: Read n from the user.</a:t>
            </a:r>
          </a:p>
          <a:p>
            <a:pPr marL="0" indent="0">
              <a:buNone/>
            </a:pPr>
            <a:r>
              <a:rPr lang="en-IN" dirty="0">
                <a:latin typeface="Times New Roman" panose="02020603050405020304" pitchFamily="18" charset="0"/>
                <a:cs typeface="Times New Roman" panose="02020603050405020304" pitchFamily="18" charset="0"/>
              </a:rPr>
              <a:t>Step 5: Repeat the steps until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=(n/2)</a:t>
            </a:r>
          </a:p>
          <a:p>
            <a:pPr marL="0" indent="0">
              <a:buNone/>
            </a:pPr>
            <a:r>
              <a:rPr lang="en-IN" dirty="0">
                <a:latin typeface="Times New Roman" panose="02020603050405020304" pitchFamily="18" charset="0"/>
                <a:cs typeface="Times New Roman" panose="02020603050405020304" pitchFamily="18" charset="0"/>
              </a:rPr>
              <a:t>     5.1 If remainder of </a:t>
            </a:r>
            <a:r>
              <a:rPr lang="en-IN" dirty="0" err="1">
                <a:latin typeface="Times New Roman" panose="02020603050405020304" pitchFamily="18" charset="0"/>
                <a:cs typeface="Times New Roman" panose="02020603050405020304" pitchFamily="18" charset="0"/>
              </a:rPr>
              <a:t>n÷i</a:t>
            </a:r>
            <a:r>
              <a:rPr lang="en-IN" dirty="0">
                <a:latin typeface="Times New Roman" panose="02020603050405020304" pitchFamily="18" charset="0"/>
                <a:cs typeface="Times New Roman" panose="02020603050405020304" pitchFamily="18" charset="0"/>
              </a:rPr>
              <a:t> equals 0</a:t>
            </a:r>
          </a:p>
          <a:p>
            <a:pPr marL="0" indent="0">
              <a:buNone/>
            </a:pPr>
            <a:r>
              <a:rPr lang="en-IN" dirty="0">
                <a:latin typeface="Times New Roman" panose="02020603050405020304" pitchFamily="18" charset="0"/>
                <a:cs typeface="Times New Roman" panose="02020603050405020304" pitchFamily="18" charset="0"/>
              </a:rPr>
              <a:t>            flag ← 0</a:t>
            </a:r>
          </a:p>
          <a:p>
            <a:pPr marL="0" indent="0">
              <a:buNone/>
            </a:pPr>
            <a:r>
              <a:rPr lang="en-IN" dirty="0">
                <a:latin typeface="Times New Roman" panose="02020603050405020304" pitchFamily="18" charset="0"/>
                <a:cs typeface="Times New Roman" panose="02020603050405020304" pitchFamily="18" charset="0"/>
              </a:rPr>
              <a:t>            Go to step 6</a:t>
            </a:r>
          </a:p>
          <a:p>
            <a:pPr marL="0" indent="0">
              <a:buNone/>
            </a:pPr>
            <a:r>
              <a:rPr lang="en-IN" dirty="0">
                <a:latin typeface="Times New Roman" panose="02020603050405020304" pitchFamily="18" charset="0"/>
                <a:cs typeface="Times New Roman" panose="02020603050405020304" pitchFamily="18" charset="0"/>
              </a:rPr>
              <a:t>     5.2 </a:t>
            </a:r>
            <a:r>
              <a:rPr lang="en-IN" dirty="0" smtClean="0">
                <a:latin typeface="Times New Roman" panose="02020603050405020304" pitchFamily="18" charset="0"/>
                <a:cs typeface="Times New Roman" panose="02020603050405020304" pitchFamily="18" charset="0"/>
              </a:rPr>
              <a:t> else, </a:t>
            </a:r>
            <a:r>
              <a:rPr lang="en-IN" dirty="0" err="1" smtClean="0">
                <a:latin typeface="Times New Roman" panose="02020603050405020304" pitchFamily="18" charset="0"/>
                <a:cs typeface="Times New Roman" panose="02020603050405020304" pitchFamily="18" charset="0"/>
              </a:rPr>
              <a:t>i</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i+1</a:t>
            </a:r>
          </a:p>
          <a:p>
            <a:pPr marL="0" indent="0">
              <a:buNone/>
            </a:pPr>
            <a:r>
              <a:rPr lang="en-IN" dirty="0">
                <a:latin typeface="Times New Roman" panose="02020603050405020304" pitchFamily="18" charset="0"/>
                <a:cs typeface="Times New Roman" panose="02020603050405020304" pitchFamily="18" charset="0"/>
              </a:rPr>
              <a:t>Step 6: If flag = 0</a:t>
            </a:r>
          </a:p>
          <a:p>
            <a:pPr marL="0" indent="0">
              <a:buNone/>
            </a:pPr>
            <a:r>
              <a:rPr lang="en-IN" dirty="0">
                <a:latin typeface="Times New Roman" panose="02020603050405020304" pitchFamily="18" charset="0"/>
                <a:cs typeface="Times New Roman" panose="02020603050405020304" pitchFamily="18" charset="0"/>
              </a:rPr>
              <a:t>           Display n is not prime</a:t>
            </a:r>
          </a:p>
          <a:p>
            <a:pPr marL="0" indent="0">
              <a:buNone/>
            </a:pPr>
            <a:r>
              <a:rPr lang="en-IN" dirty="0">
                <a:latin typeface="Times New Roman" panose="02020603050405020304" pitchFamily="18" charset="0"/>
                <a:cs typeface="Times New Roman" panose="02020603050405020304" pitchFamily="18" charset="0"/>
              </a:rPr>
              <a:t>        else</a:t>
            </a:r>
          </a:p>
          <a:p>
            <a:pPr marL="0" indent="0">
              <a:buNone/>
            </a:pPr>
            <a:r>
              <a:rPr lang="en-IN" dirty="0">
                <a:latin typeface="Times New Roman" panose="02020603050405020304" pitchFamily="18" charset="0"/>
                <a:cs typeface="Times New Roman" panose="02020603050405020304" pitchFamily="18" charset="0"/>
              </a:rPr>
              <a:t>           Display n is prime</a:t>
            </a:r>
          </a:p>
          <a:p>
            <a:pPr marL="0" indent="0">
              <a:buNone/>
            </a:pPr>
            <a:r>
              <a:rPr lang="en-IN" dirty="0">
                <a:latin typeface="Times New Roman" panose="02020603050405020304" pitchFamily="18" charset="0"/>
                <a:cs typeface="Times New Roman" panose="02020603050405020304" pitchFamily="18" charset="0"/>
              </a:rPr>
              <a:t>Step 7: Stop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81293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smtClean="0">
                <a:latin typeface="Times New Roman" panose="02020603050405020304" pitchFamily="18" charset="0"/>
                <a:cs typeface="Times New Roman" panose="02020603050405020304" pitchFamily="18" charset="0"/>
              </a:rPr>
              <a:t>Algorithm 6:</a:t>
            </a:r>
            <a:r>
              <a:rPr lang="en-IN" sz="3600" dirty="0" smtClean="0">
                <a:latin typeface="Times New Roman" panose="02020603050405020304" pitchFamily="18" charset="0"/>
                <a:cs typeface="Times New Roman" panose="02020603050405020304" pitchFamily="18" charset="0"/>
              </a:rPr>
              <a:t> Find the Fibonacci series till the term less than 1000:</a:t>
            </a:r>
            <a:br>
              <a:rPr lang="en-IN" sz="3600" dirty="0" smtClean="0">
                <a:latin typeface="Times New Roman" panose="02020603050405020304" pitchFamily="18" charset="0"/>
                <a:cs typeface="Times New Roman" panose="02020603050405020304" pitchFamily="18" charset="0"/>
              </a:rPr>
            </a:br>
            <a:endParaRPr lang="en-IN" sz="3600" dirty="0"/>
          </a:p>
        </p:txBody>
      </p:sp>
      <p:sp>
        <p:nvSpPr>
          <p:cNvPr id="3" name="Content Placeholder 2"/>
          <p:cNvSpPr>
            <a:spLocks noGrp="1"/>
          </p:cNvSpPr>
          <p:nvPr>
            <p:ph idx="1"/>
          </p:nvPr>
        </p:nvSpPr>
        <p:spPr>
          <a:xfrm>
            <a:off x="838200" y="1378424"/>
            <a:ext cx="10515600" cy="4967785"/>
          </a:xfrm>
        </p:spPr>
        <p:txBody>
          <a:bodyPr>
            <a:normAutofit lnSpcReduction="10000"/>
          </a:bodyPr>
          <a:lstStyle/>
          <a:p>
            <a:pPr marL="0" indent="0">
              <a:buNone/>
            </a:pPr>
            <a:r>
              <a:rPr lang="en-IN" dirty="0" smtClean="0">
                <a:latin typeface="Times New Roman" panose="02020603050405020304" pitchFamily="18" charset="0"/>
                <a:cs typeface="Times New Roman" panose="02020603050405020304" pitchFamily="18" charset="0"/>
              </a:rPr>
              <a:t>Step </a:t>
            </a:r>
            <a:r>
              <a:rPr lang="en-IN" dirty="0">
                <a:latin typeface="Times New Roman" panose="02020603050405020304" pitchFamily="18" charset="0"/>
                <a:cs typeface="Times New Roman" panose="02020603050405020304" pitchFamily="18" charset="0"/>
              </a:rPr>
              <a:t>1: Start </a:t>
            </a:r>
          </a:p>
          <a:p>
            <a:pPr marL="0" indent="0">
              <a:buNone/>
            </a:pPr>
            <a:r>
              <a:rPr lang="en-IN" dirty="0">
                <a:latin typeface="Times New Roman" panose="02020603050405020304" pitchFamily="18" charset="0"/>
                <a:cs typeface="Times New Roman" panose="02020603050405020304" pitchFamily="18" charset="0"/>
              </a:rPr>
              <a:t>Step 2: Declare variables </a:t>
            </a:r>
            <a:r>
              <a:rPr lang="en-IN" dirty="0" err="1">
                <a:latin typeface="Times New Roman" panose="02020603050405020304" pitchFamily="18" charset="0"/>
                <a:cs typeface="Times New Roman" panose="02020603050405020304" pitchFamily="18" charset="0"/>
              </a:rPr>
              <a:t>first_term,second_term</a:t>
            </a:r>
            <a:r>
              <a:rPr lang="en-IN" dirty="0">
                <a:latin typeface="Times New Roman" panose="02020603050405020304" pitchFamily="18" charset="0"/>
                <a:cs typeface="Times New Roman" panose="02020603050405020304" pitchFamily="18" charset="0"/>
              </a:rPr>
              <a:t> and temp. </a:t>
            </a:r>
          </a:p>
          <a:p>
            <a:pPr marL="0" indent="0">
              <a:buNone/>
            </a:pPr>
            <a:r>
              <a:rPr lang="en-IN" dirty="0">
                <a:latin typeface="Times New Roman" panose="02020603050405020304" pitchFamily="18" charset="0"/>
                <a:cs typeface="Times New Roman" panose="02020603050405020304" pitchFamily="18" charset="0"/>
              </a:rPr>
              <a:t>Step 3: Initialize variables </a:t>
            </a:r>
            <a:r>
              <a:rPr lang="en-IN" dirty="0" err="1">
                <a:latin typeface="Times New Roman" panose="02020603050405020304" pitchFamily="18" charset="0"/>
                <a:cs typeface="Times New Roman" panose="02020603050405020304" pitchFamily="18" charset="0"/>
              </a:rPr>
              <a:t>first_term</a:t>
            </a:r>
            <a:r>
              <a:rPr lang="en-IN" dirty="0">
                <a:latin typeface="Times New Roman" panose="02020603050405020304" pitchFamily="18" charset="0"/>
                <a:cs typeface="Times New Roman" panose="02020603050405020304" pitchFamily="18" charset="0"/>
              </a:rPr>
              <a:t> ← 0 </a:t>
            </a:r>
            <a:r>
              <a:rPr lang="en-IN" dirty="0" err="1">
                <a:latin typeface="Times New Roman" panose="02020603050405020304" pitchFamily="18" charset="0"/>
                <a:cs typeface="Times New Roman" panose="02020603050405020304" pitchFamily="18" charset="0"/>
              </a:rPr>
              <a:t>second_term</a:t>
            </a:r>
            <a:r>
              <a:rPr lang="en-IN" dirty="0">
                <a:latin typeface="Times New Roman" panose="02020603050405020304" pitchFamily="18" charset="0"/>
                <a:cs typeface="Times New Roman" panose="02020603050405020304" pitchFamily="18" charset="0"/>
              </a:rPr>
              <a:t> ← 1 </a:t>
            </a:r>
          </a:p>
          <a:p>
            <a:pPr marL="0" indent="0">
              <a:buNone/>
            </a:pPr>
            <a:r>
              <a:rPr lang="en-IN" dirty="0">
                <a:latin typeface="Times New Roman" panose="02020603050405020304" pitchFamily="18" charset="0"/>
                <a:cs typeface="Times New Roman" panose="02020603050405020304" pitchFamily="18" charset="0"/>
              </a:rPr>
              <a:t>Step 4: Display </a:t>
            </a:r>
            <a:r>
              <a:rPr lang="en-IN" dirty="0" err="1">
                <a:latin typeface="Times New Roman" panose="02020603050405020304" pitchFamily="18" charset="0"/>
                <a:cs typeface="Times New Roman" panose="02020603050405020304" pitchFamily="18" charset="0"/>
              </a:rPr>
              <a:t>first_term</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second_term</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Step 5: Repeat the steps until </a:t>
            </a:r>
            <a:r>
              <a:rPr lang="en-IN" dirty="0" err="1">
                <a:latin typeface="Times New Roman" panose="02020603050405020304" pitchFamily="18" charset="0"/>
                <a:cs typeface="Times New Roman" panose="02020603050405020304" pitchFamily="18" charset="0"/>
              </a:rPr>
              <a:t>second_term</a:t>
            </a:r>
            <a:r>
              <a:rPr lang="en-IN" dirty="0">
                <a:latin typeface="Times New Roman" panose="02020603050405020304" pitchFamily="18" charset="0"/>
                <a:cs typeface="Times New Roman" panose="02020603050405020304" pitchFamily="18" charset="0"/>
              </a:rPr>
              <a:t> ≤ 1000 </a:t>
            </a:r>
          </a:p>
          <a:p>
            <a:pPr marL="0" indent="0">
              <a:buNone/>
            </a:pPr>
            <a:r>
              <a:rPr lang="en-IN" dirty="0">
                <a:latin typeface="Times New Roman" panose="02020603050405020304" pitchFamily="18" charset="0"/>
                <a:cs typeface="Times New Roman" panose="02020603050405020304" pitchFamily="18" charset="0"/>
              </a:rPr>
              <a:t>     5.1: temp ← </a:t>
            </a:r>
            <a:r>
              <a:rPr lang="en-IN" dirty="0" err="1">
                <a:latin typeface="Times New Roman" panose="02020603050405020304" pitchFamily="18" charset="0"/>
                <a:cs typeface="Times New Roman" panose="02020603050405020304" pitchFamily="18" charset="0"/>
              </a:rPr>
              <a:t>second_term</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5.2: </a:t>
            </a:r>
            <a:r>
              <a:rPr lang="en-IN" dirty="0" err="1">
                <a:latin typeface="Times New Roman" panose="02020603050405020304" pitchFamily="18" charset="0"/>
                <a:cs typeface="Times New Roman" panose="02020603050405020304" pitchFamily="18" charset="0"/>
              </a:rPr>
              <a:t>second_term</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second_term</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first_term</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5.3: </a:t>
            </a:r>
            <a:r>
              <a:rPr lang="en-IN" dirty="0" err="1">
                <a:latin typeface="Times New Roman" panose="02020603050405020304" pitchFamily="18" charset="0"/>
                <a:cs typeface="Times New Roman" panose="02020603050405020304" pitchFamily="18" charset="0"/>
              </a:rPr>
              <a:t>first_term</a:t>
            </a:r>
            <a:r>
              <a:rPr lang="en-IN" dirty="0">
                <a:latin typeface="Times New Roman" panose="02020603050405020304" pitchFamily="18" charset="0"/>
                <a:cs typeface="Times New Roman" panose="02020603050405020304" pitchFamily="18" charset="0"/>
              </a:rPr>
              <a:t> ← temp </a:t>
            </a:r>
          </a:p>
          <a:p>
            <a:pPr marL="0" indent="0">
              <a:buNone/>
            </a:pPr>
            <a:r>
              <a:rPr lang="en-IN" dirty="0">
                <a:latin typeface="Times New Roman" panose="02020603050405020304" pitchFamily="18" charset="0"/>
                <a:cs typeface="Times New Roman" panose="02020603050405020304" pitchFamily="18" charset="0"/>
              </a:rPr>
              <a:t>     5.4: Display </a:t>
            </a:r>
            <a:r>
              <a:rPr lang="en-IN" dirty="0" err="1">
                <a:latin typeface="Times New Roman" panose="02020603050405020304" pitchFamily="18" charset="0"/>
                <a:cs typeface="Times New Roman" panose="02020603050405020304" pitchFamily="18" charset="0"/>
              </a:rPr>
              <a:t>second_term</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Step 6: Stop</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4361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smtClean="0">
                <a:latin typeface="Times New Roman" panose="02020603050405020304" pitchFamily="18" charset="0"/>
                <a:cs typeface="Times New Roman" panose="02020603050405020304" pitchFamily="18" charset="0"/>
              </a:rPr>
              <a:t>Needs to study Data Structures and Algorithms</a:t>
            </a: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normAutofit fontScale="92500"/>
          </a:bodyPr>
          <a:lstStyle/>
          <a:p>
            <a:pPr marL="571500" lvl="0" indent="-571500">
              <a:buFont typeface="+mj-lt"/>
              <a:buAutoNum type="romanLcPeriod"/>
            </a:pPr>
            <a:r>
              <a:rPr lang="en-IN" dirty="0">
                <a:latin typeface="Times New Roman" panose="02020603050405020304" pitchFamily="18" charset="0"/>
                <a:cs typeface="Times New Roman" panose="02020603050405020304" pitchFamily="18" charset="0"/>
              </a:rPr>
              <a:t>You will be able to write code that is more efficient and more reliable. </a:t>
            </a:r>
            <a:endParaRPr lang="en-IN" dirty="0" smtClean="0">
              <a:latin typeface="Times New Roman" panose="02020603050405020304" pitchFamily="18" charset="0"/>
              <a:cs typeface="Times New Roman" panose="02020603050405020304" pitchFamily="18" charset="0"/>
            </a:endParaRPr>
          </a:p>
          <a:p>
            <a:pPr marL="571500" lvl="0" indent="-571500">
              <a:buFont typeface="+mj-lt"/>
              <a:buAutoNum type="romanLcPeriod"/>
            </a:pPr>
            <a:r>
              <a:rPr lang="en-IN" dirty="0" smtClean="0">
                <a:latin typeface="Times New Roman" panose="02020603050405020304" pitchFamily="18" charset="0"/>
                <a:cs typeface="Times New Roman" panose="02020603050405020304" pitchFamily="18" charset="0"/>
              </a:rPr>
              <a:t>You </a:t>
            </a:r>
            <a:r>
              <a:rPr lang="en-IN" dirty="0">
                <a:latin typeface="Times New Roman" panose="02020603050405020304" pitchFamily="18" charset="0"/>
                <a:cs typeface="Times New Roman" panose="02020603050405020304" pitchFamily="18" charset="0"/>
              </a:rPr>
              <a:t>will also be able to solve problems more quickly and more effectively.</a:t>
            </a:r>
          </a:p>
          <a:p>
            <a:pPr lvl="0"/>
            <a:r>
              <a:rPr lang="en-IN" dirty="0">
                <a:latin typeface="Times New Roman" panose="02020603050405020304" pitchFamily="18" charset="0"/>
                <a:cs typeface="Times New Roman" panose="02020603050405020304" pitchFamily="18" charset="0"/>
              </a:rPr>
              <a:t>Informally, an algorithm is nothing but a mention of steps to solve a problem. They are essentially a solution</a:t>
            </a:r>
            <a:r>
              <a:rPr lang="en-IN" dirty="0" smtClean="0">
                <a:latin typeface="Times New Roman" panose="02020603050405020304" pitchFamily="18" charset="0"/>
                <a:cs typeface="Times New Roman" panose="02020603050405020304" pitchFamily="18" charset="0"/>
              </a:rPr>
              <a:t>.</a:t>
            </a:r>
          </a:p>
          <a:p>
            <a:pPr lvl="0"/>
            <a:r>
              <a:rPr lang="en-IN" dirty="0">
                <a:latin typeface="Times New Roman" panose="02020603050405020304" pitchFamily="18" charset="0"/>
                <a:cs typeface="Times New Roman" panose="02020603050405020304" pitchFamily="18" charset="0"/>
              </a:rPr>
              <a:t>Programming is all about data structures and algorithms.</a:t>
            </a:r>
          </a:p>
          <a:p>
            <a:pPr lvl="0"/>
            <a:r>
              <a:rPr lang="en-IN" dirty="0">
                <a:latin typeface="Times New Roman" panose="02020603050405020304" pitchFamily="18" charset="0"/>
                <a:cs typeface="Times New Roman" panose="02020603050405020304" pitchFamily="18" charset="0"/>
              </a:rPr>
              <a:t>Data structures are used to hold data while algorithms are used to solve the problem using that data.</a:t>
            </a:r>
          </a:p>
          <a:p>
            <a:pPr lvl="0"/>
            <a:r>
              <a:rPr lang="en-IN" dirty="0">
                <a:latin typeface="Times New Roman" panose="02020603050405020304" pitchFamily="18" charset="0"/>
                <a:cs typeface="Times New Roman" panose="02020603050405020304" pitchFamily="18" charset="0"/>
              </a:rPr>
              <a:t>It also teaches you the science of evaluating the efficiency of an algorithm. This enables you to choose the best of various choices.</a:t>
            </a:r>
          </a:p>
          <a:p>
            <a:pPr lvl="0"/>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71778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latin typeface="Times New Roman" panose="02020603050405020304" pitchFamily="18" charset="0"/>
                <a:cs typeface="Times New Roman" panose="02020603050405020304" pitchFamily="18" charset="0"/>
              </a:rPr>
              <a:t>Contd</a:t>
            </a:r>
            <a:r>
              <a:rPr lang="en-IN" dirty="0" smtClean="0">
                <a:latin typeface="Times New Roman" panose="02020603050405020304" pitchFamily="18" charset="0"/>
                <a:cs typeface="Times New Roman" panose="02020603050405020304" pitchFamily="18" charset="0"/>
              </a:rPr>
              <a:t>…</a:t>
            </a:r>
            <a:endParaRPr lang="en-IN" dirty="0"/>
          </a:p>
        </p:txBody>
      </p:sp>
      <p:sp>
        <p:nvSpPr>
          <p:cNvPr id="3" name="Content Placeholder 2"/>
          <p:cNvSpPr>
            <a:spLocks noGrp="1"/>
          </p:cNvSpPr>
          <p:nvPr>
            <p:ph idx="1"/>
          </p:nvPr>
        </p:nvSpPr>
        <p:spPr/>
        <p:txBody>
          <a:bodyPr/>
          <a:lstStyle/>
          <a:p>
            <a:r>
              <a:rPr lang="en-IN" dirty="0" smtClean="0"/>
              <a:t>E.g</a:t>
            </a:r>
            <a:r>
              <a:rPr lang="en-IN" dirty="0"/>
              <a:t>.: Problem: Find the factorial of </a:t>
            </a:r>
            <a:r>
              <a:rPr lang="en-IN" dirty="0" smtClean="0"/>
              <a:t>n:</a:t>
            </a:r>
            <a:endParaRPr lang="en-IN" dirty="0"/>
          </a:p>
          <a:p>
            <a:pPr marL="0" indent="0">
              <a:buNone/>
            </a:pPr>
            <a:r>
              <a:rPr lang="en-IN" dirty="0"/>
              <a:t>Initialize fact = 1</a:t>
            </a:r>
          </a:p>
          <a:p>
            <a:pPr marL="0" indent="0">
              <a:buNone/>
            </a:pPr>
            <a:r>
              <a:rPr lang="en-IN" dirty="0"/>
              <a:t>For every value v in range 1 to n:</a:t>
            </a:r>
          </a:p>
          <a:p>
            <a:pPr marL="0" indent="0">
              <a:buNone/>
            </a:pPr>
            <a:r>
              <a:rPr lang="en-IN" dirty="0"/>
              <a:t>    Multiply the fact by v</a:t>
            </a:r>
          </a:p>
          <a:p>
            <a:pPr marL="0" indent="0">
              <a:buNone/>
            </a:pPr>
            <a:r>
              <a:rPr lang="en-IN" dirty="0"/>
              <a:t>fact contains the factorial of n</a:t>
            </a:r>
          </a:p>
          <a:p>
            <a:endParaRPr lang="en-IN" dirty="0"/>
          </a:p>
        </p:txBody>
      </p:sp>
    </p:spTree>
    <p:extLst>
      <p:ext uri="{BB962C8B-B14F-4D97-AF65-F5344CB8AC3E}">
        <p14:creationId xmlns:p14="http://schemas.microsoft.com/office/powerpoint/2010/main" val="2461361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latin typeface="Times New Roman" panose="02020603050405020304" pitchFamily="18" charset="0"/>
                <a:cs typeface="Times New Roman" panose="02020603050405020304" pitchFamily="18" charset="0"/>
              </a:rPr>
              <a:t>Contd</a:t>
            </a:r>
            <a:r>
              <a:rPr lang="en-IN" dirty="0" smtClean="0">
                <a:latin typeface="Times New Roman" panose="02020603050405020304" pitchFamily="18" charset="0"/>
                <a:cs typeface="Times New Roman" panose="02020603050405020304" pitchFamily="18" charset="0"/>
              </a:rPr>
              <a:t>…</a:t>
            </a:r>
            <a:endParaRPr lang="en-IN" dirty="0"/>
          </a:p>
        </p:txBody>
      </p:sp>
      <p:sp>
        <p:nvSpPr>
          <p:cNvPr id="3" name="Content Placeholder 2"/>
          <p:cNvSpPr>
            <a:spLocks noGrp="1"/>
          </p:cNvSpPr>
          <p:nvPr>
            <p:ph idx="1"/>
          </p:nvPr>
        </p:nvSpPr>
        <p:spPr/>
        <p:txBody>
          <a:bodyPr>
            <a:normAutofit lnSpcReduction="10000"/>
          </a:bodyPr>
          <a:lstStyle/>
          <a:p>
            <a:r>
              <a:rPr lang="en-IN" dirty="0"/>
              <a:t>Next is a code for finding the factorial of a number in C++.</a:t>
            </a:r>
          </a:p>
          <a:p>
            <a:pPr marL="0" indent="0">
              <a:buNone/>
            </a:pPr>
            <a:endParaRPr lang="en-IN" dirty="0" smtClean="0">
              <a:latin typeface="Times New Roman" panose="02020603050405020304" pitchFamily="18" charset="0"/>
              <a:cs typeface="Times New Roman" panose="02020603050405020304" pitchFamily="18" charset="0"/>
            </a:endParaRPr>
          </a:p>
          <a:p>
            <a:pPr marL="0" indent="0">
              <a:buNone/>
            </a:pPr>
            <a:r>
              <a:rPr lang="en-IN" dirty="0" err="1" smtClean="0">
                <a:latin typeface="Times New Roman" panose="02020603050405020304" pitchFamily="18" charset="0"/>
                <a:cs typeface="Times New Roman" panose="02020603050405020304" pitchFamily="18" charset="0"/>
              </a:rPr>
              <a:t>int</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factorial(</a:t>
            </a:r>
            <a:r>
              <a:rPr lang="en-IN" dirty="0" err="1">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n)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fact = 1;</a:t>
            </a:r>
          </a:p>
          <a:p>
            <a:pPr marL="0" indent="0">
              <a:buNone/>
            </a:pPr>
            <a:r>
              <a:rPr lang="en-IN" dirty="0">
                <a:latin typeface="Times New Roman" panose="02020603050405020304" pitchFamily="18" charset="0"/>
                <a:cs typeface="Times New Roman" panose="02020603050405020304" pitchFamily="18" charset="0"/>
              </a:rPr>
              <a:t>    for (</a:t>
            </a:r>
            <a:r>
              <a:rPr lang="en-IN" dirty="0" err="1">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v = 1; v &lt;= n; v++) {</a:t>
            </a:r>
          </a:p>
          <a:p>
            <a:pPr marL="0" indent="0">
              <a:buNone/>
            </a:pPr>
            <a:r>
              <a:rPr lang="en-IN" dirty="0">
                <a:latin typeface="Times New Roman" panose="02020603050405020304" pitchFamily="18" charset="0"/>
                <a:cs typeface="Times New Roman" panose="02020603050405020304" pitchFamily="18" charset="0"/>
              </a:rPr>
              <a:t>        fact = fact * v;</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return fact;</a:t>
            </a:r>
          </a:p>
          <a:p>
            <a:pPr marL="0" indent="0">
              <a:buNone/>
            </a:pPr>
            <a:r>
              <a:rPr lang="en-IN"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0819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Use of Data Structures and Algorithms to Make Your Code Scalable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marL="0" lvl="0" indent="0">
              <a:buNone/>
            </a:pPr>
            <a:r>
              <a:rPr lang="en-IN" b="1" dirty="0" smtClean="0">
                <a:latin typeface="Times New Roman" panose="02020603050405020304" pitchFamily="18" charset="0"/>
                <a:cs typeface="Times New Roman" panose="02020603050405020304" pitchFamily="18" charset="0"/>
              </a:rPr>
              <a:t>1. Time</a:t>
            </a:r>
            <a:r>
              <a:rPr lang="en-IN" b="1"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Assume, </a:t>
            </a:r>
            <a:r>
              <a:rPr lang="en-IN" dirty="0" err="1">
                <a:latin typeface="Times New Roman" panose="02020603050405020304" pitchFamily="18" charset="0"/>
                <a:cs typeface="Times New Roman" panose="02020603050405020304" pitchFamily="18" charset="0"/>
              </a:rPr>
              <a:t>Haroon</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Sohail</a:t>
            </a:r>
            <a:r>
              <a:rPr lang="en-IN" dirty="0">
                <a:latin typeface="Times New Roman" panose="02020603050405020304" pitchFamily="18" charset="0"/>
                <a:cs typeface="Times New Roman" panose="02020603050405020304" pitchFamily="18" charset="0"/>
              </a:rPr>
              <a:t> are attempting to solve the basic issue of finding the sum of the initial 10</a:t>
            </a:r>
            <a:r>
              <a:rPr lang="en-IN" baseline="30000" dirty="0">
                <a:latin typeface="Times New Roman" panose="02020603050405020304" pitchFamily="18" charset="0"/>
                <a:cs typeface="Times New Roman" panose="02020603050405020304" pitchFamily="18" charset="0"/>
              </a:rPr>
              <a:t>11</a:t>
            </a:r>
            <a:r>
              <a:rPr lang="en-IN" dirty="0">
                <a:latin typeface="Times New Roman" panose="02020603050405020304" pitchFamily="18" charset="0"/>
                <a:cs typeface="Times New Roman" panose="02020603050405020304" pitchFamily="18" charset="0"/>
              </a:rPr>
              <a:t> natural numbers. While </a:t>
            </a:r>
            <a:r>
              <a:rPr lang="en-IN" dirty="0" err="1">
                <a:latin typeface="Times New Roman" panose="02020603050405020304" pitchFamily="18" charset="0"/>
                <a:cs typeface="Times New Roman" panose="02020603050405020304" pitchFamily="18" charset="0"/>
              </a:rPr>
              <a:t>Sohail</a:t>
            </a:r>
            <a:r>
              <a:rPr lang="en-IN" dirty="0">
                <a:latin typeface="Times New Roman" panose="02020603050405020304" pitchFamily="18" charset="0"/>
                <a:cs typeface="Times New Roman" panose="02020603050405020304" pitchFamily="18" charset="0"/>
              </a:rPr>
              <a:t> was composing the algorithm, </a:t>
            </a:r>
            <a:r>
              <a:rPr lang="en-IN" dirty="0" err="1">
                <a:latin typeface="Times New Roman" panose="02020603050405020304" pitchFamily="18" charset="0"/>
                <a:cs typeface="Times New Roman" panose="02020603050405020304" pitchFamily="18" charset="0"/>
              </a:rPr>
              <a:t>Haroon</a:t>
            </a:r>
            <a:r>
              <a:rPr lang="en-IN" dirty="0">
                <a:latin typeface="Times New Roman" panose="02020603050405020304" pitchFamily="18" charset="0"/>
                <a:cs typeface="Times New Roman" panose="02020603050405020304" pitchFamily="18" charset="0"/>
              </a:rPr>
              <a:t> actualized it demonstrating that it very simply.</a:t>
            </a:r>
          </a:p>
          <a:p>
            <a:r>
              <a:rPr lang="en-IN" dirty="0">
                <a:latin typeface="Times New Roman" panose="02020603050405020304" pitchFamily="18" charset="0"/>
                <a:cs typeface="Times New Roman" panose="02020603050405020304" pitchFamily="18" charset="0"/>
              </a:rPr>
              <a:t>Algorithm (by </a:t>
            </a:r>
            <a:r>
              <a:rPr lang="en-IN" dirty="0" err="1">
                <a:latin typeface="Times New Roman" panose="02020603050405020304" pitchFamily="18" charset="0"/>
                <a:cs typeface="Times New Roman" panose="02020603050405020304" pitchFamily="18" charset="0"/>
              </a:rPr>
              <a:t>Sohail</a:t>
            </a:r>
            <a:r>
              <a:rPr lang="en-IN" dirty="0" smtClean="0">
                <a:latin typeface="Times New Roman" panose="02020603050405020304" pitchFamily="18" charset="0"/>
                <a:cs typeface="Times New Roman" panose="02020603050405020304" pitchFamily="18" charset="0"/>
              </a:rPr>
              <a:t>):</a:t>
            </a:r>
          </a:p>
          <a:p>
            <a:pPr marL="0" indent="0">
              <a:buNone/>
            </a:pPr>
            <a:r>
              <a:rPr lang="en-IN" dirty="0" smtClean="0">
                <a:latin typeface="Times New Roman" panose="02020603050405020304" pitchFamily="18" charset="0"/>
                <a:cs typeface="Times New Roman" panose="02020603050405020304" pitchFamily="18" charset="0"/>
              </a:rPr>
              <a:t>Initialize </a:t>
            </a:r>
            <a:r>
              <a:rPr lang="en-IN" dirty="0">
                <a:latin typeface="Times New Roman" panose="02020603050405020304" pitchFamily="18" charset="0"/>
                <a:cs typeface="Times New Roman" panose="02020603050405020304" pitchFamily="18" charset="0"/>
              </a:rPr>
              <a:t>sum = 0</a:t>
            </a:r>
          </a:p>
          <a:p>
            <a:pPr marL="0" indent="0">
              <a:buNone/>
            </a:pPr>
            <a:r>
              <a:rPr lang="en-IN" dirty="0">
                <a:latin typeface="Times New Roman" panose="02020603050405020304" pitchFamily="18" charset="0"/>
                <a:cs typeface="Times New Roman" panose="02020603050405020304" pitchFamily="18" charset="0"/>
              </a:rPr>
              <a:t>for every natural number n in range 1 to 10</a:t>
            </a:r>
            <a:r>
              <a:rPr lang="en-IN" baseline="30000" dirty="0">
                <a:latin typeface="Times New Roman" panose="02020603050405020304" pitchFamily="18" charset="0"/>
                <a:cs typeface="Times New Roman" panose="02020603050405020304" pitchFamily="18" charset="0"/>
              </a:rPr>
              <a:t>11</a:t>
            </a:r>
            <a:r>
              <a:rPr lang="en-IN" dirty="0">
                <a:latin typeface="Times New Roman" panose="02020603050405020304" pitchFamily="18" charset="0"/>
                <a:cs typeface="Times New Roman" panose="02020603050405020304" pitchFamily="18" charset="0"/>
              </a:rPr>
              <a:t>(inclusive):</a:t>
            </a:r>
          </a:p>
          <a:p>
            <a:pPr marL="0" indent="0">
              <a:buNone/>
            </a:pPr>
            <a:r>
              <a:rPr lang="en-IN" dirty="0">
                <a:latin typeface="Times New Roman" panose="02020603050405020304" pitchFamily="18" charset="0"/>
                <a:cs typeface="Times New Roman" panose="02020603050405020304" pitchFamily="18" charset="0"/>
              </a:rPr>
              <a:t>    add n to sum</a:t>
            </a:r>
          </a:p>
          <a:p>
            <a:pPr marL="0" indent="0">
              <a:buNone/>
            </a:pPr>
            <a:r>
              <a:rPr lang="en-IN" dirty="0">
                <a:latin typeface="Times New Roman" panose="02020603050405020304" pitchFamily="18" charset="0"/>
                <a:cs typeface="Times New Roman" panose="02020603050405020304" pitchFamily="18" charset="0"/>
              </a:rPr>
              <a:t>sum is your answer</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94411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5753"/>
          </a:xfrm>
        </p:spPr>
        <p:txBody>
          <a:bodyPr>
            <a:normAutofit fontScale="90000"/>
          </a:bodyPr>
          <a:lstStyle/>
          <a:p>
            <a:r>
              <a:rPr lang="en-IN" b="1" dirty="0" err="1">
                <a:latin typeface="Times New Roman" panose="02020603050405020304" pitchFamily="18" charset="0"/>
                <a:cs typeface="Times New Roman" panose="02020603050405020304" pitchFamily="18" charset="0"/>
              </a:rPr>
              <a:t>Contd</a:t>
            </a:r>
            <a:r>
              <a:rPr lang="en-IN" b="1" dirty="0">
                <a:latin typeface="Times New Roman" panose="02020603050405020304" pitchFamily="18" charset="0"/>
                <a:cs typeface="Times New Roman" panose="02020603050405020304" pitchFamily="18" charset="0"/>
              </a:rPr>
              <a:t>…</a:t>
            </a:r>
            <a:endParaRPr lang="en-IN" b="1" dirty="0"/>
          </a:p>
        </p:txBody>
      </p:sp>
      <p:sp>
        <p:nvSpPr>
          <p:cNvPr id="4" name="Rectangle 1"/>
          <p:cNvSpPr>
            <a:spLocks noGrp="1" noChangeArrowheads="1"/>
          </p:cNvSpPr>
          <p:nvPr>
            <p:ph idx="1"/>
          </p:nvPr>
        </p:nvSpPr>
        <p:spPr bwMode="auto">
          <a:xfrm>
            <a:off x="114869" y="1493478"/>
            <a:ext cx="1144478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Code (by </a:t>
            </a:r>
            <a:r>
              <a:rPr kumimoji="0" lang="en-US" sz="24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Haroon</a:t>
            </a:r>
            <a:r>
              <a:rPr kumimoji="0" lang="en-US" sz="2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findSum</a:t>
            </a:r>
            <a:r>
              <a:rPr kumimoji="0" 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sum = 0;</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for (</a:t>
            </a:r>
            <a:r>
              <a:rPr kumimoji="0" lang="en-US" sz="2400" b="0"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 = 1; v &lt;= 100000000000; v++) {</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sum += v;</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return sum;</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Let's sneak into their workspace and listen to their conversation.</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Haroon</a:t>
            </a:r>
            <a:r>
              <a:rPr kumimoji="0" lang="en-US" sz="2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Let's run this code and find out the sum.</a:t>
            </a:r>
            <a:r>
              <a:rPr kumimoji="0" lang="en-U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Sohail</a:t>
            </a:r>
            <a:r>
              <a:rPr kumimoji="0" lang="en-US" sz="2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 ran this code a few minutes back but it's still not showing the output. What's wrong with it?</a:t>
            </a:r>
            <a:r>
              <a:rPr kumimoji="0" lang="en-US" sz="2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311041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7514"/>
          </a:xfrm>
        </p:spPr>
        <p:txBody>
          <a:bodyPr>
            <a:normAutofit fontScale="90000"/>
          </a:bodyPr>
          <a:lstStyle/>
          <a:p>
            <a:r>
              <a:rPr lang="en-IN" b="1" dirty="0" err="1">
                <a:latin typeface="Times New Roman" panose="02020603050405020304" pitchFamily="18" charset="0"/>
                <a:cs typeface="Times New Roman" panose="02020603050405020304" pitchFamily="18" charset="0"/>
              </a:rPr>
              <a:t>Contd</a:t>
            </a:r>
            <a:r>
              <a:rPr lang="en-IN" b="1" dirty="0">
                <a:latin typeface="Times New Roman" panose="02020603050405020304" pitchFamily="18" charset="0"/>
                <a:cs typeface="Times New Roman" panose="02020603050405020304" pitchFamily="18" charset="0"/>
              </a:rPr>
              <a:t>…</a:t>
            </a:r>
            <a:endParaRPr lang="en-IN" b="1" dirty="0"/>
          </a:p>
        </p:txBody>
      </p:sp>
      <p:sp>
        <p:nvSpPr>
          <p:cNvPr id="3" name="Content Placeholder 2"/>
          <p:cNvSpPr>
            <a:spLocks noGrp="1"/>
          </p:cNvSpPr>
          <p:nvPr>
            <p:ph idx="1"/>
          </p:nvPr>
        </p:nvSpPr>
        <p:spPr>
          <a:xfrm>
            <a:off x="838200" y="1132764"/>
            <a:ext cx="10515600" cy="5044199"/>
          </a:xfrm>
        </p:spPr>
        <p:txBody>
          <a:bodyPr>
            <a:normAutofit fontScale="92500"/>
          </a:bodyPr>
          <a:lstStyle/>
          <a:p>
            <a:pPr lvl="0"/>
            <a:r>
              <a:rPr lang="en-IN" dirty="0">
                <a:latin typeface="Times New Roman" panose="02020603050405020304" pitchFamily="18" charset="0"/>
                <a:cs typeface="Times New Roman" panose="02020603050405020304" pitchFamily="18" charset="0"/>
              </a:rPr>
              <a:t>Oops, something went wrong! Going back and trying to run it again won't help. So let's analyse what's wrong with this simple code.</a:t>
            </a:r>
          </a:p>
          <a:p>
            <a:pPr lvl="0"/>
            <a:r>
              <a:rPr lang="en-IN" dirty="0">
                <a:latin typeface="Times New Roman" panose="02020603050405020304" pitchFamily="18" charset="0"/>
                <a:cs typeface="Times New Roman" panose="02020603050405020304" pitchFamily="18" charset="0"/>
              </a:rPr>
              <a:t>Most valuable resources for a computer program are time and memory.</a:t>
            </a:r>
          </a:p>
          <a:p>
            <a:pPr lvl="0"/>
            <a:r>
              <a:rPr lang="en-IN" dirty="0">
                <a:latin typeface="Times New Roman" panose="02020603050405020304" pitchFamily="18" charset="0"/>
                <a:cs typeface="Times New Roman" panose="02020603050405020304" pitchFamily="18" charset="0"/>
              </a:rPr>
              <a:t>The time taken by the computer to run code is:</a:t>
            </a:r>
          </a:p>
          <a:p>
            <a:pPr marL="0" indent="0">
              <a:buNone/>
            </a:pPr>
            <a:r>
              <a:rPr lang="en-IN" dirty="0">
                <a:latin typeface="Times New Roman" panose="02020603050405020304" pitchFamily="18" charset="0"/>
                <a:cs typeface="Times New Roman" panose="02020603050405020304" pitchFamily="18" charset="0"/>
              </a:rPr>
              <a:t>Time to run code = number of instructions * time to execute each instruction</a:t>
            </a:r>
          </a:p>
          <a:p>
            <a:pPr lvl="0"/>
            <a:r>
              <a:rPr lang="en-IN" dirty="0">
                <a:latin typeface="Times New Roman" panose="02020603050405020304" pitchFamily="18" charset="0"/>
                <a:cs typeface="Times New Roman" panose="02020603050405020304" pitchFamily="18" charset="0"/>
              </a:rPr>
              <a:t>The number of instructions depends on the code you used, and the time taken to execute each code depends on your machine and compiler.</a:t>
            </a:r>
          </a:p>
          <a:p>
            <a:pPr lvl="0"/>
            <a:r>
              <a:rPr lang="en-IN" dirty="0">
                <a:latin typeface="Times New Roman" panose="02020603050405020304" pitchFamily="18" charset="0"/>
                <a:cs typeface="Times New Roman" panose="02020603050405020304" pitchFamily="18" charset="0"/>
              </a:rPr>
              <a:t>In this case, the total number of instructions (depends on the code you used, and the time taken to execute each code) executed (let's say x) are:</a:t>
            </a:r>
          </a:p>
          <a:p>
            <a:pPr marL="0" indent="0">
              <a:buNone/>
            </a:pPr>
            <a:r>
              <a:rPr lang="en-IN" dirty="0">
                <a:latin typeface="Times New Roman" panose="02020603050405020304" pitchFamily="18" charset="0"/>
                <a:cs typeface="Times New Roman" panose="02020603050405020304" pitchFamily="18" charset="0"/>
              </a:rPr>
              <a:t>x = 1 + (10</a:t>
            </a:r>
            <a:r>
              <a:rPr lang="en-IN" baseline="30000" dirty="0">
                <a:latin typeface="Times New Roman" panose="02020603050405020304" pitchFamily="18" charset="0"/>
                <a:cs typeface="Times New Roman" panose="02020603050405020304" pitchFamily="18" charset="0"/>
              </a:rPr>
              <a:t>11</a:t>
            </a:r>
            <a:r>
              <a:rPr lang="en-IN" dirty="0">
                <a:latin typeface="Times New Roman" panose="02020603050405020304" pitchFamily="18" charset="0"/>
                <a:cs typeface="Times New Roman" panose="02020603050405020304" pitchFamily="18" charset="0"/>
              </a:rPr>
              <a:t> + 1) + (10</a:t>
            </a:r>
            <a:r>
              <a:rPr lang="en-IN" baseline="30000" dirty="0">
                <a:latin typeface="Times New Roman" panose="02020603050405020304" pitchFamily="18" charset="0"/>
                <a:cs typeface="Times New Roman" panose="02020603050405020304" pitchFamily="18" charset="0"/>
              </a:rPr>
              <a:t>11</a:t>
            </a:r>
            <a:r>
              <a:rPr lang="en-IN" dirty="0">
                <a:latin typeface="Times New Roman" panose="02020603050405020304" pitchFamily="18" charset="0"/>
                <a:cs typeface="Times New Roman" panose="02020603050405020304" pitchFamily="18" charset="0"/>
              </a:rPr>
              <a:t>) + 1 = 2 * 10</a:t>
            </a:r>
            <a:r>
              <a:rPr lang="en-IN" baseline="30000" dirty="0">
                <a:latin typeface="Times New Roman" panose="02020603050405020304" pitchFamily="18" charset="0"/>
                <a:cs typeface="Times New Roman" panose="02020603050405020304" pitchFamily="18" charset="0"/>
              </a:rPr>
              <a:t>11</a:t>
            </a:r>
            <a:r>
              <a:rPr lang="en-IN" dirty="0">
                <a:latin typeface="Times New Roman" panose="02020603050405020304" pitchFamily="18" charset="0"/>
                <a:cs typeface="Times New Roman" panose="02020603050405020304" pitchFamily="18" charset="0"/>
              </a:rPr>
              <a:t> + 3</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80919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4684"/>
          </a:xfrm>
        </p:spPr>
        <p:txBody>
          <a:bodyPr>
            <a:normAutofit fontScale="90000"/>
          </a:bodyPr>
          <a:lstStyle/>
          <a:p>
            <a:r>
              <a:rPr lang="en-IN" b="1" dirty="0" err="1">
                <a:latin typeface="Times New Roman" panose="02020603050405020304" pitchFamily="18" charset="0"/>
                <a:cs typeface="Times New Roman" panose="02020603050405020304" pitchFamily="18" charset="0"/>
              </a:rPr>
              <a:t>Contd</a:t>
            </a:r>
            <a:r>
              <a:rPr lang="en-IN" b="1" dirty="0">
                <a:latin typeface="Times New Roman" panose="02020603050405020304" pitchFamily="18" charset="0"/>
                <a:cs typeface="Times New Roman" panose="02020603050405020304" pitchFamily="18" charset="0"/>
              </a:rPr>
              <a:t>…</a:t>
            </a:r>
            <a:endParaRPr lang="en-IN" dirty="0"/>
          </a:p>
        </p:txBody>
      </p:sp>
      <p:sp>
        <p:nvSpPr>
          <p:cNvPr id="3" name="Content Placeholder 2"/>
          <p:cNvSpPr>
            <a:spLocks noGrp="1"/>
          </p:cNvSpPr>
          <p:nvPr>
            <p:ph idx="1"/>
          </p:nvPr>
        </p:nvSpPr>
        <p:spPr>
          <a:xfrm>
            <a:off x="838200" y="1091821"/>
            <a:ext cx="10515600" cy="5085142"/>
          </a:xfrm>
        </p:spPr>
        <p:txBody>
          <a:bodyPr/>
          <a:lstStyle/>
          <a:p>
            <a:pPr lvl="0"/>
            <a:r>
              <a:rPr lang="en-IN" dirty="0">
                <a:latin typeface="Times New Roman" panose="02020603050405020304" pitchFamily="18" charset="0"/>
                <a:cs typeface="Times New Roman" panose="02020603050405020304" pitchFamily="18" charset="0"/>
              </a:rPr>
              <a:t>Let the computer can execute y = 10</a:t>
            </a:r>
            <a:r>
              <a:rPr lang="en-IN" baseline="30000" dirty="0">
                <a:latin typeface="Times New Roman" panose="02020603050405020304" pitchFamily="18" charset="0"/>
                <a:cs typeface="Times New Roman" panose="02020603050405020304" pitchFamily="18" charset="0"/>
              </a:rPr>
              <a:t>8</a:t>
            </a:r>
            <a:r>
              <a:rPr lang="en-IN" dirty="0">
                <a:latin typeface="Times New Roman" panose="02020603050405020304" pitchFamily="18" charset="0"/>
                <a:cs typeface="Times New Roman" panose="02020603050405020304" pitchFamily="18" charset="0"/>
              </a:rPr>
              <a:t> instructions in one second, so the time taken to run above code is:</a:t>
            </a:r>
          </a:p>
          <a:p>
            <a:pPr marL="0" indent="0">
              <a:buNone/>
            </a:pPr>
            <a:r>
              <a:rPr lang="en-IN" dirty="0">
                <a:latin typeface="Times New Roman" panose="02020603050405020304" pitchFamily="18" charset="0"/>
                <a:cs typeface="Times New Roman" panose="02020603050405020304" pitchFamily="18" charset="0"/>
              </a:rPr>
              <a:t>Time to run y instructions = 1 second</a:t>
            </a:r>
          </a:p>
          <a:p>
            <a:pPr marL="0" indent="0">
              <a:buNone/>
            </a:pPr>
            <a:r>
              <a:rPr lang="en-IN" dirty="0">
                <a:latin typeface="Times New Roman" panose="02020603050405020304" pitchFamily="18" charset="0"/>
                <a:cs typeface="Times New Roman" panose="02020603050405020304" pitchFamily="18" charset="0"/>
              </a:rPr>
              <a:t>Time to run 1 instruction = 1 / y seconds</a:t>
            </a:r>
          </a:p>
          <a:p>
            <a:pPr marL="0" indent="0">
              <a:buNone/>
            </a:pPr>
            <a:r>
              <a:rPr lang="en-IN" dirty="0">
                <a:latin typeface="Times New Roman" panose="02020603050405020304" pitchFamily="18" charset="0"/>
                <a:cs typeface="Times New Roman" panose="02020603050405020304" pitchFamily="18" charset="0"/>
              </a:rPr>
              <a:t>Time to run x instructions = x * (1/y) seconds = x / y seconds</a:t>
            </a:r>
          </a:p>
          <a:p>
            <a:pPr marL="0" indent="0">
              <a:buNone/>
            </a:pPr>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Hence</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Time to run the code = x / y </a:t>
            </a:r>
          </a:p>
          <a:p>
            <a:pPr marL="0"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(2 * 10</a:t>
            </a:r>
            <a:r>
              <a:rPr lang="en-IN" baseline="30000" dirty="0">
                <a:latin typeface="Times New Roman" panose="02020603050405020304" pitchFamily="18" charset="0"/>
                <a:cs typeface="Times New Roman" panose="02020603050405020304" pitchFamily="18" charset="0"/>
              </a:rPr>
              <a:t>11</a:t>
            </a:r>
            <a:r>
              <a:rPr lang="en-IN" dirty="0">
                <a:latin typeface="Times New Roman" panose="02020603050405020304" pitchFamily="18" charset="0"/>
                <a:cs typeface="Times New Roman" panose="02020603050405020304" pitchFamily="18" charset="0"/>
              </a:rPr>
              <a:t> + 3) / 10</a:t>
            </a:r>
            <a:r>
              <a:rPr lang="en-IN" baseline="30000" dirty="0">
                <a:latin typeface="Times New Roman" panose="02020603050405020304" pitchFamily="18" charset="0"/>
                <a:cs typeface="Times New Roman" panose="02020603050405020304" pitchFamily="18" charset="0"/>
              </a:rPr>
              <a:t>8</a:t>
            </a:r>
            <a:r>
              <a:rPr lang="en-IN" dirty="0">
                <a:latin typeface="Times New Roman" panose="02020603050405020304" pitchFamily="18" charset="0"/>
                <a:cs typeface="Times New Roman" panose="02020603050405020304" pitchFamily="18" charset="0"/>
              </a:rPr>
              <a:t> (greater than 33 minutes)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060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IN" dirty="0" smtClean="0">
                <a:latin typeface="Times New Roman" panose="02020603050405020304" pitchFamily="18" charset="0"/>
                <a:cs typeface="Times New Roman" panose="02020603050405020304" pitchFamily="18" charset="0"/>
              </a:rPr>
              <a:t>Algorithms act as an exact list of instructions that conduct specified actions step by step in either hardware- or software-based routines.</a:t>
            </a:r>
          </a:p>
          <a:p>
            <a:pPr lvl="0"/>
            <a:r>
              <a:rPr lang="en-IN" dirty="0" smtClean="0">
                <a:latin typeface="Times New Roman" panose="02020603050405020304" pitchFamily="18" charset="0"/>
                <a:cs typeface="Times New Roman" panose="02020603050405020304" pitchFamily="18" charset="0"/>
              </a:rPr>
              <a:t>Algorithms are widely used throughout all areas of IT.</a:t>
            </a:r>
          </a:p>
          <a:p>
            <a:r>
              <a:rPr lang="en-IN" dirty="0" smtClean="0">
                <a:latin typeface="Times New Roman" panose="02020603050405020304" pitchFamily="18" charset="0"/>
                <a:cs typeface="Times New Roman" panose="02020603050405020304" pitchFamily="18" charset="0"/>
              </a:rPr>
              <a:t> In computer programming terms, it is a set of well-defined instructions to solve a particular problem. It takes a set of input(s) and produces the desired output.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8252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7388"/>
          </a:xfrm>
        </p:spPr>
        <p:txBody>
          <a:bodyPr>
            <a:normAutofit fontScale="90000"/>
          </a:bodyPr>
          <a:lstStyle/>
          <a:p>
            <a:r>
              <a:rPr lang="en-IN" b="1" dirty="0" err="1">
                <a:latin typeface="Times New Roman" panose="02020603050405020304" pitchFamily="18" charset="0"/>
                <a:cs typeface="Times New Roman" panose="02020603050405020304" pitchFamily="18" charset="0"/>
              </a:rPr>
              <a:t>Contd</a:t>
            </a:r>
            <a:r>
              <a:rPr lang="en-IN" b="1" dirty="0">
                <a:latin typeface="Times New Roman" panose="02020603050405020304" pitchFamily="18" charset="0"/>
                <a:cs typeface="Times New Roman" panose="02020603050405020304" pitchFamily="18" charset="0"/>
              </a:rPr>
              <a:t>…</a:t>
            </a:r>
            <a:endParaRPr lang="en-IN" dirty="0"/>
          </a:p>
        </p:txBody>
      </p:sp>
      <p:sp>
        <p:nvSpPr>
          <p:cNvPr id="3" name="Content Placeholder 2"/>
          <p:cNvSpPr>
            <a:spLocks noGrp="1"/>
          </p:cNvSpPr>
          <p:nvPr>
            <p:ph idx="1"/>
          </p:nvPr>
        </p:nvSpPr>
        <p:spPr>
          <a:xfrm>
            <a:off x="838200" y="968991"/>
            <a:ext cx="10515600" cy="5207972"/>
          </a:xfrm>
        </p:spPr>
        <p:txBody>
          <a:bodyPr/>
          <a:lstStyle/>
          <a:p>
            <a:pPr lvl="0"/>
            <a:r>
              <a:rPr lang="en-IN" dirty="0">
                <a:latin typeface="Times New Roman" panose="02020603050405020304" pitchFamily="18" charset="0"/>
                <a:cs typeface="Times New Roman" panose="02020603050405020304" pitchFamily="18" charset="0"/>
              </a:rPr>
              <a:t>You can use the right method i.e.; by using the sum of first N natural numbers  and is given by the formula:</a:t>
            </a:r>
          </a:p>
          <a:p>
            <a:pPr marL="0" indent="0">
              <a:buNone/>
            </a:pPr>
            <a:r>
              <a:rPr lang="en-IN" dirty="0">
                <a:latin typeface="Times New Roman" panose="02020603050405020304" pitchFamily="18" charset="0"/>
                <a:cs typeface="Times New Roman" panose="02020603050405020304" pitchFamily="18" charset="0"/>
              </a:rPr>
              <a:t>Sum = N * (N + 1) / </a:t>
            </a:r>
            <a:r>
              <a:rPr lang="en-IN" dirty="0" smtClean="0">
                <a:latin typeface="Times New Roman" panose="02020603050405020304" pitchFamily="18" charset="0"/>
                <a:cs typeface="Times New Roman" panose="02020603050405020304" pitchFamily="18" charset="0"/>
              </a:rPr>
              <a:t>2</a:t>
            </a:r>
          </a:p>
          <a:p>
            <a:r>
              <a:rPr lang="en-IN" dirty="0" smtClean="0">
                <a:latin typeface="Times New Roman" panose="02020603050405020304" pitchFamily="18" charset="0"/>
                <a:cs typeface="Times New Roman" panose="02020603050405020304" pitchFamily="18" charset="0"/>
              </a:rPr>
              <a:t>Converting </a:t>
            </a:r>
            <a:r>
              <a:rPr lang="en-IN" dirty="0">
                <a:latin typeface="Times New Roman" panose="02020603050405020304" pitchFamily="18" charset="0"/>
                <a:cs typeface="Times New Roman" panose="02020603050405020304" pitchFamily="18" charset="0"/>
              </a:rPr>
              <a:t>it into code will look something like this:</a:t>
            </a:r>
          </a:p>
          <a:p>
            <a:pPr marL="0" indent="0">
              <a:buNone/>
            </a:pPr>
            <a:r>
              <a:rPr lang="en-IN" dirty="0" err="1">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sum(</a:t>
            </a:r>
            <a:r>
              <a:rPr lang="en-IN" dirty="0" err="1">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N) {</a:t>
            </a:r>
          </a:p>
          <a:p>
            <a:pPr marL="0" indent="0">
              <a:buNone/>
            </a:pPr>
            <a:r>
              <a:rPr lang="en-IN" dirty="0">
                <a:latin typeface="Times New Roman" panose="02020603050405020304" pitchFamily="18" charset="0"/>
                <a:cs typeface="Times New Roman" panose="02020603050405020304" pitchFamily="18" charset="0"/>
              </a:rPr>
              <a:t>    return N * (N + 1) / 2;</a:t>
            </a:r>
          </a:p>
          <a:p>
            <a:pPr marL="0" indent="0">
              <a:buNone/>
            </a:pP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The above code executes in just one instruction and gets the task done no matter what the value </a:t>
            </a:r>
            <a:r>
              <a:rPr lang="en-IN" dirty="0" smtClean="0">
                <a:latin typeface="Times New Roman" panose="02020603050405020304" pitchFamily="18" charset="0"/>
                <a:cs typeface="Times New Roman" panose="02020603050405020304" pitchFamily="18" charset="0"/>
              </a:rPr>
              <a:t>is.</a:t>
            </a:r>
          </a:p>
          <a:p>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time taken to solve the problem, in this case, is 1/y (which is 10 nanoseconds).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95739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IN" b="1" dirty="0" err="1">
                <a:latin typeface="Times New Roman" panose="02020603050405020304" pitchFamily="18" charset="0"/>
                <a:cs typeface="Times New Roman" panose="02020603050405020304" pitchFamily="18" charset="0"/>
              </a:rPr>
              <a:t>Contd</a:t>
            </a:r>
            <a:r>
              <a:rPr lang="en-IN" b="1" dirty="0">
                <a:latin typeface="Times New Roman" panose="02020603050405020304" pitchFamily="18" charset="0"/>
                <a:cs typeface="Times New Roman" panose="02020603050405020304" pitchFamily="18" charset="0"/>
              </a:rPr>
              <a:t>…</a:t>
            </a:r>
            <a:endParaRPr lang="en-IN" dirty="0"/>
          </a:p>
        </p:txBody>
      </p:sp>
      <p:sp>
        <p:nvSpPr>
          <p:cNvPr id="3" name="Content Placeholder 2"/>
          <p:cNvSpPr>
            <a:spLocks noGrp="1"/>
          </p:cNvSpPr>
          <p:nvPr>
            <p:ph idx="1"/>
          </p:nvPr>
        </p:nvSpPr>
        <p:spPr>
          <a:xfrm>
            <a:off x="838200" y="1091821"/>
            <a:ext cx="10515600" cy="5085142"/>
          </a:xfrm>
        </p:spPr>
        <p:txBody>
          <a:bodyPr>
            <a:normAutofit lnSpcReduction="10000"/>
          </a:bodyPr>
          <a:lstStyle/>
          <a:p>
            <a:pPr marL="0" lvl="0" indent="0">
              <a:buNone/>
            </a:pPr>
            <a:r>
              <a:rPr lang="en-IN" dirty="0" smtClean="0">
                <a:latin typeface="Times New Roman" panose="02020603050405020304" pitchFamily="18" charset="0"/>
                <a:cs typeface="Times New Roman" panose="02020603050405020304" pitchFamily="18" charset="0"/>
              </a:rPr>
              <a:t>2.  </a:t>
            </a:r>
            <a:r>
              <a:rPr lang="en-IN" dirty="0">
                <a:latin typeface="Times New Roman" panose="02020603050405020304" pitchFamily="18" charset="0"/>
                <a:cs typeface="Times New Roman" panose="02020603050405020304" pitchFamily="18" charset="0"/>
              </a:rPr>
              <a:t>Scalability:</a:t>
            </a:r>
          </a:p>
          <a:p>
            <a:pPr lvl="0"/>
            <a:r>
              <a:rPr lang="en-IN" dirty="0" smtClean="0">
                <a:latin typeface="Times New Roman" panose="02020603050405020304" pitchFamily="18" charset="0"/>
                <a:cs typeface="Times New Roman" panose="02020603050405020304" pitchFamily="18" charset="0"/>
              </a:rPr>
              <a:t>It </a:t>
            </a:r>
            <a:r>
              <a:rPr lang="en-IN" dirty="0">
                <a:latin typeface="Times New Roman" panose="02020603050405020304" pitchFamily="18" charset="0"/>
                <a:cs typeface="Times New Roman" panose="02020603050405020304" pitchFamily="18" charset="0"/>
              </a:rPr>
              <a:t>means the quality of an algorithm to handle the problem of larger size.</a:t>
            </a:r>
          </a:p>
          <a:p>
            <a:r>
              <a:rPr lang="en-IN" dirty="0">
                <a:latin typeface="Times New Roman" panose="02020603050405020304" pitchFamily="18" charset="0"/>
                <a:cs typeface="Times New Roman" panose="02020603050405020304" pitchFamily="18" charset="0"/>
              </a:rPr>
              <a:t>Case 1: Consider the problem of setting up a classroom of 50 students. One of the simplest solutions is to book a room, get a blackboard, a few chalks, and the problem is solved.</a:t>
            </a:r>
          </a:p>
          <a:p>
            <a:pPr lvl="0"/>
            <a:r>
              <a:rPr lang="en-IN" dirty="0">
                <a:latin typeface="Times New Roman" panose="02020603050405020304" pitchFamily="18" charset="0"/>
                <a:cs typeface="Times New Roman" panose="02020603050405020304" pitchFamily="18" charset="0"/>
              </a:rPr>
              <a:t>But if the size of the problem increases i.e., if the number of students =</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200, the solution still holds but it needs more resources. In this case, you will probably need a much larger </a:t>
            </a:r>
            <a:r>
              <a:rPr lang="en-IN" dirty="0" smtClean="0">
                <a:latin typeface="Times New Roman" panose="02020603050405020304" pitchFamily="18" charset="0"/>
                <a:cs typeface="Times New Roman" panose="02020603050405020304" pitchFamily="18" charset="0"/>
              </a:rPr>
              <a:t>room, </a:t>
            </a:r>
            <a:r>
              <a:rPr lang="en-IN" dirty="0">
                <a:latin typeface="Times New Roman" panose="02020603050405020304" pitchFamily="18" charset="0"/>
                <a:cs typeface="Times New Roman" panose="02020603050405020304" pitchFamily="18" charset="0"/>
              </a:rPr>
              <a:t>a projector screen and a digital pen.</a:t>
            </a:r>
          </a:p>
          <a:p>
            <a:pPr lvl="0"/>
            <a:r>
              <a:rPr lang="en-IN" dirty="0">
                <a:latin typeface="Times New Roman" panose="02020603050405020304" pitchFamily="18" charset="0"/>
                <a:cs typeface="Times New Roman" panose="02020603050405020304" pitchFamily="18" charset="0"/>
              </a:rPr>
              <a:t>But if the number of students =</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1000, then the solution fails or uses a lot of resources when the size of the problem increases. This means, your solution wasn't scalable.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10841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IN" b="1" dirty="0" err="1">
                <a:latin typeface="Times New Roman" panose="02020603050405020304" pitchFamily="18" charset="0"/>
                <a:cs typeface="Times New Roman" panose="02020603050405020304" pitchFamily="18" charset="0"/>
              </a:rPr>
              <a:t>Contd</a:t>
            </a:r>
            <a:r>
              <a:rPr lang="en-IN" b="1" dirty="0">
                <a:latin typeface="Times New Roman" panose="02020603050405020304" pitchFamily="18" charset="0"/>
                <a:cs typeface="Times New Roman" panose="02020603050405020304" pitchFamily="18" charset="0"/>
              </a:rPr>
              <a:t>…</a:t>
            </a:r>
            <a:endParaRPr lang="en-IN" dirty="0"/>
          </a:p>
        </p:txBody>
      </p:sp>
      <p:sp>
        <p:nvSpPr>
          <p:cNvPr id="3" name="Content Placeholder 2"/>
          <p:cNvSpPr>
            <a:spLocks noGrp="1"/>
          </p:cNvSpPr>
          <p:nvPr>
            <p:ph idx="1"/>
          </p:nvPr>
        </p:nvSpPr>
        <p:spPr>
          <a:xfrm>
            <a:off x="838200" y="1091821"/>
            <a:ext cx="10515600" cy="5085142"/>
          </a:xfrm>
        </p:spPr>
        <p:txBody>
          <a:bodyPr>
            <a:normAutofit/>
          </a:bodyPr>
          <a:lstStyle/>
          <a:p>
            <a:r>
              <a:rPr lang="en-IN" dirty="0">
                <a:latin typeface="Times New Roman" panose="02020603050405020304" pitchFamily="18" charset="0"/>
                <a:cs typeface="Times New Roman" panose="02020603050405020304" pitchFamily="18" charset="0"/>
              </a:rPr>
              <a:t>E.g. of scalable </a:t>
            </a:r>
            <a:r>
              <a:rPr lang="en-IN" dirty="0" smtClean="0">
                <a:latin typeface="Times New Roman" panose="02020603050405020304" pitchFamily="18" charset="0"/>
                <a:cs typeface="Times New Roman" panose="02020603050405020304" pitchFamily="18" charset="0"/>
              </a:rPr>
              <a:t>solution: Consider </a:t>
            </a:r>
            <a:r>
              <a:rPr lang="en-IN" dirty="0">
                <a:latin typeface="Times New Roman" panose="02020603050405020304" pitchFamily="18" charset="0"/>
                <a:cs typeface="Times New Roman" panose="02020603050405020304" pitchFamily="18" charset="0"/>
              </a:rPr>
              <a:t>a site like </a:t>
            </a:r>
            <a:r>
              <a:rPr lang="en-IN" dirty="0" smtClean="0">
                <a:latin typeface="Times New Roman" panose="02020603050405020304" pitchFamily="18" charset="0"/>
                <a:cs typeface="Times New Roman" panose="02020603050405020304" pitchFamily="18" charset="0"/>
              </a:rPr>
              <a:t>‘Khan Academy’, </a:t>
            </a:r>
            <a:r>
              <a:rPr lang="en-IN" dirty="0">
                <a:latin typeface="Times New Roman" panose="02020603050405020304" pitchFamily="18" charset="0"/>
                <a:cs typeface="Times New Roman" panose="02020603050405020304" pitchFamily="18" charset="0"/>
              </a:rPr>
              <a:t>millions of students can see videos, read answers at the same time and no more resources are required. So, the solution can solve the problems of larger size under resource crunch.</a:t>
            </a:r>
          </a:p>
          <a:p>
            <a:pPr lvl="0"/>
            <a:r>
              <a:rPr lang="en-IN" dirty="0">
                <a:latin typeface="Times New Roman" panose="02020603050405020304" pitchFamily="18" charset="0"/>
                <a:cs typeface="Times New Roman" panose="02020603050405020304" pitchFamily="18" charset="0"/>
              </a:rPr>
              <a:t>If you see our first solution to find the sum of first </a:t>
            </a:r>
            <a:r>
              <a:rPr lang="en-IN" i="1" dirty="0">
                <a:latin typeface="Times New Roman" panose="02020603050405020304" pitchFamily="18" charset="0"/>
                <a:cs typeface="Times New Roman" panose="02020603050405020304" pitchFamily="18" charset="0"/>
              </a:rPr>
              <a:t>N</a:t>
            </a:r>
            <a:r>
              <a:rPr lang="en-IN" dirty="0">
                <a:latin typeface="Times New Roman" panose="02020603050405020304" pitchFamily="18" charset="0"/>
                <a:cs typeface="Times New Roman" panose="02020603050405020304" pitchFamily="18" charset="0"/>
              </a:rPr>
              <a:t> natural numbers, it wasn't scalable. It's because it required linear growth in time with the linear growth in the size of the problem. Such algorithms are also known as linearly scalable algorithms.</a:t>
            </a:r>
          </a:p>
          <a:p>
            <a:pPr lvl="0"/>
            <a:r>
              <a:rPr lang="en-IN" dirty="0">
                <a:latin typeface="Times New Roman" panose="02020603050405020304" pitchFamily="18" charset="0"/>
                <a:cs typeface="Times New Roman" panose="02020603050405020304" pitchFamily="18" charset="0"/>
              </a:rPr>
              <a:t>Our second solution was very scalable and didn't require the use of any more time to solve a problem of larger size. These are known as constant-time algorithms.</a:t>
            </a:r>
          </a:p>
        </p:txBody>
      </p:sp>
    </p:spTree>
    <p:extLst>
      <p:ext uri="{BB962C8B-B14F-4D97-AF65-F5344CB8AC3E}">
        <p14:creationId xmlns:p14="http://schemas.microsoft.com/office/powerpoint/2010/main" val="16342351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Examples of an Algorithm's Efficiency:</a:t>
            </a:r>
          </a:p>
        </p:txBody>
      </p:sp>
      <p:sp>
        <p:nvSpPr>
          <p:cNvPr id="3" name="Content Placeholder 2"/>
          <p:cNvSpPr>
            <a:spLocks noGrp="1"/>
          </p:cNvSpPr>
          <p:nvPr>
            <p:ph idx="1"/>
          </p:nvPr>
        </p:nvSpPr>
        <p:spPr>
          <a:xfrm>
            <a:off x="838200" y="1091821"/>
            <a:ext cx="10515600" cy="5085142"/>
          </a:xfrm>
        </p:spPr>
        <p:txBody>
          <a:bodyPr>
            <a:normAutofit/>
          </a:bodyPr>
          <a:lstStyle/>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Example 1:</a:t>
            </a:r>
            <a:r>
              <a:rPr lang="en-IN" dirty="0">
                <a:latin typeface="Times New Roman" panose="02020603050405020304" pitchFamily="18" charset="0"/>
                <a:cs typeface="Times New Roman" panose="02020603050405020304" pitchFamily="18" charset="0"/>
              </a:rPr>
              <a:t> Age Group Problem</a:t>
            </a:r>
          </a:p>
          <a:p>
            <a:pPr lvl="0"/>
            <a:r>
              <a:rPr lang="en-IN" dirty="0">
                <a:latin typeface="Times New Roman" panose="02020603050405020304" pitchFamily="18" charset="0"/>
                <a:cs typeface="Times New Roman" panose="02020603050405020304" pitchFamily="18" charset="0"/>
              </a:rPr>
              <a:t>Finding the people of a certain age group can easily be solved with a little modified version of </a:t>
            </a:r>
            <a:r>
              <a:rPr lang="en-IN" dirty="0" smtClean="0">
                <a:latin typeface="Times New Roman" panose="02020603050405020304" pitchFamily="18" charset="0"/>
                <a:cs typeface="Times New Roman" panose="02020603050405020304" pitchFamily="18" charset="0"/>
              </a:rPr>
              <a:t>the binary search algorithm</a:t>
            </a:r>
            <a:r>
              <a:rPr lang="en-IN" dirty="0">
                <a:latin typeface="Times New Roman" panose="02020603050405020304" pitchFamily="18" charset="0"/>
                <a:cs typeface="Times New Roman" panose="02020603050405020304" pitchFamily="18" charset="0"/>
              </a:rPr>
              <a:t> (assuming that the data is sorted).</a:t>
            </a:r>
          </a:p>
          <a:p>
            <a:pPr lvl="0"/>
            <a:r>
              <a:rPr lang="en-IN" dirty="0">
                <a:latin typeface="Times New Roman" panose="02020603050405020304" pitchFamily="18" charset="0"/>
                <a:cs typeface="Times New Roman" panose="02020603050405020304" pitchFamily="18" charset="0"/>
              </a:rPr>
              <a:t>The naive algorithm which goes through all the persons one by one, and checks if it falls in the given age group is linearly scalable. </a:t>
            </a:r>
          </a:p>
          <a:p>
            <a:pPr lvl="0"/>
            <a:r>
              <a:rPr lang="en-IN" dirty="0">
                <a:latin typeface="Times New Roman" panose="02020603050405020304" pitchFamily="18" charset="0"/>
                <a:cs typeface="Times New Roman" panose="02020603050405020304" pitchFamily="18" charset="0"/>
              </a:rPr>
              <a:t>Whereas, binary search claims itself to be a logarithmically scalable algorithm. This means that if the size of the problem is squared, the time taken to solve it is only doubled.</a:t>
            </a:r>
          </a:p>
          <a:p>
            <a:pPr marL="0" lv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99856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4809"/>
          </a:xfrm>
        </p:spPr>
        <p:txBody>
          <a:bodyPr>
            <a:normAutofit fontScale="90000"/>
          </a:bodyPr>
          <a:lstStyle/>
          <a:p>
            <a:r>
              <a:rPr lang="en-IN" b="1" dirty="0" err="1">
                <a:latin typeface="Times New Roman" panose="02020603050405020304" pitchFamily="18" charset="0"/>
                <a:cs typeface="Times New Roman" panose="02020603050405020304" pitchFamily="18" charset="0"/>
              </a:rPr>
              <a:t>Contd</a:t>
            </a:r>
            <a:r>
              <a:rPr lang="en-IN" b="1" dirty="0">
                <a:latin typeface="Times New Roman" panose="02020603050405020304" pitchFamily="18" charset="0"/>
                <a:cs typeface="Times New Roman" panose="02020603050405020304" pitchFamily="18" charset="0"/>
              </a:rPr>
              <a:t>…</a:t>
            </a:r>
            <a:endParaRPr lang="en-IN" dirty="0"/>
          </a:p>
        </p:txBody>
      </p:sp>
      <p:sp>
        <p:nvSpPr>
          <p:cNvPr id="3" name="Content Placeholder 2"/>
          <p:cNvSpPr>
            <a:spLocks noGrp="1"/>
          </p:cNvSpPr>
          <p:nvPr>
            <p:ph idx="1"/>
          </p:nvPr>
        </p:nvSpPr>
        <p:spPr>
          <a:xfrm>
            <a:off x="838200" y="1214651"/>
            <a:ext cx="10515600" cy="4962312"/>
          </a:xfrm>
        </p:spPr>
        <p:txBody>
          <a:bodyPr>
            <a:normAutofit fontScale="92500"/>
          </a:bodyPr>
          <a:lstStyle/>
          <a:p>
            <a:pPr marL="0" indent="0">
              <a:buNone/>
            </a:pPr>
            <a:r>
              <a:rPr lang="en-IN" b="1" dirty="0">
                <a:latin typeface="Times New Roman" panose="02020603050405020304" pitchFamily="18" charset="0"/>
                <a:cs typeface="Times New Roman" panose="02020603050405020304" pitchFamily="18" charset="0"/>
              </a:rPr>
              <a:t>Example </a:t>
            </a:r>
            <a:r>
              <a:rPr lang="en-IN" b="1" dirty="0" smtClean="0">
                <a:latin typeface="Times New Roman" panose="02020603050405020304" pitchFamily="18" charset="0"/>
                <a:cs typeface="Times New Roman" panose="02020603050405020304" pitchFamily="18" charset="0"/>
              </a:rPr>
              <a:t>2:</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DNA Problem</a:t>
            </a:r>
          </a:p>
          <a:p>
            <a:pPr lvl="0"/>
            <a:r>
              <a:rPr lang="en-IN" dirty="0">
                <a:latin typeface="Times New Roman" panose="02020603050405020304" pitchFamily="18" charset="0"/>
                <a:cs typeface="Times New Roman" panose="02020603050405020304" pitchFamily="18" charset="0"/>
              </a:rPr>
              <a:t>DNA is a molecule that carries genetic information. They are made up of smaller units which are represented by Roman characters A, C, T, and G.</a:t>
            </a:r>
          </a:p>
          <a:p>
            <a:pPr lvl="0"/>
            <a:r>
              <a:rPr lang="en-IN" dirty="0">
                <a:latin typeface="Times New Roman" panose="02020603050405020304" pitchFamily="18" charset="0"/>
                <a:cs typeface="Times New Roman" panose="02020603050405020304" pitchFamily="18" charset="0"/>
              </a:rPr>
              <a:t>To find out the occurrence of a particular pattern in a DNA strand.</a:t>
            </a:r>
          </a:p>
          <a:p>
            <a:pPr lvl="0"/>
            <a:r>
              <a:rPr lang="en-IN" dirty="0">
                <a:latin typeface="Times New Roman" panose="02020603050405020304" pitchFamily="18" charset="0"/>
                <a:cs typeface="Times New Roman" panose="02020603050405020304" pitchFamily="18" charset="0"/>
              </a:rPr>
              <a:t>It is a famous problem, the simplest algorithm takes the time proportional to</a:t>
            </a:r>
          </a:p>
          <a:p>
            <a:pPr marL="0" indent="0">
              <a:buNone/>
            </a:pPr>
            <a:r>
              <a:rPr lang="en-IN" dirty="0">
                <a:latin typeface="Times New Roman" panose="02020603050405020304" pitchFamily="18" charset="0"/>
                <a:cs typeface="Times New Roman" panose="02020603050405020304" pitchFamily="18" charset="0"/>
              </a:rPr>
              <a:t>(Number of character in DNA strand) * (number of characters in pattern)</a:t>
            </a:r>
          </a:p>
          <a:p>
            <a:pPr lvl="0"/>
            <a:r>
              <a:rPr lang="en-IN" dirty="0">
                <a:latin typeface="Times New Roman" panose="02020603050405020304" pitchFamily="18" charset="0"/>
                <a:cs typeface="Times New Roman" panose="02020603050405020304" pitchFamily="18" charset="0"/>
              </a:rPr>
              <a:t>A typical DNA strand has millions of such </a:t>
            </a:r>
            <a:r>
              <a:rPr lang="en-IN" dirty="0" smtClean="0">
                <a:latin typeface="Times New Roman" panose="02020603050405020304" pitchFamily="18" charset="0"/>
                <a:cs typeface="Times New Roman" panose="02020603050405020304" pitchFamily="18" charset="0"/>
              </a:rPr>
              <a:t>units. KMP algorithm</a:t>
            </a:r>
            <a:r>
              <a:rPr lang="en-IN" dirty="0">
                <a:latin typeface="Times New Roman" panose="02020603050405020304" pitchFamily="18" charset="0"/>
                <a:cs typeface="Times New Roman" panose="02020603050405020304" pitchFamily="18" charset="0"/>
              </a:rPr>
              <a:t> can get this done in time which is proportional to:</a:t>
            </a:r>
          </a:p>
          <a:p>
            <a:pPr marL="0" indent="0">
              <a:buNone/>
            </a:pPr>
            <a:r>
              <a:rPr lang="en-IN" dirty="0">
                <a:latin typeface="Times New Roman" panose="02020603050405020304" pitchFamily="18" charset="0"/>
                <a:cs typeface="Times New Roman" panose="02020603050405020304" pitchFamily="18" charset="0"/>
              </a:rPr>
              <a:t>(Number of character in DNA strand) + (number of characters in pattern)</a:t>
            </a:r>
          </a:p>
          <a:p>
            <a:pPr lvl="0"/>
            <a:r>
              <a:rPr lang="en-IN" dirty="0">
                <a:latin typeface="Times New Roman" panose="02020603050405020304" pitchFamily="18" charset="0"/>
                <a:cs typeface="Times New Roman" panose="02020603050405020304" pitchFamily="18" charset="0"/>
              </a:rPr>
              <a:t>The </a:t>
            </a:r>
            <a:r>
              <a:rPr lang="en-IN" i="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operator replaced by </a:t>
            </a:r>
            <a:r>
              <a:rPr lang="en-IN" i="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makes a lot of change.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99489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2356"/>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Asymptotic Analysis:</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37482"/>
            <a:ext cx="10515600" cy="4839481"/>
          </a:xfrm>
        </p:spPr>
        <p:txBody>
          <a:bodyPr>
            <a:normAutofit fontScale="92500" lnSpcReduction="10000"/>
          </a:bodyPr>
          <a:lstStyle/>
          <a:p>
            <a:pPr lvl="0"/>
            <a:r>
              <a:rPr lang="en-IN" dirty="0" smtClean="0">
                <a:latin typeface="Times New Roman" panose="02020603050405020304" pitchFamily="18" charset="0"/>
                <a:cs typeface="Times New Roman" panose="02020603050405020304" pitchFamily="18" charset="0"/>
              </a:rPr>
              <a:t>Asymptotic </a:t>
            </a:r>
            <a:r>
              <a:rPr lang="en-IN" dirty="0">
                <a:latin typeface="Times New Roman" panose="02020603050405020304" pitchFamily="18" charset="0"/>
                <a:cs typeface="Times New Roman" panose="02020603050405020304" pitchFamily="18" charset="0"/>
              </a:rPr>
              <a:t>analysis refers to computing the running time of any operation in mathematical units of computation.  </a:t>
            </a:r>
          </a:p>
          <a:p>
            <a:pPr lvl="0"/>
            <a:r>
              <a:rPr lang="en-IN" dirty="0">
                <a:latin typeface="Times New Roman" panose="02020603050405020304" pitchFamily="18" charset="0"/>
                <a:cs typeface="Times New Roman" panose="02020603050405020304" pitchFamily="18" charset="0"/>
              </a:rPr>
              <a:t>E.g.: the running time of one operation is computed as </a:t>
            </a:r>
            <a:r>
              <a:rPr lang="en-IN" i="1" dirty="0">
                <a:latin typeface="Times New Roman" panose="02020603050405020304" pitchFamily="18" charset="0"/>
                <a:cs typeface="Times New Roman" panose="02020603050405020304" pitchFamily="18" charset="0"/>
              </a:rPr>
              <a:t>f</a:t>
            </a:r>
            <a:r>
              <a:rPr lang="en-IN" dirty="0">
                <a:latin typeface="Times New Roman" panose="02020603050405020304" pitchFamily="18" charset="0"/>
                <a:cs typeface="Times New Roman" panose="02020603050405020304" pitchFamily="18" charset="0"/>
              </a:rPr>
              <a:t>(n) and may be for another operation it is computed as </a:t>
            </a:r>
            <a:r>
              <a:rPr lang="en-IN" i="1" dirty="0">
                <a:latin typeface="Times New Roman" panose="02020603050405020304" pitchFamily="18" charset="0"/>
                <a:cs typeface="Times New Roman" panose="02020603050405020304" pitchFamily="18" charset="0"/>
              </a:rPr>
              <a:t>g</a:t>
            </a:r>
            <a:r>
              <a:rPr lang="en-IN" dirty="0">
                <a:latin typeface="Times New Roman" panose="02020603050405020304" pitchFamily="18" charset="0"/>
                <a:cs typeface="Times New Roman" panose="02020603050405020304" pitchFamily="18" charset="0"/>
              </a:rPr>
              <a:t>(n</a:t>
            </a:r>
            <a:r>
              <a:rPr lang="en-IN" baseline="30000"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 This means the first operation running time will increase linearly with the increase in n and the running time of the second operation will increase exponentially when n increases. Similarly, the running time of both operations will be nearly the same if n is significantly small.</a:t>
            </a:r>
          </a:p>
          <a:p>
            <a:r>
              <a:rPr lang="en-IN" dirty="0">
                <a:latin typeface="Times New Roman" panose="02020603050405020304" pitchFamily="18" charset="0"/>
                <a:cs typeface="Times New Roman" panose="02020603050405020304" pitchFamily="18" charset="0"/>
              </a:rPr>
              <a:t>Usually, the time required by an algorithm falls under three types −</a:t>
            </a:r>
          </a:p>
          <a:p>
            <a:pPr marL="0" lvl="0" indent="0">
              <a:buNone/>
            </a:pPr>
            <a:r>
              <a:rPr lang="en-IN" dirty="0" smtClean="0">
                <a:latin typeface="Times New Roman" panose="02020603050405020304" pitchFamily="18" charset="0"/>
                <a:cs typeface="Times New Roman" panose="02020603050405020304" pitchFamily="18" charset="0"/>
              </a:rPr>
              <a:t>1. Best </a:t>
            </a:r>
            <a:r>
              <a:rPr lang="en-IN" dirty="0">
                <a:latin typeface="Times New Roman" panose="02020603050405020304" pitchFamily="18" charset="0"/>
                <a:cs typeface="Times New Roman" panose="02020603050405020304" pitchFamily="18" charset="0"/>
              </a:rPr>
              <a:t>Case: Minimum time required for program execution.</a:t>
            </a:r>
          </a:p>
          <a:p>
            <a:pPr marL="0" lvl="0" indent="0">
              <a:buNone/>
            </a:pPr>
            <a:r>
              <a:rPr lang="en-IN" dirty="0" smtClean="0">
                <a:latin typeface="Times New Roman" panose="02020603050405020304" pitchFamily="18" charset="0"/>
                <a:cs typeface="Times New Roman" panose="02020603050405020304" pitchFamily="18" charset="0"/>
              </a:rPr>
              <a:t>2. Average </a:t>
            </a:r>
            <a:r>
              <a:rPr lang="en-IN" dirty="0">
                <a:latin typeface="Times New Roman" panose="02020603050405020304" pitchFamily="18" charset="0"/>
                <a:cs typeface="Times New Roman" panose="02020603050405020304" pitchFamily="18" charset="0"/>
              </a:rPr>
              <a:t>Case: Average time required for program execution.</a:t>
            </a:r>
          </a:p>
          <a:p>
            <a:pPr marL="0" lvl="0" indent="0">
              <a:buNone/>
            </a:pPr>
            <a:r>
              <a:rPr lang="en-IN" dirty="0" smtClean="0">
                <a:latin typeface="Times New Roman" panose="02020603050405020304" pitchFamily="18" charset="0"/>
                <a:cs typeface="Times New Roman" panose="02020603050405020304" pitchFamily="18" charset="0"/>
              </a:rPr>
              <a:t>3. Worst </a:t>
            </a:r>
            <a:r>
              <a:rPr lang="en-IN" dirty="0">
                <a:latin typeface="Times New Roman" panose="02020603050405020304" pitchFamily="18" charset="0"/>
                <a:cs typeface="Times New Roman" panose="02020603050405020304" pitchFamily="18" charset="0"/>
              </a:rPr>
              <a:t>Case: Maximum time required for program execution.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180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3991"/>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Asymptotic Notations:</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19116"/>
            <a:ext cx="10515600" cy="5057847"/>
          </a:xfrm>
        </p:spPr>
        <p:txBody>
          <a:bodyPr/>
          <a:lstStyle/>
          <a:p>
            <a:pPr lvl="0"/>
            <a:r>
              <a:rPr lang="en-IN" dirty="0" smtClean="0">
                <a:latin typeface="Times New Roman" panose="02020603050405020304" pitchFamily="18" charset="0"/>
                <a:cs typeface="Times New Roman" panose="02020603050405020304" pitchFamily="18" charset="0"/>
              </a:rPr>
              <a:t>Commonly </a:t>
            </a:r>
            <a:r>
              <a:rPr lang="en-IN" dirty="0">
                <a:latin typeface="Times New Roman" panose="02020603050405020304" pitchFamily="18" charset="0"/>
                <a:cs typeface="Times New Roman" panose="02020603050405020304" pitchFamily="18" charset="0"/>
              </a:rPr>
              <a:t>used asymptotic notations to calculate the running time complexity of an algorithm are:</a:t>
            </a:r>
          </a:p>
          <a:p>
            <a:pPr marL="571500" lvl="0" indent="-571500">
              <a:buFont typeface="+mj-lt"/>
              <a:buAutoNum type="romanLcPeriod"/>
            </a:pPr>
            <a:r>
              <a:rPr lang="en-IN" dirty="0" smtClean="0">
                <a:latin typeface="Times New Roman" panose="02020603050405020304" pitchFamily="18" charset="0"/>
                <a:cs typeface="Times New Roman" panose="02020603050405020304" pitchFamily="18" charset="0"/>
              </a:rPr>
              <a:t> Big Ο </a:t>
            </a:r>
            <a:r>
              <a:rPr lang="en-IN" dirty="0">
                <a:latin typeface="Times New Roman" panose="02020603050405020304" pitchFamily="18" charset="0"/>
                <a:cs typeface="Times New Roman" panose="02020603050405020304" pitchFamily="18" charset="0"/>
              </a:rPr>
              <a:t>Notation: It represents the upper bound of the running time of an algorithm. Thus, it gives the worst-case complexity of an </a:t>
            </a:r>
            <a:r>
              <a:rPr lang="en-IN" dirty="0" smtClean="0">
                <a:latin typeface="Times New Roman" panose="02020603050405020304" pitchFamily="18" charset="0"/>
                <a:cs typeface="Times New Roman" panose="02020603050405020304" pitchFamily="18" charset="0"/>
              </a:rPr>
              <a:t>algorithm.</a:t>
            </a:r>
          </a:p>
          <a:p>
            <a:pPr marL="571500" lvl="0" indent="-571500">
              <a:buFont typeface="+mj-lt"/>
              <a:buAutoNum type="romanLcPeriod"/>
            </a:pPr>
            <a:r>
              <a:rPr lang="en-IN" dirty="0" smtClean="0">
                <a:latin typeface="Times New Roman" panose="02020603050405020304" pitchFamily="18" charset="0"/>
                <a:cs typeface="Times New Roman" panose="02020603050405020304" pitchFamily="18" charset="0"/>
              </a:rPr>
              <a:t>Ω </a:t>
            </a:r>
            <a:r>
              <a:rPr lang="en-IN" dirty="0">
                <a:latin typeface="Times New Roman" panose="02020603050405020304" pitchFamily="18" charset="0"/>
                <a:cs typeface="Times New Roman" panose="02020603050405020304" pitchFamily="18" charset="0"/>
              </a:rPr>
              <a:t>Notation: It </a:t>
            </a:r>
            <a:r>
              <a:rPr lang="en-IN" dirty="0" smtClean="0">
                <a:latin typeface="Times New Roman" panose="02020603050405020304" pitchFamily="18" charset="0"/>
                <a:cs typeface="Times New Roman" panose="02020603050405020304" pitchFamily="18" charset="0"/>
              </a:rPr>
              <a:t>represents </a:t>
            </a:r>
            <a:r>
              <a:rPr lang="en-IN" dirty="0">
                <a:latin typeface="Times New Roman" panose="02020603050405020304" pitchFamily="18" charset="0"/>
                <a:cs typeface="Times New Roman" panose="02020603050405020304" pitchFamily="18" charset="0"/>
              </a:rPr>
              <a:t>the lower bound of the running time of an algorithm. Thus, it provides the best case complexity of an algorithm.</a:t>
            </a:r>
            <a:r>
              <a:rPr lang="en-IN" dirty="0" smtClean="0">
                <a:latin typeface="Times New Roman" panose="02020603050405020304" pitchFamily="18" charset="0"/>
                <a:cs typeface="Times New Roman" panose="02020603050405020304" pitchFamily="18" charset="0"/>
              </a:rPr>
              <a:t>.</a:t>
            </a:r>
          </a:p>
          <a:p>
            <a:pPr marL="571500" lvl="0" indent="-571500">
              <a:buFont typeface="+mj-lt"/>
              <a:buAutoNum type="romanLcPeriod"/>
            </a:pPr>
            <a:r>
              <a:rPr lang="en-IN" dirty="0" smtClean="0">
                <a:latin typeface="Times New Roman" panose="02020603050405020304" pitchFamily="18" charset="0"/>
                <a:cs typeface="Times New Roman" panose="02020603050405020304" pitchFamily="18" charset="0"/>
              </a:rPr>
              <a:t>θ </a:t>
            </a:r>
            <a:r>
              <a:rPr lang="en-IN" dirty="0">
                <a:latin typeface="Times New Roman" panose="02020603050405020304" pitchFamily="18" charset="0"/>
                <a:cs typeface="Times New Roman" panose="02020603050405020304" pitchFamily="18" charset="0"/>
              </a:rPr>
              <a:t>Notation: It encloses the function from above and below, i.e.; it is used for analysing the average-case complexity of an algorithm.</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7160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2923"/>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Master </a:t>
            </a:r>
            <a:r>
              <a:rPr lang="en-IN" b="1" dirty="0" smtClean="0">
                <a:latin typeface="Times New Roman" panose="02020603050405020304" pitchFamily="18" charset="0"/>
                <a:cs typeface="Times New Roman" panose="02020603050405020304" pitchFamily="18" charset="0"/>
              </a:rPr>
              <a:t>Theorem</a:t>
            </a:r>
            <a:r>
              <a:rPr lang="en-IN" dirty="0"/>
              <a:t/>
            </a:r>
            <a:br>
              <a:rPr lang="en-IN" dirty="0"/>
            </a:br>
            <a:endParaRPr lang="en-IN" dirty="0"/>
          </a:p>
        </p:txBody>
      </p:sp>
      <p:sp>
        <p:nvSpPr>
          <p:cNvPr id="4" name="Rectangle 1"/>
          <p:cNvSpPr>
            <a:spLocks noGrp="1" noChangeArrowheads="1"/>
          </p:cNvSpPr>
          <p:nvPr>
            <p:ph idx="1"/>
          </p:nvPr>
        </p:nvSpPr>
        <p:spPr bwMode="auto">
          <a:xfrm>
            <a:off x="559558" y="1926421"/>
            <a:ext cx="1111662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master method is a formula for solving recurrence relations of the form:</a:t>
            </a: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T(n) = </a:t>
            </a:r>
            <a:r>
              <a:rPr kumimoji="0" lang="en-US" sz="2400" b="1" i="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a:t>
            </a:r>
            <a:r>
              <a:rPr kumimoji="0" lang="en-US" sz="24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(n/b) + f(n)</a:t>
            </a:r>
            <a:r>
              <a:rPr kumimoji="0" 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Where,</a:t>
            </a: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 = size of input</a:t>
            </a: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 number of sub problems in the recursion</a:t>
            </a: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n/b = size of each sub problem. All sub problems are assumed to have the same size.</a:t>
            </a: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f(n) = cost of the work done outside the recursive call.</a:t>
            </a:r>
          </a:p>
          <a:p>
            <a:pPr algn="just">
              <a:lnSpc>
                <a:spcPct val="100000"/>
              </a:lnSpc>
            </a:pPr>
            <a:r>
              <a:rPr kumimoji="0" 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Here, a ≥ 1 and b &gt; 1 are constants, and f(n) is an asymptotically positive function</a:t>
            </a:r>
            <a:r>
              <a:rPr kumimoji="0" lang="en-US" sz="2400" b="0" i="0" u="none" strike="noStrike" cap="none" normalizeH="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0" u="none" strike="noStrike" cap="none" normalizeH="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ie</a:t>
            </a:r>
            <a:r>
              <a:rPr kumimoji="0" lang="en-US" sz="2400" b="0" i="0" u="none" strike="noStrike" cap="none" normalizeH="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a sufficiently large value of </a:t>
            </a:r>
            <a:r>
              <a:rPr kumimoji="0" lang="en-US" sz="2400" b="0" i="1"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t>
            </a:r>
            <a:r>
              <a:rPr kumimoji="0" 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we have f(n) &gt; 0</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28902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7388"/>
          </a:xfrm>
        </p:spPr>
        <p:txBody>
          <a:bodyPr>
            <a:normAutofit fontScale="90000"/>
          </a:bodyPr>
          <a:lstStyle/>
          <a:p>
            <a:r>
              <a:rPr lang="en-IN" b="1" dirty="0" err="1">
                <a:latin typeface="Times New Roman" panose="02020603050405020304" pitchFamily="18" charset="0"/>
                <a:cs typeface="Times New Roman" panose="02020603050405020304" pitchFamily="18" charset="0"/>
              </a:rPr>
              <a:t>Contd</a:t>
            </a:r>
            <a:r>
              <a:rPr lang="en-IN" b="1" dirty="0">
                <a:latin typeface="Times New Roman" panose="02020603050405020304" pitchFamily="18" charset="0"/>
                <a:cs typeface="Times New Roman" panose="02020603050405020304" pitchFamily="18" charset="0"/>
              </a:rPr>
              <a:t>…</a:t>
            </a:r>
            <a:endParaRPr lang="en-IN" dirty="0"/>
          </a:p>
        </p:txBody>
      </p:sp>
      <p:sp>
        <p:nvSpPr>
          <p:cNvPr id="3" name="Content Placeholder 2"/>
          <p:cNvSpPr>
            <a:spLocks noGrp="1"/>
          </p:cNvSpPr>
          <p:nvPr>
            <p:ph idx="1"/>
          </p:nvPr>
        </p:nvSpPr>
        <p:spPr>
          <a:xfrm>
            <a:off x="838200" y="1023582"/>
            <a:ext cx="10515600" cy="5153381"/>
          </a:xfrm>
        </p:spPr>
        <p:txBody>
          <a:bodyPr>
            <a:normAutofit fontScale="92500" lnSpcReduction="10000"/>
          </a:bodyPr>
          <a:lstStyle/>
          <a:p>
            <a:r>
              <a:rPr lang="en-IN" dirty="0" smtClean="0">
                <a:latin typeface="Times New Roman" panose="02020603050405020304" pitchFamily="18" charset="0"/>
                <a:cs typeface="Times New Roman" panose="02020603050405020304" pitchFamily="18" charset="0"/>
              </a:rPr>
              <a:t>Where, f(n</a:t>
            </a:r>
            <a:r>
              <a:rPr lang="en-IN" dirty="0">
                <a:latin typeface="Times New Roman" panose="02020603050405020304" pitchFamily="18" charset="0"/>
                <a:cs typeface="Times New Roman" panose="02020603050405020304" pitchFamily="18" charset="0"/>
              </a:rPr>
              <a:t>) = </a:t>
            </a:r>
            <a:r>
              <a:rPr lang="en-IN" dirty="0" smtClean="0">
                <a:latin typeface="Times New Roman" panose="02020603050405020304" pitchFamily="18" charset="0"/>
                <a:cs typeface="Times New Roman" panose="02020603050405020304" pitchFamily="18" charset="0"/>
              </a:rPr>
              <a:t>Θ(</a:t>
            </a:r>
            <a:r>
              <a:rPr lang="en-IN" dirty="0" err="1" smtClean="0">
                <a:latin typeface="Times New Roman" panose="02020603050405020304" pitchFamily="18" charset="0"/>
                <a:cs typeface="Times New Roman" panose="02020603050405020304" pitchFamily="18" charset="0"/>
              </a:rPr>
              <a:t>n</a:t>
            </a:r>
            <a:r>
              <a:rPr lang="en-IN" baseline="30000" dirty="0" err="1" smtClean="0">
                <a:latin typeface="Times New Roman" panose="02020603050405020304" pitchFamily="18" charset="0"/>
                <a:cs typeface="Times New Roman" panose="02020603050405020304" pitchFamily="18" charset="0"/>
              </a:rPr>
              <a:t>k</a:t>
            </a:r>
            <a:r>
              <a:rPr lang="en-IN" dirty="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log</a:t>
            </a:r>
            <a:r>
              <a:rPr lang="en-IN" baseline="30000" dirty="0" err="1" smtClean="0">
                <a:latin typeface="Times New Roman" panose="02020603050405020304" pitchFamily="18" charset="0"/>
                <a:cs typeface="Times New Roman" panose="02020603050405020304" pitchFamily="18" charset="0"/>
              </a:rPr>
              <a:t>p</a:t>
            </a:r>
            <a:r>
              <a:rPr lang="en-IN" dirty="0" smtClean="0">
                <a:latin typeface="Times New Roman" panose="02020603050405020304" pitchFamily="18" charset="0"/>
                <a:cs typeface="Times New Roman" panose="02020603050405020304" pitchFamily="18" charset="0"/>
              </a:rPr>
              <a:t> n)</a:t>
            </a:r>
          </a:p>
          <a:p>
            <a:r>
              <a:rPr lang="en-IN" dirty="0" smtClean="0">
                <a:latin typeface="Times New Roman" panose="02020603050405020304" pitchFamily="18" charset="0"/>
                <a:cs typeface="Times New Roman" panose="02020603050405020304" pitchFamily="18" charset="0"/>
              </a:rPr>
              <a:t>Case 1: </a:t>
            </a:r>
            <a:r>
              <a:rPr lang="en-IN" dirty="0">
                <a:latin typeface="Times New Roman" panose="02020603050405020304" pitchFamily="18" charset="0"/>
                <a:cs typeface="Times New Roman" panose="02020603050405020304" pitchFamily="18" charset="0"/>
              </a:rPr>
              <a:t>If </a:t>
            </a:r>
            <a:r>
              <a:rPr lang="en-IN" dirty="0" err="1">
                <a:latin typeface="Times New Roman" panose="02020603050405020304" pitchFamily="18" charset="0"/>
                <a:cs typeface="Times New Roman" panose="02020603050405020304" pitchFamily="18" charset="0"/>
              </a:rPr>
              <a:t>log</a:t>
            </a:r>
            <a:r>
              <a:rPr lang="en-IN" baseline="-25000" dirty="0" err="1">
                <a:latin typeface="Times New Roman" panose="02020603050405020304" pitchFamily="18" charset="0"/>
                <a:cs typeface="Times New Roman" panose="02020603050405020304" pitchFamily="18" charset="0"/>
              </a:rPr>
              <a:t>b</a:t>
            </a:r>
            <a:r>
              <a:rPr lang="en-IN" dirty="0">
                <a:latin typeface="Times New Roman" panose="02020603050405020304" pitchFamily="18" charset="0"/>
                <a:cs typeface="Times New Roman" panose="02020603050405020304" pitchFamily="18" charset="0"/>
              </a:rPr>
              <a:t> a </a:t>
            </a:r>
            <a:r>
              <a:rPr lang="en-IN" dirty="0" smtClean="0">
                <a:latin typeface="Times New Roman" panose="02020603050405020304" pitchFamily="18" charset="0"/>
                <a:cs typeface="Times New Roman" panose="02020603050405020304" pitchFamily="18" charset="0"/>
              </a:rPr>
              <a:t>&gt; </a:t>
            </a:r>
            <a:r>
              <a:rPr lang="en-IN" dirty="0" smtClean="0">
                <a:latin typeface="Times New Roman" panose="02020603050405020304" pitchFamily="18" charset="0"/>
                <a:cs typeface="Times New Roman" panose="02020603050405020304" pitchFamily="18" charset="0"/>
              </a:rPr>
              <a:t>k, </a:t>
            </a:r>
            <a:r>
              <a:rPr lang="en-IN" dirty="0">
                <a:latin typeface="Times New Roman" panose="02020603050405020304" pitchFamily="18" charset="0"/>
                <a:cs typeface="Times New Roman" panose="02020603050405020304" pitchFamily="18" charset="0"/>
              </a:rPr>
              <a:t>then T(n</a:t>
            </a:r>
            <a:r>
              <a:rPr lang="en-IN" dirty="0" smtClean="0">
                <a:latin typeface="Times New Roman" panose="02020603050405020304" pitchFamily="18" charset="0"/>
                <a:cs typeface="Times New Roman" panose="02020603050405020304" pitchFamily="18" charset="0"/>
              </a:rPr>
              <a:t>) = Θ(</a:t>
            </a:r>
            <a:r>
              <a:rPr lang="en-IN" dirty="0" err="1" smtClean="0">
                <a:latin typeface="Times New Roman" panose="02020603050405020304" pitchFamily="18" charset="0"/>
                <a:cs typeface="Times New Roman" panose="02020603050405020304" pitchFamily="18" charset="0"/>
              </a:rPr>
              <a:t>n</a:t>
            </a:r>
            <a:r>
              <a:rPr lang="en-IN" baseline="30000" dirty="0" err="1" smtClean="0">
                <a:latin typeface="Times New Roman" panose="02020603050405020304" pitchFamily="18" charset="0"/>
                <a:cs typeface="Times New Roman" panose="02020603050405020304" pitchFamily="18" charset="0"/>
              </a:rPr>
              <a:t>log</a:t>
            </a:r>
            <a:r>
              <a:rPr lang="en-IN" baseline="-25000" dirty="0" err="1" smtClean="0">
                <a:latin typeface="Times New Roman" panose="02020603050405020304" pitchFamily="18" charset="0"/>
                <a:cs typeface="Times New Roman" panose="02020603050405020304" pitchFamily="18" charset="0"/>
              </a:rPr>
              <a:t>b</a:t>
            </a:r>
            <a:r>
              <a:rPr lang="en-IN" dirty="0" smtClean="0">
                <a:latin typeface="Times New Roman" panose="02020603050405020304" pitchFamily="18" charset="0"/>
                <a:cs typeface="Times New Roman" panose="02020603050405020304" pitchFamily="18" charset="0"/>
              </a:rPr>
              <a:t> </a:t>
            </a:r>
            <a:r>
              <a:rPr lang="en-IN" baseline="30000" dirty="0">
                <a:latin typeface="Times New Roman" panose="02020603050405020304" pitchFamily="18" charset="0"/>
                <a:cs typeface="Times New Roman" panose="02020603050405020304" pitchFamily="18" charset="0"/>
              </a:rPr>
              <a:t>a</a:t>
            </a:r>
            <a:r>
              <a:rPr lang="en-IN" dirty="0" smtClean="0">
                <a:latin typeface="Times New Roman" panose="02020603050405020304" pitchFamily="18" charset="0"/>
                <a:cs typeface="Times New Roman" panose="02020603050405020304" pitchFamily="18" charset="0"/>
              </a:rPr>
              <a:t> )</a:t>
            </a:r>
          </a:p>
          <a:p>
            <a:r>
              <a:rPr lang="en-IN" dirty="0" smtClean="0">
                <a:latin typeface="Times New Roman" panose="02020603050405020304" pitchFamily="18" charset="0"/>
                <a:cs typeface="Times New Roman" panose="02020603050405020304" pitchFamily="18" charset="0"/>
              </a:rPr>
              <a:t>Case 2: </a:t>
            </a:r>
            <a:r>
              <a:rPr lang="en-IN" dirty="0" smtClean="0">
                <a:latin typeface="Times New Roman" panose="02020603050405020304" pitchFamily="18" charset="0"/>
                <a:cs typeface="Times New Roman" panose="02020603050405020304" pitchFamily="18" charset="0"/>
              </a:rPr>
              <a:t>If </a:t>
            </a:r>
            <a:r>
              <a:rPr lang="en-IN" dirty="0" err="1">
                <a:latin typeface="Times New Roman" panose="02020603050405020304" pitchFamily="18" charset="0"/>
                <a:cs typeface="Times New Roman" panose="02020603050405020304" pitchFamily="18" charset="0"/>
              </a:rPr>
              <a:t>log</a:t>
            </a:r>
            <a:r>
              <a:rPr lang="en-IN" baseline="-25000" dirty="0" err="1">
                <a:latin typeface="Times New Roman" panose="02020603050405020304" pitchFamily="18" charset="0"/>
                <a:cs typeface="Times New Roman" panose="02020603050405020304" pitchFamily="18" charset="0"/>
              </a:rPr>
              <a:t>b</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 </a:t>
            </a:r>
            <a:r>
              <a:rPr lang="en-IN" dirty="0" smtClean="0">
                <a:latin typeface="Times New Roman" panose="02020603050405020304" pitchFamily="18" charset="0"/>
                <a:cs typeface="Times New Roman" panose="02020603050405020304" pitchFamily="18" charset="0"/>
              </a:rPr>
              <a:t> = k, then</a:t>
            </a:r>
          </a:p>
          <a:p>
            <a:pPr marL="571500" indent="-571500">
              <a:buFont typeface="+mj-lt"/>
              <a:buAutoNum type="romanLcPeriod"/>
            </a:pPr>
            <a:r>
              <a:rPr lang="en-IN" dirty="0" smtClean="0">
                <a:latin typeface="Times New Roman" panose="02020603050405020304" pitchFamily="18" charset="0"/>
                <a:cs typeface="Times New Roman" panose="02020603050405020304" pitchFamily="18" charset="0"/>
              </a:rPr>
              <a:t>If p&gt; -1, then T(n)= Θ(</a:t>
            </a:r>
            <a:r>
              <a:rPr lang="en-IN" dirty="0" err="1" smtClean="0">
                <a:latin typeface="Times New Roman" panose="02020603050405020304" pitchFamily="18" charset="0"/>
                <a:cs typeface="Times New Roman" panose="02020603050405020304" pitchFamily="18" charset="0"/>
              </a:rPr>
              <a:t>n</a:t>
            </a:r>
            <a:r>
              <a:rPr lang="en-IN" baseline="30000" dirty="0" err="1">
                <a:latin typeface="Times New Roman" panose="02020603050405020304" pitchFamily="18" charset="0"/>
                <a:cs typeface="Times New Roman" panose="02020603050405020304" pitchFamily="18" charset="0"/>
              </a:rPr>
              <a:t>k</a:t>
            </a:r>
            <a:r>
              <a:rPr lang="en-IN" dirty="0" smtClean="0">
                <a:latin typeface="Times New Roman" panose="02020603050405020304" pitchFamily="18" charset="0"/>
                <a:cs typeface="Times New Roman" panose="02020603050405020304" pitchFamily="18" charset="0"/>
              </a:rPr>
              <a:t>  *log(log</a:t>
            </a:r>
            <a:r>
              <a:rPr lang="en-IN" baseline="30000" dirty="0" smtClean="0">
                <a:latin typeface="Times New Roman" panose="02020603050405020304" pitchFamily="18" charset="0"/>
                <a:cs typeface="Times New Roman" panose="02020603050405020304" pitchFamily="18" charset="0"/>
              </a:rPr>
              <a:t>p+1</a:t>
            </a:r>
            <a:r>
              <a:rPr lang="en-IN" dirty="0" smtClean="0">
                <a:latin typeface="Times New Roman" panose="02020603050405020304" pitchFamily="18" charset="0"/>
                <a:cs typeface="Times New Roman" panose="02020603050405020304" pitchFamily="18" charset="0"/>
              </a:rPr>
              <a:t> n)).</a:t>
            </a:r>
          </a:p>
          <a:p>
            <a:pPr marL="571500" indent="-571500">
              <a:buFont typeface="+mj-lt"/>
              <a:buAutoNum type="romanLcPeriod"/>
            </a:pPr>
            <a:r>
              <a:rPr lang="en-IN" dirty="0">
                <a:latin typeface="Times New Roman" panose="02020603050405020304" pitchFamily="18" charset="0"/>
                <a:cs typeface="Times New Roman" panose="02020603050405020304" pitchFamily="18" charset="0"/>
              </a:rPr>
              <a:t>If </a:t>
            </a:r>
            <a:r>
              <a:rPr lang="en-IN" dirty="0" smtClean="0">
                <a:latin typeface="Times New Roman" panose="02020603050405020304" pitchFamily="18" charset="0"/>
                <a:cs typeface="Times New Roman" panose="02020603050405020304" pitchFamily="18" charset="0"/>
              </a:rPr>
              <a:t>p = </a:t>
            </a:r>
            <a:r>
              <a:rPr lang="en-IN" dirty="0">
                <a:latin typeface="Times New Roman" panose="02020603050405020304" pitchFamily="18" charset="0"/>
                <a:cs typeface="Times New Roman" panose="02020603050405020304" pitchFamily="18" charset="0"/>
              </a:rPr>
              <a:t>-1, then T(n</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Θ(</a:t>
            </a:r>
            <a:r>
              <a:rPr lang="en-IN" dirty="0" err="1">
                <a:latin typeface="Times New Roman" panose="02020603050405020304" pitchFamily="18" charset="0"/>
                <a:cs typeface="Times New Roman" panose="02020603050405020304" pitchFamily="18" charset="0"/>
              </a:rPr>
              <a:t>n</a:t>
            </a:r>
            <a:r>
              <a:rPr lang="en-IN" baseline="30000" dirty="0" err="1">
                <a:latin typeface="Times New Roman" panose="02020603050405020304" pitchFamily="18" charset="0"/>
                <a:cs typeface="Times New Roman" panose="02020603050405020304" pitchFamily="18" charset="0"/>
              </a:rPr>
              <a:t>k</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log(log </a:t>
            </a:r>
            <a:r>
              <a:rPr lang="en-IN" dirty="0">
                <a:latin typeface="Times New Roman" panose="02020603050405020304" pitchFamily="18" charset="0"/>
                <a:cs typeface="Times New Roman" panose="02020603050405020304" pitchFamily="18" charset="0"/>
              </a:rPr>
              <a:t>n</a:t>
            </a:r>
            <a:r>
              <a:rPr lang="en-IN" dirty="0" smtClean="0">
                <a:latin typeface="Times New Roman" panose="02020603050405020304" pitchFamily="18" charset="0"/>
                <a:cs typeface="Times New Roman" panose="02020603050405020304" pitchFamily="18" charset="0"/>
              </a:rPr>
              <a:t>)).</a:t>
            </a:r>
          </a:p>
          <a:p>
            <a:pPr marL="571500" indent="-571500">
              <a:buFont typeface="+mj-lt"/>
              <a:buAutoNum type="romanLcPeriod"/>
            </a:pPr>
            <a:r>
              <a:rPr lang="en-IN" dirty="0">
                <a:latin typeface="Times New Roman" panose="02020603050405020304" pitchFamily="18" charset="0"/>
                <a:cs typeface="Times New Roman" panose="02020603050405020304" pitchFamily="18" charset="0"/>
              </a:rPr>
              <a:t>If p </a:t>
            </a:r>
            <a:r>
              <a:rPr lang="en-IN" dirty="0" smtClean="0">
                <a:latin typeface="Times New Roman" panose="02020603050405020304" pitchFamily="18" charset="0"/>
                <a:cs typeface="Times New Roman" panose="02020603050405020304" pitchFamily="18" charset="0"/>
              </a:rPr>
              <a:t>&lt; </a:t>
            </a:r>
            <a:r>
              <a:rPr lang="en-IN" dirty="0">
                <a:latin typeface="Times New Roman" panose="02020603050405020304" pitchFamily="18" charset="0"/>
                <a:cs typeface="Times New Roman" panose="02020603050405020304" pitchFamily="18" charset="0"/>
              </a:rPr>
              <a:t>-1, then T(n)= </a:t>
            </a:r>
            <a:r>
              <a:rPr lang="en-IN" dirty="0" smtClean="0">
                <a:latin typeface="Times New Roman" panose="02020603050405020304" pitchFamily="18" charset="0"/>
                <a:cs typeface="Times New Roman" panose="02020603050405020304" pitchFamily="18" charset="0"/>
              </a:rPr>
              <a:t>Θ(</a:t>
            </a:r>
            <a:r>
              <a:rPr lang="en-IN" dirty="0" err="1" smtClean="0">
                <a:latin typeface="Times New Roman" panose="02020603050405020304" pitchFamily="18" charset="0"/>
                <a:cs typeface="Times New Roman" panose="02020603050405020304" pitchFamily="18" charset="0"/>
              </a:rPr>
              <a:t>n</a:t>
            </a:r>
            <a:r>
              <a:rPr lang="en-IN" baseline="30000" dirty="0" err="1" smtClean="0">
                <a:latin typeface="Times New Roman" panose="02020603050405020304" pitchFamily="18" charset="0"/>
                <a:cs typeface="Times New Roman" panose="02020603050405020304" pitchFamily="18" charset="0"/>
              </a:rPr>
              <a:t>k</a:t>
            </a:r>
            <a:r>
              <a:rPr lang="en-IN" baseline="30000"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t>
            </a:r>
          </a:p>
          <a:p>
            <a:pPr marL="0" indent="0">
              <a:buNone/>
            </a:pPr>
            <a:endParaRPr lang="en-IN" baseline="30000"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Case 3</a:t>
            </a:r>
            <a:r>
              <a:rPr lang="en-IN" dirty="0">
                <a:latin typeface="Times New Roman" panose="02020603050405020304" pitchFamily="18" charset="0"/>
                <a:cs typeface="Times New Roman" panose="02020603050405020304" pitchFamily="18" charset="0"/>
              </a:rPr>
              <a:t>: If </a:t>
            </a:r>
            <a:r>
              <a:rPr lang="en-IN" dirty="0" err="1">
                <a:latin typeface="Times New Roman" panose="02020603050405020304" pitchFamily="18" charset="0"/>
                <a:cs typeface="Times New Roman" panose="02020603050405020304" pitchFamily="18" charset="0"/>
              </a:rPr>
              <a:t>log</a:t>
            </a:r>
            <a:r>
              <a:rPr lang="en-IN" baseline="-25000" dirty="0" err="1">
                <a:latin typeface="Times New Roman" panose="02020603050405020304" pitchFamily="18" charset="0"/>
                <a:cs typeface="Times New Roman" panose="02020603050405020304" pitchFamily="18" charset="0"/>
              </a:rPr>
              <a:t>b</a:t>
            </a:r>
            <a:r>
              <a:rPr lang="en-IN" dirty="0">
                <a:latin typeface="Times New Roman" panose="02020603050405020304" pitchFamily="18" charset="0"/>
                <a:cs typeface="Times New Roman" panose="02020603050405020304" pitchFamily="18" charset="0"/>
              </a:rPr>
              <a:t> a</a:t>
            </a:r>
            <a:r>
              <a:rPr lang="en-IN" dirty="0" smtClean="0">
                <a:latin typeface="Times New Roman" panose="02020603050405020304" pitchFamily="18" charset="0"/>
                <a:cs typeface="Times New Roman" panose="02020603050405020304" pitchFamily="18" charset="0"/>
              </a:rPr>
              <a:t> &lt; k, then</a:t>
            </a:r>
          </a:p>
          <a:p>
            <a:pPr marL="571500" indent="-571500">
              <a:buFont typeface="+mj-lt"/>
              <a:buAutoNum type="romanLcPeriod"/>
            </a:pPr>
            <a:r>
              <a:rPr lang="en-IN" dirty="0">
                <a:latin typeface="Times New Roman" panose="02020603050405020304" pitchFamily="18" charset="0"/>
                <a:cs typeface="Times New Roman" panose="02020603050405020304" pitchFamily="18" charset="0"/>
              </a:rPr>
              <a:t>If p&gt; 0</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then T(n)= Θ(</a:t>
            </a:r>
            <a:r>
              <a:rPr lang="en-IN" dirty="0" err="1">
                <a:latin typeface="Times New Roman" panose="02020603050405020304" pitchFamily="18" charset="0"/>
                <a:cs typeface="Times New Roman" panose="02020603050405020304" pitchFamily="18" charset="0"/>
              </a:rPr>
              <a:t>n</a:t>
            </a:r>
            <a:r>
              <a:rPr lang="en-IN" baseline="30000" dirty="0" err="1">
                <a:latin typeface="Times New Roman" panose="02020603050405020304" pitchFamily="18" charset="0"/>
                <a:cs typeface="Times New Roman" panose="02020603050405020304" pitchFamily="18" charset="0"/>
              </a:rPr>
              <a:t>k</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log(</a:t>
            </a:r>
            <a:r>
              <a:rPr lang="en-IN" dirty="0" err="1" smtClean="0">
                <a:latin typeface="Times New Roman" panose="02020603050405020304" pitchFamily="18" charset="0"/>
                <a:cs typeface="Times New Roman" panose="02020603050405020304" pitchFamily="18" charset="0"/>
              </a:rPr>
              <a:t>log</a:t>
            </a:r>
            <a:r>
              <a:rPr lang="en-IN" baseline="30000" dirty="0" err="1" smtClean="0">
                <a:latin typeface="Times New Roman" panose="02020603050405020304" pitchFamily="18" charset="0"/>
                <a:cs typeface="Times New Roman" panose="02020603050405020304" pitchFamily="18" charset="0"/>
              </a:rPr>
              <a:t>p</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n)).</a:t>
            </a:r>
          </a:p>
          <a:p>
            <a:pPr marL="571500" indent="-571500">
              <a:buFont typeface="+mj-lt"/>
              <a:buAutoNum type="romanLcPeriod"/>
            </a:pPr>
            <a:r>
              <a:rPr lang="en-IN" dirty="0">
                <a:latin typeface="Times New Roman" panose="02020603050405020304" pitchFamily="18" charset="0"/>
                <a:cs typeface="Times New Roman" panose="02020603050405020304" pitchFamily="18" charset="0"/>
              </a:rPr>
              <a:t>If </a:t>
            </a:r>
            <a:r>
              <a:rPr lang="en-IN" dirty="0" smtClean="0">
                <a:latin typeface="Times New Roman" panose="02020603050405020304" pitchFamily="18" charset="0"/>
                <a:cs typeface="Times New Roman" panose="02020603050405020304" pitchFamily="18" charset="0"/>
              </a:rPr>
              <a:t>p &lt; 0, </a:t>
            </a:r>
            <a:r>
              <a:rPr lang="en-IN" dirty="0">
                <a:latin typeface="Times New Roman" panose="02020603050405020304" pitchFamily="18" charset="0"/>
                <a:cs typeface="Times New Roman" panose="02020603050405020304" pitchFamily="18" charset="0"/>
              </a:rPr>
              <a:t>then T(n)= Θ(</a:t>
            </a:r>
            <a:r>
              <a:rPr lang="en-IN" dirty="0" err="1">
                <a:latin typeface="Times New Roman" panose="02020603050405020304" pitchFamily="18" charset="0"/>
                <a:cs typeface="Times New Roman" panose="02020603050405020304" pitchFamily="18" charset="0"/>
              </a:rPr>
              <a:t>n</a:t>
            </a:r>
            <a:r>
              <a:rPr lang="en-IN" baseline="30000" dirty="0" err="1">
                <a:latin typeface="Times New Roman" panose="02020603050405020304" pitchFamily="18" charset="0"/>
                <a:cs typeface="Times New Roman" panose="02020603050405020304" pitchFamily="18" charset="0"/>
              </a:rPr>
              <a:t>k</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t>
            </a:r>
          </a:p>
          <a:p>
            <a:pPr marL="0" lvl="0" indent="0">
              <a:buNone/>
            </a:pPr>
            <a:r>
              <a:rPr lang="en-IN" dirty="0">
                <a:latin typeface="Times New Roman" panose="02020603050405020304" pitchFamily="18" charset="0"/>
                <a:cs typeface="Times New Roman" panose="02020603050405020304" pitchFamily="18" charset="0"/>
              </a:rPr>
              <a:t>The master theorem is used in calculating the time complexity of recurrence relations (divide and conquer algorithms) in a simple and quick way.</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5613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58" y="242296"/>
            <a:ext cx="10515600" cy="1325563"/>
          </a:xfrm>
        </p:spPr>
        <p:txBody>
          <a:bodyPr>
            <a:normAutofit fontScale="90000"/>
          </a:bodyPr>
          <a:lstStyle/>
          <a:p>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Solved </a:t>
            </a:r>
            <a:r>
              <a:rPr lang="en-IN" dirty="0">
                <a:latin typeface="Times New Roman" panose="02020603050405020304" pitchFamily="18" charset="0"/>
                <a:cs typeface="Times New Roman" panose="02020603050405020304" pitchFamily="18" charset="0"/>
              </a:rPr>
              <a:t>Example of Master Theorem:</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82890"/>
            <a:ext cx="10515600" cy="4894073"/>
          </a:xfrm>
        </p:spPr>
        <p:txBody>
          <a:bodyPr>
            <a:normAutofit fontScale="92500" lnSpcReduction="10000"/>
          </a:bodyPr>
          <a:lstStyle/>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T(n) = 3T(n/2) + n</a:t>
            </a:r>
            <a:r>
              <a:rPr lang="en-IN" baseline="30000"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Here,</a:t>
            </a:r>
          </a:p>
          <a:p>
            <a:pPr marL="0" indent="0">
              <a:buNone/>
            </a:pPr>
            <a:r>
              <a:rPr lang="en-IN" dirty="0">
                <a:latin typeface="Times New Roman" panose="02020603050405020304" pitchFamily="18" charset="0"/>
                <a:cs typeface="Times New Roman" panose="02020603050405020304" pitchFamily="18" charset="0"/>
              </a:rPr>
              <a:t>a = 3</a:t>
            </a:r>
          </a:p>
          <a:p>
            <a:pPr marL="0" indent="0">
              <a:buNone/>
            </a:pPr>
            <a:r>
              <a:rPr lang="en-IN" dirty="0">
                <a:latin typeface="Times New Roman" panose="02020603050405020304" pitchFamily="18" charset="0"/>
                <a:cs typeface="Times New Roman" panose="02020603050405020304" pitchFamily="18" charset="0"/>
              </a:rPr>
              <a:t>n/b = n/2</a:t>
            </a:r>
          </a:p>
          <a:p>
            <a:pPr marL="0" indent="0">
              <a:buNone/>
            </a:pPr>
            <a:r>
              <a:rPr lang="en-IN" dirty="0">
                <a:latin typeface="Times New Roman" panose="02020603050405020304" pitchFamily="18" charset="0"/>
                <a:cs typeface="Times New Roman" panose="02020603050405020304" pitchFamily="18" charset="0"/>
              </a:rPr>
              <a:t>f(n) = </a:t>
            </a:r>
            <a:r>
              <a:rPr lang="en-IN" dirty="0" smtClean="0">
                <a:latin typeface="Times New Roman" panose="02020603050405020304" pitchFamily="18" charset="0"/>
                <a:cs typeface="Times New Roman" panose="02020603050405020304" pitchFamily="18" charset="0"/>
              </a:rPr>
              <a:t>n</a:t>
            </a:r>
            <a:r>
              <a:rPr lang="en-IN" baseline="30000" dirty="0" smtClean="0">
                <a:latin typeface="Times New Roman" panose="02020603050405020304" pitchFamily="18" charset="0"/>
                <a:cs typeface="Times New Roman" panose="02020603050405020304" pitchFamily="18" charset="0"/>
              </a:rPr>
              <a:t>2</a:t>
            </a:r>
          </a:p>
          <a:p>
            <a:pPr marL="0" indent="0">
              <a:buNone/>
            </a:pPr>
            <a:r>
              <a:rPr lang="en-IN" baseline="30000" dirty="0" smtClean="0">
                <a:latin typeface="Times New Roman" panose="02020603050405020304" pitchFamily="18" charset="0"/>
                <a:cs typeface="Times New Roman" panose="02020603050405020304" pitchFamily="18" charset="0"/>
              </a:rPr>
              <a:t>K=2</a:t>
            </a:r>
            <a:endParaRPr lang="en-IN" dirty="0">
              <a:latin typeface="Times New Roman" panose="02020603050405020304" pitchFamily="18" charset="0"/>
              <a:cs typeface="Times New Roman" panose="02020603050405020304" pitchFamily="18" charset="0"/>
            </a:endParaRPr>
          </a:p>
          <a:p>
            <a:pPr marL="0" indent="0">
              <a:buNone/>
            </a:pPr>
            <a:r>
              <a:rPr lang="en-IN" dirty="0" err="1">
                <a:latin typeface="Times New Roman" panose="02020603050405020304" pitchFamily="18" charset="0"/>
                <a:cs typeface="Times New Roman" panose="02020603050405020304" pitchFamily="18" charset="0"/>
              </a:rPr>
              <a:t>log</a:t>
            </a:r>
            <a:r>
              <a:rPr lang="en-IN" baseline="-25000" dirty="0" err="1">
                <a:latin typeface="Times New Roman" panose="02020603050405020304" pitchFamily="18" charset="0"/>
                <a:cs typeface="Times New Roman" panose="02020603050405020304" pitchFamily="18" charset="0"/>
              </a:rPr>
              <a:t>b</a:t>
            </a:r>
            <a:r>
              <a:rPr lang="en-IN" dirty="0">
                <a:latin typeface="Times New Roman" panose="02020603050405020304" pitchFamily="18" charset="0"/>
                <a:cs typeface="Times New Roman" panose="02020603050405020304" pitchFamily="18" charset="0"/>
              </a:rPr>
              <a:t> a = log</a:t>
            </a:r>
            <a:r>
              <a:rPr lang="en-IN" baseline="-25000"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 3 ≈ = 1.58 &lt; 2</a:t>
            </a:r>
          </a:p>
          <a:p>
            <a:pPr marL="0" indent="0">
              <a:buNone/>
            </a:pPr>
            <a:r>
              <a:rPr lang="en-IN" dirty="0" err="1">
                <a:latin typeface="Times New Roman" panose="02020603050405020304" pitchFamily="18" charset="0"/>
                <a:cs typeface="Times New Roman" panose="02020603050405020304" pitchFamily="18" charset="0"/>
              </a:rPr>
              <a:t>ie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log</a:t>
            </a:r>
            <a:r>
              <a:rPr lang="en-IN" baseline="-25000" dirty="0" err="1">
                <a:latin typeface="Times New Roman" panose="02020603050405020304" pitchFamily="18" charset="0"/>
                <a:cs typeface="Times New Roman" panose="02020603050405020304" pitchFamily="18" charset="0"/>
              </a:rPr>
              <a:t>b</a:t>
            </a:r>
            <a:r>
              <a:rPr lang="en-IN" dirty="0">
                <a:latin typeface="Times New Roman" panose="02020603050405020304" pitchFamily="18" charset="0"/>
                <a:cs typeface="Times New Roman" panose="02020603050405020304" pitchFamily="18" charset="0"/>
              </a:rPr>
              <a:t> a &lt; </a:t>
            </a:r>
            <a:r>
              <a:rPr lang="en-IN" dirty="0" smtClean="0">
                <a:latin typeface="Times New Roman" panose="02020603050405020304" pitchFamily="18" charset="0"/>
                <a:cs typeface="Times New Roman" panose="02020603050405020304" pitchFamily="18" charset="0"/>
              </a:rPr>
              <a:t>k</a:t>
            </a:r>
          </a:p>
          <a:p>
            <a:pPr marL="0" indent="0">
              <a:buNone/>
            </a:pPr>
            <a:r>
              <a:rPr lang="en-IN" dirty="0" smtClean="0">
                <a:latin typeface="Times New Roman" panose="02020603050405020304" pitchFamily="18" charset="0"/>
                <a:cs typeface="Times New Roman" panose="02020603050405020304" pitchFamily="18" charset="0"/>
              </a:rPr>
              <a:t>Case </a:t>
            </a:r>
            <a:r>
              <a:rPr lang="en-IN" dirty="0">
                <a:latin typeface="Times New Roman" panose="02020603050405020304" pitchFamily="18" charset="0"/>
                <a:cs typeface="Times New Roman" panose="02020603050405020304" pitchFamily="18" charset="0"/>
              </a:rPr>
              <a:t>3 implies here.</a:t>
            </a:r>
          </a:p>
          <a:p>
            <a:r>
              <a:rPr lang="en-IN" dirty="0">
                <a:latin typeface="Times New Roman" panose="02020603050405020304" pitchFamily="18" charset="0"/>
                <a:cs typeface="Times New Roman" panose="02020603050405020304" pitchFamily="18" charset="0"/>
              </a:rPr>
              <a:t>Thus, T(n) = f(n) = Θ(n</a:t>
            </a:r>
            <a:r>
              <a:rPr lang="en-IN" baseline="30000"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931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latin typeface="Times New Roman" panose="02020603050405020304" pitchFamily="18" charset="0"/>
                <a:cs typeface="Times New Roman" panose="02020603050405020304" pitchFamily="18" charset="0"/>
              </a:rPr>
              <a:t>Contd</a:t>
            </a:r>
            <a:r>
              <a:rPr lang="en-IN" dirty="0" smtClean="0"/>
              <a:t>…</a:t>
            </a:r>
            <a:endParaRPr lang="en-IN" dirty="0"/>
          </a:p>
        </p:txBody>
      </p:sp>
      <p:sp>
        <p:nvSpPr>
          <p:cNvPr id="3" name="Content Placeholder 2"/>
          <p:cNvSpPr>
            <a:spLocks noGrp="1"/>
          </p:cNvSpPr>
          <p:nvPr>
            <p:ph idx="1"/>
          </p:nvPr>
        </p:nvSpPr>
        <p:spPr/>
        <p:txBody>
          <a:bodyPr/>
          <a:lstStyle/>
          <a:p>
            <a:pPr lvl="0"/>
            <a:r>
              <a:rPr lang="en-IN" dirty="0" smtClean="0">
                <a:latin typeface="Times New Roman" panose="02020603050405020304" pitchFamily="18" charset="0"/>
                <a:cs typeface="Times New Roman" panose="02020603050405020304" pitchFamily="18" charset="0"/>
              </a:rPr>
              <a:t>E.g.: An </a:t>
            </a:r>
            <a:r>
              <a:rPr lang="en-IN" dirty="0">
                <a:latin typeface="Times New Roman" panose="02020603050405020304" pitchFamily="18" charset="0"/>
                <a:cs typeface="Times New Roman" panose="02020603050405020304" pitchFamily="18" charset="0"/>
              </a:rPr>
              <a:t>algorithm to add two numbers:</a:t>
            </a:r>
          </a:p>
          <a:p>
            <a:pPr marL="0" indent="0">
              <a:buNone/>
            </a:pPr>
            <a:r>
              <a:rPr lang="en-IN" dirty="0">
                <a:latin typeface="Times New Roman" panose="02020603050405020304" pitchFamily="18" charset="0"/>
                <a:cs typeface="Times New Roman" panose="02020603050405020304" pitchFamily="18" charset="0"/>
              </a:rPr>
              <a:t>Step 1: Take two number inputs	</a:t>
            </a:r>
          </a:p>
          <a:p>
            <a:pPr marL="0" indent="0">
              <a:buNone/>
            </a:pPr>
            <a:r>
              <a:rPr lang="en-IN" dirty="0">
                <a:latin typeface="Times New Roman" panose="02020603050405020304" pitchFamily="18" charset="0"/>
                <a:cs typeface="Times New Roman" panose="02020603050405020304" pitchFamily="18" charset="0"/>
              </a:rPr>
              <a:t>Step 2: Add numbers using the + operator</a:t>
            </a:r>
          </a:p>
          <a:p>
            <a:pPr marL="0" indent="0">
              <a:buNone/>
            </a:pPr>
            <a:r>
              <a:rPr lang="en-IN" dirty="0">
                <a:latin typeface="Times New Roman" panose="02020603050405020304" pitchFamily="18" charset="0"/>
                <a:cs typeface="Times New Roman" panose="02020603050405020304" pitchFamily="18" charset="0"/>
              </a:rPr>
              <a:t>Step 3: Display the result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62482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latin typeface="Times New Roman" panose="02020603050405020304" pitchFamily="18" charset="0"/>
                <a:ea typeface="Calibri" panose="020F0502020204030204" pitchFamily="34" charset="0"/>
                <a:cs typeface="Times New Roman" panose="02020603050405020304" pitchFamily="18" charset="0"/>
              </a:rPr>
              <a:t/>
            </a:r>
            <a:br>
              <a:rPr lang="en-US" b="1" dirty="0" smtClean="0">
                <a:latin typeface="Times New Roman" panose="02020603050405020304" pitchFamily="18" charset="0"/>
                <a:ea typeface="Calibri" panose="020F0502020204030204" pitchFamily="34" charset="0"/>
                <a:cs typeface="Times New Roman" panose="02020603050405020304" pitchFamily="18" charset="0"/>
              </a:rPr>
            </a:br>
            <a:r>
              <a:rPr lang="en-US" b="1" dirty="0" smtClean="0">
                <a:latin typeface="Times New Roman" panose="02020603050405020304" pitchFamily="18" charset="0"/>
                <a:ea typeface="Calibri" panose="020F0502020204030204" pitchFamily="34" charset="0"/>
                <a:cs typeface="Times New Roman" panose="02020603050405020304" pitchFamily="18" charset="0"/>
              </a:rPr>
              <a:t>Master </a:t>
            </a:r>
            <a:r>
              <a:rPr lang="en-US" b="1" dirty="0">
                <a:latin typeface="Times New Roman" panose="02020603050405020304" pitchFamily="18" charset="0"/>
                <a:ea typeface="Calibri" panose="020F0502020204030204" pitchFamily="34" charset="0"/>
                <a:cs typeface="Times New Roman" panose="02020603050405020304" pitchFamily="18" charset="0"/>
              </a:rPr>
              <a:t>Theorem Limitations: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838200" y="3031798"/>
            <a:ext cx="772658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master theorem cannot be used if:</a:t>
            </a:r>
            <a:endParaRPr kumimoji="0" lang="en-US" sz="24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T(n) is not monotone. </a:t>
            </a:r>
            <a:r>
              <a:rPr kumimoji="0" lang="en-US" sz="2400" b="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eg</a:t>
            </a:r>
            <a:r>
              <a:rPr kumimoji="0" lang="en-US" sz="2400" b="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T(n) = sin n</a:t>
            </a:r>
            <a:endParaRPr kumimoji="0" lang="en-US" sz="24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f(n) is not a polynomial. </a:t>
            </a:r>
            <a:r>
              <a:rPr kumimoji="0" lang="en-US" sz="2400" b="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eg</a:t>
            </a:r>
            <a:r>
              <a:rPr kumimoji="0" lang="en-US" sz="2400" b="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f(n) = 2</a:t>
            </a:r>
            <a:r>
              <a:rPr kumimoji="0" lang="en-US" sz="2400" b="0" u="none" strike="noStrike" cap="none" normalizeH="0" baseline="3000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t>
            </a:r>
            <a:endParaRPr kumimoji="0" lang="en-US" sz="24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is not a constant. </a:t>
            </a:r>
            <a:r>
              <a:rPr kumimoji="0" lang="en-US" sz="2400" b="0" u="none" strike="noStrike" cap="none" normalizeH="0" baseline="0" dirty="0" err="1"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eg</a:t>
            </a:r>
            <a:r>
              <a:rPr kumimoji="0" lang="en-US" sz="2400" b="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 2n</a:t>
            </a:r>
            <a:endParaRPr kumimoji="0" lang="en-US" sz="24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&lt; 1</a:t>
            </a:r>
            <a:endParaRPr kumimoji="0" lang="en-US" sz="24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89227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Divide and Conquer Algorithm:</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normAutofit lnSpcReduction="10000"/>
          </a:bodyPr>
          <a:lstStyle/>
          <a:p>
            <a:pPr lvl="0"/>
            <a:r>
              <a:rPr lang="en-IN" dirty="0" smtClean="0">
                <a:latin typeface="Times New Roman" panose="02020603050405020304" pitchFamily="18" charset="0"/>
                <a:cs typeface="Times New Roman" panose="02020603050405020304" pitchFamily="18" charset="0"/>
              </a:rPr>
              <a:t>It</a:t>
            </a:r>
            <a:r>
              <a:rPr lang="en-IN" dirty="0">
                <a:latin typeface="Times New Roman" panose="02020603050405020304" pitchFamily="18" charset="0"/>
                <a:cs typeface="Times New Roman" panose="02020603050405020304" pitchFamily="18" charset="0"/>
              </a:rPr>
              <a:t> is a strategy of solving a large problem by breaking the problem into smaller sub-problems solving the sub-problems, and combining them to get the desired output.</a:t>
            </a:r>
          </a:p>
          <a:p>
            <a:pPr lvl="0"/>
            <a:r>
              <a:rPr lang="en-IN" dirty="0">
                <a:latin typeface="Times New Roman" panose="02020603050405020304" pitchFamily="18" charset="0"/>
                <a:cs typeface="Times New Roman" panose="02020603050405020304" pitchFamily="18" charset="0"/>
              </a:rPr>
              <a:t>Here are the steps involved:</a:t>
            </a:r>
          </a:p>
          <a:p>
            <a:pPr marL="571500" lvl="0" indent="-571500">
              <a:buFont typeface="+mj-lt"/>
              <a:buAutoNum type="romanLcPeriod"/>
            </a:pPr>
            <a:r>
              <a:rPr lang="en-IN" b="1" dirty="0">
                <a:latin typeface="Times New Roman" panose="02020603050405020304" pitchFamily="18" charset="0"/>
                <a:cs typeface="Times New Roman" panose="02020603050405020304" pitchFamily="18" charset="0"/>
              </a:rPr>
              <a:t>Divide</a:t>
            </a:r>
            <a:r>
              <a:rPr lang="en-IN" dirty="0">
                <a:latin typeface="Times New Roman" panose="02020603050405020304" pitchFamily="18" charset="0"/>
                <a:cs typeface="Times New Roman" panose="02020603050405020304" pitchFamily="18" charset="0"/>
              </a:rPr>
              <a:t>: Divide the given problem into sub-problems using </a:t>
            </a:r>
            <a:r>
              <a:rPr lang="en-IN" dirty="0" smtClean="0">
                <a:latin typeface="Times New Roman" panose="02020603050405020304" pitchFamily="18" charset="0"/>
                <a:cs typeface="Times New Roman" panose="02020603050405020304" pitchFamily="18" charset="0"/>
              </a:rPr>
              <a:t>recursion.</a:t>
            </a:r>
          </a:p>
          <a:p>
            <a:pPr marL="571500" lvl="0" indent="-571500">
              <a:buFont typeface="+mj-lt"/>
              <a:buAutoNum type="romanLcPeriod"/>
            </a:pPr>
            <a:r>
              <a:rPr lang="en-IN" b="1" dirty="0" smtClean="0">
                <a:latin typeface="Times New Roman" panose="02020603050405020304" pitchFamily="18" charset="0"/>
                <a:cs typeface="Times New Roman" panose="02020603050405020304" pitchFamily="18" charset="0"/>
              </a:rPr>
              <a:t>Conquer</a:t>
            </a:r>
            <a:r>
              <a:rPr lang="en-IN" dirty="0">
                <a:latin typeface="Times New Roman" panose="02020603050405020304" pitchFamily="18" charset="0"/>
                <a:cs typeface="Times New Roman" panose="02020603050405020304" pitchFamily="18" charset="0"/>
              </a:rPr>
              <a:t>: Solve the smaller sub-problems recursively. If the sub problem is small enough, then solve it </a:t>
            </a:r>
            <a:r>
              <a:rPr lang="en-IN" dirty="0" smtClean="0">
                <a:latin typeface="Times New Roman" panose="02020603050405020304" pitchFamily="18" charset="0"/>
                <a:cs typeface="Times New Roman" panose="02020603050405020304" pitchFamily="18" charset="0"/>
              </a:rPr>
              <a:t>directly.</a:t>
            </a:r>
          </a:p>
          <a:p>
            <a:pPr marL="571500" lvl="0" indent="-571500">
              <a:buFont typeface="+mj-lt"/>
              <a:buAutoNum type="romanLcPeriod"/>
            </a:pPr>
            <a:r>
              <a:rPr lang="en-IN" b="1" dirty="0" smtClean="0">
                <a:latin typeface="Times New Roman" panose="02020603050405020304" pitchFamily="18" charset="0"/>
                <a:cs typeface="Times New Roman" panose="02020603050405020304" pitchFamily="18" charset="0"/>
              </a:rPr>
              <a:t>Combine</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Combine the solutions of the sub-problems that are part of the recursive process to solve the actual problem.</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1410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71854"/>
          </a:xfrm>
        </p:spPr>
        <p:txBody>
          <a:bodyPr>
            <a:normAutofit fontScale="90000"/>
          </a:bodyPr>
          <a:lstStyle/>
          <a:p>
            <a:r>
              <a:rPr lang="en-IN" b="1" dirty="0" err="1">
                <a:latin typeface="Times New Roman" panose="02020603050405020304" pitchFamily="18" charset="0"/>
                <a:cs typeface="Times New Roman" panose="02020603050405020304" pitchFamily="18" charset="0"/>
              </a:rPr>
              <a:t>Contd</a:t>
            </a:r>
            <a:r>
              <a:rPr lang="en-IN" b="1" dirty="0">
                <a:latin typeface="Times New Roman" panose="02020603050405020304" pitchFamily="18" charset="0"/>
                <a:cs typeface="Times New Roman" panose="02020603050405020304" pitchFamily="18" charset="0"/>
              </a:rPr>
              <a:t>…</a:t>
            </a:r>
            <a:endParaRPr lang="en-IN" dirty="0"/>
          </a:p>
        </p:txBody>
      </p:sp>
      <p:sp>
        <p:nvSpPr>
          <p:cNvPr id="3" name="Content Placeholder 2"/>
          <p:cNvSpPr>
            <a:spLocks noGrp="1"/>
          </p:cNvSpPr>
          <p:nvPr>
            <p:ph idx="1"/>
          </p:nvPr>
        </p:nvSpPr>
        <p:spPr>
          <a:xfrm>
            <a:off x="838200" y="996286"/>
            <a:ext cx="10515600" cy="5861713"/>
          </a:xfrm>
        </p:spPr>
        <p:txBody>
          <a:bodyPr/>
          <a:lstStyle/>
          <a:p>
            <a:pPr lvl="0"/>
            <a:r>
              <a:rPr lang="en-IN" dirty="0" smtClean="0">
                <a:latin typeface="Times New Roman" panose="02020603050405020304" pitchFamily="18" charset="0"/>
                <a:cs typeface="Times New Roman" panose="02020603050405020304" pitchFamily="18" charset="0"/>
              </a:rPr>
              <a:t>Example: to sort an array using the divide and conquer approach (i.e.; merge sort ).</a:t>
            </a:r>
          </a:p>
          <a:p>
            <a:pPr lvl="0"/>
            <a:r>
              <a:rPr lang="en-IN" dirty="0" smtClean="0">
                <a:latin typeface="Times New Roman" panose="02020603050405020304" pitchFamily="18" charset="0"/>
                <a:cs typeface="Times New Roman" panose="02020603050405020304" pitchFamily="18" charset="0"/>
              </a:rPr>
              <a:t>Let the given array be:</a:t>
            </a:r>
          </a:p>
          <a:p>
            <a:pPr lvl="0"/>
            <a:endParaRPr lang="en-IN" dirty="0">
              <a:latin typeface="Times New Roman" panose="02020603050405020304" pitchFamily="18" charset="0"/>
              <a:cs typeface="Times New Roman" panose="02020603050405020304" pitchFamily="18" charset="0"/>
            </a:endParaRPr>
          </a:p>
          <a:p>
            <a:pPr lvl="0"/>
            <a:endParaRPr lang="en-IN" dirty="0" smtClean="0">
              <a:latin typeface="Times New Roman" panose="02020603050405020304" pitchFamily="18" charset="0"/>
              <a:cs typeface="Times New Roman" panose="02020603050405020304" pitchFamily="18" charset="0"/>
            </a:endParaRPr>
          </a:p>
          <a:p>
            <a:pPr marL="0" indent="0" algn="ctr">
              <a:buNone/>
            </a:pPr>
            <a:r>
              <a:rPr lang="en-IN" sz="2000" dirty="0">
                <a:latin typeface="Times New Roman" panose="02020603050405020304" pitchFamily="18" charset="0"/>
                <a:cs typeface="Times New Roman" panose="02020603050405020304" pitchFamily="18" charset="0"/>
              </a:rPr>
              <a:t>Fig: Array for merge </a:t>
            </a:r>
            <a:r>
              <a:rPr lang="en-IN" sz="2000" dirty="0" smtClean="0">
                <a:latin typeface="Times New Roman" panose="02020603050405020304" pitchFamily="18" charset="0"/>
                <a:cs typeface="Times New Roman" panose="02020603050405020304" pitchFamily="18" charset="0"/>
              </a:rPr>
              <a:t>sort</a:t>
            </a:r>
            <a:endParaRPr lang="en-IN" dirty="0">
              <a:latin typeface="Times New Roman" panose="02020603050405020304" pitchFamily="18" charset="0"/>
              <a:cs typeface="Times New Roman" panose="02020603050405020304" pitchFamily="18" charset="0"/>
            </a:endParaRPr>
          </a:p>
          <a:p>
            <a:pPr lvl="0"/>
            <a:r>
              <a:rPr lang="en-IN" dirty="0">
                <a:latin typeface="Times New Roman" panose="02020603050405020304" pitchFamily="18" charset="0"/>
                <a:cs typeface="Times New Roman" panose="02020603050405020304" pitchFamily="18" charset="0"/>
              </a:rPr>
              <a:t>Divide the array into two halves:</a:t>
            </a:r>
          </a:p>
          <a:p>
            <a:pPr lvl="0"/>
            <a:endParaRPr lang="en-IN" dirty="0" smtClean="0"/>
          </a:p>
          <a:p>
            <a:pPr marL="0" indent="0">
              <a:buNone/>
            </a:pPr>
            <a:endParaRPr lang="en-IN" dirty="0"/>
          </a:p>
        </p:txBody>
      </p:sp>
      <p:pic>
        <p:nvPicPr>
          <p:cNvPr id="9" name="Picture 8" descr="initial array for merge sort"/>
          <p:cNvPicPr/>
          <p:nvPr/>
        </p:nvPicPr>
        <p:blipFill>
          <a:blip r:embed="rId2">
            <a:extLst>
              <a:ext uri="{28A0092B-C50C-407E-A947-70E740481C1C}">
                <a14:useLocalDpi xmlns:a14="http://schemas.microsoft.com/office/drawing/2010/main" val="0"/>
              </a:ext>
            </a:extLst>
          </a:blip>
          <a:srcRect/>
          <a:stretch>
            <a:fillRect/>
          </a:stretch>
        </p:blipFill>
        <p:spPr bwMode="auto">
          <a:xfrm>
            <a:off x="4121624" y="2303273"/>
            <a:ext cx="4525512" cy="931247"/>
          </a:xfrm>
          <a:prstGeom prst="rect">
            <a:avLst/>
          </a:prstGeom>
          <a:noFill/>
          <a:ln>
            <a:noFill/>
          </a:ln>
        </p:spPr>
      </p:pic>
      <p:pic>
        <p:nvPicPr>
          <p:cNvPr id="10" name="Picture 9" descr="Divide the array into two subparts"/>
          <p:cNvPicPr/>
          <p:nvPr/>
        </p:nvPicPr>
        <p:blipFill>
          <a:blip r:embed="rId3">
            <a:extLst>
              <a:ext uri="{28A0092B-C50C-407E-A947-70E740481C1C}">
                <a14:useLocalDpi xmlns:a14="http://schemas.microsoft.com/office/drawing/2010/main" val="0"/>
              </a:ext>
            </a:extLst>
          </a:blip>
          <a:srcRect/>
          <a:stretch>
            <a:fillRect/>
          </a:stretch>
        </p:blipFill>
        <p:spPr bwMode="auto">
          <a:xfrm>
            <a:off x="3698330" y="4160169"/>
            <a:ext cx="5372100" cy="2386330"/>
          </a:xfrm>
          <a:prstGeom prst="rect">
            <a:avLst/>
          </a:prstGeom>
          <a:noFill/>
          <a:ln>
            <a:noFill/>
          </a:ln>
        </p:spPr>
      </p:pic>
    </p:spTree>
    <p:extLst>
      <p:ext uri="{BB962C8B-B14F-4D97-AF65-F5344CB8AC3E}">
        <p14:creationId xmlns:p14="http://schemas.microsoft.com/office/powerpoint/2010/main" val="13858033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1979"/>
          </a:xfrm>
        </p:spPr>
        <p:txBody>
          <a:bodyPr>
            <a:normAutofit fontScale="90000"/>
          </a:bodyPr>
          <a:lstStyle/>
          <a:p>
            <a:r>
              <a:rPr lang="en-IN" b="1" dirty="0" err="1">
                <a:latin typeface="Times New Roman" panose="02020603050405020304" pitchFamily="18" charset="0"/>
                <a:cs typeface="Times New Roman" panose="02020603050405020304" pitchFamily="18" charset="0"/>
              </a:rPr>
              <a:t>Contd</a:t>
            </a:r>
            <a:r>
              <a:rPr lang="en-IN" b="1" dirty="0">
                <a:latin typeface="Times New Roman" panose="02020603050405020304" pitchFamily="18" charset="0"/>
                <a:cs typeface="Times New Roman" panose="02020603050405020304" pitchFamily="18" charset="0"/>
              </a:rPr>
              <a:t>…</a:t>
            </a:r>
            <a:endParaRPr lang="en-IN" dirty="0"/>
          </a:p>
        </p:txBody>
      </p:sp>
      <p:sp>
        <p:nvSpPr>
          <p:cNvPr id="3" name="Content Placeholder 2"/>
          <p:cNvSpPr>
            <a:spLocks noGrp="1"/>
          </p:cNvSpPr>
          <p:nvPr>
            <p:ph idx="1"/>
          </p:nvPr>
        </p:nvSpPr>
        <p:spPr>
          <a:xfrm>
            <a:off x="838200" y="1105469"/>
            <a:ext cx="10515600" cy="5071494"/>
          </a:xfrm>
        </p:spPr>
        <p:txBody>
          <a:bodyPr/>
          <a:lstStyle/>
          <a:p>
            <a:r>
              <a:rPr lang="en-IN" dirty="0">
                <a:latin typeface="Times New Roman" panose="02020603050405020304" pitchFamily="18" charset="0"/>
                <a:cs typeface="Times New Roman" panose="02020603050405020304" pitchFamily="18" charset="0"/>
              </a:rPr>
              <a:t>Again, divide each subpart recursively into two halves until you get individual elements</a:t>
            </a:r>
            <a:r>
              <a:rPr lang="en-IN" dirty="0" smtClean="0">
                <a:latin typeface="Times New Roman" panose="02020603050405020304" pitchFamily="18" charset="0"/>
                <a:cs typeface="Times New Roman" panose="02020603050405020304" pitchFamily="18" charset="0"/>
              </a:rPr>
              <a:t>.</a:t>
            </a:r>
          </a:p>
          <a:p>
            <a:endParaRPr lang="en-IN" dirty="0"/>
          </a:p>
          <a:p>
            <a:endParaRPr lang="en-IN" dirty="0" smtClean="0"/>
          </a:p>
          <a:p>
            <a:endParaRPr lang="en-IN" dirty="0"/>
          </a:p>
          <a:p>
            <a:endParaRPr lang="en-IN" dirty="0" smtClean="0"/>
          </a:p>
          <a:p>
            <a:endParaRPr lang="en-IN" dirty="0"/>
          </a:p>
          <a:p>
            <a:endParaRPr lang="en-IN" dirty="0" smtClean="0"/>
          </a:p>
          <a:p>
            <a:pPr marL="0" indent="0">
              <a:buNone/>
            </a:pPr>
            <a:endParaRPr lang="en-IN" dirty="0"/>
          </a:p>
        </p:txBody>
      </p:sp>
      <p:pic>
        <p:nvPicPr>
          <p:cNvPr id="4" name="Picture 3" descr="Divide the array into smaller subparts"/>
          <p:cNvPicPr/>
          <p:nvPr/>
        </p:nvPicPr>
        <p:blipFill>
          <a:blip r:embed="rId2">
            <a:extLst>
              <a:ext uri="{28A0092B-C50C-407E-A947-70E740481C1C}">
                <a14:useLocalDpi xmlns:a14="http://schemas.microsoft.com/office/drawing/2010/main" val="0"/>
              </a:ext>
            </a:extLst>
          </a:blip>
          <a:srcRect/>
          <a:stretch>
            <a:fillRect/>
          </a:stretch>
        </p:blipFill>
        <p:spPr bwMode="auto">
          <a:xfrm>
            <a:off x="3714750" y="2047875"/>
            <a:ext cx="4762500" cy="2762250"/>
          </a:xfrm>
          <a:prstGeom prst="rect">
            <a:avLst/>
          </a:prstGeom>
          <a:noFill/>
          <a:ln>
            <a:noFill/>
          </a:ln>
        </p:spPr>
      </p:pic>
    </p:spTree>
    <p:extLst>
      <p:ext uri="{BB962C8B-B14F-4D97-AF65-F5344CB8AC3E}">
        <p14:creationId xmlns:p14="http://schemas.microsoft.com/office/powerpoint/2010/main" val="1866992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6445"/>
          </a:xfrm>
        </p:spPr>
        <p:txBody>
          <a:bodyPr>
            <a:normAutofit fontScale="90000"/>
          </a:bodyPr>
          <a:lstStyle/>
          <a:p>
            <a:r>
              <a:rPr lang="en-IN" b="1" dirty="0" err="1">
                <a:latin typeface="Times New Roman" panose="02020603050405020304" pitchFamily="18" charset="0"/>
                <a:cs typeface="Times New Roman" panose="02020603050405020304" pitchFamily="18" charset="0"/>
              </a:rPr>
              <a:t>Contd</a:t>
            </a:r>
            <a:r>
              <a:rPr lang="en-IN" b="1" dirty="0">
                <a:latin typeface="Times New Roman" panose="02020603050405020304" pitchFamily="18" charset="0"/>
                <a:cs typeface="Times New Roman" panose="02020603050405020304" pitchFamily="18" charset="0"/>
              </a:rPr>
              <a:t>…</a:t>
            </a:r>
            <a:endParaRPr lang="en-IN" dirty="0"/>
          </a:p>
        </p:txBody>
      </p:sp>
      <p:sp>
        <p:nvSpPr>
          <p:cNvPr id="3" name="Content Placeholder 2"/>
          <p:cNvSpPr>
            <a:spLocks noGrp="1"/>
          </p:cNvSpPr>
          <p:nvPr>
            <p:ph idx="1"/>
          </p:nvPr>
        </p:nvSpPr>
        <p:spPr>
          <a:xfrm>
            <a:off x="838200" y="1132764"/>
            <a:ext cx="10515600" cy="5044199"/>
          </a:xfrm>
        </p:spPr>
        <p:txBody>
          <a:bodyPr/>
          <a:lstStyle/>
          <a:p>
            <a:pPr lvl="0"/>
            <a:r>
              <a:rPr lang="en-IN" dirty="0">
                <a:latin typeface="Times New Roman" panose="02020603050405020304" pitchFamily="18" charset="0"/>
                <a:cs typeface="Times New Roman" panose="02020603050405020304" pitchFamily="18" charset="0"/>
              </a:rPr>
              <a:t>Now, combine the individual elements in a sorted manner. Here, conquer and combine steps go side by side.</a:t>
            </a:r>
          </a:p>
          <a:p>
            <a:endParaRPr lang="en-IN" dirty="0"/>
          </a:p>
          <a:p>
            <a:pPr marL="0" indent="0">
              <a:buNone/>
            </a:pPr>
            <a:endParaRPr lang="en-IN" dirty="0"/>
          </a:p>
        </p:txBody>
      </p:sp>
      <p:pic>
        <p:nvPicPr>
          <p:cNvPr id="4" name="Picture 3" descr="Combine the subparts"/>
          <p:cNvPicPr/>
          <p:nvPr/>
        </p:nvPicPr>
        <p:blipFill>
          <a:blip r:embed="rId2">
            <a:extLst>
              <a:ext uri="{28A0092B-C50C-407E-A947-70E740481C1C}">
                <a14:useLocalDpi xmlns:a14="http://schemas.microsoft.com/office/drawing/2010/main" val="0"/>
              </a:ext>
            </a:extLst>
          </a:blip>
          <a:srcRect/>
          <a:stretch>
            <a:fillRect/>
          </a:stretch>
        </p:blipFill>
        <p:spPr bwMode="auto">
          <a:xfrm>
            <a:off x="3476625" y="2005012"/>
            <a:ext cx="5238750" cy="2847975"/>
          </a:xfrm>
          <a:prstGeom prst="rect">
            <a:avLst/>
          </a:prstGeom>
          <a:noFill/>
          <a:ln>
            <a:noFill/>
          </a:ln>
        </p:spPr>
      </p:pic>
    </p:spTree>
    <p:extLst>
      <p:ext uri="{BB962C8B-B14F-4D97-AF65-F5344CB8AC3E}">
        <p14:creationId xmlns:p14="http://schemas.microsoft.com/office/powerpoint/2010/main" val="11028081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Advantages of Divide and Conquer Algorithm</a:t>
            </a:r>
            <a:r>
              <a:rPr lang="en-IN" sz="4000" b="1" dirty="0" smtClean="0">
                <a:latin typeface="Times New Roman" panose="02020603050405020304" pitchFamily="18" charset="0"/>
                <a:cs typeface="Times New Roman" panose="02020603050405020304" pitchFamily="18" charset="0"/>
              </a:rPr>
              <a:t>:</a:t>
            </a:r>
            <a:endParaRPr lang="en-IN" sz="4000" dirty="0"/>
          </a:p>
        </p:txBody>
      </p:sp>
      <p:sp>
        <p:nvSpPr>
          <p:cNvPr id="3" name="Content Placeholder 2"/>
          <p:cNvSpPr>
            <a:spLocks noGrp="1"/>
          </p:cNvSpPr>
          <p:nvPr>
            <p:ph idx="1"/>
          </p:nvPr>
        </p:nvSpPr>
        <p:spPr/>
        <p:txBody>
          <a:bodyPr/>
          <a:lstStyle/>
          <a:p>
            <a:pPr lvl="0"/>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complexity for the multiplication of two matrices using the naive method is O(n</a:t>
            </a:r>
            <a:r>
              <a:rPr lang="en-IN" baseline="30000" dirty="0">
                <a:latin typeface="Times New Roman" panose="02020603050405020304" pitchFamily="18" charset="0"/>
                <a:cs typeface="Times New Roman" panose="02020603050405020304" pitchFamily="18" charset="0"/>
              </a:rPr>
              <a:t>3</a:t>
            </a:r>
            <a:r>
              <a:rPr lang="en-IN" dirty="0">
                <a:latin typeface="Times New Roman" panose="02020603050405020304" pitchFamily="18" charset="0"/>
                <a:cs typeface="Times New Roman" panose="02020603050405020304" pitchFamily="18" charset="0"/>
              </a:rPr>
              <a:t>), whereas using the divide and conquer approach (i.e. </a:t>
            </a:r>
            <a:r>
              <a:rPr lang="en-IN" dirty="0" err="1">
                <a:latin typeface="Times New Roman" panose="02020603050405020304" pitchFamily="18" charset="0"/>
                <a:cs typeface="Times New Roman" panose="02020603050405020304" pitchFamily="18" charset="0"/>
              </a:rPr>
              <a:t>Strassen's</a:t>
            </a:r>
            <a:r>
              <a:rPr lang="en-IN" dirty="0">
                <a:latin typeface="Times New Roman" panose="02020603050405020304" pitchFamily="18" charset="0"/>
                <a:cs typeface="Times New Roman" panose="02020603050405020304" pitchFamily="18" charset="0"/>
              </a:rPr>
              <a:t> matrix multiplication) is O(n</a:t>
            </a:r>
            <a:r>
              <a:rPr lang="en-IN" baseline="30000" dirty="0">
                <a:latin typeface="Times New Roman" panose="02020603050405020304" pitchFamily="18" charset="0"/>
                <a:cs typeface="Times New Roman" panose="02020603050405020304" pitchFamily="18" charset="0"/>
              </a:rPr>
              <a:t>2.8074</a:t>
            </a:r>
            <a:r>
              <a:rPr lang="en-IN" dirty="0">
                <a:latin typeface="Times New Roman" panose="02020603050405020304" pitchFamily="18" charset="0"/>
                <a:cs typeface="Times New Roman" panose="02020603050405020304" pitchFamily="18" charset="0"/>
              </a:rPr>
              <a:t>). </a:t>
            </a:r>
          </a:p>
          <a:p>
            <a:pPr lvl="0"/>
            <a:r>
              <a:rPr lang="en-IN" dirty="0">
                <a:latin typeface="Times New Roman" panose="02020603050405020304" pitchFamily="18" charset="0"/>
                <a:cs typeface="Times New Roman" panose="02020603050405020304" pitchFamily="18" charset="0"/>
              </a:rPr>
              <a:t>This approach is suitable for multiprocessing systems.</a:t>
            </a:r>
          </a:p>
          <a:p>
            <a:r>
              <a:rPr lang="en-IN" dirty="0">
                <a:latin typeface="Times New Roman" panose="02020603050405020304" pitchFamily="18" charset="0"/>
                <a:cs typeface="Times New Roman" panose="02020603050405020304" pitchFamily="18" charset="0"/>
              </a:rPr>
              <a:t>It makes efficient use of memory caches</a:t>
            </a:r>
          </a:p>
        </p:txBody>
      </p:sp>
    </p:spTree>
    <p:extLst>
      <p:ext uri="{BB962C8B-B14F-4D97-AF65-F5344CB8AC3E}">
        <p14:creationId xmlns:p14="http://schemas.microsoft.com/office/powerpoint/2010/main" val="788657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Divide and Conquer Applications:</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IN" dirty="0" smtClean="0">
                <a:latin typeface="Times New Roman" panose="02020603050405020304" pitchFamily="18" charset="0"/>
                <a:cs typeface="Times New Roman" panose="02020603050405020304" pitchFamily="18" charset="0"/>
              </a:rPr>
              <a:t>Binary Search</a:t>
            </a:r>
            <a:endParaRPr lang="en-IN" dirty="0">
              <a:latin typeface="Times New Roman" panose="02020603050405020304" pitchFamily="18" charset="0"/>
              <a:cs typeface="Times New Roman" panose="02020603050405020304" pitchFamily="18" charset="0"/>
            </a:endParaRPr>
          </a:p>
          <a:p>
            <a:pPr lvl="0"/>
            <a:r>
              <a:rPr lang="en-IN" dirty="0" smtClean="0">
                <a:latin typeface="Times New Roman" panose="02020603050405020304" pitchFamily="18" charset="0"/>
                <a:cs typeface="Times New Roman" panose="02020603050405020304" pitchFamily="18" charset="0"/>
              </a:rPr>
              <a:t>Merge sort</a:t>
            </a:r>
            <a:endParaRPr lang="en-IN" dirty="0">
              <a:latin typeface="Times New Roman" panose="02020603050405020304" pitchFamily="18" charset="0"/>
              <a:cs typeface="Times New Roman" panose="02020603050405020304" pitchFamily="18" charset="0"/>
            </a:endParaRPr>
          </a:p>
          <a:p>
            <a:pPr lvl="0"/>
            <a:r>
              <a:rPr lang="en-IN" dirty="0" smtClean="0">
                <a:latin typeface="Times New Roman" panose="02020603050405020304" pitchFamily="18" charset="0"/>
                <a:cs typeface="Times New Roman" panose="02020603050405020304" pitchFamily="18" charset="0"/>
              </a:rPr>
              <a:t>Quick sort</a:t>
            </a:r>
            <a:endParaRPr lang="en-IN" dirty="0">
              <a:latin typeface="Times New Roman" panose="02020603050405020304" pitchFamily="18" charset="0"/>
              <a:cs typeface="Times New Roman" panose="02020603050405020304" pitchFamily="18" charset="0"/>
            </a:endParaRPr>
          </a:p>
          <a:p>
            <a:pPr lvl="0"/>
            <a:r>
              <a:rPr lang="en-IN" dirty="0" err="1">
                <a:latin typeface="Times New Roman" panose="02020603050405020304" pitchFamily="18" charset="0"/>
                <a:cs typeface="Times New Roman" panose="02020603050405020304" pitchFamily="18" charset="0"/>
              </a:rPr>
              <a:t>Strassen's</a:t>
            </a:r>
            <a:r>
              <a:rPr lang="en-IN" dirty="0">
                <a:latin typeface="Times New Roman" panose="02020603050405020304" pitchFamily="18" charset="0"/>
                <a:cs typeface="Times New Roman" panose="02020603050405020304" pitchFamily="18" charset="0"/>
              </a:rPr>
              <a:t> Matrix multiplication</a:t>
            </a:r>
          </a:p>
          <a:p>
            <a:pPr lvl="0"/>
            <a:r>
              <a:rPr lang="en-IN" dirty="0" err="1">
                <a:latin typeface="Times New Roman" panose="02020603050405020304" pitchFamily="18" charset="0"/>
                <a:cs typeface="Times New Roman" panose="02020603050405020304" pitchFamily="18" charset="0"/>
              </a:rPr>
              <a:t>Karatsuba</a:t>
            </a:r>
            <a:r>
              <a:rPr lang="en-IN" dirty="0">
                <a:latin typeface="Times New Roman" panose="02020603050405020304" pitchFamily="18" charset="0"/>
                <a:cs typeface="Times New Roman" panose="02020603050405020304" pitchFamily="18" charset="0"/>
              </a:rPr>
              <a:t> Algorithm</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40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Properties of Algorithm:</a:t>
            </a:r>
            <a:r>
              <a:rPr lang="en-IN" dirty="0" smtClean="0"/>
              <a:t/>
            </a:r>
            <a:br>
              <a:rPr lang="en-IN" dirty="0" smtClean="0"/>
            </a:br>
            <a:endParaRPr lang="en-IN" dirty="0"/>
          </a:p>
        </p:txBody>
      </p:sp>
      <p:sp>
        <p:nvSpPr>
          <p:cNvPr id="3" name="Content Placeholder 2"/>
          <p:cNvSpPr>
            <a:spLocks noGrp="1"/>
          </p:cNvSpPr>
          <p:nvPr>
            <p:ph idx="1"/>
          </p:nvPr>
        </p:nvSpPr>
        <p:spPr/>
        <p:txBody>
          <a:bodyPr/>
          <a:lstStyle/>
          <a:p>
            <a:pPr marL="514350" lvl="0" indent="-514350">
              <a:buFont typeface="+mj-lt"/>
              <a:buAutoNum type="arabicPeriod"/>
            </a:pPr>
            <a:r>
              <a:rPr lang="en-IN" dirty="0" smtClean="0">
                <a:latin typeface="Times New Roman" panose="02020603050405020304" pitchFamily="18" charset="0"/>
                <a:cs typeface="Times New Roman" panose="02020603050405020304" pitchFamily="18" charset="0"/>
              </a:rPr>
              <a:t>Input </a:t>
            </a:r>
            <a:r>
              <a:rPr lang="en-IN" dirty="0">
                <a:latin typeface="Times New Roman" panose="02020603050405020304" pitchFamily="18" charset="0"/>
                <a:cs typeface="Times New Roman" panose="02020603050405020304" pitchFamily="18" charset="0"/>
              </a:rPr>
              <a:t>and output should be defined </a:t>
            </a:r>
            <a:r>
              <a:rPr lang="en-IN" dirty="0" smtClean="0">
                <a:latin typeface="Times New Roman" panose="02020603050405020304" pitchFamily="18" charset="0"/>
                <a:cs typeface="Times New Roman" panose="02020603050405020304" pitchFamily="18" charset="0"/>
              </a:rPr>
              <a:t>precisely.</a:t>
            </a:r>
          </a:p>
          <a:p>
            <a:pPr marL="514350" lvl="0" indent="-514350">
              <a:buFont typeface="+mj-lt"/>
              <a:buAutoNum type="arabicPeriod"/>
            </a:pPr>
            <a:r>
              <a:rPr lang="en-IN" dirty="0" smtClean="0">
                <a:latin typeface="Times New Roman" panose="02020603050405020304" pitchFamily="18" charset="0"/>
                <a:cs typeface="Times New Roman" panose="02020603050405020304" pitchFamily="18" charset="0"/>
              </a:rPr>
              <a:t>Each </a:t>
            </a:r>
            <a:r>
              <a:rPr lang="en-IN" dirty="0">
                <a:latin typeface="Times New Roman" panose="02020603050405020304" pitchFamily="18" charset="0"/>
                <a:cs typeface="Times New Roman" panose="02020603050405020304" pitchFamily="18" charset="0"/>
              </a:rPr>
              <a:t>step in the algorithm should be clear and </a:t>
            </a:r>
            <a:r>
              <a:rPr lang="en-IN" dirty="0" smtClean="0">
                <a:latin typeface="Times New Roman" panose="02020603050405020304" pitchFamily="18" charset="0"/>
                <a:cs typeface="Times New Roman" panose="02020603050405020304" pitchFamily="18" charset="0"/>
              </a:rPr>
              <a:t>unambiguous.</a:t>
            </a:r>
          </a:p>
          <a:p>
            <a:pPr marL="514350" lvl="0" indent="-514350">
              <a:buFont typeface="+mj-lt"/>
              <a:buAutoNum type="arabicPeriod"/>
            </a:pPr>
            <a:r>
              <a:rPr lang="en-IN" dirty="0" smtClean="0">
                <a:latin typeface="Times New Roman" panose="02020603050405020304" pitchFamily="18" charset="0"/>
                <a:cs typeface="Times New Roman" panose="02020603050405020304" pitchFamily="18" charset="0"/>
              </a:rPr>
              <a:t>Algorithms </a:t>
            </a:r>
            <a:r>
              <a:rPr lang="en-IN" dirty="0">
                <a:latin typeface="Times New Roman" panose="02020603050405020304" pitchFamily="18" charset="0"/>
                <a:cs typeface="Times New Roman" panose="02020603050405020304" pitchFamily="18" charset="0"/>
              </a:rPr>
              <a:t>should be most effective among many different ways to solve a </a:t>
            </a:r>
            <a:r>
              <a:rPr lang="en-IN" dirty="0" smtClean="0">
                <a:latin typeface="Times New Roman" panose="02020603050405020304" pitchFamily="18" charset="0"/>
                <a:cs typeface="Times New Roman" panose="02020603050405020304" pitchFamily="18" charset="0"/>
              </a:rPr>
              <a:t>problem.</a:t>
            </a:r>
          </a:p>
          <a:p>
            <a:pPr marL="514350" lvl="0" indent="-514350">
              <a:buFont typeface="+mj-lt"/>
              <a:buAutoNum type="arabicPeriod"/>
            </a:pPr>
            <a:r>
              <a:rPr lang="en-IN" dirty="0" smtClean="0">
                <a:latin typeface="Times New Roman" panose="02020603050405020304" pitchFamily="18" charset="0"/>
                <a:cs typeface="Times New Roman" panose="02020603050405020304" pitchFamily="18" charset="0"/>
              </a:rPr>
              <a:t>An </a:t>
            </a:r>
            <a:r>
              <a:rPr lang="en-IN" dirty="0">
                <a:latin typeface="Times New Roman" panose="02020603050405020304" pitchFamily="18" charset="0"/>
                <a:cs typeface="Times New Roman" panose="02020603050405020304" pitchFamily="18" charset="0"/>
              </a:rPr>
              <a:t>algorithm shouldn't include computer code. Instead, the algorithm should be written in such a way that it can be used in different programming languages.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8280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Qualities of a good algorithm:</a:t>
            </a: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normAutofit lnSpcReduction="10000"/>
          </a:bodyPr>
          <a:lstStyle/>
          <a:p>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following are the primary factors that are often used to judge the quality of the algorithms.</a:t>
            </a:r>
          </a:p>
          <a:p>
            <a:pPr marL="514350" lvl="0" indent="-514350">
              <a:buFont typeface="+mj-lt"/>
              <a:buAutoNum type="arabicPeriod"/>
            </a:pPr>
            <a:r>
              <a:rPr lang="en-IN" dirty="0">
                <a:latin typeface="Times New Roman" panose="02020603050405020304" pitchFamily="18" charset="0"/>
                <a:cs typeface="Times New Roman" panose="02020603050405020304" pitchFamily="18" charset="0"/>
              </a:rPr>
              <a:t>Time – To execute a program, the computer system takes some amount of time. The lesser is the time required, the better is the algorithm.</a:t>
            </a:r>
          </a:p>
          <a:p>
            <a:pPr marL="514350" lvl="0" indent="-514350">
              <a:buFont typeface="+mj-lt"/>
              <a:buAutoNum type="arabicPeriod"/>
            </a:pPr>
            <a:r>
              <a:rPr lang="en-IN" dirty="0">
                <a:latin typeface="Times New Roman" panose="02020603050405020304" pitchFamily="18" charset="0"/>
                <a:cs typeface="Times New Roman" panose="02020603050405020304" pitchFamily="18" charset="0"/>
              </a:rPr>
              <a:t>Memory – To execute a program, computer system takes some amount of memory space. The lesser is the memory required, the better is the algorithm.</a:t>
            </a:r>
          </a:p>
          <a:p>
            <a:pPr marL="514350" lvl="0" indent="-514350">
              <a:buFont typeface="+mj-lt"/>
              <a:buAutoNum type="arabicPeriod"/>
            </a:pPr>
            <a:r>
              <a:rPr lang="en-IN" dirty="0">
                <a:latin typeface="Times New Roman" panose="02020603050405020304" pitchFamily="18" charset="0"/>
                <a:cs typeface="Times New Roman" panose="02020603050405020304" pitchFamily="18" charset="0"/>
              </a:rPr>
              <a:t>Accuracy – Multiple algorithms may provide suitable or correct solutions to a given problem, some of these may provide more accurate results than others, and such algorithms may be suitable.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1871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latin typeface="Times New Roman" panose="02020603050405020304" pitchFamily="18" charset="0"/>
                <a:cs typeface="Times New Roman" panose="02020603050405020304" pitchFamily="18" charset="0"/>
              </a:rPr>
              <a:t>Contd</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latin typeface="Times New Roman" panose="02020603050405020304" pitchFamily="18" charset="0"/>
                <a:cs typeface="Times New Roman" panose="02020603050405020304" pitchFamily="18" charset="0"/>
              </a:rPr>
              <a:t>E.g.:</a:t>
            </a:r>
            <a:r>
              <a:rPr lang="en-IN" dirty="0" smtClean="0"/>
              <a:t> </a:t>
            </a:r>
            <a:r>
              <a:rPr lang="en-IN" dirty="0"/>
              <a:t>algorithm to print “Good Morning”</a:t>
            </a:r>
          </a:p>
          <a:p>
            <a:pPr marL="0" indent="0">
              <a:buNone/>
            </a:pPr>
            <a:r>
              <a:rPr lang="en-IN" dirty="0"/>
              <a:t>Step 1: Start</a:t>
            </a:r>
          </a:p>
          <a:p>
            <a:pPr marL="0" indent="0">
              <a:buNone/>
            </a:pPr>
            <a:r>
              <a:rPr lang="en-IN" dirty="0"/>
              <a:t>Step 2: Print “Good Morning”</a:t>
            </a:r>
          </a:p>
          <a:p>
            <a:pPr marL="0" indent="0">
              <a:buNone/>
            </a:pPr>
            <a:r>
              <a:rPr lang="en-IN" dirty="0"/>
              <a:t>Step 3: Stop</a:t>
            </a:r>
          </a:p>
          <a:p>
            <a:endParaRPr lang="en-IN" dirty="0"/>
          </a:p>
        </p:txBody>
      </p:sp>
    </p:spTree>
    <p:extLst>
      <p:ext uri="{BB962C8B-B14F-4D97-AF65-F5344CB8AC3E}">
        <p14:creationId xmlns:p14="http://schemas.microsoft.com/office/powerpoint/2010/main" val="3124334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Algorithm Examples:</a:t>
            </a: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normAutofit/>
          </a:bodyPr>
          <a:lstStyle/>
          <a:p>
            <a:r>
              <a:rPr lang="en-IN" b="1" dirty="0" smtClean="0">
                <a:latin typeface="Times New Roman" panose="02020603050405020304" pitchFamily="18" charset="0"/>
                <a:cs typeface="Times New Roman" panose="02020603050405020304" pitchFamily="18" charset="0"/>
              </a:rPr>
              <a:t>Algorithm </a:t>
            </a:r>
            <a:r>
              <a:rPr lang="en-IN" b="1"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 Add two numbers entered by the user:</a:t>
            </a:r>
          </a:p>
          <a:p>
            <a:pPr marL="0" indent="0">
              <a:buNone/>
            </a:pPr>
            <a:r>
              <a:rPr lang="en-IN" dirty="0">
                <a:latin typeface="Times New Roman" panose="02020603050405020304" pitchFamily="18" charset="0"/>
                <a:cs typeface="Times New Roman" panose="02020603050405020304" pitchFamily="18" charset="0"/>
              </a:rPr>
              <a:t>Step 1: Start</a:t>
            </a:r>
          </a:p>
          <a:p>
            <a:pPr marL="0" indent="0">
              <a:buNone/>
            </a:pPr>
            <a:r>
              <a:rPr lang="en-IN" dirty="0">
                <a:latin typeface="Times New Roman" panose="02020603050405020304" pitchFamily="18" charset="0"/>
                <a:cs typeface="Times New Roman" panose="02020603050405020304" pitchFamily="18" charset="0"/>
              </a:rPr>
              <a:t>Step 2: Declare variables num1, num2 and sum. </a:t>
            </a:r>
          </a:p>
          <a:p>
            <a:pPr marL="0" indent="0">
              <a:buNone/>
            </a:pPr>
            <a:r>
              <a:rPr lang="en-IN" dirty="0">
                <a:latin typeface="Times New Roman" panose="02020603050405020304" pitchFamily="18" charset="0"/>
                <a:cs typeface="Times New Roman" panose="02020603050405020304" pitchFamily="18" charset="0"/>
              </a:rPr>
              <a:t>Step 3: Read values num1 and num2. </a:t>
            </a:r>
          </a:p>
          <a:p>
            <a:pPr marL="0" indent="0">
              <a:buNone/>
            </a:pPr>
            <a:r>
              <a:rPr lang="en-IN" dirty="0">
                <a:latin typeface="Times New Roman" panose="02020603050405020304" pitchFamily="18" charset="0"/>
                <a:cs typeface="Times New Roman" panose="02020603050405020304" pitchFamily="18" charset="0"/>
              </a:rPr>
              <a:t>Step 4: Add num1 and num2 and assign the result to sum.</a:t>
            </a:r>
          </a:p>
          <a:p>
            <a:pPr marL="0" indent="0">
              <a:buNone/>
            </a:pPr>
            <a:r>
              <a:rPr lang="en-IN" dirty="0">
                <a:latin typeface="Times New Roman" panose="02020603050405020304" pitchFamily="18" charset="0"/>
                <a:cs typeface="Times New Roman" panose="02020603050405020304" pitchFamily="18" charset="0"/>
              </a:rPr>
              <a:t>        sum←num1+num2 </a:t>
            </a:r>
          </a:p>
          <a:p>
            <a:pPr marL="0" indent="0">
              <a:buNone/>
            </a:pPr>
            <a:r>
              <a:rPr lang="en-IN" dirty="0">
                <a:latin typeface="Times New Roman" panose="02020603050405020304" pitchFamily="18" charset="0"/>
                <a:cs typeface="Times New Roman" panose="02020603050405020304" pitchFamily="18" charset="0"/>
              </a:rPr>
              <a:t>Step 5: Display sum </a:t>
            </a:r>
          </a:p>
          <a:p>
            <a:pPr marL="0" indent="0">
              <a:buNone/>
            </a:pPr>
            <a:r>
              <a:rPr lang="en-IN" dirty="0">
                <a:latin typeface="Times New Roman" panose="02020603050405020304" pitchFamily="18" charset="0"/>
                <a:cs typeface="Times New Roman" panose="02020603050405020304" pitchFamily="18" charset="0"/>
              </a:rPr>
              <a:t>Step 6: Stop</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6844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5878"/>
          </a:xfrm>
        </p:spPr>
        <p:txBody>
          <a:bodyPr>
            <a:noAutofit/>
          </a:bodyPr>
          <a:lstStyle/>
          <a:p>
            <a:r>
              <a:rPr lang="en-IN" sz="3200" b="1" dirty="0" smtClean="0">
                <a:latin typeface="Times New Roman" panose="02020603050405020304" pitchFamily="18" charset="0"/>
                <a:cs typeface="Times New Roman" panose="02020603050405020304" pitchFamily="18" charset="0"/>
              </a:rPr>
              <a:t>Algorithm 2:</a:t>
            </a:r>
            <a:r>
              <a:rPr lang="en-IN" sz="3200" dirty="0" smtClean="0">
                <a:latin typeface="Times New Roman" panose="02020603050405020304" pitchFamily="18" charset="0"/>
                <a:cs typeface="Times New Roman" panose="02020603050405020304" pitchFamily="18" charset="0"/>
              </a:rPr>
              <a:t> Find the largest number among three numbers:</a:t>
            </a:r>
            <a:br>
              <a:rPr lang="en-IN" sz="3200" dirty="0" smtClean="0">
                <a:latin typeface="Times New Roman" panose="02020603050405020304" pitchFamily="18" charset="0"/>
                <a:cs typeface="Times New Roman" panose="02020603050405020304" pitchFamily="18" charset="0"/>
              </a:rPr>
            </a:br>
            <a:endParaRPr lang="en-IN" sz="3200" dirty="0"/>
          </a:p>
        </p:txBody>
      </p:sp>
      <p:sp>
        <p:nvSpPr>
          <p:cNvPr id="3" name="Content Placeholder 2"/>
          <p:cNvSpPr>
            <a:spLocks noGrp="1"/>
          </p:cNvSpPr>
          <p:nvPr>
            <p:ph idx="1"/>
          </p:nvPr>
        </p:nvSpPr>
        <p:spPr>
          <a:xfrm>
            <a:off x="838200" y="1460310"/>
            <a:ext cx="10515600" cy="4716653"/>
          </a:xfrm>
        </p:spPr>
        <p:txBody>
          <a:bodyPr>
            <a:normAutofit fontScale="62500" lnSpcReduction="20000"/>
          </a:bodyPr>
          <a:lstStyle/>
          <a:p>
            <a:pPr marL="0" indent="0">
              <a:buNone/>
            </a:pPr>
            <a:r>
              <a:rPr lang="en-IN" dirty="0" smtClean="0">
                <a:latin typeface="Times New Roman" panose="02020603050405020304" pitchFamily="18" charset="0"/>
                <a:cs typeface="Times New Roman" panose="02020603050405020304" pitchFamily="18" charset="0"/>
              </a:rPr>
              <a:t>Step </a:t>
            </a:r>
            <a:r>
              <a:rPr lang="en-IN" dirty="0">
                <a:latin typeface="Times New Roman" panose="02020603050405020304" pitchFamily="18" charset="0"/>
                <a:cs typeface="Times New Roman" panose="02020603050405020304" pitchFamily="18" charset="0"/>
              </a:rPr>
              <a:t>1: Start</a:t>
            </a:r>
          </a:p>
          <a:p>
            <a:pPr marL="0" indent="0">
              <a:buNone/>
            </a:pPr>
            <a:r>
              <a:rPr lang="en-IN" dirty="0">
                <a:latin typeface="Times New Roman" panose="02020603050405020304" pitchFamily="18" charset="0"/>
                <a:cs typeface="Times New Roman" panose="02020603050405020304" pitchFamily="18" charset="0"/>
              </a:rPr>
              <a:t>Step 2: Declare variables </a:t>
            </a:r>
            <a:r>
              <a:rPr lang="en-IN" dirty="0" err="1">
                <a:latin typeface="Times New Roman" panose="02020603050405020304" pitchFamily="18" charset="0"/>
                <a:cs typeface="Times New Roman" panose="02020603050405020304" pitchFamily="18" charset="0"/>
              </a:rPr>
              <a:t>a,b</a:t>
            </a:r>
            <a:r>
              <a:rPr lang="en-IN" dirty="0">
                <a:latin typeface="Times New Roman" panose="02020603050405020304" pitchFamily="18" charset="0"/>
                <a:cs typeface="Times New Roman" panose="02020603050405020304" pitchFamily="18" charset="0"/>
              </a:rPr>
              <a:t> and c.</a:t>
            </a:r>
          </a:p>
          <a:p>
            <a:pPr marL="0" indent="0">
              <a:buNone/>
            </a:pPr>
            <a:r>
              <a:rPr lang="en-IN" dirty="0">
                <a:latin typeface="Times New Roman" panose="02020603050405020304" pitchFamily="18" charset="0"/>
                <a:cs typeface="Times New Roman" panose="02020603050405020304" pitchFamily="18" charset="0"/>
              </a:rPr>
              <a:t>Step 3: Read variables </a:t>
            </a:r>
            <a:r>
              <a:rPr lang="en-IN" dirty="0" err="1">
                <a:latin typeface="Times New Roman" panose="02020603050405020304" pitchFamily="18" charset="0"/>
                <a:cs typeface="Times New Roman" panose="02020603050405020304" pitchFamily="18" charset="0"/>
              </a:rPr>
              <a:t>a,b</a:t>
            </a:r>
            <a:r>
              <a:rPr lang="en-IN" dirty="0">
                <a:latin typeface="Times New Roman" panose="02020603050405020304" pitchFamily="18" charset="0"/>
                <a:cs typeface="Times New Roman" panose="02020603050405020304" pitchFamily="18" charset="0"/>
              </a:rPr>
              <a:t> and c.</a:t>
            </a:r>
          </a:p>
          <a:p>
            <a:pPr marL="0" indent="0">
              <a:buNone/>
            </a:pPr>
            <a:r>
              <a:rPr lang="en-IN" dirty="0">
                <a:latin typeface="Times New Roman" panose="02020603050405020304" pitchFamily="18" charset="0"/>
                <a:cs typeface="Times New Roman" panose="02020603050405020304" pitchFamily="18" charset="0"/>
              </a:rPr>
              <a:t>Step 4: If a &gt; b</a:t>
            </a:r>
          </a:p>
          <a:p>
            <a:pPr marL="0" indent="0">
              <a:buNone/>
            </a:pPr>
            <a:r>
              <a:rPr lang="en-IN" dirty="0">
                <a:latin typeface="Times New Roman" panose="02020603050405020304" pitchFamily="18" charset="0"/>
                <a:cs typeface="Times New Roman" panose="02020603050405020304" pitchFamily="18" charset="0"/>
              </a:rPr>
              <a:t>           If a &gt; c</a:t>
            </a:r>
          </a:p>
          <a:p>
            <a:pPr marL="0" indent="0">
              <a:buNone/>
            </a:pPr>
            <a:r>
              <a:rPr lang="en-IN" dirty="0">
                <a:latin typeface="Times New Roman" panose="02020603050405020304" pitchFamily="18" charset="0"/>
                <a:cs typeface="Times New Roman" panose="02020603050405020304" pitchFamily="18" charset="0"/>
              </a:rPr>
              <a:t>              Display a is the largest number.</a:t>
            </a:r>
          </a:p>
          <a:p>
            <a:pPr marL="0" indent="0">
              <a:buNone/>
            </a:pPr>
            <a:r>
              <a:rPr lang="en-IN" dirty="0">
                <a:latin typeface="Times New Roman" panose="02020603050405020304" pitchFamily="18" charset="0"/>
                <a:cs typeface="Times New Roman" panose="02020603050405020304" pitchFamily="18" charset="0"/>
              </a:rPr>
              <a:t>           Else</a:t>
            </a:r>
          </a:p>
          <a:p>
            <a:pPr marL="0" indent="0">
              <a:buNone/>
            </a:pPr>
            <a:r>
              <a:rPr lang="en-IN" dirty="0">
                <a:latin typeface="Times New Roman" panose="02020603050405020304" pitchFamily="18" charset="0"/>
                <a:cs typeface="Times New Roman" panose="02020603050405020304" pitchFamily="18" charset="0"/>
              </a:rPr>
              <a:t>              Display c is the largest number.</a:t>
            </a:r>
          </a:p>
          <a:p>
            <a:pPr marL="0" indent="0">
              <a:buNone/>
            </a:pPr>
            <a:r>
              <a:rPr lang="en-IN" dirty="0">
                <a:latin typeface="Times New Roman" panose="02020603050405020304" pitchFamily="18" charset="0"/>
                <a:cs typeface="Times New Roman" panose="02020603050405020304" pitchFamily="18" charset="0"/>
              </a:rPr>
              <a:t>        Else</a:t>
            </a:r>
          </a:p>
          <a:p>
            <a:pPr marL="0" indent="0">
              <a:buNone/>
            </a:pPr>
            <a:r>
              <a:rPr lang="en-IN" dirty="0">
                <a:latin typeface="Times New Roman" panose="02020603050405020304" pitchFamily="18" charset="0"/>
                <a:cs typeface="Times New Roman" panose="02020603050405020304" pitchFamily="18" charset="0"/>
              </a:rPr>
              <a:t>           If b &gt; c</a:t>
            </a:r>
          </a:p>
          <a:p>
            <a:pPr marL="0" indent="0">
              <a:buNone/>
            </a:pPr>
            <a:r>
              <a:rPr lang="en-IN" dirty="0">
                <a:latin typeface="Times New Roman" panose="02020603050405020304" pitchFamily="18" charset="0"/>
                <a:cs typeface="Times New Roman" panose="02020603050405020304" pitchFamily="18" charset="0"/>
              </a:rPr>
              <a:t>              Display b is the largest number.</a:t>
            </a:r>
          </a:p>
          <a:p>
            <a:pPr marL="0" indent="0">
              <a:buNone/>
            </a:pPr>
            <a:r>
              <a:rPr lang="en-IN" dirty="0">
                <a:latin typeface="Times New Roman" panose="02020603050405020304" pitchFamily="18" charset="0"/>
                <a:cs typeface="Times New Roman" panose="02020603050405020304" pitchFamily="18" charset="0"/>
              </a:rPr>
              <a:t>           Else</a:t>
            </a:r>
          </a:p>
          <a:p>
            <a:pPr marL="0" indent="0">
              <a:buNone/>
            </a:pPr>
            <a:r>
              <a:rPr lang="en-IN" dirty="0">
                <a:latin typeface="Times New Roman" panose="02020603050405020304" pitchFamily="18" charset="0"/>
                <a:cs typeface="Times New Roman" panose="02020603050405020304" pitchFamily="18" charset="0"/>
              </a:rPr>
              <a:t>              Display c is the greatest number.  </a:t>
            </a:r>
          </a:p>
          <a:p>
            <a:pPr marL="0" indent="0">
              <a:buNone/>
            </a:pPr>
            <a:r>
              <a:rPr lang="en-IN" dirty="0">
                <a:latin typeface="Times New Roman" panose="02020603050405020304" pitchFamily="18" charset="0"/>
                <a:cs typeface="Times New Roman" panose="02020603050405020304" pitchFamily="18" charset="0"/>
              </a:rPr>
              <a:t>Step 5: Stop</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7442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4242"/>
          </a:xfrm>
        </p:spPr>
        <p:txBody>
          <a:bodyPr>
            <a:normAutofit/>
          </a:bodyPr>
          <a:lstStyle/>
          <a:p>
            <a:r>
              <a:rPr lang="en-IN" sz="2800" b="1" dirty="0" smtClean="0">
                <a:latin typeface="Times New Roman" panose="02020603050405020304" pitchFamily="18" charset="0"/>
                <a:cs typeface="Times New Roman" panose="02020603050405020304" pitchFamily="18" charset="0"/>
              </a:rPr>
              <a:t>Algorithm 3:</a:t>
            </a:r>
            <a:r>
              <a:rPr lang="en-IN" sz="2800" dirty="0" smtClean="0">
                <a:latin typeface="Times New Roman" panose="02020603050405020304" pitchFamily="18" charset="0"/>
                <a:cs typeface="Times New Roman" panose="02020603050405020304" pitchFamily="18" charset="0"/>
              </a:rPr>
              <a:t> Find Roots of a Quadratic Equation ax</a:t>
            </a:r>
            <a:r>
              <a:rPr lang="en-IN" sz="2800" baseline="30000" dirty="0" smtClean="0">
                <a:latin typeface="Times New Roman" panose="02020603050405020304" pitchFamily="18" charset="0"/>
                <a:cs typeface="Times New Roman" panose="02020603050405020304" pitchFamily="18" charset="0"/>
              </a:rPr>
              <a:t>2</a:t>
            </a:r>
            <a:r>
              <a:rPr lang="en-IN" sz="2800" dirty="0" smtClean="0">
                <a:latin typeface="Times New Roman" panose="02020603050405020304" pitchFamily="18" charset="0"/>
                <a:cs typeface="Times New Roman" panose="02020603050405020304" pitchFamily="18" charset="0"/>
              </a:rPr>
              <a:t> + </a:t>
            </a:r>
            <a:r>
              <a:rPr lang="en-IN" sz="2800" dirty="0" err="1" smtClean="0">
                <a:latin typeface="Times New Roman" panose="02020603050405020304" pitchFamily="18" charset="0"/>
                <a:cs typeface="Times New Roman" panose="02020603050405020304" pitchFamily="18" charset="0"/>
              </a:rPr>
              <a:t>bx</a:t>
            </a:r>
            <a:r>
              <a:rPr lang="en-IN" sz="2800" dirty="0" smtClean="0">
                <a:latin typeface="Times New Roman" panose="02020603050405020304" pitchFamily="18" charset="0"/>
                <a:cs typeface="Times New Roman" panose="02020603050405020304" pitchFamily="18" charset="0"/>
              </a:rPr>
              <a:t> + c = 0:</a:t>
            </a:r>
            <a:br>
              <a:rPr lang="en-IN" sz="2800" dirty="0" smtClean="0">
                <a:latin typeface="Times New Roman" panose="02020603050405020304" pitchFamily="18" charset="0"/>
                <a:cs typeface="Times New Roman" panose="02020603050405020304" pitchFamily="18" charset="0"/>
              </a:rPr>
            </a:br>
            <a:endParaRPr lang="en-IN" sz="2800" dirty="0"/>
          </a:p>
        </p:txBody>
      </p:sp>
      <p:sp>
        <p:nvSpPr>
          <p:cNvPr id="3" name="Content Placeholder 2"/>
          <p:cNvSpPr>
            <a:spLocks noGrp="1"/>
          </p:cNvSpPr>
          <p:nvPr>
            <p:ph idx="1"/>
          </p:nvPr>
        </p:nvSpPr>
        <p:spPr>
          <a:xfrm>
            <a:off x="838200" y="1419368"/>
            <a:ext cx="10515600" cy="4940489"/>
          </a:xfrm>
        </p:spPr>
        <p:txBody>
          <a:bodyPr>
            <a:normAutofit fontScale="85000" lnSpcReduction="20000"/>
          </a:bodyPr>
          <a:lstStyle/>
          <a:p>
            <a:pPr marL="0" indent="0">
              <a:buNone/>
            </a:pPr>
            <a:r>
              <a:rPr lang="en-IN" dirty="0" smtClean="0">
                <a:latin typeface="Times New Roman" panose="02020603050405020304" pitchFamily="18" charset="0"/>
                <a:cs typeface="Times New Roman" panose="02020603050405020304" pitchFamily="18" charset="0"/>
              </a:rPr>
              <a:t>Step </a:t>
            </a:r>
            <a:r>
              <a:rPr lang="en-IN" dirty="0">
                <a:latin typeface="Times New Roman" panose="02020603050405020304" pitchFamily="18" charset="0"/>
                <a:cs typeface="Times New Roman" panose="02020603050405020304" pitchFamily="18" charset="0"/>
              </a:rPr>
              <a:t>1: Start</a:t>
            </a:r>
          </a:p>
          <a:p>
            <a:pPr marL="0" indent="0">
              <a:buNone/>
            </a:pPr>
            <a:r>
              <a:rPr lang="en-IN" dirty="0">
                <a:latin typeface="Times New Roman" panose="02020603050405020304" pitchFamily="18" charset="0"/>
                <a:cs typeface="Times New Roman" panose="02020603050405020304" pitchFamily="18" charset="0"/>
              </a:rPr>
              <a:t>Step 2: Declare variables a, b, c, D, x1, x2, </a:t>
            </a:r>
            <a:r>
              <a:rPr lang="en-IN" dirty="0" err="1">
                <a:latin typeface="Times New Roman" panose="02020603050405020304" pitchFamily="18" charset="0"/>
                <a:cs typeface="Times New Roman" panose="02020603050405020304" pitchFamily="18" charset="0"/>
              </a:rPr>
              <a:t>rp</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ip</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Step 3: Calculate discriminant</a:t>
            </a:r>
          </a:p>
          <a:p>
            <a:pPr marL="0" indent="0">
              <a:buNone/>
            </a:pPr>
            <a:r>
              <a:rPr lang="en-IN" dirty="0">
                <a:latin typeface="Times New Roman" panose="02020603050405020304" pitchFamily="18" charset="0"/>
                <a:cs typeface="Times New Roman" panose="02020603050405020304" pitchFamily="18" charset="0"/>
              </a:rPr>
              <a:t>         D ← b2-4ac</a:t>
            </a:r>
          </a:p>
          <a:p>
            <a:pPr marL="0" indent="0">
              <a:buNone/>
            </a:pPr>
            <a:r>
              <a:rPr lang="en-IN" dirty="0">
                <a:latin typeface="Times New Roman" panose="02020603050405020304" pitchFamily="18" charset="0"/>
                <a:cs typeface="Times New Roman" panose="02020603050405020304" pitchFamily="18" charset="0"/>
              </a:rPr>
              <a:t>Step 4: If D ≥ 0</a:t>
            </a:r>
          </a:p>
          <a:p>
            <a:pPr marL="0" indent="0">
              <a:buNone/>
            </a:pPr>
            <a:r>
              <a:rPr lang="en-IN" dirty="0">
                <a:latin typeface="Times New Roman" panose="02020603050405020304" pitchFamily="18" charset="0"/>
                <a:cs typeface="Times New Roman" panose="02020603050405020304" pitchFamily="18" charset="0"/>
              </a:rPr>
              <a:t>              r1 ← (-b+√D)/2a</a:t>
            </a:r>
          </a:p>
          <a:p>
            <a:pPr marL="0" indent="0">
              <a:buNone/>
            </a:pPr>
            <a:r>
              <a:rPr lang="en-IN" dirty="0">
                <a:latin typeface="Times New Roman" panose="02020603050405020304" pitchFamily="18" charset="0"/>
                <a:cs typeface="Times New Roman" panose="02020603050405020304" pitchFamily="18" charset="0"/>
              </a:rPr>
              <a:t>              r2 ← (-b-√D)/2a </a:t>
            </a:r>
          </a:p>
          <a:p>
            <a:pPr marL="0" indent="0">
              <a:buNone/>
            </a:pPr>
            <a:r>
              <a:rPr lang="en-IN" dirty="0">
                <a:latin typeface="Times New Roman" panose="02020603050405020304" pitchFamily="18" charset="0"/>
                <a:cs typeface="Times New Roman" panose="02020603050405020304" pitchFamily="18" charset="0"/>
              </a:rPr>
              <a:t>              Display r1 and r2 as roots.</a:t>
            </a:r>
          </a:p>
          <a:p>
            <a:pPr marL="0" indent="0">
              <a:buNone/>
            </a:pPr>
            <a:r>
              <a:rPr lang="en-IN" dirty="0">
                <a:latin typeface="Times New Roman" panose="02020603050405020304" pitchFamily="18" charset="0"/>
                <a:cs typeface="Times New Roman" panose="02020603050405020304" pitchFamily="18" charset="0"/>
              </a:rPr>
              <a:t>        Else     </a:t>
            </a:r>
          </a:p>
          <a:p>
            <a:pPr marL="0" indent="0">
              <a:buNone/>
            </a:pPr>
            <a:r>
              <a:rPr lang="en-IN" dirty="0">
                <a:latin typeface="Times New Roman" panose="02020603050405020304" pitchFamily="18" charset="0"/>
                <a:cs typeface="Times New Roman" panose="02020603050405020304" pitchFamily="18" charset="0"/>
              </a:rPr>
              <a:t>              Display roots are imaginary</a:t>
            </a:r>
          </a:p>
          <a:p>
            <a:pPr marL="0" indent="0">
              <a:buNone/>
            </a:pPr>
            <a:r>
              <a:rPr lang="en-IN" dirty="0">
                <a:latin typeface="Times New Roman" panose="02020603050405020304" pitchFamily="18" charset="0"/>
                <a:cs typeface="Times New Roman" panose="02020603050405020304" pitchFamily="18" charset="0"/>
              </a:rPr>
              <a:t>Step 5: Stop  </a:t>
            </a:r>
          </a:p>
          <a:p>
            <a:pPr marL="0" indent="0">
              <a:buNone/>
            </a:pP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402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D9D9D9"/>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900</TotalTime>
  <Words>1873</Words>
  <Application>Microsoft Office PowerPoint</Application>
  <PresentationFormat>Widescreen</PresentationFormat>
  <Paragraphs>279</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Times New Roman</vt:lpstr>
      <vt:lpstr>Office Theme</vt:lpstr>
      <vt:lpstr>ALGORITHM </vt:lpstr>
      <vt:lpstr>Introduction</vt:lpstr>
      <vt:lpstr>Contd…</vt:lpstr>
      <vt:lpstr>Properties of Algorithm: </vt:lpstr>
      <vt:lpstr>Qualities of a good algorithm: </vt:lpstr>
      <vt:lpstr>Contd…</vt:lpstr>
      <vt:lpstr>Algorithm Examples: </vt:lpstr>
      <vt:lpstr>Algorithm 2: Find the largest number among three numbers: </vt:lpstr>
      <vt:lpstr>Algorithm 3: Find Roots of a Quadratic Equation ax2 + bx + c = 0: </vt:lpstr>
      <vt:lpstr>Algorithm 4: Find the factorial of a number: </vt:lpstr>
      <vt:lpstr>Algorithm 5: Check whether a number is prime or not: </vt:lpstr>
      <vt:lpstr>Algorithm 6: Find the Fibonacci series till the term less than 1000: </vt:lpstr>
      <vt:lpstr>Needs to study Data Structures and Algorithms </vt:lpstr>
      <vt:lpstr>Contd…</vt:lpstr>
      <vt:lpstr>Contd…</vt:lpstr>
      <vt:lpstr>Use of Data Structures and Algorithms to Make Your Code Scalable</vt:lpstr>
      <vt:lpstr>Contd…</vt:lpstr>
      <vt:lpstr>Contd…</vt:lpstr>
      <vt:lpstr>Contd…</vt:lpstr>
      <vt:lpstr>Contd…</vt:lpstr>
      <vt:lpstr>Contd…</vt:lpstr>
      <vt:lpstr>Contd…</vt:lpstr>
      <vt:lpstr>Examples of an Algorithm's Efficiency:</vt:lpstr>
      <vt:lpstr>Contd…</vt:lpstr>
      <vt:lpstr>Asymptotic Analysis: </vt:lpstr>
      <vt:lpstr>Asymptotic Notations: </vt:lpstr>
      <vt:lpstr>Master Theorem </vt:lpstr>
      <vt:lpstr>Contd…</vt:lpstr>
      <vt:lpstr> Solved Example of Master Theorem: </vt:lpstr>
      <vt:lpstr> Master Theorem Limitations: </vt:lpstr>
      <vt:lpstr>Divide and Conquer Algorithm: </vt:lpstr>
      <vt:lpstr>Contd…</vt:lpstr>
      <vt:lpstr>Contd…</vt:lpstr>
      <vt:lpstr>Contd…</vt:lpstr>
      <vt:lpstr>Advantages of Divide and Conquer Algorithm:</vt:lpstr>
      <vt:lpstr>Divide and Conquer Applications: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dc:title>
  <dc:creator>INTEL</dc:creator>
  <cp:lastModifiedBy>INTEL</cp:lastModifiedBy>
  <cp:revision>56</cp:revision>
  <dcterms:created xsi:type="dcterms:W3CDTF">2023-02-01T04:12:33Z</dcterms:created>
  <dcterms:modified xsi:type="dcterms:W3CDTF">2023-02-03T11:18:20Z</dcterms:modified>
</cp:coreProperties>
</file>