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6"/>
  </p:notesMasterIdLst>
  <p:sldIdLst>
    <p:sldId id="256" r:id="rId2"/>
    <p:sldId id="283" r:id="rId3"/>
    <p:sldId id="285" r:id="rId4"/>
    <p:sldId id="284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309" r:id="rId17"/>
    <p:sldId id="297" r:id="rId18"/>
    <p:sldId id="298" r:id="rId19"/>
    <p:sldId id="301" r:id="rId20"/>
    <p:sldId id="302" r:id="rId21"/>
    <p:sldId id="299" r:id="rId22"/>
    <p:sldId id="303" r:id="rId23"/>
    <p:sldId id="304" r:id="rId24"/>
    <p:sldId id="305" r:id="rId25"/>
    <p:sldId id="306" r:id="rId26"/>
    <p:sldId id="257" r:id="rId27"/>
    <p:sldId id="258" r:id="rId28"/>
    <p:sldId id="259" r:id="rId29"/>
    <p:sldId id="260" r:id="rId30"/>
    <p:sldId id="310" r:id="rId31"/>
    <p:sldId id="311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3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437" y="6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7D0C5-FAC9-4CEE-9B20-802D220BD3F3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3B4F6-DBF9-4FEC-A73D-0631099B39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0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3B4F6-DBF9-4FEC-A73D-0631099B3942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2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A5CA02D-FD2D-4E7F-9607-D740C0E5FDF0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0ACC8A-D65D-486D-8CE8-00CBC06EC3D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147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3. </a:t>
            </a:r>
            <a:r>
              <a:rPr lang="en-US" sz="2000" b="1" dirty="0"/>
              <a:t>DROP</a:t>
            </a:r>
            <a:r>
              <a:rPr lang="en-US" sz="2000" dirty="0"/>
              <a:t>: To delete a column in a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DROP COLUMN </a:t>
            </a:r>
            <a:r>
              <a:rPr lang="en-IN" sz="2000" dirty="0" err="1"/>
              <a:t>column_name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DROP COLUMN </a:t>
            </a:r>
            <a:r>
              <a:rPr lang="en-IN" sz="2000" dirty="0" err="1"/>
              <a:t>cus_address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9112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4. </a:t>
            </a:r>
            <a:r>
              <a:rPr lang="en-US" sz="2000" b="1" dirty="0"/>
              <a:t>CHANGE</a:t>
            </a:r>
            <a:r>
              <a:rPr lang="en-US" sz="2000" dirty="0"/>
              <a:t>: To rename a column in a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CHANGE COLUMN </a:t>
            </a:r>
            <a:r>
              <a:rPr lang="en-IN" sz="2000" dirty="0" err="1"/>
              <a:t>old_name</a:t>
            </a:r>
            <a:r>
              <a:rPr lang="en-IN" sz="2000" dirty="0"/>
              <a:t> </a:t>
            </a:r>
            <a:r>
              <a:rPr lang="en-IN" sz="2000" dirty="0" err="1"/>
              <a:t>new_name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column_definition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 </a:t>
            </a:r>
            <a:r>
              <a:rPr lang="en-IN" sz="2000" b="1" dirty="0"/>
              <a:t>FIRST </a:t>
            </a:r>
            <a:r>
              <a:rPr lang="en-IN" sz="2000" dirty="0"/>
              <a:t>| </a:t>
            </a:r>
            <a:r>
              <a:rPr lang="en-IN" sz="2000" b="1" dirty="0"/>
              <a:t>AFTER </a:t>
            </a:r>
            <a:r>
              <a:rPr lang="en-IN" sz="2000" dirty="0" err="1"/>
              <a:t>column_name</a:t>
            </a:r>
            <a:r>
              <a:rPr lang="en-IN" sz="2000" dirty="0"/>
              <a:t> 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CHANGE</a:t>
            </a:r>
            <a:r>
              <a:rPr lang="en-IN" sz="2000" dirty="0"/>
              <a:t> </a:t>
            </a:r>
            <a:r>
              <a:rPr lang="en-IN" sz="2000" b="1" dirty="0"/>
              <a:t>COLUMN </a:t>
            </a:r>
            <a:r>
              <a:rPr lang="en-IN" sz="2000" dirty="0" err="1"/>
              <a:t>cus_surname</a:t>
            </a:r>
            <a:r>
              <a:rPr lang="en-IN" sz="2000" dirty="0"/>
              <a:t> </a:t>
            </a:r>
            <a:r>
              <a:rPr lang="en-IN" sz="2000" dirty="0" err="1"/>
              <a:t>cus_title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 err="1"/>
              <a:t>varchar</a:t>
            </a:r>
            <a:r>
              <a:rPr lang="en-IN" sz="2000" dirty="0"/>
              <a:t>(20) NOT NULL;</a:t>
            </a:r>
          </a:p>
        </p:txBody>
      </p:sp>
    </p:spTree>
    <p:extLst>
      <p:ext uri="{BB962C8B-B14F-4D97-AF65-F5344CB8AC3E}">
        <p14:creationId xmlns:p14="http://schemas.microsoft.com/office/powerpoint/2010/main" val="109889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8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5. </a:t>
            </a:r>
            <a:r>
              <a:rPr lang="en-US" sz="2000" b="1" dirty="0"/>
              <a:t>RENAME</a:t>
            </a:r>
            <a:r>
              <a:rPr lang="en-US" sz="2000" dirty="0"/>
              <a:t>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RENAME</a:t>
            </a:r>
            <a:r>
              <a:rPr lang="en-IN" sz="2000" dirty="0"/>
              <a:t> </a:t>
            </a:r>
            <a:r>
              <a:rPr lang="en-IN" sz="2000" b="1" dirty="0"/>
              <a:t>TO </a:t>
            </a:r>
            <a:r>
              <a:rPr lang="en-IN" sz="2000" dirty="0" err="1"/>
              <a:t>new_table_name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RENAME</a:t>
            </a:r>
            <a:r>
              <a:rPr lang="en-IN" sz="2000" dirty="0"/>
              <a:t> </a:t>
            </a:r>
            <a:r>
              <a:rPr lang="en-IN" sz="2000" b="1" dirty="0"/>
              <a:t>TO </a:t>
            </a:r>
            <a:r>
              <a:rPr lang="en-IN" sz="2000" dirty="0" err="1"/>
              <a:t>cus_table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642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DROP TABLE </a:t>
            </a:r>
            <a:r>
              <a:rPr lang="en-IN" sz="2000" dirty="0" err="1"/>
              <a:t>table_name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</a:t>
            </a:r>
          </a:p>
          <a:p>
            <a:pPr marL="0" indent="0">
              <a:buNone/>
            </a:pPr>
            <a:r>
              <a:rPr lang="en-IN" sz="2000" b="1" dirty="0"/>
              <a:t>DROP TABLE </a:t>
            </a:r>
            <a:r>
              <a:rPr lang="en-IN" sz="2000" dirty="0" err="1"/>
              <a:t>cus_tbl</a:t>
            </a:r>
            <a:r>
              <a:rPr lang="en-IN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3494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MySQL Queries</a:t>
            </a:r>
            <a:br>
              <a:rPr lang="en-US" dirty="0"/>
            </a:br>
            <a:r>
              <a:rPr lang="en-US" dirty="0"/>
              <a:t>INSERT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1551792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/>
              <a:t> INSERT</a:t>
            </a:r>
            <a:r>
              <a:rPr lang="en-US" sz="2000" dirty="0"/>
              <a:t>: To insert values into the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table_name</a:t>
            </a:r>
            <a:r>
              <a:rPr lang="en-US" sz="2000" dirty="0"/>
              <a:t> </a:t>
            </a:r>
            <a:r>
              <a:rPr lang="en-IN" sz="2000" dirty="0"/>
              <a:t>( field1, field2,...</a:t>
            </a:r>
            <a:r>
              <a:rPr lang="en-IN" sz="2000" dirty="0" err="1"/>
              <a:t>fieldN</a:t>
            </a:r>
            <a:r>
              <a:rPr lang="en-IN" sz="2000" dirty="0"/>
              <a:t> )</a:t>
            </a:r>
          </a:p>
          <a:p>
            <a:pPr marL="0" indent="0">
              <a:buNone/>
            </a:pPr>
            <a:r>
              <a:rPr lang="en-IN" sz="2000" b="1" dirty="0"/>
              <a:t>VALUES</a:t>
            </a:r>
          </a:p>
          <a:p>
            <a:pPr marL="0" indent="0">
              <a:buNone/>
            </a:pPr>
            <a:r>
              <a:rPr lang="en-IN" sz="2000" dirty="0"/>
              <a:t>( value1, value2,...</a:t>
            </a:r>
            <a:r>
              <a:rPr lang="en-IN" sz="2000" dirty="0" err="1"/>
              <a:t>valueN</a:t>
            </a:r>
            <a:r>
              <a:rPr lang="en-IN" sz="2000" dirty="0"/>
              <a:t> 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emp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id </a:t>
            </a:r>
            <a:r>
              <a:rPr lang="en-US" sz="2000" b="1" dirty="0"/>
              <a:t>INT 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name </a:t>
            </a:r>
            <a:r>
              <a:rPr lang="en-US" sz="2000" b="1" dirty="0"/>
              <a:t>VARCHAR</a:t>
            </a:r>
            <a:r>
              <a:rPr lang="en-US" sz="2000" dirty="0"/>
              <a:t>(100) </a:t>
            </a:r>
            <a:r>
              <a:rPr lang="en-US" sz="2000" b="1" dirty="0"/>
              <a:t>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salary </a:t>
            </a:r>
            <a:r>
              <a:rPr lang="en-US" sz="2000" b="1" dirty="0"/>
              <a:t>INT 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5216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emp</a:t>
            </a:r>
            <a:r>
              <a:rPr lang="en-US" sz="2000" dirty="0"/>
              <a:t> </a:t>
            </a:r>
            <a:r>
              <a:rPr lang="en-US" sz="2000" b="1" dirty="0"/>
              <a:t>VALUES </a:t>
            </a:r>
            <a:r>
              <a:rPr lang="en-US" sz="2000" dirty="0"/>
              <a:t>(7, '</a:t>
            </a:r>
            <a:r>
              <a:rPr lang="en-US" sz="2000" dirty="0" err="1"/>
              <a:t>Sonoo</a:t>
            </a:r>
            <a:r>
              <a:rPr lang="en-US" sz="2000" dirty="0"/>
              <a:t>', 40000);</a:t>
            </a:r>
          </a:p>
          <a:p>
            <a:pPr marL="0" indent="0">
              <a:buNone/>
            </a:pPr>
            <a:r>
              <a:rPr lang="en-US" sz="2000" dirty="0"/>
              <a:t> or</a:t>
            </a:r>
          </a:p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emp</a:t>
            </a:r>
            <a:r>
              <a:rPr lang="en-US" sz="2000" dirty="0"/>
              <a:t>(</a:t>
            </a:r>
            <a:r>
              <a:rPr lang="en-US" sz="2000" dirty="0" err="1"/>
              <a:t>id,</a:t>
            </a:r>
            <a:r>
              <a:rPr lang="en-US" sz="2000" b="1" dirty="0" err="1"/>
              <a:t>name</a:t>
            </a:r>
            <a:r>
              <a:rPr lang="en-US" sz="2000" dirty="0" err="1"/>
              <a:t>,salary</a:t>
            </a:r>
            <a:r>
              <a:rPr lang="en-US" sz="2000" dirty="0"/>
              <a:t>) </a:t>
            </a:r>
            <a:r>
              <a:rPr lang="en-US" sz="2000" b="1" dirty="0"/>
              <a:t>VALUES </a:t>
            </a:r>
            <a:r>
              <a:rPr lang="en-US" sz="2000" dirty="0"/>
              <a:t>(7, '</a:t>
            </a:r>
            <a:r>
              <a:rPr lang="en-US" sz="2000" dirty="0" err="1"/>
              <a:t>Sonoo</a:t>
            </a:r>
            <a:r>
              <a:rPr lang="en-US" sz="2000" dirty="0"/>
              <a:t>', 40000);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b="1" dirty="0"/>
              <a:t> INSERT</a:t>
            </a:r>
            <a:r>
              <a:rPr lang="en-US" sz="2000" dirty="0"/>
              <a:t> into partial fields</a:t>
            </a:r>
          </a:p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 err="1"/>
              <a:t>emp</a:t>
            </a:r>
            <a:r>
              <a:rPr lang="en-US" sz="2000" dirty="0"/>
              <a:t>(</a:t>
            </a:r>
            <a:r>
              <a:rPr lang="en-US" sz="2000" dirty="0" err="1"/>
              <a:t>id,</a:t>
            </a:r>
            <a:r>
              <a:rPr lang="en-US" sz="2000" b="1" dirty="0" err="1"/>
              <a:t>name</a:t>
            </a:r>
            <a:r>
              <a:rPr lang="en-US" sz="2000" dirty="0"/>
              <a:t>) </a:t>
            </a:r>
            <a:r>
              <a:rPr lang="en-US" sz="2000" b="1" dirty="0"/>
              <a:t>VALUES </a:t>
            </a:r>
            <a:r>
              <a:rPr lang="en-US" sz="2000" dirty="0"/>
              <a:t>(7, '</a:t>
            </a:r>
            <a:r>
              <a:rPr lang="en-US" sz="2000" dirty="0" err="1"/>
              <a:t>Sonoo</a:t>
            </a:r>
            <a:r>
              <a:rPr lang="en-US" sz="2000" dirty="0"/>
              <a:t>');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INSERT</a:t>
            </a:r>
            <a:r>
              <a:rPr lang="en-US" sz="2000" dirty="0"/>
              <a:t> : For inserting multiple records</a:t>
            </a:r>
          </a:p>
          <a:p>
            <a:pPr marL="0" indent="0">
              <a:buNone/>
            </a:pPr>
            <a:r>
              <a:rPr lang="en-IN" sz="2000" b="1" dirty="0"/>
              <a:t>INSERT INTO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(</a:t>
            </a:r>
            <a:r>
              <a:rPr lang="en-IN" sz="2000" dirty="0" err="1"/>
              <a:t>cus_id</a:t>
            </a:r>
            <a:r>
              <a:rPr lang="en-IN" sz="2000" dirty="0"/>
              <a:t>, </a:t>
            </a:r>
            <a:r>
              <a:rPr lang="en-IN" sz="2000" dirty="0" err="1"/>
              <a:t>cus_firstname</a:t>
            </a:r>
            <a:r>
              <a:rPr lang="en-IN" sz="2000" dirty="0"/>
              <a:t>, </a:t>
            </a:r>
            <a:r>
              <a:rPr lang="en-IN" sz="2000" dirty="0" err="1"/>
              <a:t>cus_surname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r>
              <a:rPr lang="en-IN" sz="2000" b="1" dirty="0"/>
              <a:t>VALUES</a:t>
            </a:r>
          </a:p>
          <a:p>
            <a:pPr marL="0" indent="0">
              <a:buNone/>
            </a:pPr>
            <a:r>
              <a:rPr lang="en-IN" sz="2000" dirty="0"/>
              <a:t>(5, '</a:t>
            </a:r>
            <a:r>
              <a:rPr lang="en-IN" sz="2000" dirty="0" err="1"/>
              <a:t>Ajeet</a:t>
            </a:r>
            <a:r>
              <a:rPr lang="en-IN" sz="2000" dirty="0"/>
              <a:t>', '</a:t>
            </a:r>
            <a:r>
              <a:rPr lang="en-IN" sz="2000" dirty="0" err="1"/>
              <a:t>Maurya</a:t>
            </a:r>
            <a:r>
              <a:rPr lang="en-IN" sz="2000" dirty="0"/>
              <a:t>'),</a:t>
            </a:r>
          </a:p>
          <a:p>
            <a:pPr marL="0" indent="0">
              <a:buNone/>
            </a:pPr>
            <a:r>
              <a:rPr lang="en-IN" sz="2000" dirty="0"/>
              <a:t>(6, '</a:t>
            </a:r>
            <a:r>
              <a:rPr lang="en-IN" sz="2000" dirty="0" err="1"/>
              <a:t>Deepika</a:t>
            </a:r>
            <a:r>
              <a:rPr lang="en-IN" sz="2000" dirty="0"/>
              <a:t>', 'Chopra'),</a:t>
            </a:r>
          </a:p>
          <a:p>
            <a:pPr marL="0" indent="0">
              <a:buNone/>
            </a:pPr>
            <a:r>
              <a:rPr lang="en-IN" sz="2000" dirty="0"/>
              <a:t>(7, '</a:t>
            </a:r>
            <a:r>
              <a:rPr lang="en-IN" sz="2000" dirty="0" err="1"/>
              <a:t>Vimal</a:t>
            </a:r>
            <a:r>
              <a:rPr lang="en-IN" sz="2000" dirty="0"/>
              <a:t>', '</a:t>
            </a:r>
            <a:r>
              <a:rPr lang="en-IN" sz="2000" dirty="0" err="1"/>
              <a:t>Jaiswal</a:t>
            </a:r>
            <a:r>
              <a:rPr lang="en-IN" sz="2000" dirty="0"/>
              <a:t>');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30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MySQL FROM Clause is used to select some records from a table. It can also be used to retrieve records from multiple tables using JOIN condition.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table1</a:t>
            </a:r>
          </a:p>
          <a:p>
            <a:pPr marL="0" indent="0">
              <a:buNone/>
            </a:pPr>
            <a:r>
              <a:rPr lang="en-US" sz="2000" dirty="0"/>
              <a:t>[ { </a:t>
            </a:r>
            <a:r>
              <a:rPr lang="en-US" sz="2000" b="1" dirty="0"/>
              <a:t>INNER JOIN | LEFT [OUTER] JOIN| RIGHT [OUTER] JOIN </a:t>
            </a:r>
            <a:r>
              <a:rPr lang="en-US" sz="2000" dirty="0"/>
              <a:t>} table2</a:t>
            </a:r>
          </a:p>
          <a:p>
            <a:pPr marL="0" indent="0">
              <a:buNone/>
            </a:pPr>
            <a:r>
              <a:rPr lang="en-IN" sz="2000" b="1" dirty="0"/>
              <a:t>ON </a:t>
            </a:r>
            <a:r>
              <a:rPr lang="en-IN" sz="2000" dirty="0"/>
              <a:t>table1.column1 = table2.column1 ]</a:t>
            </a:r>
          </a:p>
        </p:txBody>
      </p:sp>
    </p:spTree>
    <p:extLst>
      <p:ext uri="{BB962C8B-B14F-4D97-AF65-F5344CB8AC3E}">
        <p14:creationId xmlns:p14="http://schemas.microsoft.com/office/powerpoint/2010/main" val="410182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expressions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tables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b="1" dirty="0"/>
              <a:t>WHERE </a:t>
            </a:r>
            <a:r>
              <a:rPr lang="en-IN" sz="2000" dirty="0"/>
              <a:t>conditions];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IN" sz="2000" b="1" dirty="0"/>
              <a:t>SELECT * FROM </a:t>
            </a:r>
            <a:r>
              <a:rPr lang="en-IN" sz="2000" dirty="0" err="1"/>
              <a:t>cus_tbl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or</a:t>
            </a:r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 err="1"/>
              <a:t>cus_id</a:t>
            </a:r>
            <a:r>
              <a:rPr lang="en-US" sz="2000" dirty="0"/>
              <a:t>, </a:t>
            </a:r>
            <a:r>
              <a:rPr lang="en-US" sz="2000" dirty="0" err="1"/>
              <a:t>cus_firstname</a:t>
            </a:r>
            <a:r>
              <a:rPr lang="en-US" sz="2000" dirty="0"/>
              <a:t>, </a:t>
            </a:r>
            <a:r>
              <a:rPr lang="en-US" sz="2000" dirty="0" err="1"/>
              <a:t>cus_surname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 err="1"/>
              <a:t>cus_tbl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1688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UPDATE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SET </a:t>
            </a:r>
            <a:r>
              <a:rPr lang="en-IN" sz="2000" dirty="0"/>
              <a:t>field1=new-value1, field2=new-value2, ...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b="1" dirty="0"/>
              <a:t>WHERE </a:t>
            </a:r>
            <a:r>
              <a:rPr lang="en-IN" sz="2000" dirty="0"/>
              <a:t>Clause]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UPDATE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SET </a:t>
            </a:r>
            <a:r>
              <a:rPr lang="en-IN" sz="2000" dirty="0" err="1"/>
              <a:t>cus_surname</a:t>
            </a:r>
            <a:r>
              <a:rPr lang="en-IN" sz="2000" dirty="0"/>
              <a:t> = '</a:t>
            </a:r>
            <a:r>
              <a:rPr lang="en-IN" sz="2000" dirty="0" err="1"/>
              <a:t>Ambani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 err="1"/>
              <a:t>cus_id</a:t>
            </a:r>
            <a:r>
              <a:rPr lang="en-IN" sz="2000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38480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auto_increment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2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1" dirty="0"/>
              <a:t>Example:  </a:t>
            </a:r>
            <a:r>
              <a:rPr lang="en-IN" sz="2000" dirty="0"/>
              <a:t>Create a new table ‘officers’ in the employees database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use</a:t>
            </a:r>
            <a:r>
              <a:rPr lang="en-US" sz="2000" dirty="0"/>
              <a:t> employees;</a:t>
            </a:r>
          </a:p>
          <a:p>
            <a:pPr marL="0" indent="0">
              <a:buNone/>
            </a:pPr>
            <a:r>
              <a:rPr lang="en-US" sz="2000" b="1" dirty="0"/>
              <a:t>create table </a:t>
            </a:r>
            <a:r>
              <a:rPr lang="en-US" sz="2000" dirty="0"/>
              <a:t>officers(</a:t>
            </a:r>
          </a:p>
          <a:p>
            <a:pPr marL="0" indent="0">
              <a:buNone/>
            </a:pPr>
            <a:r>
              <a:rPr lang="en-US" sz="2000" dirty="0" err="1"/>
              <a:t>officer_id</a:t>
            </a:r>
            <a:r>
              <a:rPr lang="en-US" sz="2000" dirty="0"/>
              <a:t> </a:t>
            </a:r>
            <a:r>
              <a:rPr lang="en-US" sz="2000" b="1" dirty="0" err="1"/>
              <a:t>int</a:t>
            </a:r>
            <a:r>
              <a:rPr lang="en-US" sz="2000" b="1" dirty="0"/>
              <a:t> not null </a:t>
            </a:r>
            <a:r>
              <a:rPr lang="en-US" sz="2000" b="1" dirty="0" err="1"/>
              <a:t>auto_increment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 err="1"/>
              <a:t>varchar</a:t>
            </a:r>
            <a:r>
              <a:rPr lang="en-US" sz="2000" dirty="0"/>
              <a:t>(100) </a:t>
            </a:r>
            <a:r>
              <a:rPr lang="en-US" sz="2000" b="1" dirty="0"/>
              <a:t>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address </a:t>
            </a:r>
            <a:r>
              <a:rPr lang="en-US" sz="2000" b="1" dirty="0" err="1"/>
              <a:t>varchar</a:t>
            </a:r>
            <a:r>
              <a:rPr lang="en-US" sz="2000" dirty="0"/>
              <a:t>(100) </a:t>
            </a:r>
            <a:r>
              <a:rPr lang="en-US" sz="2000" b="1" dirty="0"/>
              <a:t>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b="1" dirty="0"/>
              <a:t>primary key </a:t>
            </a:r>
            <a:r>
              <a:rPr lang="en-US" sz="2000" dirty="0"/>
              <a:t>(</a:t>
            </a:r>
            <a:r>
              <a:rPr lang="en-US" sz="2000" dirty="0" err="1"/>
              <a:t>officer_id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automatically get values added to the </a:t>
            </a:r>
            <a:r>
              <a:rPr lang="en-US" sz="2000" dirty="0" err="1"/>
              <a:t>officer_id</a:t>
            </a:r>
            <a:r>
              <a:rPr lang="en-US" sz="2000" dirty="0"/>
              <a:t> column without inserting it.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917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database is a collection of data. </a:t>
            </a:r>
          </a:p>
          <a:p>
            <a:r>
              <a:rPr lang="en-US" sz="2000" dirty="0"/>
              <a:t>MySQL allows to store and retrieve data from the database in a efficient way.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CREATE DATABASE IF NOT EXISTS </a:t>
            </a:r>
            <a:r>
              <a:rPr lang="en-US" sz="2000" dirty="0" err="1"/>
              <a:t>database_name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</a:t>
            </a:r>
          </a:p>
          <a:p>
            <a:pPr marL="0" indent="0">
              <a:buNone/>
            </a:pPr>
            <a:r>
              <a:rPr lang="en-US" sz="2000" b="1" dirty="0"/>
              <a:t>CREATE DATABASE </a:t>
            </a:r>
            <a:r>
              <a:rPr lang="en-US" sz="2000" dirty="0"/>
              <a:t>employees;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list all databases</a:t>
            </a:r>
          </a:p>
          <a:p>
            <a:pPr marL="0" indent="0">
              <a:buNone/>
            </a:pPr>
            <a:r>
              <a:rPr lang="en-US" sz="2000" b="1" dirty="0"/>
              <a:t>SHOW DATABASES;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79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use</a:t>
            </a:r>
            <a:r>
              <a:rPr lang="en-US" sz="2000" dirty="0"/>
              <a:t> employees;</a:t>
            </a:r>
          </a:p>
          <a:p>
            <a:pPr marL="0" indent="0">
              <a:buNone/>
            </a:pPr>
            <a:r>
              <a:rPr lang="en-US" sz="2000" b="1" dirty="0"/>
              <a:t>insert into </a:t>
            </a:r>
            <a:r>
              <a:rPr lang="en-US" sz="2000" dirty="0"/>
              <a:t>officers (</a:t>
            </a:r>
            <a:r>
              <a:rPr lang="en-US" sz="2000" dirty="0" err="1"/>
              <a:t>officer_name</a:t>
            </a:r>
            <a:r>
              <a:rPr lang="en-US" sz="2000" dirty="0"/>
              <a:t>, address)</a:t>
            </a:r>
          </a:p>
          <a:p>
            <a:pPr marL="0" indent="0">
              <a:buNone/>
            </a:pPr>
            <a:r>
              <a:rPr lang="en-US" sz="2000" b="1" dirty="0"/>
              <a:t>values</a:t>
            </a:r>
            <a:r>
              <a:rPr lang="en-US" sz="2000" dirty="0"/>
              <a:t> ('</a:t>
            </a:r>
            <a:r>
              <a:rPr lang="en-US" sz="2000" dirty="0" err="1"/>
              <a:t>Ajeet</a:t>
            </a:r>
            <a:r>
              <a:rPr lang="en-US" sz="2000" dirty="0"/>
              <a:t>','Mau'),</a:t>
            </a:r>
          </a:p>
          <a:p>
            <a:pPr marL="0" indent="0">
              <a:buNone/>
            </a:pPr>
            <a:r>
              <a:rPr lang="en-US" sz="2000" dirty="0"/>
              <a:t>('</a:t>
            </a:r>
            <a:r>
              <a:rPr lang="en-US" sz="2000" dirty="0" err="1"/>
              <a:t>Deepika</a:t>
            </a:r>
            <a:r>
              <a:rPr lang="en-US" sz="2000" dirty="0"/>
              <a:t>', '</a:t>
            </a:r>
            <a:r>
              <a:rPr lang="en-US" sz="2000" dirty="0" err="1"/>
              <a:t>Lucknow</a:t>
            </a:r>
            <a:r>
              <a:rPr lang="en-US" sz="2000" dirty="0"/>
              <a:t>'),</a:t>
            </a:r>
          </a:p>
          <a:p>
            <a:pPr marL="0" indent="0">
              <a:buNone/>
            </a:pPr>
            <a:r>
              <a:rPr lang="en-US" sz="2000" dirty="0"/>
              <a:t>('</a:t>
            </a:r>
            <a:r>
              <a:rPr lang="en-US" sz="2000" dirty="0" err="1"/>
              <a:t>Vimal</a:t>
            </a:r>
            <a:r>
              <a:rPr lang="en-US" sz="2000" dirty="0"/>
              <a:t>','Delhi');</a:t>
            </a:r>
          </a:p>
          <a:p>
            <a:pPr marL="0" indent="0">
              <a:buNone/>
            </a:pPr>
            <a:r>
              <a:rPr lang="en-US" sz="2000" b="1" dirty="0"/>
              <a:t>select * 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dirty="0"/>
              <a:t>officers;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change the starting value do,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alter table </a:t>
            </a:r>
            <a:r>
              <a:rPr lang="en-US" sz="2000" dirty="0"/>
              <a:t>officers </a:t>
            </a:r>
            <a:r>
              <a:rPr lang="en-US" sz="2000" b="1" dirty="0" err="1"/>
              <a:t>auto_increment</a:t>
            </a:r>
            <a:r>
              <a:rPr lang="en-US" sz="2000" dirty="0"/>
              <a:t> =5;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(after creating the table again)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695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conditions;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officers</a:t>
            </a:r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address = ‘Malu';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255912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with 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Syntax:</a:t>
            </a:r>
            <a:endParaRPr lang="en-IN" sz="2000" b="1" i="1" dirty="0"/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condition1</a:t>
            </a:r>
          </a:p>
          <a:p>
            <a:pPr marL="0" indent="0">
              <a:buNone/>
            </a:pPr>
            <a:r>
              <a:rPr lang="en-IN" sz="2000" b="1" dirty="0"/>
              <a:t>AND</a:t>
            </a:r>
            <a:r>
              <a:rPr lang="en-IN" sz="2000" dirty="0"/>
              <a:t> condition2;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officers</a:t>
            </a:r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address = '</a:t>
            </a:r>
            <a:r>
              <a:rPr lang="en-IN" sz="2000" dirty="0" err="1"/>
              <a:t>Lucknow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b="1" dirty="0"/>
              <a:t>AND</a:t>
            </a:r>
            <a:r>
              <a:rPr lang="en-IN" sz="2000" dirty="0"/>
              <a:t> </a:t>
            </a:r>
            <a:r>
              <a:rPr lang="en-IN" sz="2000" dirty="0" err="1"/>
              <a:t>officer_id</a:t>
            </a:r>
            <a:r>
              <a:rPr lang="en-IN" sz="2000" dirty="0"/>
              <a:t> &lt; 5;</a:t>
            </a:r>
          </a:p>
        </p:txBody>
      </p:sp>
    </p:spTree>
    <p:extLst>
      <p:ext uri="{BB962C8B-B14F-4D97-AF65-F5344CB8AC3E}">
        <p14:creationId xmlns:p14="http://schemas.microsoft.com/office/powerpoint/2010/main" val="15060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with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Syntax:</a:t>
            </a:r>
            <a:endParaRPr lang="en-IN" sz="2000" b="1" i="1" dirty="0"/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condition1</a:t>
            </a:r>
          </a:p>
          <a:p>
            <a:pPr marL="0" indent="0">
              <a:buNone/>
            </a:pPr>
            <a:r>
              <a:rPr lang="en-IN" sz="2000" b="1" dirty="0"/>
              <a:t>OR</a:t>
            </a:r>
          </a:p>
          <a:p>
            <a:pPr marL="0" indent="0">
              <a:buNone/>
            </a:pPr>
            <a:r>
              <a:rPr lang="en-IN" sz="2000" dirty="0"/>
              <a:t> condition2;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officers</a:t>
            </a:r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address = '</a:t>
            </a:r>
            <a:r>
              <a:rPr lang="en-IN" sz="2000" dirty="0" err="1"/>
              <a:t>Lucknow</a:t>
            </a:r>
            <a:r>
              <a:rPr lang="en-IN" sz="2000" dirty="0"/>
              <a:t>'</a:t>
            </a:r>
          </a:p>
          <a:p>
            <a:pPr marL="0" indent="0">
              <a:buNone/>
            </a:pPr>
            <a:r>
              <a:rPr lang="en-IN" sz="2000" b="1" dirty="0"/>
              <a:t>OR</a:t>
            </a:r>
            <a:r>
              <a:rPr lang="en-IN" sz="2000" dirty="0"/>
              <a:t> address = 'Ma';</a:t>
            </a:r>
          </a:p>
        </p:txBody>
      </p:sp>
    </p:spTree>
    <p:extLst>
      <p:ext uri="{BB962C8B-B14F-4D97-AF65-F5344CB8AC3E}">
        <p14:creationId xmlns:p14="http://schemas.microsoft.com/office/powerpoint/2010/main" val="191461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with AND &amp; 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</a:t>
            </a:r>
            <a:r>
              <a:rPr lang="en-US" sz="2000" b="1" i="1" dirty="0"/>
              <a:t>yntax:</a:t>
            </a:r>
            <a:endParaRPr lang="en-IN" sz="2000" b="1" i="1" dirty="0"/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WHERE </a:t>
            </a:r>
            <a:r>
              <a:rPr lang="en-IN" sz="2000" dirty="0"/>
              <a:t>(AND_CONDITIONS)</a:t>
            </a:r>
          </a:p>
          <a:p>
            <a:pPr marL="0" indent="0">
              <a:buNone/>
            </a:pPr>
            <a:r>
              <a:rPr lang="en-IN" sz="2000" b="1" dirty="0"/>
              <a:t>OR</a:t>
            </a:r>
            <a:r>
              <a:rPr lang="en-IN" sz="2000" dirty="0"/>
              <a:t> (conditions);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*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officers</a:t>
            </a:r>
          </a:p>
          <a:p>
            <a:pPr marL="0" indent="0">
              <a:buNone/>
            </a:pPr>
            <a:r>
              <a:rPr lang="en-US" sz="2000" b="1" dirty="0"/>
              <a:t>WHERE </a:t>
            </a:r>
            <a:r>
              <a:rPr lang="en-US" sz="2000" dirty="0"/>
              <a:t>(address = 'Mau' AND </a:t>
            </a:r>
            <a:r>
              <a:rPr lang="en-US" sz="2000" dirty="0" err="1"/>
              <a:t>officer_name</a:t>
            </a:r>
            <a:r>
              <a:rPr lang="en-US" sz="2000" dirty="0"/>
              <a:t> = '</a:t>
            </a:r>
            <a:r>
              <a:rPr lang="en-US" sz="2000" dirty="0" err="1"/>
              <a:t>Ajeet</a:t>
            </a:r>
            <a:r>
              <a:rPr lang="en-US" sz="2000" dirty="0"/>
              <a:t>')</a:t>
            </a:r>
          </a:p>
          <a:p>
            <a:pPr marL="0" indent="0">
              <a:buNone/>
            </a:pPr>
            <a:r>
              <a:rPr lang="en-IN" sz="2000" b="1" dirty="0"/>
              <a:t>OR</a:t>
            </a:r>
            <a:r>
              <a:rPr lang="en-IN" sz="2000" dirty="0"/>
              <a:t> (</a:t>
            </a:r>
            <a:r>
              <a:rPr lang="en-IN" sz="2000" dirty="0" err="1"/>
              <a:t>officer_id</a:t>
            </a:r>
            <a:r>
              <a:rPr lang="en-IN" sz="2000" dirty="0"/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3710953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MySQL DISTINCT clause is used to remove duplicate records from the table and fetch only the unique records. The DISTINCT clause is only used with the SELECT statement.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SELECT DISTINCT </a:t>
            </a:r>
            <a:r>
              <a:rPr lang="en-IN" sz="2000" dirty="0"/>
              <a:t>expressions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tables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b="1" dirty="0"/>
              <a:t>WHERE </a:t>
            </a:r>
            <a:r>
              <a:rPr lang="en-IN" sz="2000" dirty="0"/>
              <a:t>conditions];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SELECT DISTINCT </a:t>
            </a:r>
            <a:r>
              <a:rPr lang="en-US" sz="2000" dirty="0" err="1"/>
              <a:t>name,age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employee;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96175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to sort the records in ascending or descending order.</a:t>
            </a:r>
          </a:p>
          <a:p>
            <a:pPr marL="0" indent="0">
              <a:buNone/>
            </a:pPr>
            <a:r>
              <a:rPr lang="en-US" sz="2000" b="1" i="1" dirty="0"/>
              <a:t>Syntax</a:t>
            </a:r>
            <a:r>
              <a:rPr lang="en-IN" sz="2000" b="1" i="1" dirty="0"/>
              <a:t>:</a:t>
            </a:r>
          </a:p>
          <a:p>
            <a:pPr marL="0" indent="0">
              <a:buNone/>
            </a:pPr>
            <a:endParaRPr lang="en-IN" sz="2000" b="1" i="1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expressions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tables</a:t>
            </a:r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/>
              <a:t>WHERE</a:t>
            </a:r>
            <a:r>
              <a:rPr lang="en-US" sz="2000" dirty="0"/>
              <a:t> conditions]</a:t>
            </a:r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/>
              <a:t>expression [</a:t>
            </a:r>
            <a:r>
              <a:rPr lang="en-US" sz="2000" b="1" dirty="0"/>
              <a:t>ASC</a:t>
            </a:r>
            <a:r>
              <a:rPr lang="en-US" sz="2000" dirty="0"/>
              <a:t>|</a:t>
            </a:r>
            <a:r>
              <a:rPr lang="en-US" sz="2000" b="1" dirty="0"/>
              <a:t>DESC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expressions: columns to retrieve</a:t>
            </a:r>
          </a:p>
          <a:p>
            <a:pPr marL="0" indent="0">
              <a:buNone/>
            </a:pPr>
            <a:r>
              <a:rPr lang="en-US" sz="2000" dirty="0"/>
              <a:t>tables: from where we want to retrieve</a:t>
            </a:r>
          </a:p>
          <a:p>
            <a:pPr marL="0" indent="0">
              <a:buNone/>
            </a:pPr>
            <a:r>
              <a:rPr lang="en-US" sz="2000" dirty="0"/>
              <a:t>where: condition to be fulfilled for the records to be selected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401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en-US" sz="2000" dirty="0"/>
              <a:t>ORDER BY without using ASC/DESC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address = ‘Lucknow</a:t>
            </a:r>
            <a:r>
              <a:rPr lang="en-IN" sz="2000" dirty="0"/>
              <a:t>’ </a:t>
            </a:r>
            <a:r>
              <a:rPr lang="en-US" sz="2000" b="1" dirty="0"/>
              <a:t>ORDER BY </a:t>
            </a:r>
            <a:r>
              <a:rPr lang="en-US" sz="2000" dirty="0" err="1"/>
              <a:t>officer_name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ORDER BY with ASC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address = ‘</a:t>
            </a:r>
            <a:r>
              <a:rPr lang="en-US" sz="2000" dirty="0" err="1"/>
              <a:t>Lucknow</a:t>
            </a:r>
            <a:r>
              <a:rPr lang="en-IN" sz="2000" dirty="0"/>
              <a:t>’</a:t>
            </a:r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/>
              <a:t>ASC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2448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08240"/>
          </a:xfrm>
        </p:spPr>
        <p:txBody>
          <a:bodyPr/>
          <a:lstStyle/>
          <a:p>
            <a:r>
              <a:rPr lang="en-US" sz="2000" dirty="0"/>
              <a:t>ORDER BY with DESC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address = ‘</a:t>
            </a:r>
            <a:r>
              <a:rPr lang="en-US" sz="2000" dirty="0" err="1"/>
              <a:t>Lucknow</a:t>
            </a:r>
            <a:r>
              <a:rPr lang="en-IN" sz="2000" dirty="0"/>
              <a:t>’</a:t>
            </a:r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/>
              <a:t>DESC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ORDER BY using both ASC and DESC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officer_name</a:t>
            </a:r>
            <a:r>
              <a:rPr lang="en-US" sz="2000" dirty="0"/>
              <a:t>, address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officer_id</a:t>
            </a:r>
            <a:r>
              <a:rPr lang="en-US" sz="2000" dirty="0"/>
              <a:t>&lt;5</a:t>
            </a:r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/>
              <a:t>DESC</a:t>
            </a:r>
            <a:r>
              <a:rPr lang="en-US" sz="2000" dirty="0"/>
              <a:t>, address </a:t>
            </a:r>
            <a:r>
              <a:rPr lang="en-US" sz="2000" b="1" dirty="0"/>
              <a:t>ASC</a:t>
            </a:r>
            <a:r>
              <a:rPr lang="en-US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240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to collect data from multiple records and groups the result by one or more column. It specifies a function called </a:t>
            </a:r>
            <a:r>
              <a:rPr lang="en-US" sz="2000" dirty="0" err="1"/>
              <a:t>aggregate_function</a:t>
            </a:r>
            <a:r>
              <a:rPr lang="en-US" sz="2000" dirty="0"/>
              <a:t> such as SUM, COUNT, MIN, MAX, AVG etc.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expression1, expression2, ... </a:t>
            </a:r>
            <a:r>
              <a:rPr lang="en-IN" sz="2000" dirty="0" err="1"/>
              <a:t>expression_n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 err="1"/>
              <a:t>aggregate_function</a:t>
            </a:r>
            <a:r>
              <a:rPr lang="en-IN" sz="2000" dirty="0"/>
              <a:t> (expression)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tables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b="1" dirty="0"/>
              <a:t>WHERE </a:t>
            </a:r>
            <a:r>
              <a:rPr lang="en-IN" sz="2000" dirty="0"/>
              <a:t>conditions]</a:t>
            </a:r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/>
              <a:t>expression1, expression2, ... </a:t>
            </a:r>
            <a:r>
              <a:rPr lang="en-US" sz="2000" dirty="0" err="1"/>
              <a:t>expression_n</a:t>
            </a:r>
            <a:r>
              <a:rPr lang="en-US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609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and Drop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SQL command to USE a particular database</a:t>
            </a:r>
          </a:p>
          <a:p>
            <a:pPr marL="0" indent="0">
              <a:buNone/>
            </a:pPr>
            <a:r>
              <a:rPr lang="en-US" sz="2000" b="1" dirty="0"/>
              <a:t>USE </a:t>
            </a:r>
            <a:r>
              <a:rPr lang="en-US" sz="2000" dirty="0" err="1"/>
              <a:t>database_name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</a:t>
            </a:r>
          </a:p>
          <a:p>
            <a:pPr marL="0" indent="0">
              <a:buNone/>
            </a:pPr>
            <a:r>
              <a:rPr lang="en-US" sz="2000" b="1" dirty="0"/>
              <a:t>USE</a:t>
            </a:r>
            <a:r>
              <a:rPr lang="en-US" sz="2000" dirty="0"/>
              <a:t> employees;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Delete a database</a:t>
            </a:r>
          </a:p>
          <a:p>
            <a:pPr marL="0" indent="0">
              <a:buNone/>
            </a:pPr>
            <a:r>
              <a:rPr lang="en-US" sz="2000" b="1" dirty="0"/>
              <a:t>DROP DATABASE </a:t>
            </a:r>
            <a:r>
              <a:rPr lang="en-US" sz="2000" dirty="0" err="1"/>
              <a:t>database_name</a:t>
            </a:r>
            <a:r>
              <a:rPr lang="en-US" sz="2000" dirty="0"/>
              <a:t> </a:t>
            </a:r>
            <a:r>
              <a:rPr lang="en-US" sz="2000" b="1" dirty="0"/>
              <a:t>IF EXISTS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</a:t>
            </a:r>
          </a:p>
          <a:p>
            <a:pPr marL="0" indent="0">
              <a:buNone/>
            </a:pPr>
            <a:r>
              <a:rPr lang="en-US" sz="2000" b="1" dirty="0"/>
              <a:t>DROP DATABASE </a:t>
            </a:r>
            <a:r>
              <a:rPr lang="en-US" sz="2000" dirty="0"/>
              <a:t>employees </a:t>
            </a:r>
            <a:r>
              <a:rPr lang="en-US" sz="2000" b="1" dirty="0"/>
              <a:t>IF EXISTS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12307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 forms are there for count(): </a:t>
            </a:r>
            <a:r>
              <a:rPr lang="en-US" sz="2000" b="1" dirty="0"/>
              <a:t>count(*)</a:t>
            </a:r>
            <a:r>
              <a:rPr lang="en-US" sz="2000" dirty="0"/>
              <a:t>, </a:t>
            </a:r>
            <a:r>
              <a:rPr lang="en-US" sz="2000" b="1" dirty="0"/>
              <a:t>count(expression)</a:t>
            </a:r>
            <a:r>
              <a:rPr lang="en-US" sz="2000" dirty="0"/>
              <a:t>, </a:t>
            </a:r>
            <a:r>
              <a:rPr lang="en-US" sz="2000" b="1" dirty="0"/>
              <a:t>count(distinct expression)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Count(*)</a:t>
            </a:r>
          </a:p>
          <a:p>
            <a:r>
              <a:rPr lang="en-US" sz="2000" dirty="0"/>
              <a:t>Returns the number of rows</a:t>
            </a:r>
          </a:p>
          <a:p>
            <a:pPr marL="0" indent="0">
              <a:buNone/>
            </a:pPr>
            <a:r>
              <a:rPr lang="en-US" sz="2000" b="1" dirty="0"/>
              <a:t>SELECT COUNT</a:t>
            </a:r>
            <a:r>
              <a:rPr lang="en-US" sz="2000" dirty="0"/>
              <a:t>(*) </a:t>
            </a:r>
            <a:r>
              <a:rPr lang="en-US" sz="2000" b="1" dirty="0"/>
              <a:t>FROM</a:t>
            </a:r>
            <a:r>
              <a:rPr lang="en-US" sz="2000" dirty="0"/>
              <a:t> officers;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Returns the number of rows based on a condition</a:t>
            </a:r>
          </a:p>
          <a:p>
            <a:pPr marL="0" indent="0">
              <a:buNone/>
            </a:pPr>
            <a:r>
              <a:rPr lang="en-US" sz="2000" b="1" dirty="0"/>
              <a:t>SELECT COUNT</a:t>
            </a:r>
            <a:r>
              <a:rPr lang="en-US" sz="2000" dirty="0"/>
              <a:t>(*) </a:t>
            </a:r>
            <a:r>
              <a:rPr lang="en-US" sz="2000" b="1" dirty="0"/>
              <a:t>FROM</a:t>
            </a:r>
            <a:r>
              <a:rPr lang="en-US" sz="2000" dirty="0"/>
              <a:t> officers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officer_id</a:t>
            </a:r>
            <a:r>
              <a:rPr lang="en-US" sz="2000" dirty="0"/>
              <a:t>=7;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Count(expression)</a:t>
            </a:r>
          </a:p>
          <a:p>
            <a:r>
              <a:rPr lang="en-US" sz="2000" dirty="0"/>
              <a:t>Returns the number of non-null records of the table</a:t>
            </a:r>
          </a:p>
          <a:p>
            <a:pPr marL="0" indent="0">
              <a:buNone/>
            </a:pPr>
            <a:r>
              <a:rPr lang="en-US" sz="2000" b="1" dirty="0"/>
              <a:t>SELECT COUNT</a:t>
            </a:r>
            <a:r>
              <a:rPr lang="en-US" sz="2000" dirty="0"/>
              <a:t>(address) </a:t>
            </a:r>
            <a:r>
              <a:rPr lang="en-US" sz="2000" b="1" dirty="0"/>
              <a:t>FROM</a:t>
            </a:r>
            <a:r>
              <a:rPr lang="en-US" sz="2000" dirty="0"/>
              <a:t> officers;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4531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4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Count(distinct expression)</a:t>
            </a:r>
          </a:p>
          <a:p>
            <a:r>
              <a:rPr lang="en-US" sz="2000" dirty="0"/>
              <a:t>Returns the number of distinct non-null records </a:t>
            </a:r>
          </a:p>
          <a:p>
            <a:pPr marL="0" indent="0">
              <a:buNone/>
            </a:pPr>
            <a:r>
              <a:rPr lang="en-US" sz="2000" b="1" dirty="0"/>
              <a:t>SELECT COUNT </a:t>
            </a:r>
            <a:r>
              <a:rPr lang="en-US" sz="2000" dirty="0"/>
              <a:t>(</a:t>
            </a:r>
            <a:r>
              <a:rPr lang="en-US" sz="2000" b="1" dirty="0"/>
              <a:t>DISTINCT</a:t>
            </a:r>
            <a:r>
              <a:rPr lang="en-US" sz="2000" dirty="0"/>
              <a:t> address) </a:t>
            </a:r>
            <a:r>
              <a:rPr lang="en-US" sz="2000" b="1" dirty="0"/>
              <a:t>FROM</a:t>
            </a:r>
            <a:r>
              <a:rPr lang="en-US" sz="2000" dirty="0"/>
              <a:t> officers;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118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/>
          </a:bodyPr>
          <a:lstStyle/>
          <a:p>
            <a:r>
              <a:rPr lang="en-US" sz="2000" dirty="0"/>
              <a:t>Group by with </a:t>
            </a:r>
            <a:r>
              <a:rPr lang="en-US" sz="2000" b="1" dirty="0"/>
              <a:t>COUNT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2000" dirty="0"/>
              <a:t>This returns the count of rows.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address, </a:t>
            </a:r>
            <a:r>
              <a:rPr lang="en-US" sz="2000" b="1" dirty="0"/>
              <a:t>COUNT</a:t>
            </a:r>
            <a:r>
              <a:rPr lang="en-US" sz="2000" dirty="0"/>
              <a:t>(*)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dirty="0"/>
              <a:t>officers</a:t>
            </a:r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/>
              <a:t>address;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12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51297"/>
              </p:ext>
            </p:extLst>
          </p:nvPr>
        </p:nvGraphicFramePr>
        <p:xfrm>
          <a:off x="539552" y="1484789"/>
          <a:ext cx="8229600" cy="465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working_date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working_hours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Ajeet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2015-01-24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Ayan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Ruchi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Ajeet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Ayan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Ruchi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Ajeet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32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2015-01-26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172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Table: </a:t>
            </a:r>
            <a:r>
              <a:rPr lang="en-US" dirty="0" err="1"/>
              <a:t>emp_data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952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4264"/>
          </a:xfrm>
        </p:spPr>
        <p:txBody>
          <a:bodyPr>
            <a:normAutofit/>
          </a:bodyPr>
          <a:lstStyle/>
          <a:p>
            <a:r>
              <a:rPr lang="en-US" sz="2000" dirty="0"/>
              <a:t>GROUP BY with </a:t>
            </a:r>
            <a:r>
              <a:rPr lang="en-US" sz="2000" b="1" dirty="0"/>
              <a:t>SUM</a:t>
            </a:r>
            <a:r>
              <a:rPr lang="en-US" sz="2000" dirty="0"/>
              <a:t> function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, </a:t>
            </a:r>
            <a:r>
              <a:rPr lang="en-US" sz="2000" b="1" dirty="0"/>
              <a:t>SUM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 "total working hours“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 err="1"/>
              <a:t>emp_name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GROUP BY with </a:t>
            </a:r>
            <a:r>
              <a:rPr lang="en-US" sz="2000" b="1" dirty="0"/>
              <a:t>MIN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, </a:t>
            </a:r>
            <a:r>
              <a:rPr lang="en-US" sz="2000" b="1" dirty="0"/>
              <a:t>MIN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 “minimum working hours“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 err="1"/>
              <a:t>emp_name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77724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36232"/>
          </a:xfrm>
        </p:spPr>
        <p:txBody>
          <a:bodyPr>
            <a:normAutofit/>
          </a:bodyPr>
          <a:lstStyle/>
          <a:p>
            <a:r>
              <a:rPr lang="en-US" sz="2000" dirty="0"/>
              <a:t>GROUP BY with </a:t>
            </a:r>
            <a:r>
              <a:rPr lang="en-US" sz="2000" b="1" dirty="0"/>
              <a:t>MAX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, </a:t>
            </a:r>
            <a:r>
              <a:rPr lang="en-US" sz="2000" b="1" dirty="0"/>
              <a:t>MAX 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 “maximum working hours“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 err="1"/>
              <a:t>emp_name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GROUP BY with </a:t>
            </a:r>
            <a:r>
              <a:rPr lang="en-US" sz="2000" b="1" dirty="0"/>
              <a:t>AVG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, </a:t>
            </a:r>
            <a:r>
              <a:rPr lang="en-US" sz="2000" b="1" dirty="0"/>
              <a:t>AVG 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 “average working hours“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 err="1"/>
              <a:t>emp_name</a:t>
            </a:r>
            <a:r>
              <a:rPr lang="en-US" sz="2000" dirty="0"/>
              <a:t>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34959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HAVING clause is used with GROUP BY. It always returns the rows where condition is True.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dirty="0"/>
              <a:t>SELECT </a:t>
            </a:r>
            <a:r>
              <a:rPr lang="en-IN" sz="2000" dirty="0"/>
              <a:t>expression1, expression2, ... </a:t>
            </a:r>
            <a:r>
              <a:rPr lang="en-IN" sz="2000" dirty="0" err="1"/>
              <a:t>expression_n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IN" sz="2000" dirty="0" err="1"/>
              <a:t>aggregate_function</a:t>
            </a:r>
            <a:r>
              <a:rPr lang="en-IN" sz="2000" dirty="0"/>
              <a:t> (expression)</a:t>
            </a:r>
          </a:p>
          <a:p>
            <a:pPr marL="0" indent="0">
              <a:buNone/>
            </a:pPr>
            <a:r>
              <a:rPr lang="en-IN" sz="2000" b="1" dirty="0"/>
              <a:t>FROM </a:t>
            </a:r>
            <a:r>
              <a:rPr lang="en-IN" sz="2000" dirty="0"/>
              <a:t>tables</a:t>
            </a:r>
          </a:p>
          <a:p>
            <a:pPr marL="0" indent="0">
              <a:buNone/>
            </a:pPr>
            <a:r>
              <a:rPr lang="en-IN" sz="2000" dirty="0"/>
              <a:t>[</a:t>
            </a:r>
            <a:r>
              <a:rPr lang="en-IN" sz="2000" b="1" dirty="0"/>
              <a:t>WHERE </a:t>
            </a:r>
            <a:r>
              <a:rPr lang="en-IN" sz="2000" dirty="0"/>
              <a:t>conditions]</a:t>
            </a:r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/>
              <a:t>expression1, expression2, ... </a:t>
            </a:r>
            <a:r>
              <a:rPr lang="en-US" sz="2000" dirty="0" err="1"/>
              <a:t>expression_n</a:t>
            </a:r>
            <a:endParaRPr lang="en-US" sz="2000" dirty="0"/>
          </a:p>
          <a:p>
            <a:pPr marL="0" indent="0">
              <a:buNone/>
            </a:pPr>
            <a:r>
              <a:rPr lang="en-IN" sz="2000" b="1" dirty="0"/>
              <a:t>HAVING </a:t>
            </a:r>
            <a:r>
              <a:rPr lang="en-IN" sz="2000" dirty="0"/>
              <a:t>condition;</a:t>
            </a:r>
          </a:p>
        </p:txBody>
      </p:sp>
    </p:spTree>
    <p:extLst>
      <p:ext uri="{BB962C8B-B14F-4D97-AF65-F5344CB8AC3E}">
        <p14:creationId xmlns:p14="http://schemas.microsoft.com/office/powerpoint/2010/main" val="149065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, </a:t>
            </a:r>
            <a:r>
              <a:rPr lang="en-US" sz="2000" b="1" dirty="0"/>
              <a:t>SUM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 </a:t>
            </a:r>
            <a:r>
              <a:rPr lang="en-US" sz="2000" b="1" dirty="0"/>
              <a:t>AS</a:t>
            </a:r>
            <a:r>
              <a:rPr lang="en-US" sz="2000" dirty="0"/>
              <a:t> 'total working hours‘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GROUP BY </a:t>
            </a:r>
            <a:r>
              <a:rPr lang="en-US" sz="2000" dirty="0" err="1"/>
              <a:t>emp_name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HAVING SUM</a:t>
            </a:r>
            <a:r>
              <a:rPr lang="en-US" sz="2000" dirty="0"/>
              <a:t>(</a:t>
            </a:r>
            <a:r>
              <a:rPr lang="en-US" sz="2000" dirty="0" err="1"/>
              <a:t>working_hours</a:t>
            </a:r>
            <a:r>
              <a:rPr lang="en-US" sz="2000" dirty="0"/>
              <a:t>)&gt;15;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33115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LIMIT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Used to restrict the number of rows returned rather than fetching the whole set. It is essential when the table contains large number of rows.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column_list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LIMIT offset</a:t>
            </a:r>
            <a:r>
              <a:rPr lang="en-US" sz="2000" dirty="0"/>
              <a:t>, count;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column_list</a:t>
            </a:r>
            <a:r>
              <a:rPr lang="en-US" sz="2000" dirty="0"/>
              <a:t>: name of column that we want to return</a:t>
            </a:r>
          </a:p>
          <a:p>
            <a:pPr marL="0" indent="0">
              <a:buNone/>
            </a:pPr>
            <a:r>
              <a:rPr lang="en-US" sz="2000" dirty="0" err="1"/>
              <a:t>table_name</a:t>
            </a:r>
            <a:r>
              <a:rPr lang="en-US" sz="2000" dirty="0"/>
              <a:t>: table that contains the column</a:t>
            </a:r>
          </a:p>
          <a:p>
            <a:pPr marL="0" indent="0">
              <a:buNone/>
            </a:pPr>
            <a:r>
              <a:rPr lang="en-US" sz="2000" dirty="0"/>
              <a:t>offset: number of rows from which we want to return (starts from 0)</a:t>
            </a:r>
          </a:p>
          <a:p>
            <a:pPr marL="0" indent="0">
              <a:buNone/>
            </a:pPr>
            <a:r>
              <a:rPr lang="en-US" sz="2000" dirty="0"/>
              <a:t>count: maximum number of rows we want to return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2624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5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LIMIT</a:t>
            </a:r>
            <a:r>
              <a:rPr lang="en-US" sz="2000" dirty="0"/>
              <a:t> 4;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LIMIT with ORDER BY</a:t>
            </a:r>
          </a:p>
          <a:p>
            <a:pPr marL="0" indent="0">
              <a:buNone/>
            </a:pPr>
            <a:r>
              <a:rPr lang="en-US" sz="2000" dirty="0"/>
              <a:t>To get the results in a unique order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column_list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b="1"/>
              <a:t>ORDER </a:t>
            </a:r>
            <a:r>
              <a:rPr lang="en-US" sz="2000" b="1" dirty="0"/>
              <a:t>BY </a:t>
            </a:r>
            <a:r>
              <a:rPr lang="en-US" sz="2000" dirty="0" err="1"/>
              <a:t>order_expression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LIMIT offset</a:t>
            </a:r>
            <a:r>
              <a:rPr lang="en-US" sz="2000" dirty="0"/>
              <a:t>, count;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986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90600"/>
          </a:xfrm>
        </p:spPr>
        <p:txBody>
          <a:bodyPr/>
          <a:lstStyle/>
          <a:p>
            <a:r>
              <a:rPr lang="en-US" dirty="0"/>
              <a:t>CREATE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84576"/>
          </a:xfrm>
        </p:spPr>
        <p:txBody>
          <a:bodyPr>
            <a:normAutofit/>
          </a:bodyPr>
          <a:lstStyle/>
          <a:p>
            <a:r>
              <a:rPr lang="en-US" sz="2000" dirty="0"/>
              <a:t>A table is a collection of related data entries, and it consists of columns and rows.</a:t>
            </a:r>
          </a:p>
          <a:p>
            <a:r>
              <a:rPr lang="en-US" sz="2000" dirty="0"/>
              <a:t>A column holds specific information about every record in the table.</a:t>
            </a:r>
          </a:p>
          <a:p>
            <a:r>
              <a:rPr lang="en-US" sz="2000" dirty="0"/>
              <a:t>A record (or row) is each individual entry that exists in a table.</a:t>
            </a:r>
          </a:p>
          <a:p>
            <a:r>
              <a:rPr lang="en-US" sz="2000" dirty="0"/>
              <a:t>A relational database defines database relationships in the form of tables. 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</a:t>
            </a:r>
          </a:p>
          <a:p>
            <a:pPr marL="0" indent="0"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table_name</a:t>
            </a:r>
            <a:r>
              <a:rPr lang="en-US" sz="2000" dirty="0"/>
              <a:t> (</a:t>
            </a:r>
            <a:r>
              <a:rPr lang="en-US" sz="2000" dirty="0" err="1"/>
              <a:t>column_name</a:t>
            </a:r>
            <a:r>
              <a:rPr lang="en-US" sz="2000" dirty="0"/>
              <a:t> </a:t>
            </a:r>
            <a:r>
              <a:rPr lang="en-US" sz="2000" dirty="0" err="1"/>
              <a:t>column_type</a:t>
            </a:r>
            <a:r>
              <a:rPr lang="en-US" sz="2000" dirty="0"/>
              <a:t>..);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634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559222"/>
              </p:ext>
            </p:extLst>
          </p:nvPr>
        </p:nvGraphicFramePr>
        <p:xfrm>
          <a:off x="467544" y="177281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Newyork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Donald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Arizona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Linkoln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Florida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15816" y="1340768"/>
            <a:ext cx="25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Table: </a:t>
            </a:r>
            <a:r>
              <a:rPr lang="en-US" dirty="0" err="1"/>
              <a:t>employees_data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220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>
            <a:normAutofit/>
          </a:bodyPr>
          <a:lstStyle/>
          <a:p>
            <a:r>
              <a:rPr lang="en-US" sz="2000" dirty="0"/>
              <a:t>Limit to return highest or lowest rows</a:t>
            </a:r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 err="1"/>
              <a:t>emp_age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LIMIT</a:t>
            </a:r>
            <a:r>
              <a:rPr lang="en-US" sz="2000" dirty="0"/>
              <a:t> 5;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Limit to get a range of rows using offset</a:t>
            </a:r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/>
              <a:t> </a:t>
            </a:r>
            <a:r>
              <a:rPr lang="en-US" sz="2000" dirty="0" err="1"/>
              <a:t>emp_id</a:t>
            </a:r>
            <a:r>
              <a:rPr lang="en-US" sz="2000" dirty="0"/>
              <a:t>, </a:t>
            </a:r>
            <a:r>
              <a:rPr lang="en-US" sz="2000" dirty="0" err="1"/>
              <a:t>emp_name</a:t>
            </a:r>
            <a:r>
              <a:rPr lang="en-US" sz="2000" dirty="0"/>
              <a:t>, income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/>
              <a:t>income </a:t>
            </a:r>
            <a:r>
              <a:rPr lang="en-US" sz="2000" b="1" dirty="0"/>
              <a:t>DESC</a:t>
            </a:r>
          </a:p>
          <a:p>
            <a:pPr marL="0" indent="0">
              <a:buNone/>
            </a:pPr>
            <a:r>
              <a:rPr lang="en-US" sz="2000" b="1" dirty="0"/>
              <a:t>LIMIT</a:t>
            </a:r>
            <a:r>
              <a:rPr lang="en-US" sz="2000" dirty="0"/>
              <a:t> 3,7;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with WHERE clause</a:t>
            </a:r>
          </a:p>
          <a:p>
            <a:pPr marL="0" indent="0">
              <a:buNone/>
            </a:pPr>
            <a:r>
              <a:rPr lang="en-US" sz="2000" b="1" dirty="0"/>
              <a:t>SELECT </a:t>
            </a:r>
            <a:r>
              <a:rPr lang="en-US" sz="2000" dirty="0"/>
              <a:t> </a:t>
            </a:r>
            <a:r>
              <a:rPr lang="en-US" sz="2000" dirty="0" err="1"/>
              <a:t>emp_id</a:t>
            </a:r>
            <a:r>
              <a:rPr lang="en-US" sz="2000" dirty="0"/>
              <a:t>, </a:t>
            </a:r>
            <a:r>
              <a:rPr lang="en-US" sz="2000" dirty="0" err="1"/>
              <a:t>emp_name</a:t>
            </a:r>
            <a:r>
              <a:rPr lang="en-US" sz="2000" dirty="0"/>
              <a:t>, income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 </a:t>
            </a:r>
            <a:r>
              <a:rPr lang="en-US" sz="2000" dirty="0" err="1"/>
              <a:t>emp_age</a:t>
            </a:r>
            <a:r>
              <a:rPr lang="en-US" sz="2000" dirty="0"/>
              <a:t>&gt;30</a:t>
            </a:r>
          </a:p>
          <a:p>
            <a:pPr marL="0" indent="0">
              <a:buNone/>
            </a:pPr>
            <a:r>
              <a:rPr lang="en-US" sz="2000" b="1" dirty="0"/>
              <a:t>ORDER BY </a:t>
            </a:r>
            <a:r>
              <a:rPr lang="en-US" sz="2000" dirty="0"/>
              <a:t>income </a:t>
            </a:r>
            <a:r>
              <a:rPr lang="en-US" sz="2000" b="1" dirty="0"/>
              <a:t>DESC</a:t>
            </a:r>
          </a:p>
          <a:p>
            <a:pPr marL="0" indent="0">
              <a:buNone/>
            </a:pPr>
            <a:r>
              <a:rPr lang="en-US" sz="2000" b="1" dirty="0"/>
              <a:t>LIMIT </a:t>
            </a:r>
            <a:r>
              <a:rPr lang="en-US" sz="2000" dirty="0"/>
              <a:t>5;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7534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used with where clause to search for a specified pattern in a column.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  <a:r>
              <a:rPr lang="en-US" sz="2000" i="1" dirty="0"/>
              <a:t>column2, ...</a:t>
            </a:r>
            <a:br>
              <a:rPr lang="en-US" sz="2000" dirty="0"/>
            </a:br>
            <a:r>
              <a:rPr lang="en-US" sz="2000" b="1" dirty="0"/>
              <a:t>FROM</a:t>
            </a:r>
            <a:r>
              <a:rPr lang="en-US" sz="2000" dirty="0"/>
              <a:t> </a:t>
            </a:r>
            <a:r>
              <a:rPr lang="en-US" sz="2000" i="1" dirty="0" err="1"/>
              <a:t>table_name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dirty="0"/>
              <a:t>SELECT </a:t>
            </a:r>
            <a:r>
              <a:rPr lang="en-US" sz="2000" i="1" dirty="0"/>
              <a:t>column1, </a:t>
            </a:r>
            <a:br>
              <a:rPr lang="en-US" sz="2000" dirty="0"/>
            </a:br>
            <a:r>
              <a:rPr lang="en-US" sz="2000" b="1" dirty="0"/>
              <a:t>WHERE</a:t>
            </a:r>
            <a:r>
              <a:rPr lang="en-US" sz="2000" dirty="0"/>
              <a:t> </a:t>
            </a:r>
            <a:r>
              <a:rPr lang="en-US" sz="2000" i="1" dirty="0" err="1"/>
              <a:t>columnN</a:t>
            </a:r>
            <a:r>
              <a:rPr lang="en-US" sz="2000" dirty="0"/>
              <a:t> </a:t>
            </a:r>
            <a:r>
              <a:rPr lang="en-US" sz="2000" b="1" dirty="0"/>
              <a:t>LIKE</a:t>
            </a:r>
            <a:r>
              <a:rPr lang="en-US" sz="2000" dirty="0"/>
              <a:t> </a:t>
            </a:r>
            <a:r>
              <a:rPr lang="en-US" sz="2000" i="1" dirty="0"/>
              <a:t>pattern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 wildcards used with like operator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Percent (%) represents 0, 1 or multiple characters</a:t>
            </a:r>
          </a:p>
          <a:p>
            <a:pPr marL="0" indent="0">
              <a:buNone/>
            </a:pPr>
            <a:r>
              <a:rPr lang="en-US" sz="2000" dirty="0"/>
              <a:t>Underscore(_) represents one, single character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5381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starting with ‘a’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'a%';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ending with ‘t’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'%t';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having ‘</a:t>
            </a:r>
            <a:r>
              <a:rPr lang="en-US" sz="2000" dirty="0" err="1"/>
              <a:t>ch</a:t>
            </a:r>
            <a:r>
              <a:rPr lang="en-US" sz="2000" dirty="0"/>
              <a:t>’ in any position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'%</a:t>
            </a:r>
            <a:r>
              <a:rPr lang="en-US" sz="2000" dirty="0" err="1"/>
              <a:t>ch</a:t>
            </a:r>
            <a:r>
              <a:rPr lang="en-US" sz="2000" dirty="0"/>
              <a:t>%’;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having ‘i’ in second position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‘_i%’;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56370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96272"/>
          </a:xfrm>
        </p:spPr>
        <p:txBody>
          <a:bodyPr>
            <a:normAutofit/>
          </a:bodyPr>
          <a:lstStyle/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that starts with ‘a’ and are at least 3 characters in length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‘a__%’;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that starts with ‘m’ and ends with ‘n’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 </a:t>
            </a:r>
            <a:r>
              <a:rPr lang="en-US" sz="2000" b="1" dirty="0"/>
              <a:t>LIKE</a:t>
            </a:r>
            <a:r>
              <a:rPr lang="en-US" sz="2000" dirty="0"/>
              <a:t> ‘</a:t>
            </a:r>
            <a:r>
              <a:rPr lang="en-US" sz="2000" dirty="0" err="1"/>
              <a:t>m%n</a:t>
            </a:r>
            <a:r>
              <a:rPr lang="en-US" sz="2000" dirty="0"/>
              <a:t>’;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Select all </a:t>
            </a:r>
            <a:r>
              <a:rPr lang="en-US" sz="2000" dirty="0" err="1"/>
              <a:t>emp_name</a:t>
            </a:r>
            <a:r>
              <a:rPr lang="en-US" sz="2000" dirty="0"/>
              <a:t> that does not start with ‘a’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emp_name</a:t>
            </a:r>
            <a:r>
              <a:rPr lang="en-US" sz="2000" dirty="0"/>
              <a:t> </a:t>
            </a:r>
            <a:r>
              <a:rPr lang="en-US" sz="2000" b="1" dirty="0"/>
              <a:t>NOT</a:t>
            </a:r>
            <a:r>
              <a:rPr lang="en-US" sz="2000" dirty="0"/>
              <a:t> </a:t>
            </a:r>
            <a:r>
              <a:rPr lang="en-US" sz="2000" b="1" dirty="0"/>
              <a:t>LIKE</a:t>
            </a:r>
            <a:r>
              <a:rPr lang="en-US" sz="2000" dirty="0"/>
              <a:t> ‘a%’;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8416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condition is used to reduce the use of multiple OR conditions in a SELECT, INSERT, UPDATE and DELETE statement.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Expression IN (value1, value2,………, </a:t>
            </a:r>
            <a:r>
              <a:rPr lang="en-US" sz="2000" dirty="0" err="1"/>
              <a:t>vlaue_n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emp_age</a:t>
            </a:r>
            <a:r>
              <a:rPr lang="en-US" sz="2000" dirty="0"/>
              <a:t> =31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dirty="0" err="1"/>
              <a:t>emp_age</a:t>
            </a:r>
            <a:r>
              <a:rPr lang="en-US" sz="2000" dirty="0"/>
              <a:t>=32</a:t>
            </a:r>
          </a:p>
          <a:p>
            <a:pPr marL="0" indent="0">
              <a:buNone/>
            </a:pPr>
            <a:r>
              <a:rPr lang="en-US" sz="2000" dirty="0"/>
              <a:t>OR </a:t>
            </a:r>
            <a:r>
              <a:rPr lang="en-US" sz="2000" dirty="0" err="1"/>
              <a:t>emp_age</a:t>
            </a:r>
            <a:r>
              <a:rPr lang="en-US" sz="2000" dirty="0"/>
              <a:t> = 33;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which is same as the below: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emp_age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IN</a:t>
            </a:r>
            <a:r>
              <a:rPr lang="en-US" sz="2000" dirty="0"/>
              <a:t> (31,32,33);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869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IS NULL condition is used to check if there is a NULL value in the expression. It is used with SELECT, INSERT, UPDATE and DELETE statement.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expression </a:t>
            </a:r>
            <a:r>
              <a:rPr lang="en-US" sz="2000" b="1" dirty="0"/>
              <a:t>IS NULL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/>
              <a:t>IS NULL</a:t>
            </a:r>
            <a:r>
              <a:rPr 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7355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NOT NULL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IS NOT NULL condition is used to check the NOT NULL value in the expression.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expression IS NOT NULL;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dirty="0"/>
              <a:t> officers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officer_name</a:t>
            </a:r>
            <a:r>
              <a:rPr lang="en-US" sz="2000" dirty="0"/>
              <a:t> </a:t>
            </a:r>
            <a:r>
              <a:rPr lang="en-US" sz="2000" b="1" dirty="0"/>
              <a:t>IS NOT NULL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5595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BETWEEN condition specifies how to retrieve values from an expression within a specific range. It is used with SELECT, INSERT, UPDATE and DELETE statement.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expression BETWEEN value1 AND value2;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dirty="0"/>
              <a:t> </a:t>
            </a:r>
            <a:r>
              <a:rPr lang="en-US" sz="2000" dirty="0" err="1"/>
              <a:t>employees_data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emp_age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BETWEEN </a:t>
            </a:r>
            <a:r>
              <a:rPr lang="en-US" sz="2000" dirty="0"/>
              <a:t>30</a:t>
            </a:r>
            <a:r>
              <a:rPr lang="en-US" sz="2000" b="1" dirty="0"/>
              <a:t> AND </a:t>
            </a:r>
            <a:r>
              <a:rPr lang="en-US" sz="2000" dirty="0"/>
              <a:t>40;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0859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used for pattern matching. It compares the give pattern in the input string and returns the result which is matching with the patterns. </a:t>
            </a:r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expression REGEXP pattern;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dirty="0"/>
              <a:t>Table: employee1</a:t>
            </a:r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3263"/>
              </p:ext>
            </p:extLst>
          </p:nvPr>
        </p:nvGraphicFramePr>
        <p:xfrm>
          <a:off x="1547664" y="3573016"/>
          <a:ext cx="583264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101-101-101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Joseph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201-201-201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301-301-301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Stephen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Scientist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401-401-401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Suzi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Carpenter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555-501-300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601-601-601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Donald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701-701-701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5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124744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/>
              <a:t>Example</a:t>
            </a:r>
          </a:p>
          <a:p>
            <a:pPr marL="0" indent="0">
              <a:buNone/>
            </a:pPr>
            <a:r>
              <a:rPr lang="en-US" sz="2000" b="1" dirty="0"/>
              <a:t>CREATE TABLE </a:t>
            </a:r>
            <a:r>
              <a:rPr lang="en-US" sz="2000" dirty="0" err="1"/>
              <a:t>cus_tbl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cus_id</a:t>
            </a:r>
            <a:r>
              <a:rPr lang="en-US" sz="2000" dirty="0"/>
              <a:t> </a:t>
            </a:r>
            <a:r>
              <a:rPr lang="en-US" sz="2000" b="1" dirty="0"/>
              <a:t>INT NOTNULL AUTO_INCREMENT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cus_firstname</a:t>
            </a:r>
            <a:r>
              <a:rPr lang="en-US" sz="2000" dirty="0"/>
              <a:t> </a:t>
            </a:r>
            <a:r>
              <a:rPr lang="en-US" sz="2000" b="1" dirty="0"/>
              <a:t>VARCHAR(100) 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cus_surname</a:t>
            </a:r>
            <a:r>
              <a:rPr lang="en-US" sz="2000" dirty="0"/>
              <a:t> </a:t>
            </a:r>
            <a:r>
              <a:rPr lang="en-US" sz="2000" b="1" dirty="0"/>
              <a:t>VARCHAR(100) NOT NULL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PRIMARY KEY </a:t>
            </a:r>
            <a:r>
              <a:rPr lang="en-US" sz="2000" dirty="0"/>
              <a:t>(</a:t>
            </a:r>
            <a:r>
              <a:rPr lang="en-US" sz="2000" dirty="0" err="1"/>
              <a:t>cus_id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563015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r>
              <a:rPr lang="en-US" sz="2000" dirty="0"/>
              <a:t>Select for an employee whose name start with j or s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employee1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Name </a:t>
            </a:r>
            <a:r>
              <a:rPr lang="en-US" sz="2000" b="1" dirty="0"/>
              <a:t>REGEXP</a:t>
            </a:r>
            <a:r>
              <a:rPr lang="en-US" sz="2000" dirty="0"/>
              <a:t> ‘^[</a:t>
            </a:r>
            <a:r>
              <a:rPr lang="en-US" sz="2000" dirty="0" err="1"/>
              <a:t>js</a:t>
            </a:r>
            <a:r>
              <a:rPr lang="en-US" sz="2000" dirty="0"/>
              <a:t>]’;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 the employee whose name contains exactly 4 characters. Use the ^ and $ (meta characters)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employee1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Name </a:t>
            </a:r>
            <a:r>
              <a:rPr lang="en-US" sz="2000" b="1" dirty="0"/>
              <a:t>REGEXP</a:t>
            </a:r>
            <a:r>
              <a:rPr lang="en-US" sz="2000" dirty="0"/>
              <a:t> ‘^.{4}$’;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Get the employees whose designation contains ‘</a:t>
            </a:r>
            <a:r>
              <a:rPr lang="en-US" sz="2000" dirty="0" err="1"/>
              <a:t>er</a:t>
            </a:r>
            <a:r>
              <a:rPr lang="en-US" sz="2000" dirty="0"/>
              <a:t>’ characters.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employee1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Designation </a:t>
            </a:r>
            <a:r>
              <a:rPr lang="en-US" sz="2000" b="1" dirty="0"/>
              <a:t>REGEXP</a:t>
            </a:r>
            <a:r>
              <a:rPr lang="en-US" sz="2000" dirty="0"/>
              <a:t> ‘</a:t>
            </a:r>
            <a:r>
              <a:rPr lang="en-US" sz="2000" dirty="0" err="1"/>
              <a:t>er</a:t>
            </a:r>
            <a:r>
              <a:rPr lang="en-US" sz="2000" dirty="0"/>
              <a:t>’;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9296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40288"/>
          </a:xfrm>
        </p:spPr>
        <p:txBody>
          <a:bodyPr>
            <a:normAutofit/>
          </a:bodyPr>
          <a:lstStyle/>
          <a:p>
            <a:r>
              <a:rPr lang="en-US" sz="2000" dirty="0"/>
              <a:t>Get the employee name and designation whose name either contains p or s characters.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 Name, Designation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  <a:r>
              <a:rPr lang="en-US" sz="2000" dirty="0"/>
              <a:t> employee1 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Name </a:t>
            </a:r>
            <a:r>
              <a:rPr lang="en-US" sz="2000" b="1" dirty="0"/>
              <a:t>REGEXP</a:t>
            </a:r>
            <a:r>
              <a:rPr lang="en-US" sz="2000" dirty="0"/>
              <a:t> ‘</a:t>
            </a:r>
            <a:r>
              <a:rPr lang="en-US" sz="2000" dirty="0" err="1"/>
              <a:t>p|s</a:t>
            </a:r>
            <a:r>
              <a:rPr lang="en-US" sz="2000" dirty="0"/>
              <a:t>’;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1618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MySQL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dirty="0"/>
              <a:t>DELIMITER $$</a:t>
            </a:r>
            <a:br>
              <a:rPr lang="en-US" sz="2000" dirty="0"/>
            </a:br>
            <a:r>
              <a:rPr lang="en-US" sz="2000" dirty="0"/>
              <a:t>CREATE FUNCTION </a:t>
            </a:r>
            <a:r>
              <a:rPr lang="en-US" sz="2000" dirty="0" err="1"/>
              <a:t>name_of_function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parameter1,</a:t>
            </a:r>
            <a:br>
              <a:rPr lang="en-US" sz="2000" dirty="0"/>
            </a:br>
            <a:r>
              <a:rPr lang="en-US" sz="2000" dirty="0"/>
              <a:t>parameter2,…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RETURNS </a:t>
            </a:r>
            <a:r>
              <a:rPr lang="en-US" sz="2000" dirty="0" err="1"/>
              <a:t>datatype</a:t>
            </a:r>
            <a:br>
              <a:rPr lang="en-US" sz="2000" dirty="0"/>
            </a:br>
            <a:r>
              <a:rPr lang="en-US" sz="2000" dirty="0"/>
              <a:t>[NOT] DETERMINISTIC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-- code of statements to be executed</a:t>
            </a:r>
            <a:br>
              <a:rPr lang="en-US" sz="2000" dirty="0"/>
            </a:br>
            <a:r>
              <a:rPr lang="en-US" sz="2000" dirty="0"/>
              <a:t>END $$</a:t>
            </a:r>
            <a:br>
              <a:rPr lang="en-US" sz="2000" dirty="0"/>
            </a:br>
            <a:r>
              <a:rPr lang="en-US" sz="2000" dirty="0"/>
              <a:t>DELIMITER 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61665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3808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Eg:1</a:t>
            </a:r>
          </a:p>
          <a:p>
            <a:pPr marL="0" indent="0">
              <a:buNone/>
            </a:pPr>
            <a:r>
              <a:rPr lang="en-US" sz="2000" dirty="0"/>
              <a:t>DELIMITER $$</a:t>
            </a:r>
            <a:br>
              <a:rPr lang="en-US" sz="2000" dirty="0"/>
            </a:br>
            <a:r>
              <a:rPr lang="en-US" sz="2000" dirty="0"/>
              <a:t>CREATE FUNCTION </a:t>
            </a:r>
            <a:r>
              <a:rPr lang="en-US" sz="2000" dirty="0" err="1"/>
              <a:t>isEligible</a:t>
            </a:r>
            <a:r>
              <a:rPr lang="en-US" sz="2000" dirty="0"/>
              <a:t>(</a:t>
            </a:r>
            <a:br>
              <a:rPr lang="en-US" sz="2000" dirty="0"/>
            </a:br>
            <a:r>
              <a:rPr lang="en-US" sz="2000" dirty="0"/>
              <a:t>age INTEGER</a:t>
            </a:r>
            <a:br>
              <a:rPr lang="en-US" sz="2000" dirty="0"/>
            </a:b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RETURNS VARCHAR(20)</a:t>
            </a:r>
            <a:br>
              <a:rPr lang="en-US" sz="2000" dirty="0"/>
            </a:br>
            <a:r>
              <a:rPr lang="en-US" sz="2000" dirty="0"/>
              <a:t>DETERMINISTIC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BEGIN</a:t>
            </a:r>
            <a:br>
              <a:rPr lang="en-US" sz="2000" dirty="0"/>
            </a:br>
            <a:r>
              <a:rPr lang="en-US" sz="2000" dirty="0"/>
              <a:t>IF age &gt; 18 THEN</a:t>
            </a:r>
            <a:br>
              <a:rPr lang="en-US" sz="2000" dirty="0"/>
            </a:br>
            <a:r>
              <a:rPr lang="en-US" sz="2000" dirty="0"/>
              <a:t>RETURN ("yes");</a:t>
            </a:r>
            <a:br>
              <a:rPr lang="en-US" sz="2000" dirty="0"/>
            </a:br>
            <a:r>
              <a:rPr lang="en-US" sz="2000" dirty="0"/>
              <a:t>ELSE</a:t>
            </a:r>
            <a:br>
              <a:rPr lang="en-US" sz="2000" dirty="0"/>
            </a:br>
            <a:r>
              <a:rPr lang="en-US" sz="2000" dirty="0"/>
              <a:t>RETURN ("No");</a:t>
            </a:r>
            <a:br>
              <a:rPr lang="en-US" sz="2000" dirty="0"/>
            </a:br>
            <a:r>
              <a:rPr lang="en-US" sz="2000" dirty="0"/>
              <a:t>END IF;</a:t>
            </a:r>
            <a:br>
              <a:rPr lang="en-US" sz="2000" dirty="0"/>
            </a:br>
            <a:r>
              <a:rPr lang="en-US" sz="2000" dirty="0"/>
              <a:t>END$$</a:t>
            </a:r>
            <a:br>
              <a:rPr lang="en-US" sz="2000" dirty="0"/>
            </a:br>
            <a:r>
              <a:rPr lang="en-US" sz="2000" dirty="0"/>
              <a:t>DELIMITER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SELECT </a:t>
            </a:r>
            <a:r>
              <a:rPr lang="en-IN" sz="2000" dirty="0" err="1"/>
              <a:t>isEligible</a:t>
            </a:r>
            <a:r>
              <a:rPr lang="en-IN" sz="2000" dirty="0"/>
              <a:t>(20); # calling function</a:t>
            </a:r>
          </a:p>
        </p:txBody>
      </p:sp>
    </p:spTree>
    <p:extLst>
      <p:ext uri="{BB962C8B-B14F-4D97-AF65-F5344CB8AC3E}">
        <p14:creationId xmlns:p14="http://schemas.microsoft.com/office/powerpoint/2010/main" val="303262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92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Eg:2</a:t>
            </a:r>
          </a:p>
          <a:p>
            <a:pPr marL="0" indent="0">
              <a:buNone/>
            </a:pPr>
            <a:r>
              <a:rPr lang="en-US" sz="1600" dirty="0"/>
              <a:t>DELIMITER $$  </a:t>
            </a:r>
          </a:p>
          <a:p>
            <a:pPr marL="0" indent="0">
              <a:buNone/>
            </a:pPr>
            <a:r>
              <a:rPr lang="en-US" sz="1600" dirty="0"/>
              <a:t>CREATE FUNCTION </a:t>
            </a:r>
            <a:r>
              <a:rPr lang="en-US" sz="1600" dirty="0" err="1"/>
              <a:t>Customer_Occupation</a:t>
            </a:r>
            <a:r>
              <a:rPr lang="en-US" sz="1600" dirty="0"/>
              <a:t>(</a:t>
            </a:r>
          </a:p>
          <a:p>
            <a:pPr marL="0" indent="0">
              <a:buNone/>
            </a:pPr>
            <a:r>
              <a:rPr lang="en-US" sz="1600" dirty="0"/>
              <a:t>age </a:t>
            </a:r>
            <a:r>
              <a:rPr lang="en-US" sz="1600" dirty="0" err="1"/>
              <a:t>int</a:t>
            </a:r>
            <a:r>
              <a:rPr lang="en-US" sz="1600" dirty="0"/>
              <a:t> )   </a:t>
            </a:r>
          </a:p>
          <a:p>
            <a:pPr marL="0" indent="0">
              <a:buNone/>
            </a:pPr>
            <a:r>
              <a:rPr lang="en-US" sz="1600" dirty="0"/>
              <a:t>RETURNS VARCHAR(20)  </a:t>
            </a:r>
          </a:p>
          <a:p>
            <a:pPr marL="0" indent="0">
              <a:buNone/>
            </a:pPr>
            <a:r>
              <a:rPr lang="en-US" sz="1600" dirty="0"/>
              <a:t>DETERMINISTIC  </a:t>
            </a:r>
          </a:p>
          <a:p>
            <a:pPr marL="0" indent="0">
              <a:buNone/>
            </a:pPr>
            <a:r>
              <a:rPr lang="en-US" sz="1600" dirty="0"/>
              <a:t>BEGIN      </a:t>
            </a:r>
          </a:p>
          <a:p>
            <a:pPr marL="0" indent="0">
              <a:buNone/>
            </a:pPr>
            <a:r>
              <a:rPr lang="en-US" sz="1600" dirty="0"/>
              <a:t>DECLARE </a:t>
            </a:r>
            <a:r>
              <a:rPr lang="en-US" sz="1600" dirty="0" err="1"/>
              <a:t>customer_occupation</a:t>
            </a:r>
            <a:r>
              <a:rPr lang="en-US" sz="1600" dirty="0"/>
              <a:t> VARCHAR(20);      </a:t>
            </a:r>
          </a:p>
          <a:p>
            <a:pPr marL="0" indent="0">
              <a:buNone/>
            </a:pPr>
            <a:r>
              <a:rPr lang="en-US" sz="1600" dirty="0"/>
              <a:t>IF age &gt; 35 THEN          </a:t>
            </a:r>
          </a:p>
          <a:p>
            <a:pPr marL="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customer_occupation</a:t>
            </a:r>
            <a:r>
              <a:rPr lang="en-US" sz="1600" dirty="0"/>
              <a:t> = 'Scientist';     </a:t>
            </a:r>
          </a:p>
          <a:p>
            <a:pPr marL="0" indent="0">
              <a:buNone/>
            </a:pPr>
            <a:r>
              <a:rPr lang="en-US" sz="1600" dirty="0"/>
              <a:t>ELSEIF (age &lt;= 35 AND               </a:t>
            </a:r>
          </a:p>
          <a:p>
            <a:pPr marL="0" indent="0">
              <a:buNone/>
            </a:pPr>
            <a:r>
              <a:rPr lang="en-US" sz="1600" dirty="0"/>
              <a:t>age &gt;= 30) THEN          </a:t>
            </a:r>
          </a:p>
          <a:p>
            <a:pPr marL="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customer_occupation</a:t>
            </a:r>
            <a:r>
              <a:rPr lang="en-US" sz="1600" dirty="0"/>
              <a:t> = 'Engineer';      </a:t>
            </a:r>
          </a:p>
          <a:p>
            <a:pPr marL="0" indent="0">
              <a:buNone/>
            </a:pPr>
            <a:r>
              <a:rPr lang="en-US" sz="1600" dirty="0"/>
              <a:t>ELSEIF age &lt; 30 THEN          </a:t>
            </a:r>
          </a:p>
          <a:p>
            <a:pPr marL="0" indent="0">
              <a:buNone/>
            </a:pPr>
            <a:r>
              <a:rPr lang="en-US" sz="1600" dirty="0"/>
              <a:t>SET </a:t>
            </a:r>
            <a:r>
              <a:rPr lang="en-US" sz="1600" dirty="0" err="1"/>
              <a:t>customer_occupation</a:t>
            </a:r>
            <a:r>
              <a:rPr lang="en-US" sz="1600" dirty="0"/>
              <a:t> = 'Actor';      </a:t>
            </a:r>
          </a:p>
          <a:p>
            <a:pPr marL="0" indent="0">
              <a:buNone/>
            </a:pPr>
            <a:r>
              <a:rPr lang="en-US" sz="1600" dirty="0"/>
              <a:t>END IF; </a:t>
            </a:r>
          </a:p>
          <a:p>
            <a:pPr marL="0" indent="0">
              <a:buNone/>
            </a:pPr>
            <a:r>
              <a:rPr lang="en-US" sz="1600" dirty="0"/>
              <a:t>RETURN (</a:t>
            </a:r>
            <a:r>
              <a:rPr lang="en-US" sz="1600" dirty="0" err="1"/>
              <a:t>customer_occupation</a:t>
            </a:r>
            <a:r>
              <a:rPr lang="en-US" sz="1600" dirty="0"/>
              <a:t>);  </a:t>
            </a:r>
          </a:p>
          <a:p>
            <a:pPr marL="0" indent="0">
              <a:buNone/>
            </a:pPr>
            <a:r>
              <a:rPr lang="en-US" sz="1600" dirty="0"/>
              <a:t>END$$  </a:t>
            </a:r>
          </a:p>
          <a:p>
            <a:pPr marL="0" indent="0">
              <a:buNone/>
            </a:pPr>
            <a:r>
              <a:rPr lang="en-US" sz="1600" dirty="0"/>
              <a:t>delimiter ;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customer_occupation</a:t>
            </a:r>
            <a:r>
              <a:rPr lang="en-US" sz="1600" dirty="0"/>
              <a:t>(45);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221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and DESCRIBE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list all tables created in the database</a:t>
            </a:r>
          </a:p>
          <a:p>
            <a:pPr marL="0" indent="0">
              <a:buNone/>
            </a:pPr>
            <a:r>
              <a:rPr lang="en-US" sz="2000" b="1" dirty="0"/>
              <a:t>SHOW</a:t>
            </a:r>
            <a:r>
              <a:rPr lang="en-US" sz="2000" dirty="0"/>
              <a:t> tables;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See the table </a:t>
            </a:r>
            <a:r>
              <a:rPr lang="en-US" sz="2000" dirty="0" err="1"/>
              <a:t>struucture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b="1" dirty="0"/>
              <a:t>DESCRIBE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DESCRIBE </a:t>
            </a:r>
            <a:r>
              <a:rPr lang="en-US" sz="2000" dirty="0" err="1"/>
              <a:t>cus_tbl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650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b="1" dirty="0"/>
              <a:t>ADD</a:t>
            </a:r>
            <a:r>
              <a:rPr lang="en-US" sz="2000" dirty="0"/>
              <a:t>: To add a new column to the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Syntax:</a:t>
            </a:r>
          </a:p>
          <a:p>
            <a:pPr marL="0" indent="0">
              <a:buNone/>
            </a:pPr>
            <a:r>
              <a:rPr lang="en-US" sz="2000" b="1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ADD</a:t>
            </a:r>
            <a:r>
              <a:rPr lang="en-US" sz="2000" dirty="0"/>
              <a:t> </a:t>
            </a:r>
            <a:r>
              <a:rPr lang="en-US" sz="2000" dirty="0" err="1"/>
              <a:t>new_column_name</a:t>
            </a:r>
            <a:r>
              <a:rPr lang="en-US" sz="2000" dirty="0"/>
              <a:t> </a:t>
            </a:r>
            <a:r>
              <a:rPr lang="en-US" sz="2000" dirty="0" err="1"/>
              <a:t>column_definition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b="1" dirty="0"/>
              <a:t>FIRST|AFTER</a:t>
            </a:r>
            <a:r>
              <a:rPr lang="en-US" sz="2000" dirty="0"/>
              <a:t> </a:t>
            </a:r>
            <a:r>
              <a:rPr lang="en-US" sz="2000" dirty="0" err="1"/>
              <a:t>column_name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ALTER TABLE </a:t>
            </a:r>
            <a:r>
              <a:rPr lang="en-US" sz="2000" dirty="0" err="1"/>
              <a:t>cus_tbl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ADD</a:t>
            </a:r>
            <a:r>
              <a:rPr lang="en-US" sz="2000" dirty="0"/>
              <a:t> </a:t>
            </a:r>
            <a:r>
              <a:rPr lang="en-US" sz="2000" dirty="0" err="1"/>
              <a:t>cus_age</a:t>
            </a:r>
            <a:r>
              <a:rPr lang="en-US" sz="2000" dirty="0"/>
              <a:t> </a:t>
            </a:r>
            <a:r>
              <a:rPr lang="en-US" sz="2000" b="1" dirty="0" err="1"/>
              <a:t>varchar</a:t>
            </a:r>
            <a:r>
              <a:rPr lang="en-US" sz="2000" dirty="0"/>
              <a:t>(40) </a:t>
            </a:r>
            <a:r>
              <a:rPr lang="en-US" sz="2000" b="1" dirty="0"/>
              <a:t>NOT NULL</a:t>
            </a:r>
            <a:r>
              <a:rPr lang="en-US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466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multiple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ADD </a:t>
            </a:r>
            <a:r>
              <a:rPr lang="en-IN" sz="2000" dirty="0" err="1"/>
              <a:t>new_column_name</a:t>
            </a:r>
            <a:r>
              <a:rPr lang="en-IN" sz="2000" dirty="0"/>
              <a:t> </a:t>
            </a:r>
            <a:r>
              <a:rPr lang="en-IN" sz="2000" dirty="0" err="1"/>
              <a:t>column_definition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 </a:t>
            </a:r>
            <a:r>
              <a:rPr lang="en-IN" sz="2000" b="1" dirty="0"/>
              <a:t>FIRST </a:t>
            </a:r>
            <a:r>
              <a:rPr lang="en-IN" sz="2000" dirty="0"/>
              <a:t>| </a:t>
            </a:r>
            <a:r>
              <a:rPr lang="en-IN" sz="2000" b="1" dirty="0"/>
              <a:t>AFTER </a:t>
            </a:r>
            <a:r>
              <a:rPr lang="en-IN" sz="2000" dirty="0" err="1"/>
              <a:t>column_name</a:t>
            </a:r>
            <a:r>
              <a:rPr lang="en-IN" sz="2000" dirty="0"/>
              <a:t> ],</a:t>
            </a:r>
          </a:p>
          <a:p>
            <a:pPr marL="0" indent="0">
              <a:buNone/>
            </a:pPr>
            <a:r>
              <a:rPr lang="en-IN" sz="2000" b="1" dirty="0"/>
              <a:t>ADD </a:t>
            </a:r>
            <a:r>
              <a:rPr lang="en-IN" sz="2000" dirty="0" err="1"/>
              <a:t>new_column_name</a:t>
            </a:r>
            <a:r>
              <a:rPr lang="en-IN" sz="2000" dirty="0"/>
              <a:t> </a:t>
            </a:r>
            <a:r>
              <a:rPr lang="en-IN" sz="2000" dirty="0" err="1"/>
              <a:t>column_definition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 </a:t>
            </a:r>
            <a:r>
              <a:rPr lang="en-IN" sz="2000" b="1" dirty="0"/>
              <a:t>FIRST </a:t>
            </a:r>
            <a:r>
              <a:rPr lang="en-IN" sz="2000" dirty="0"/>
              <a:t>| </a:t>
            </a:r>
            <a:r>
              <a:rPr lang="en-IN" sz="2000" b="1" dirty="0"/>
              <a:t>AFTER </a:t>
            </a:r>
            <a:r>
              <a:rPr lang="en-IN" sz="2000" dirty="0" err="1"/>
              <a:t>column_name</a:t>
            </a:r>
            <a:r>
              <a:rPr lang="en-IN" sz="2000" dirty="0"/>
              <a:t> ], …..;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ADD </a:t>
            </a:r>
            <a:r>
              <a:rPr lang="en-US" sz="2000" dirty="0" err="1"/>
              <a:t>cus_address</a:t>
            </a:r>
            <a:r>
              <a:rPr lang="en-US" sz="2000" dirty="0"/>
              <a:t> </a:t>
            </a:r>
            <a:r>
              <a:rPr lang="en-US" sz="2000" b="1" dirty="0" err="1"/>
              <a:t>varchar</a:t>
            </a:r>
            <a:r>
              <a:rPr lang="en-US" sz="2000" dirty="0"/>
              <a:t>(100) NOT NULL</a:t>
            </a:r>
          </a:p>
          <a:p>
            <a:pPr marL="0" indent="0">
              <a:buNone/>
            </a:pPr>
            <a:r>
              <a:rPr lang="en-IN" sz="2000" b="1" dirty="0"/>
              <a:t>AFTER </a:t>
            </a:r>
            <a:r>
              <a:rPr lang="en-IN" sz="2000" dirty="0" err="1"/>
              <a:t>cus_surname</a:t>
            </a:r>
            <a:r>
              <a:rPr lang="en-IN" sz="2000" dirty="0"/>
              <a:t>,</a:t>
            </a:r>
          </a:p>
          <a:p>
            <a:pPr marL="0" indent="0">
              <a:buNone/>
            </a:pPr>
            <a:r>
              <a:rPr lang="en-US" sz="2000" b="1" dirty="0"/>
              <a:t>ADD </a:t>
            </a:r>
            <a:r>
              <a:rPr lang="en-US" sz="2000" dirty="0" err="1"/>
              <a:t>cus_salary</a:t>
            </a:r>
            <a:r>
              <a:rPr lang="en-US" sz="2000" dirty="0"/>
              <a:t> </a:t>
            </a:r>
            <a:r>
              <a:rPr lang="en-US" sz="2000" b="1" dirty="0" err="1"/>
              <a:t>int</a:t>
            </a:r>
            <a:r>
              <a:rPr lang="en-US" sz="2000" dirty="0"/>
              <a:t>(100) NOT NULL</a:t>
            </a:r>
          </a:p>
          <a:p>
            <a:pPr marL="0" indent="0">
              <a:buNone/>
            </a:pPr>
            <a:r>
              <a:rPr lang="en-IN" sz="2000" b="1" dirty="0"/>
              <a:t>AFTER </a:t>
            </a:r>
            <a:r>
              <a:rPr lang="en-IN" sz="2000" dirty="0" err="1"/>
              <a:t>cus_age</a:t>
            </a:r>
            <a:r>
              <a:rPr lang="en-IN" sz="2000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21330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80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2. </a:t>
            </a:r>
            <a:r>
              <a:rPr lang="en-US" sz="2000" b="1" dirty="0"/>
              <a:t>MODIFY</a:t>
            </a:r>
            <a:r>
              <a:rPr lang="en-US" sz="2000" dirty="0"/>
              <a:t>: To change the column definition of the table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b="1" i="1" dirty="0"/>
              <a:t>Syntax: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table_name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MODIFY </a:t>
            </a:r>
            <a:r>
              <a:rPr lang="en-IN" sz="2000" dirty="0" err="1"/>
              <a:t>column_name</a:t>
            </a:r>
            <a:r>
              <a:rPr lang="en-IN" sz="2000" dirty="0"/>
              <a:t> </a:t>
            </a:r>
            <a:r>
              <a:rPr lang="en-IN" sz="2000" dirty="0" err="1"/>
              <a:t>column_definition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 </a:t>
            </a:r>
            <a:r>
              <a:rPr lang="en-IN" sz="2000" b="1" dirty="0"/>
              <a:t>FIRST </a:t>
            </a:r>
            <a:r>
              <a:rPr lang="en-IN" sz="2000" dirty="0"/>
              <a:t>| </a:t>
            </a:r>
            <a:r>
              <a:rPr lang="en-IN" sz="2000" b="1" dirty="0"/>
              <a:t>AFTER </a:t>
            </a:r>
            <a:r>
              <a:rPr lang="en-IN" sz="2000" dirty="0" err="1"/>
              <a:t>column_name</a:t>
            </a:r>
            <a:r>
              <a:rPr lang="en-IN" sz="2000" dirty="0"/>
              <a:t> ];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i="1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ALTER TABLE </a:t>
            </a:r>
            <a:r>
              <a:rPr lang="en-IN" sz="2000" dirty="0" err="1"/>
              <a:t>cus_tbl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MODIFY </a:t>
            </a:r>
            <a:r>
              <a:rPr lang="en-IN" sz="2000" dirty="0" err="1"/>
              <a:t>cus_surname</a:t>
            </a:r>
            <a:r>
              <a:rPr lang="en-IN" sz="2000" dirty="0"/>
              <a:t> </a:t>
            </a:r>
            <a:r>
              <a:rPr lang="en-IN" sz="2000" b="1" dirty="0" err="1"/>
              <a:t>varchar</a:t>
            </a:r>
            <a:r>
              <a:rPr lang="en-IN" sz="2000" dirty="0"/>
              <a:t>(50) NULL;</a:t>
            </a:r>
          </a:p>
        </p:txBody>
      </p:sp>
    </p:spTree>
    <p:extLst>
      <p:ext uri="{BB962C8B-B14F-4D97-AF65-F5344CB8AC3E}">
        <p14:creationId xmlns:p14="http://schemas.microsoft.com/office/powerpoint/2010/main" val="262179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1064</TotalTime>
  <Words>2940</Words>
  <Application>Microsoft Office PowerPoint</Application>
  <PresentationFormat>On-screen Show (4:3)</PresentationFormat>
  <Paragraphs>654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Wingdings</vt:lpstr>
      <vt:lpstr>Clarity</vt:lpstr>
      <vt:lpstr>MySqL</vt:lpstr>
      <vt:lpstr>MySQL CREATE DATABASE</vt:lpstr>
      <vt:lpstr>Use and Drop</vt:lpstr>
      <vt:lpstr>CREATE TABLE</vt:lpstr>
      <vt:lpstr>PowerPoint Presentation</vt:lpstr>
      <vt:lpstr>SHOW and DESCRIBE</vt:lpstr>
      <vt:lpstr>ALTER table</vt:lpstr>
      <vt:lpstr>Add multiple columns</vt:lpstr>
      <vt:lpstr>PowerPoint Presentation</vt:lpstr>
      <vt:lpstr>PowerPoint Presentation</vt:lpstr>
      <vt:lpstr>PowerPoint Presentation</vt:lpstr>
      <vt:lpstr>PowerPoint Presentation</vt:lpstr>
      <vt:lpstr>Drop Table</vt:lpstr>
      <vt:lpstr>MySQL Queries INSERT</vt:lpstr>
      <vt:lpstr>PowerPoint Presentation</vt:lpstr>
      <vt:lpstr>FROM</vt:lpstr>
      <vt:lpstr>SELECT</vt:lpstr>
      <vt:lpstr>UPDATE</vt:lpstr>
      <vt:lpstr>How to use auto_increment</vt:lpstr>
      <vt:lpstr>PowerPoint Presentation</vt:lpstr>
      <vt:lpstr>WHERE CLAUSE</vt:lpstr>
      <vt:lpstr>WHERE with AND</vt:lpstr>
      <vt:lpstr>WHERE with OR</vt:lpstr>
      <vt:lpstr>WHERE with AND &amp; OR</vt:lpstr>
      <vt:lpstr>DISTINCT</vt:lpstr>
      <vt:lpstr>ORDER BY</vt:lpstr>
      <vt:lpstr>PowerPoint Presentation</vt:lpstr>
      <vt:lpstr>PowerPoint Presentation</vt:lpstr>
      <vt:lpstr>GROUP BY</vt:lpstr>
      <vt:lpstr>Count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HAVING Clause</vt:lpstr>
      <vt:lpstr>PowerPoint Presentation</vt:lpstr>
      <vt:lpstr>MySQL LIMIT</vt:lpstr>
      <vt:lpstr>PowerPoint Presentation</vt:lpstr>
      <vt:lpstr>PowerPoint Presentation</vt:lpstr>
      <vt:lpstr>PowerPoint Presentation</vt:lpstr>
      <vt:lpstr>Like operator</vt:lpstr>
      <vt:lpstr>PowerPoint Presentation</vt:lpstr>
      <vt:lpstr>PowerPoint Presentation</vt:lpstr>
      <vt:lpstr>IN operator</vt:lpstr>
      <vt:lpstr>IS NULL</vt:lpstr>
      <vt:lpstr>IS NOT NULL</vt:lpstr>
      <vt:lpstr>BETWEEN</vt:lpstr>
      <vt:lpstr>REGEX operator</vt:lpstr>
      <vt:lpstr>PowerPoint Presentation</vt:lpstr>
      <vt:lpstr>PowerPoint Presentation</vt:lpstr>
      <vt:lpstr>Create a MySQL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Hp</dc:creator>
  <cp:lastModifiedBy>sneha e</cp:lastModifiedBy>
  <cp:revision>70</cp:revision>
  <dcterms:created xsi:type="dcterms:W3CDTF">2022-01-05T15:32:31Z</dcterms:created>
  <dcterms:modified xsi:type="dcterms:W3CDTF">2023-06-16T07:05:19Z</dcterms:modified>
</cp:coreProperties>
</file>