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8" r:id="rId11"/>
    <p:sldId id="265" r:id="rId12"/>
    <p:sldId id="266" r:id="rId13"/>
    <p:sldId id="267" r:id="rId14"/>
    <p:sldId id="268" r:id="rId15"/>
    <p:sldId id="269" r:id="rId16"/>
    <p:sldId id="271" r:id="rId17"/>
    <p:sldId id="270" r:id="rId18"/>
    <p:sldId id="274" r:id="rId19"/>
    <p:sldId id="272" r:id="rId20"/>
    <p:sldId id="273" r:id="rId21"/>
    <p:sldId id="275"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934" y="7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6B3C7E1-721A-4E2A-9A42-CE7F25B6371B}"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1065693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B3C7E1-721A-4E2A-9A42-CE7F25B6371B}"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80938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B3C7E1-721A-4E2A-9A42-CE7F25B6371B}"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245056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6B3C7E1-721A-4E2A-9A42-CE7F25B6371B}"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119000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3C7E1-721A-4E2A-9A42-CE7F25B6371B}" type="datetimeFigureOut">
              <a:rPr lang="en-IN" smtClean="0"/>
              <a:t>12-06-2023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465450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6B3C7E1-721A-4E2A-9A42-CE7F25B6371B}"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421732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6B3C7E1-721A-4E2A-9A42-CE7F25B6371B}" type="datetimeFigureOut">
              <a:rPr lang="en-IN" smtClean="0"/>
              <a:t>12-06-2023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4221655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6B3C7E1-721A-4E2A-9A42-CE7F25B6371B}" type="datetimeFigureOut">
              <a:rPr lang="en-IN" smtClean="0"/>
              <a:t>12-06-2023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159645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3C7E1-721A-4E2A-9A42-CE7F25B6371B}" type="datetimeFigureOut">
              <a:rPr lang="en-IN" smtClean="0"/>
              <a:t>12-06-2023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1777777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3C7E1-721A-4E2A-9A42-CE7F25B6371B}"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1652550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3C7E1-721A-4E2A-9A42-CE7F25B6371B}" type="datetimeFigureOut">
              <a:rPr lang="en-IN" smtClean="0"/>
              <a:t>12-06-2023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B92D33C-F272-4668-8187-9E4935AEB1EB}" type="slidenum">
              <a:rPr lang="en-IN" smtClean="0"/>
              <a:t>‹#›</a:t>
            </a:fld>
            <a:endParaRPr lang="en-IN"/>
          </a:p>
        </p:txBody>
      </p:sp>
    </p:spTree>
    <p:extLst>
      <p:ext uri="{BB962C8B-B14F-4D97-AF65-F5344CB8AC3E}">
        <p14:creationId xmlns:p14="http://schemas.microsoft.com/office/powerpoint/2010/main" val="3186289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B3C7E1-721A-4E2A-9A42-CE7F25B6371B}" type="datetimeFigureOut">
              <a:rPr lang="en-IN" smtClean="0"/>
              <a:t>12-06-2023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2D33C-F272-4668-8187-9E4935AEB1EB}" type="slidenum">
              <a:rPr lang="en-IN" smtClean="0"/>
              <a:t>‹#›</a:t>
            </a:fld>
            <a:endParaRPr lang="en-IN"/>
          </a:p>
        </p:txBody>
      </p:sp>
    </p:spTree>
    <p:extLst>
      <p:ext uri="{BB962C8B-B14F-4D97-AF65-F5344CB8AC3E}">
        <p14:creationId xmlns:p14="http://schemas.microsoft.com/office/powerpoint/2010/main" val="1198132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accent2">
                    <a:lumMod val="50000"/>
                  </a:schemeClr>
                </a:solidFill>
                <a:latin typeface="Times New Roman" panose="02020603050405020304" pitchFamily="18" charset="0"/>
                <a:cs typeface="Times New Roman" panose="02020603050405020304" pitchFamily="18" charset="0"/>
              </a:rPr>
              <a:t>Introduction to Database</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26486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DBMS is a collection of programs that facilitates users to create and maintain a database. </a:t>
            </a:r>
          </a:p>
          <a:p>
            <a:r>
              <a:rPr lang="en-IN" dirty="0">
                <a:latin typeface="Times New Roman" panose="02020603050405020304" pitchFamily="18" charset="0"/>
                <a:cs typeface="Times New Roman" panose="02020603050405020304" pitchFamily="18" charset="0"/>
              </a:rPr>
              <a:t>In other words, DBMS provides us an interface or tool for performing different operations such as the creation of a database, inserting data into it, deleting data from it, updating the data, etc. </a:t>
            </a:r>
          </a:p>
        </p:txBody>
      </p:sp>
    </p:spTree>
    <p:extLst>
      <p:ext uri="{BB962C8B-B14F-4D97-AF65-F5344CB8AC3E}">
        <p14:creationId xmlns:p14="http://schemas.microsoft.com/office/powerpoint/2010/main" val="22149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Types of DBMS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fontAlgn="base"/>
            <a:r>
              <a:rPr lang="en-IN" dirty="0">
                <a:latin typeface="Times New Roman" panose="02020603050405020304" pitchFamily="18" charset="0"/>
                <a:cs typeface="Times New Roman" panose="02020603050405020304" pitchFamily="18" charset="0"/>
              </a:rPr>
              <a:t>Eight common database management systems are:</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Hierarchical databases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Network databases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Relational databases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Object-oriented databases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Graph databases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ER model databases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Document databases</a:t>
            </a:r>
          </a:p>
          <a:p>
            <a:pPr marL="514350" indent="-514350" fontAlgn="base">
              <a:buFont typeface="+mj-lt"/>
              <a:buAutoNum type="arabicPeriod"/>
            </a:pPr>
            <a:r>
              <a:rPr lang="en-IN" dirty="0" err="1">
                <a:latin typeface="Times New Roman" panose="02020603050405020304" pitchFamily="18" charset="0"/>
                <a:cs typeface="Times New Roman" panose="02020603050405020304" pitchFamily="18" charset="0"/>
              </a:rPr>
              <a:t>NoSQL</a:t>
            </a:r>
            <a:r>
              <a:rPr lang="en-IN" dirty="0">
                <a:latin typeface="Times New Roman" panose="02020603050405020304" pitchFamily="18" charset="0"/>
                <a:cs typeface="Times New Roman" panose="02020603050405020304" pitchFamily="18" charset="0"/>
              </a:rPr>
              <a:t> databases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5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Hierarchical Databases</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fontScale="70000" lnSpcReduction="20000"/>
          </a:bodyPr>
          <a:lstStyle/>
          <a:p>
            <a:pPr fontAlgn="base"/>
            <a:r>
              <a:rPr lang="en-IN" dirty="0">
                <a:latin typeface="Times New Roman" panose="02020603050405020304" pitchFamily="18" charset="0"/>
                <a:cs typeface="Times New Roman" panose="02020603050405020304" pitchFamily="18" charset="0"/>
              </a:rPr>
              <a:t>In this model, data is stored in a parent-children relationship node. </a:t>
            </a:r>
          </a:p>
          <a:p>
            <a:pPr fontAlgn="base"/>
            <a:r>
              <a:rPr lang="en-IN" dirty="0">
                <a:latin typeface="Times New Roman" panose="02020603050405020304" pitchFamily="18" charset="0"/>
                <a:cs typeface="Times New Roman" panose="02020603050405020304" pitchFamily="18" charset="0"/>
              </a:rPr>
              <a:t>Here, besides actual data, records also contain information about their groups of parent/child relationships.</a:t>
            </a:r>
          </a:p>
          <a:p>
            <a:pPr fontAlgn="base"/>
            <a:r>
              <a:rPr lang="en-IN" dirty="0">
                <a:latin typeface="Times New Roman" panose="02020603050405020304" pitchFamily="18" charset="0"/>
                <a:cs typeface="Times New Roman" panose="02020603050405020304" pitchFamily="18" charset="0"/>
              </a:rPr>
              <a:t>Here, data is organized into a tree-like structure.</a:t>
            </a:r>
          </a:p>
          <a:p>
            <a:pPr fontAlgn="base"/>
            <a:r>
              <a:rPr lang="en-IN" dirty="0">
                <a:latin typeface="Times New Roman" panose="02020603050405020304" pitchFamily="18" charset="0"/>
                <a:cs typeface="Times New Roman" panose="02020603050405020304" pitchFamily="18" charset="0"/>
              </a:rPr>
              <a:t>The data is stored in the form of a collection of fields where each field contains only one value.</a:t>
            </a:r>
          </a:p>
          <a:p>
            <a:pPr fontAlgn="base"/>
            <a:r>
              <a:rPr lang="en-IN" dirty="0">
                <a:latin typeface="Times New Roman" panose="02020603050405020304" pitchFamily="18" charset="0"/>
                <a:cs typeface="Times New Roman" panose="02020603050405020304" pitchFamily="18" charset="0"/>
              </a:rPr>
              <a:t>The records are linked to each other via links into a parent-children relationship. Here, each child record has only one parent. A parent can have multiple children.</a:t>
            </a:r>
          </a:p>
          <a:p>
            <a:pPr fontAlgn="base"/>
            <a:r>
              <a:rPr lang="en-IN" dirty="0">
                <a:latin typeface="Times New Roman" panose="02020603050405020304" pitchFamily="18" charset="0"/>
                <a:cs typeface="Times New Roman" panose="02020603050405020304" pitchFamily="18" charset="0"/>
              </a:rPr>
              <a:t>To retrieve a field’s data, we need to traverse through each tree until the record is found.</a:t>
            </a:r>
          </a:p>
          <a:p>
            <a:pPr fontAlgn="base"/>
            <a:r>
              <a:rPr lang="en-IN" dirty="0">
                <a:latin typeface="Times New Roman" panose="02020603050405020304" pitchFamily="18" charset="0"/>
                <a:cs typeface="Times New Roman" panose="02020603050405020304" pitchFamily="18" charset="0"/>
              </a:rPr>
              <a:t>It was developed by IBM in the early 1960s.</a:t>
            </a:r>
          </a:p>
          <a:p>
            <a:pPr fontAlgn="base"/>
            <a:r>
              <a:rPr lang="en-IN" dirty="0">
                <a:latin typeface="Times New Roman" panose="02020603050405020304" pitchFamily="18" charset="0"/>
                <a:cs typeface="Times New Roman" panose="02020603050405020304" pitchFamily="18" charset="0"/>
              </a:rPr>
              <a:t>However, the hierarchical structure is simple, but it is inflexible due to the parent-child one-to-many relationship. </a:t>
            </a:r>
          </a:p>
          <a:p>
            <a:pPr fontAlgn="base"/>
            <a:r>
              <a:rPr lang="en-IN" dirty="0">
                <a:latin typeface="Times New Roman" panose="02020603050405020304" pitchFamily="18" charset="0"/>
                <a:cs typeface="Times New Roman" panose="02020603050405020304" pitchFamily="18" charset="0"/>
              </a:rPr>
              <a:t>Application: to build high-performance and availability applications usually in the banking and telecommunications industries.</a:t>
            </a:r>
          </a:p>
          <a:p>
            <a:pPr fontAlgn="base"/>
            <a:r>
              <a:rPr lang="en-IN" dirty="0">
                <a:latin typeface="Times New Roman" panose="02020603050405020304" pitchFamily="18" charset="0"/>
                <a:cs typeface="Times New Roman" panose="02020603050405020304" pitchFamily="18" charset="0"/>
              </a:rPr>
              <a:t>E.g.: the IBM Information Management System (IMS) and Windows Registry.</a:t>
            </a:r>
          </a:p>
        </p:txBody>
      </p:sp>
    </p:spTree>
    <p:extLst>
      <p:ext uri="{BB962C8B-B14F-4D97-AF65-F5344CB8AC3E}">
        <p14:creationId xmlns:p14="http://schemas.microsoft.com/office/powerpoint/2010/main" val="2031162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pic>
        <p:nvPicPr>
          <p:cNvPr id="1026" name="Picture 2" descr="https://almablog-media.s3.ap-south-1.amazonaws.com/Types_of_Database_Management_Systems3_56d60338a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87145" y="1970469"/>
            <a:ext cx="4829576" cy="34772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04937" y="5727544"/>
            <a:ext cx="2608406" cy="369332"/>
          </a:xfrm>
          <a:prstGeom prst="rect">
            <a:avLst/>
          </a:prstGeom>
        </p:spPr>
        <p:txBody>
          <a:bodyPr wrap="none">
            <a:spAutoFit/>
          </a:bodyPr>
          <a:lstStyle/>
          <a:p>
            <a:r>
              <a:rPr lang="en-IN" b="0" i="0" dirty="0">
                <a:solidFill>
                  <a:srgbClr val="1C1C25"/>
                </a:solidFill>
                <a:effectLst/>
                <a:latin typeface="Times New Roman" panose="02020603050405020304" pitchFamily="18" charset="0"/>
                <a:cs typeface="Times New Roman" panose="02020603050405020304" pitchFamily="18" charset="0"/>
              </a:rPr>
              <a:t>Fig: Hierarchical database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2434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0365"/>
            <a:ext cx="10515600" cy="1325563"/>
          </a:xfrm>
        </p:spPr>
        <p:txBody>
          <a:bodyPr/>
          <a:lstStyle/>
          <a:p>
            <a:pPr algn="ctr"/>
            <a:r>
              <a:rPr lang="en-IN" dirty="0">
                <a:latin typeface="Times New Roman" panose="02020603050405020304" pitchFamily="18" charset="0"/>
                <a:cs typeface="Times New Roman" panose="02020603050405020304" pitchFamily="18" charset="0"/>
              </a:rPr>
              <a:t>Network DBMSs</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IN" dirty="0">
                <a:latin typeface="Times New Roman" panose="02020603050405020304" pitchFamily="18" charset="0"/>
                <a:cs typeface="Times New Roman" panose="02020603050405020304" pitchFamily="18" charset="0"/>
              </a:rPr>
              <a:t>They use network structure to create a relationship between entities.</a:t>
            </a:r>
          </a:p>
          <a:p>
            <a:pPr fontAlgn="base"/>
            <a:r>
              <a:rPr lang="en-IN" dirty="0">
                <a:latin typeface="Times New Roman" panose="02020603050405020304" pitchFamily="18" charset="0"/>
                <a:cs typeface="Times New Roman" panose="02020603050405020304" pitchFamily="18" charset="0"/>
              </a:rPr>
              <a:t>Application: used on large digital computers. </a:t>
            </a:r>
          </a:p>
          <a:p>
            <a:pPr fontAlgn="base"/>
            <a:r>
              <a:rPr lang="en-IN" dirty="0">
                <a:latin typeface="Times New Roman" panose="02020603050405020304" pitchFamily="18" charset="0"/>
                <a:cs typeface="Times New Roman" panose="02020603050405020304" pitchFamily="18" charset="0"/>
              </a:rPr>
              <a:t>Network databases are hierarchical databases, but unlike hierarchical databases where one node can have a single parent only, a network node can have a relationship with multiple entities. </a:t>
            </a:r>
          </a:p>
          <a:p>
            <a:pPr fontAlgn="base"/>
            <a:r>
              <a:rPr lang="en-IN" dirty="0">
                <a:latin typeface="Times New Roman" panose="02020603050405020304" pitchFamily="18" charset="0"/>
                <a:cs typeface="Times New Roman" panose="02020603050405020304" pitchFamily="18" charset="0"/>
              </a:rPr>
              <a:t>A network database looks more like a cobweb or interconnected network of records.</a:t>
            </a:r>
          </a:p>
          <a:p>
            <a:pPr fontAlgn="base"/>
            <a:r>
              <a:rPr lang="en-IN" dirty="0">
                <a:latin typeface="Times New Roman" panose="02020603050405020304" pitchFamily="18" charset="0"/>
                <a:cs typeface="Times New Roman" panose="02020603050405020304" pitchFamily="18" charset="0"/>
              </a:rPr>
              <a:t>Here, children are called members and parents are called occupiers. The difference between each child or member is that it can have more than one parent.</a:t>
            </a:r>
          </a:p>
          <a:p>
            <a:pPr fontAlgn="base"/>
            <a:r>
              <a:rPr lang="en-IN" dirty="0">
                <a:latin typeface="Times New Roman" panose="02020603050405020304" pitchFamily="18" charset="0"/>
                <a:cs typeface="Times New Roman" panose="02020603050405020304" pitchFamily="18" charset="0"/>
              </a:rPr>
              <a:t>Data in a network database is organized in many-to-many relationships.</a:t>
            </a:r>
          </a:p>
          <a:p>
            <a:pPr fontAlgn="base"/>
            <a:r>
              <a:rPr lang="en-IN" dirty="0">
                <a:latin typeface="Times New Roman" panose="02020603050405020304" pitchFamily="18" charset="0"/>
                <a:cs typeface="Times New Roman" panose="02020603050405020304" pitchFamily="18" charset="0"/>
              </a:rPr>
              <a:t>E.g.: the Integrated Data Store (IDS), IDMS (Integrated Database Management System), </a:t>
            </a:r>
            <a:r>
              <a:rPr lang="en-IN" dirty="0" err="1">
                <a:latin typeface="Times New Roman" panose="02020603050405020304" pitchFamily="18" charset="0"/>
                <a:cs typeface="Times New Roman" panose="02020603050405020304" pitchFamily="18" charset="0"/>
              </a:rPr>
              <a:t>Raima</a:t>
            </a:r>
            <a:r>
              <a:rPr lang="en-IN" dirty="0">
                <a:latin typeface="Times New Roman" panose="02020603050405020304" pitchFamily="18" charset="0"/>
                <a:cs typeface="Times New Roman" panose="02020603050405020304" pitchFamily="18" charset="0"/>
              </a:rPr>
              <a:t> Database Manager, </a:t>
            </a:r>
            <a:r>
              <a:rPr lang="en-IN" dirty="0" err="1">
                <a:latin typeface="Times New Roman" panose="02020603050405020304" pitchFamily="18" charset="0"/>
                <a:cs typeface="Times New Roman" panose="02020603050405020304" pitchFamily="18" charset="0"/>
              </a:rPr>
              <a:t>TurboIMAGE</a:t>
            </a:r>
            <a:r>
              <a:rPr lang="en-IN" dirty="0">
                <a:latin typeface="Times New Roman" panose="02020603050405020304" pitchFamily="18" charset="0"/>
                <a:cs typeface="Times New Roman" panose="02020603050405020304" pitchFamily="18" charset="0"/>
              </a:rPr>
              <a:t>, and Univac DMS-1100.</a:t>
            </a:r>
          </a:p>
          <a:p>
            <a:pPr fontAlgn="base"/>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710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pic>
        <p:nvPicPr>
          <p:cNvPr id="2050" name="Picture 2" descr="https://almablog-media.s3.ap-south-1.amazonaws.com/Types_of_Database_Management_Systems4_0f85c2d81c.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6845" y="1931831"/>
            <a:ext cx="3863662" cy="3490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470408" y="5319575"/>
            <a:ext cx="3352200" cy="369332"/>
          </a:xfrm>
          <a:prstGeom prst="rect">
            <a:avLst/>
          </a:prstGeom>
        </p:spPr>
        <p:txBody>
          <a:bodyPr wrap="none">
            <a:spAutoFit/>
          </a:bodyPr>
          <a:lstStyle/>
          <a:p>
            <a:r>
              <a:rPr lang="en-IN" b="0" i="0" dirty="0">
                <a:solidFill>
                  <a:srgbClr val="1C1C25"/>
                </a:solidFill>
                <a:effectLst/>
                <a:latin typeface="Times New Roman" panose="02020603050405020304" pitchFamily="18" charset="0"/>
                <a:cs typeface="Times New Roman" panose="02020603050405020304" pitchFamily="18" charset="0"/>
              </a:rPr>
              <a:t>Fig: Example of Network DBMSs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862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pic>
        <p:nvPicPr>
          <p:cNvPr id="3074" name="Picture 2" descr="https://almablog-media.s3.ap-south-1.amazonaws.com/Types_of_Database_Management_Systems5_6626c8783b.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18208" y="1690688"/>
            <a:ext cx="4357553" cy="33472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25962" y="5037909"/>
            <a:ext cx="3263907" cy="369332"/>
          </a:xfrm>
          <a:prstGeom prst="rect">
            <a:avLst/>
          </a:prstGeom>
        </p:spPr>
        <p:txBody>
          <a:bodyPr wrap="none">
            <a:spAutoFit/>
          </a:bodyPr>
          <a:lstStyle/>
          <a:p>
            <a:r>
              <a:rPr lang="en-IN" b="0" i="0" dirty="0">
                <a:solidFill>
                  <a:srgbClr val="1C1C25"/>
                </a:solidFill>
                <a:effectLst/>
                <a:latin typeface="Times New Roman" panose="02020603050405020304" pitchFamily="18" charset="0"/>
                <a:cs typeface="Times New Roman" panose="02020603050405020304" pitchFamily="18" charset="0"/>
              </a:rPr>
              <a:t>Fig: Example of </a:t>
            </a:r>
            <a:r>
              <a:rPr lang="en-IN" dirty="0"/>
              <a:t>Network</a:t>
            </a:r>
            <a:r>
              <a:rPr lang="en-IN" b="0" i="0" dirty="0">
                <a:solidFill>
                  <a:srgbClr val="1C1C25"/>
                </a:solidFill>
                <a:effectLst/>
                <a:latin typeface="Times New Roman" panose="02020603050405020304" pitchFamily="18" charset="0"/>
                <a:cs typeface="Times New Roman" panose="02020603050405020304" pitchFamily="18" charset="0"/>
              </a:rPr>
              <a:t> DBMS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4496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Relational DBMS</a:t>
            </a:r>
          </a:p>
        </p:txBody>
      </p:sp>
      <p:sp>
        <p:nvSpPr>
          <p:cNvPr id="3" name="Content Placeholder 2"/>
          <p:cNvSpPr>
            <a:spLocks noGrp="1"/>
          </p:cNvSpPr>
          <p:nvPr>
            <p:ph idx="1"/>
          </p:nvPr>
        </p:nvSpPr>
        <p:spPr/>
        <p:txBody>
          <a:bodyPr>
            <a:normAutofit fontScale="92500" lnSpcReduction="10000"/>
          </a:bodyPr>
          <a:lstStyle/>
          <a:p>
            <a:pPr fontAlgn="base"/>
            <a:r>
              <a:rPr lang="en-IN" dirty="0">
                <a:latin typeface="Times New Roman" panose="02020603050405020304" pitchFamily="18" charset="0"/>
                <a:cs typeface="Times New Roman" panose="02020603050405020304" pitchFamily="18" charset="0"/>
              </a:rPr>
              <a:t>Here, the relationship between data is relational and data is stored in tabular form of columns and rows. </a:t>
            </a:r>
          </a:p>
          <a:p>
            <a:pPr fontAlgn="base"/>
            <a:r>
              <a:rPr lang="en-IN" dirty="0">
                <a:latin typeface="Times New Roman" panose="02020603050405020304" pitchFamily="18" charset="0"/>
                <a:cs typeface="Times New Roman" panose="02020603050405020304" pitchFamily="18" charset="0"/>
              </a:rPr>
              <a:t>Each column of a table represents an attribute and each row in a table represents a record. </a:t>
            </a:r>
          </a:p>
          <a:p>
            <a:pPr fontAlgn="base"/>
            <a:r>
              <a:rPr lang="en-IN" dirty="0">
                <a:latin typeface="Times New Roman" panose="02020603050405020304" pitchFamily="18" charset="0"/>
                <a:cs typeface="Times New Roman" panose="02020603050405020304" pitchFamily="18" charset="0"/>
              </a:rPr>
              <a:t>Each field in a table represents a data value.</a:t>
            </a:r>
          </a:p>
          <a:p>
            <a:pPr fontAlgn="base"/>
            <a:r>
              <a:rPr lang="en-IN" dirty="0">
                <a:latin typeface="Times New Roman" panose="02020603050405020304" pitchFamily="18" charset="0"/>
                <a:cs typeface="Times New Roman" panose="02020603050405020304" pitchFamily="18" charset="0"/>
              </a:rPr>
              <a:t>Structured Query Language (SQL) is the language used to query RDBMS, including inserting, updating, deleting, and searching records. </a:t>
            </a:r>
          </a:p>
          <a:p>
            <a:pPr fontAlgn="base"/>
            <a:r>
              <a:rPr lang="en-IN" dirty="0">
                <a:latin typeface="Times New Roman" panose="02020603050405020304" pitchFamily="18" charset="0"/>
                <a:cs typeface="Times New Roman" panose="02020603050405020304" pitchFamily="18" charset="0"/>
              </a:rPr>
              <a:t>It work on each table that has a key field that uniquely indicates each row.</a:t>
            </a:r>
          </a:p>
          <a:p>
            <a:pPr fontAlgn="base"/>
            <a:r>
              <a:rPr lang="en-IN" dirty="0">
                <a:latin typeface="Times New Roman" panose="02020603050405020304" pitchFamily="18" charset="0"/>
                <a:cs typeface="Times New Roman" panose="02020603050405020304" pitchFamily="18" charset="0"/>
              </a:rPr>
              <a:t>These key fields can be used to connect one table of data to another.</a:t>
            </a:r>
          </a:p>
          <a:p>
            <a:pPr fontAlgn="base"/>
            <a:r>
              <a:rPr lang="en-IN" dirty="0"/>
              <a:t>They are the most popular and widely used databases.</a:t>
            </a:r>
          </a:p>
        </p:txBody>
      </p:sp>
    </p:spTree>
    <p:extLst>
      <p:ext uri="{BB962C8B-B14F-4D97-AF65-F5344CB8AC3E}">
        <p14:creationId xmlns:p14="http://schemas.microsoft.com/office/powerpoint/2010/main" val="241117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6396"/>
          </a:xfrm>
        </p:spPr>
        <p:txBody>
          <a:bodyPr>
            <a:normAutofit fontScale="90000"/>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pic>
        <p:nvPicPr>
          <p:cNvPr id="5122" name="Picture 2" descr="https://almablog-media.s3.ap-south-1.amazonaws.com/l27ybggvj2nktkr8e_image2_61685e7a5e.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027906"/>
            <a:ext cx="5801784"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59822" y="5630792"/>
            <a:ext cx="3340658" cy="369332"/>
          </a:xfrm>
          <a:prstGeom prst="rect">
            <a:avLst/>
          </a:prstGeom>
        </p:spPr>
        <p:txBody>
          <a:bodyPr wrap="none">
            <a:spAutoFit/>
          </a:bodyPr>
          <a:lstStyle/>
          <a:p>
            <a:r>
              <a:rPr lang="en-IN" b="0" i="0" dirty="0">
                <a:solidFill>
                  <a:srgbClr val="1C1C25"/>
                </a:solidFill>
                <a:effectLst/>
                <a:latin typeface="Times New Roman" panose="02020603050405020304" pitchFamily="18" charset="0"/>
                <a:cs typeface="Times New Roman" panose="02020603050405020304" pitchFamily="18" charset="0"/>
              </a:rPr>
              <a:t>Fig: Example of </a:t>
            </a:r>
            <a:r>
              <a:rPr lang="en-IN" dirty="0"/>
              <a:t>relational </a:t>
            </a:r>
            <a:r>
              <a:rPr lang="en-IN" b="0" i="0" dirty="0">
                <a:solidFill>
                  <a:srgbClr val="1C1C25"/>
                </a:solidFill>
                <a:effectLst/>
                <a:latin typeface="Times New Roman" panose="02020603050405020304" pitchFamily="18" charset="0"/>
                <a:cs typeface="Times New Roman" panose="02020603050405020304" pitchFamily="18" charset="0"/>
              </a:rPr>
              <a:t>DBMS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892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Object-Oriented Model</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fontScale="92500" lnSpcReduction="20000"/>
          </a:bodyPr>
          <a:lstStyle/>
          <a:p>
            <a:pPr fontAlgn="base"/>
            <a:r>
              <a:rPr lang="en-IN" dirty="0">
                <a:latin typeface="Times New Roman" panose="02020603050405020304" pitchFamily="18" charset="0"/>
                <a:cs typeface="Times New Roman" panose="02020603050405020304" pitchFamily="18" charset="0"/>
              </a:rPr>
              <a:t>It takes more than the storage of programming language objects. </a:t>
            </a:r>
          </a:p>
          <a:p>
            <a:pPr fontAlgn="base"/>
            <a:r>
              <a:rPr lang="en-IN" dirty="0">
                <a:latin typeface="Times New Roman" panose="02020603050405020304" pitchFamily="18" charset="0"/>
                <a:cs typeface="Times New Roman" panose="02020603050405020304" pitchFamily="18" charset="0"/>
              </a:rPr>
              <a:t>It provides full-featured database programming capabilities while containing native language compatibility. </a:t>
            </a:r>
          </a:p>
          <a:p>
            <a:pPr fontAlgn="base"/>
            <a:r>
              <a:rPr lang="en-IN" dirty="0">
                <a:latin typeface="Times New Roman" panose="02020603050405020304" pitchFamily="18" charset="0"/>
                <a:cs typeface="Times New Roman" panose="02020603050405020304" pitchFamily="18" charset="0"/>
              </a:rPr>
              <a:t>It adds the database functionality to object programming languages. Applications require less code, use more natural data modelling, and code bases are easier to maintain.</a:t>
            </a:r>
          </a:p>
          <a:p>
            <a:pPr fontAlgn="base"/>
            <a:r>
              <a:rPr lang="en-IN" dirty="0">
                <a:latin typeface="Times New Roman" panose="02020603050405020304" pitchFamily="18" charset="0"/>
                <a:cs typeface="Times New Roman" panose="02020603050405020304" pitchFamily="18" charset="0"/>
              </a:rPr>
              <a:t>Object developers can write complete database applications with a decent amount of additional effort.</a:t>
            </a:r>
          </a:p>
          <a:p>
            <a:pPr fontAlgn="base"/>
            <a:r>
              <a:rPr lang="en-IN" dirty="0">
                <a:latin typeface="Times New Roman" panose="02020603050405020304" pitchFamily="18" charset="0"/>
                <a:cs typeface="Times New Roman" panose="02020603050405020304" pitchFamily="18" charset="0"/>
              </a:rPr>
              <a:t>The object-oriented database derivation is the integrity of object-oriented programming language systems and consistent systems. </a:t>
            </a:r>
          </a:p>
          <a:p>
            <a:pPr fontAlgn="base"/>
            <a:r>
              <a:rPr lang="en-IN" dirty="0">
                <a:latin typeface="Times New Roman" panose="02020603050405020304" pitchFamily="18" charset="0"/>
                <a:cs typeface="Times New Roman" panose="02020603050405020304" pitchFamily="18" charset="0"/>
              </a:rPr>
              <a:t>The power of object-oriented databases comes from the cyclical treatment of both consistent data, as found in databases, and transient data, as found in executing programs.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79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Backend Development</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IN" dirty="0">
                <a:latin typeface="Times New Roman" panose="02020603050405020304" pitchFamily="18" charset="0"/>
                <a:cs typeface="Times New Roman" panose="02020603050405020304" pitchFamily="18" charset="0"/>
              </a:rPr>
              <a:t>Web development activities that are done at the back end of programs. </a:t>
            </a:r>
          </a:p>
          <a:p>
            <a:pPr fontAlgn="base"/>
            <a:r>
              <a:rPr lang="en-IN" dirty="0">
                <a:latin typeface="Times New Roman" panose="02020603050405020304" pitchFamily="18" charset="0"/>
                <a:cs typeface="Times New Roman" panose="02020603050405020304" pitchFamily="18" charset="0"/>
              </a:rPr>
              <a:t>It covers server-side web application logic, like writing APIs, creating libraries, and working with system components instead of frontend development, which focuses on customer-facing services and programs.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8439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2914"/>
          </a:xfrm>
        </p:spPr>
        <p:txBody>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pic>
        <p:nvPicPr>
          <p:cNvPr id="4098" name="Picture 2" descr="https://almablog-media.s3.ap-south-1.amazonaws.com/Types_of_Database_Management_Systems6_867991fd53.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51043" y="1690688"/>
            <a:ext cx="4089914" cy="33279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36943" y="5027434"/>
            <a:ext cx="2812180" cy="369332"/>
          </a:xfrm>
          <a:prstGeom prst="rect">
            <a:avLst/>
          </a:prstGeom>
        </p:spPr>
        <p:txBody>
          <a:bodyPr wrap="none">
            <a:spAutoFit/>
          </a:bodyPr>
          <a:lstStyle/>
          <a:p>
            <a:r>
              <a:rPr lang="en-IN" b="0" i="0" dirty="0">
                <a:solidFill>
                  <a:srgbClr val="1C1C25"/>
                </a:solidFill>
                <a:effectLst/>
                <a:latin typeface="Times New Roman" panose="02020603050405020304" pitchFamily="18" charset="0"/>
                <a:cs typeface="Times New Roman" panose="02020603050405020304" pitchFamily="18" charset="0"/>
              </a:rPr>
              <a:t>Fig: </a:t>
            </a:r>
            <a:r>
              <a:rPr lang="en-IN" dirty="0"/>
              <a:t>Object-oriented </a:t>
            </a:r>
            <a:r>
              <a:rPr lang="en-IN" b="0" i="0" dirty="0">
                <a:solidFill>
                  <a:srgbClr val="1C1C25"/>
                </a:solidFill>
                <a:effectLst/>
                <a:latin typeface="Times New Roman" panose="02020603050405020304" pitchFamily="18" charset="0"/>
                <a:cs typeface="Times New Roman" panose="02020603050405020304" pitchFamily="18" charset="0"/>
              </a:rPr>
              <a:t>DBMS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4783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Non-relational database</a:t>
            </a:r>
            <a:endParaRPr lang="en-IN" dirty="0"/>
          </a:p>
        </p:txBody>
      </p:sp>
      <p:sp>
        <p:nvSpPr>
          <p:cNvPr id="3" name="Content Placeholder 2"/>
          <p:cNvSpPr>
            <a:spLocks noGrp="1"/>
          </p:cNvSpPr>
          <p:nvPr>
            <p:ph idx="1"/>
          </p:nvPr>
        </p:nvSpPr>
        <p:spPr/>
        <p:txBody>
          <a:bodyPr/>
          <a:lstStyle/>
          <a:p>
            <a:pPr fontAlgn="base"/>
            <a:r>
              <a:rPr lang="en-IN" dirty="0">
                <a:latin typeface="Times New Roman" panose="02020603050405020304" pitchFamily="18" charset="0"/>
                <a:cs typeface="Times New Roman" panose="02020603050405020304" pitchFamily="18" charset="0"/>
              </a:rPr>
              <a:t>They are sometimes called </a:t>
            </a:r>
            <a:r>
              <a:rPr lang="en-IN" dirty="0" err="1">
                <a:latin typeface="Times New Roman" panose="02020603050405020304" pitchFamily="18" charset="0"/>
                <a:cs typeface="Times New Roman" panose="02020603050405020304" pitchFamily="18" charset="0"/>
              </a:rPr>
              <a:t>NoSQL</a:t>
            </a:r>
            <a:r>
              <a:rPr lang="en-IN" dirty="0">
                <a:latin typeface="Times New Roman" panose="02020603050405020304" pitchFamily="18" charset="0"/>
                <a:cs typeface="Times New Roman" panose="02020603050405020304" pitchFamily="18" charset="0"/>
              </a:rPr>
              <a:t> (Not Only SQL), is any kind of database that doesn’t use the tables, fields, and columns structured data concept from relational databases. </a:t>
            </a:r>
          </a:p>
          <a:p>
            <a:pPr fontAlgn="base"/>
            <a:r>
              <a:rPr lang="en-IN" dirty="0">
                <a:latin typeface="Times New Roman" panose="02020603050405020304" pitchFamily="18" charset="0"/>
                <a:cs typeface="Times New Roman" panose="02020603050405020304" pitchFamily="18" charset="0"/>
              </a:rPr>
              <a:t>They have been designed with the cloud in mind, making them great at horizontal scaling.</a:t>
            </a:r>
          </a:p>
          <a:p>
            <a:pPr fontAlgn="base"/>
            <a:r>
              <a:rPr lang="en-IN" dirty="0">
                <a:latin typeface="Times New Roman" panose="02020603050405020304" pitchFamily="18" charset="0"/>
                <a:cs typeface="Times New Roman" panose="02020603050405020304" pitchFamily="18" charset="0"/>
              </a:rPr>
              <a:t>Consider the same customer example as above. In this case, however, we are able to view all the data of one customer in a single place as a single document.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85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pic>
        <p:nvPicPr>
          <p:cNvPr id="6148" name="Picture 4" descr="https://almablog-media.s3.ap-south-1.amazonaws.com/l27sdncfeiam4pe8g_image3_d870426e3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08850" y="1004552"/>
            <a:ext cx="7657634" cy="456095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54319" y="3244334"/>
            <a:ext cx="4083362" cy="369332"/>
          </a:xfrm>
          <a:prstGeom prst="rect">
            <a:avLst/>
          </a:prstGeom>
        </p:spPr>
        <p:txBody>
          <a:bodyPr wrap="none">
            <a:spAutoFit/>
          </a:bodyPr>
          <a:lstStyle/>
          <a:p>
            <a:r>
              <a:rPr lang="en-IN" b="0" i="0" dirty="0">
                <a:solidFill>
                  <a:srgbClr val="1C1C25"/>
                </a:solidFill>
                <a:effectLst/>
                <a:latin typeface="Times New Roman" panose="02020603050405020304" pitchFamily="18" charset="0"/>
                <a:cs typeface="Times New Roman" panose="02020603050405020304" pitchFamily="18" charset="0"/>
              </a:rPr>
              <a:t>Fig: Example 1 of </a:t>
            </a:r>
            <a:r>
              <a:rPr lang="en-IN" dirty="0"/>
              <a:t>object-oriented </a:t>
            </a:r>
            <a:r>
              <a:rPr lang="en-IN" b="0" i="0" dirty="0">
                <a:solidFill>
                  <a:srgbClr val="1C1C25"/>
                </a:solidFill>
                <a:effectLst/>
                <a:latin typeface="Times New Roman" panose="02020603050405020304" pitchFamily="18" charset="0"/>
                <a:cs typeface="Times New Roman" panose="02020603050405020304" pitchFamily="18" charset="0"/>
              </a:rPr>
              <a:t>DBMS</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4608110" y="5565508"/>
            <a:ext cx="3776675" cy="369332"/>
          </a:xfrm>
          <a:prstGeom prst="rect">
            <a:avLst/>
          </a:prstGeom>
        </p:spPr>
        <p:txBody>
          <a:bodyPr wrap="none">
            <a:spAutoFit/>
          </a:bodyPr>
          <a:lstStyle/>
          <a:p>
            <a:pPr algn="ctr"/>
            <a:r>
              <a:rPr lang="en-IN" b="0" i="0" dirty="0">
                <a:solidFill>
                  <a:srgbClr val="1C1C25"/>
                </a:solidFill>
                <a:effectLst/>
                <a:latin typeface="Times New Roman" panose="02020603050405020304" pitchFamily="18" charset="0"/>
                <a:cs typeface="Times New Roman" panose="02020603050405020304" pitchFamily="18" charset="0"/>
              </a:rPr>
              <a:t>Fig: Example of </a:t>
            </a:r>
            <a:r>
              <a:rPr lang="en-IN" dirty="0"/>
              <a:t>Non-relational </a:t>
            </a:r>
            <a:r>
              <a:rPr lang="en-IN" b="0" i="0" dirty="0">
                <a:solidFill>
                  <a:srgbClr val="1C1C25"/>
                </a:solidFill>
                <a:effectLst/>
                <a:latin typeface="Times New Roman" panose="02020603050405020304" pitchFamily="18" charset="0"/>
                <a:cs typeface="Times New Roman" panose="02020603050405020304" pitchFamily="18" charset="0"/>
              </a:rPr>
              <a:t>DBMS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603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XAMPP</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fontAlgn="base"/>
            <a:r>
              <a:rPr lang="en-IN" b="1" dirty="0">
                <a:latin typeface="Times New Roman" panose="02020603050405020304" pitchFamily="18" charset="0"/>
                <a:cs typeface="Times New Roman" panose="02020603050405020304" pitchFamily="18" charset="0"/>
              </a:rPr>
              <a:t>Apache:</a:t>
            </a:r>
            <a:r>
              <a:rPr lang="en-IN" dirty="0">
                <a:latin typeface="Times New Roman" panose="02020603050405020304" pitchFamily="18" charset="0"/>
                <a:cs typeface="Times New Roman" panose="02020603050405020304" pitchFamily="18" charset="0"/>
              </a:rPr>
              <a:t> The open source web server Apache is the most widely used server worldwide for delivery of web content. The server application is made available as a free software by the Apache Software Foundation.</a:t>
            </a:r>
          </a:p>
          <a:p>
            <a:pPr fontAlgn="base"/>
            <a:r>
              <a:rPr lang="en-IN" b="1" dirty="0">
                <a:latin typeface="Times New Roman" panose="02020603050405020304" pitchFamily="18" charset="0"/>
                <a:cs typeface="Times New Roman" panose="02020603050405020304" pitchFamily="18" charset="0"/>
              </a:rPr>
              <a:t>MySQL/</a:t>
            </a:r>
            <a:r>
              <a:rPr lang="en-IN" b="1" dirty="0" err="1">
                <a:latin typeface="Times New Roman" panose="02020603050405020304" pitchFamily="18" charset="0"/>
                <a:cs typeface="Times New Roman" panose="02020603050405020304" pitchFamily="18" charset="0"/>
              </a:rPr>
              <a:t>MariaDB</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in MySQL, XAMPP contains one of the most popular relational database management systems in the world. In combination with the web server Apache and the scripting language PHP, MySQL offers data storage for web services. Current XAMPP versions have replaced MySQL with </a:t>
            </a:r>
            <a:r>
              <a:rPr lang="en-IN" dirty="0" err="1">
                <a:latin typeface="Times New Roman" panose="02020603050405020304" pitchFamily="18" charset="0"/>
                <a:cs typeface="Times New Roman" panose="02020603050405020304" pitchFamily="18" charset="0"/>
              </a:rPr>
              <a:t>MariaDB</a:t>
            </a:r>
            <a:r>
              <a:rPr lang="en-IN" dirty="0">
                <a:latin typeface="Times New Roman" panose="02020603050405020304" pitchFamily="18" charset="0"/>
                <a:cs typeface="Times New Roman" panose="02020603050405020304" pitchFamily="18" charset="0"/>
              </a:rPr>
              <a:t>.</a:t>
            </a:r>
          </a:p>
          <a:p>
            <a:pPr fontAlgn="base"/>
            <a:r>
              <a:rPr lang="en-IN" b="1" dirty="0">
                <a:latin typeface="Times New Roman" panose="02020603050405020304" pitchFamily="18" charset="0"/>
                <a:cs typeface="Times New Roman" panose="02020603050405020304" pitchFamily="18" charset="0"/>
              </a:rPr>
              <a:t>PHP:</a:t>
            </a:r>
            <a:r>
              <a:rPr lang="en-IN" dirty="0">
                <a:latin typeface="Times New Roman" panose="02020603050405020304" pitchFamily="18" charset="0"/>
                <a:cs typeface="Times New Roman" panose="02020603050405020304" pitchFamily="18" charset="0"/>
              </a:rPr>
              <a:t> the server-side programming language PHP enables users to create dynamic websites or applications. PHP can be installed on all platforms and supports a number of diverse database systems.</a:t>
            </a:r>
          </a:p>
          <a:p>
            <a:pPr fontAlgn="base"/>
            <a:r>
              <a:rPr lang="en-IN" b="1" dirty="0">
                <a:latin typeface="Times New Roman" panose="02020603050405020304" pitchFamily="18" charset="0"/>
                <a:cs typeface="Times New Roman" panose="02020603050405020304" pitchFamily="18" charset="0"/>
              </a:rPr>
              <a:t>Perl:</a:t>
            </a:r>
            <a:r>
              <a:rPr lang="en-IN" dirty="0">
                <a:latin typeface="Times New Roman" panose="02020603050405020304" pitchFamily="18" charset="0"/>
                <a:cs typeface="Times New Roman" panose="02020603050405020304" pitchFamily="18" charset="0"/>
              </a:rPr>
              <a:t> the scripting language Perl is used in system administration, web development, and network programming. Like PHP, Perl also enables users to program dynamic web applications.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11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Backend developer</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fontAlgn="base"/>
            <a:r>
              <a:rPr lang="en-IN" dirty="0">
                <a:latin typeface="Times New Roman" panose="02020603050405020304" pitchFamily="18" charset="0"/>
                <a:cs typeface="Times New Roman" panose="02020603050405020304" pitchFamily="18" charset="0"/>
              </a:rPr>
              <a:t>They take care and maintain the back-end of a website including databases, servers, and apps, and they control what you don't see.</a:t>
            </a:r>
          </a:p>
          <a:p>
            <a:pPr fontAlgn="base"/>
            <a:r>
              <a:rPr lang="en-IN" dirty="0">
                <a:latin typeface="Times New Roman" panose="02020603050405020304" pitchFamily="18" charset="0"/>
                <a:cs typeface="Times New Roman" panose="02020603050405020304" pitchFamily="18" charset="0"/>
              </a:rPr>
              <a:t>They build code that allows a database and an application to communicate with one another. </a:t>
            </a:r>
          </a:p>
          <a:p>
            <a:pPr fontAlgn="base"/>
            <a:r>
              <a:rPr lang="en-IN" dirty="0">
                <a:latin typeface="Times New Roman" panose="02020603050405020304" pitchFamily="18" charset="0"/>
                <a:cs typeface="Times New Roman" panose="02020603050405020304" pitchFamily="18" charset="0"/>
              </a:rPr>
              <a:t>Their job focus on website architecture, and writing code that communicates between the website’s database and the user's browser. Data integrity must be ensured.</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0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Backend developer skills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Data structures and Algorithms:</a:t>
            </a:r>
          </a:p>
          <a:p>
            <a:pPr fontAlgn="base"/>
            <a:r>
              <a:rPr lang="en-IN" dirty="0">
                <a:latin typeface="Times New Roman" panose="02020603050405020304" pitchFamily="18" charset="0"/>
                <a:cs typeface="Times New Roman" panose="02020603050405020304" pitchFamily="18" charset="0"/>
              </a:rPr>
              <a:t> A backend developer creates code that does relational mapping to retrieve data from a database. </a:t>
            </a:r>
          </a:p>
          <a:p>
            <a:pPr fontAlgn="base"/>
            <a:r>
              <a:rPr lang="en-IN" dirty="0">
                <a:latin typeface="Times New Roman" panose="02020603050405020304" pitchFamily="18" charset="0"/>
                <a:cs typeface="Times New Roman" panose="02020603050405020304" pitchFamily="18" charset="0"/>
              </a:rPr>
              <a:t>It's crucial to have a good understanding of how they work.</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533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7005"/>
          </a:xfrm>
        </p:spPr>
        <p:txBody>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838200" y="1378039"/>
            <a:ext cx="10515600" cy="4747408"/>
          </a:xfrm>
        </p:spPr>
        <p:txBody>
          <a:bodyPr>
            <a:noAutofit/>
          </a:bodyPr>
          <a:lstStyle/>
          <a:p>
            <a:pPr marL="0" indent="0" fontAlgn="base">
              <a:buNone/>
            </a:pPr>
            <a:r>
              <a:rPr lang="en-IN" sz="2400" dirty="0">
                <a:latin typeface="Times New Roman" panose="02020603050405020304" pitchFamily="18" charset="0"/>
                <a:cs typeface="Times New Roman" panose="02020603050405020304" pitchFamily="18" charset="0"/>
              </a:rPr>
              <a:t>2. Programming Languages and Frameworks:</a:t>
            </a:r>
          </a:p>
          <a:p>
            <a:pPr fontAlgn="base"/>
            <a:r>
              <a:rPr lang="en-IN" sz="2400" dirty="0">
                <a:latin typeface="Times New Roman" panose="02020603050405020304" pitchFamily="18" charset="0"/>
                <a:cs typeface="Times New Roman" panose="02020603050405020304" pitchFamily="18" charset="0"/>
              </a:rPr>
              <a:t> There should be an in-depth understanding of backend programming languages, i.e.; </a:t>
            </a:r>
          </a:p>
          <a:p>
            <a:pPr lvl="1" fontAlgn="base"/>
            <a:r>
              <a:rPr lang="en-IN" dirty="0">
                <a:latin typeface="Times New Roman" panose="02020603050405020304" pitchFamily="18" charset="0"/>
                <a:cs typeface="Times New Roman" panose="02020603050405020304" pitchFamily="18" charset="0"/>
              </a:rPr>
              <a:t>Python is the most widely used programming language. It is adaptable and simple to use. Backend development is done with Python frameworks like </a:t>
            </a:r>
            <a:r>
              <a:rPr lang="en-IN" dirty="0" err="1">
                <a:latin typeface="Times New Roman" panose="02020603050405020304" pitchFamily="18" charset="0"/>
                <a:cs typeface="Times New Roman" panose="02020603050405020304" pitchFamily="18" charset="0"/>
              </a:rPr>
              <a:t>Django</a:t>
            </a:r>
            <a:r>
              <a:rPr lang="en-IN" dirty="0">
                <a:latin typeface="Times New Roman" panose="02020603050405020304" pitchFamily="18" charset="0"/>
                <a:cs typeface="Times New Roman" panose="02020603050405020304" pitchFamily="18" charset="0"/>
              </a:rPr>
              <a:t> and Flask.</a:t>
            </a:r>
          </a:p>
          <a:p>
            <a:pPr lvl="1" fontAlgn="base"/>
            <a:r>
              <a:rPr lang="en-IN" dirty="0" err="1">
                <a:latin typeface="Times New Roman" panose="02020603050405020304" pitchFamily="18" charset="0"/>
                <a:cs typeface="Times New Roman" panose="02020603050405020304" pitchFamily="18" charset="0"/>
              </a:rPr>
              <a:t>NodeJS</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ExpressJS</a:t>
            </a:r>
            <a:r>
              <a:rPr lang="en-IN" dirty="0">
                <a:latin typeface="Times New Roman" panose="02020603050405020304" pitchFamily="18" charset="0"/>
                <a:cs typeface="Times New Roman" panose="02020603050405020304" pitchFamily="18" charset="0"/>
              </a:rPr>
              <a:t> are examples of JavaScript environments.</a:t>
            </a:r>
          </a:p>
          <a:p>
            <a:pPr lvl="1" fontAlgn="base"/>
            <a:r>
              <a:rPr lang="en-IN" dirty="0">
                <a:latin typeface="Times New Roman" panose="02020603050405020304" pitchFamily="18" charset="0"/>
                <a:cs typeface="Times New Roman" panose="02020603050405020304" pitchFamily="18" charset="0"/>
              </a:rPr>
              <a:t>Java, in particular, was designed from the start to be used on the server. Spring and Java Server Faces are two popular Java frameworks.</a:t>
            </a:r>
          </a:p>
          <a:p>
            <a:pPr lvl="1" fontAlgn="base"/>
            <a:r>
              <a:rPr lang="en-IN" dirty="0">
                <a:latin typeface="Times New Roman" panose="02020603050405020304" pitchFamily="18" charset="0"/>
                <a:cs typeface="Times New Roman" panose="02020603050405020304" pitchFamily="18" charset="0"/>
              </a:rPr>
              <a:t>In Windows systems, the C language is the recommended architecture for backend programming.</a:t>
            </a:r>
          </a:p>
          <a:p>
            <a:pPr fontAlgn="base"/>
            <a:r>
              <a:rPr lang="en-IN" sz="2400" dirty="0">
                <a:latin typeface="Times New Roman" panose="02020603050405020304" pitchFamily="18" charset="0"/>
                <a:cs typeface="Times New Roman" panose="02020603050405020304" pitchFamily="18" charset="0"/>
              </a:rPr>
              <a:t>PHP, Perl, and Ruby are some of the other languages available.</a:t>
            </a:r>
          </a:p>
        </p:txBody>
      </p:sp>
    </p:spTree>
    <p:extLst>
      <p:ext uri="{BB962C8B-B14F-4D97-AF65-F5344CB8AC3E}">
        <p14:creationId xmlns:p14="http://schemas.microsoft.com/office/powerpoint/2010/main" val="12418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Contd</a:t>
            </a:r>
            <a:r>
              <a:rPr lang="en-IN"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normAutofit fontScale="92500"/>
          </a:bodyPr>
          <a:lstStyle/>
          <a:p>
            <a:pPr marL="0" indent="0" fontAlgn="base">
              <a:buNone/>
            </a:pPr>
            <a:r>
              <a:rPr lang="en-IN" dirty="0">
                <a:latin typeface="Times New Roman" panose="02020603050405020304" pitchFamily="18" charset="0"/>
                <a:cs typeface="Times New Roman" panose="02020603050405020304" pitchFamily="18" charset="0"/>
              </a:rPr>
              <a:t>3. Database Management Systems:</a:t>
            </a:r>
          </a:p>
          <a:p>
            <a:pPr fontAlgn="base"/>
            <a:r>
              <a:rPr lang="en-IN" dirty="0">
                <a:latin typeface="Times New Roman" panose="02020603050405020304" pitchFamily="18" charset="0"/>
                <a:cs typeface="Times New Roman" panose="02020603050405020304" pitchFamily="18" charset="0"/>
              </a:rPr>
              <a:t> A backend developer creates code that does relational mapping to retrieve data from a database. MySQL, SQL SERVER and </a:t>
            </a:r>
            <a:r>
              <a:rPr lang="en-IN" dirty="0" err="1">
                <a:latin typeface="Times New Roman" panose="02020603050405020304" pitchFamily="18" charset="0"/>
                <a:cs typeface="Times New Roman" panose="02020603050405020304" pitchFamily="18" charset="0"/>
              </a:rPr>
              <a:t>PostgreSQL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MongoDB</a:t>
            </a:r>
            <a:r>
              <a:rPr lang="en-IN" dirty="0">
                <a:latin typeface="Times New Roman" panose="02020603050405020304" pitchFamily="18" charset="0"/>
                <a:cs typeface="Times New Roman" panose="02020603050405020304" pitchFamily="18" charset="0"/>
              </a:rPr>
              <a:t>, and Oracle Database are some of the most widely used DBMS. It's crucial to have a good understanding of how they work.</a:t>
            </a:r>
          </a:p>
          <a:p>
            <a:pPr marL="0" indent="0" fontAlgn="base">
              <a:buNone/>
            </a:pPr>
            <a:r>
              <a:rPr lang="en-IN" dirty="0">
                <a:latin typeface="Times New Roman" panose="02020603050405020304" pitchFamily="18" charset="0"/>
                <a:cs typeface="Times New Roman" panose="02020603050405020304" pitchFamily="18" charset="0"/>
              </a:rPr>
              <a:t>4. Web Hosting Platforms:</a:t>
            </a:r>
          </a:p>
          <a:p>
            <a:pPr fontAlgn="base"/>
            <a:r>
              <a:rPr lang="en-IN" dirty="0">
                <a:latin typeface="Times New Roman" panose="02020603050405020304" pitchFamily="18" charset="0"/>
                <a:cs typeface="Times New Roman" panose="02020603050405020304" pitchFamily="18" charset="0"/>
              </a:rPr>
              <a:t> Web hosting solutions enable you to place your product on a cloud service provider and access it via the internet. </a:t>
            </a:r>
          </a:p>
          <a:p>
            <a:pPr fontAlgn="base"/>
            <a:r>
              <a:rPr lang="en-IN" dirty="0">
                <a:latin typeface="Times New Roman" panose="02020603050405020304" pitchFamily="18" charset="0"/>
                <a:cs typeface="Times New Roman" panose="02020603050405020304" pitchFamily="18" charset="0"/>
              </a:rPr>
              <a:t>E.g.: Amazon Web Services(AWS), Google Cloud Platform(GCP), Microsoft Azure and </a:t>
            </a:r>
            <a:r>
              <a:rPr lang="en-IN" dirty="0" err="1">
                <a:latin typeface="Times New Roman" panose="02020603050405020304" pitchFamily="18" charset="0"/>
                <a:cs typeface="Times New Roman" panose="02020603050405020304" pitchFamily="18" charset="0"/>
              </a:rPr>
              <a:t>Heroku</a:t>
            </a:r>
            <a:r>
              <a:rPr lang="en-IN" dirty="0">
                <a:latin typeface="Times New Roman" panose="02020603050405020304" pitchFamily="18" charset="0"/>
                <a:cs typeface="Times New Roman" panose="02020603050405020304" pitchFamily="18" charset="0"/>
              </a:rPr>
              <a:t>.</a:t>
            </a:r>
          </a:p>
          <a:p>
            <a:pPr marL="0" indent="0" fontAlgn="base">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11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Backend Developer Responsibilities</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They must first gain a thorough knowledge of the website's performance demands and goals to design effective and efficient solutions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Application Programming Interfaces (APIs) development and administration.</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Develop data acceptance and storage solutions for websites, particularly for those involved in payment processing.</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Write, test, and maintain development solutions for code-related problems are all part of the job.</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To identify new features, communicate effectively with developers, designers, and system administrators.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Create a website architecture by utilizing correct product lifecycle approaches.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Provide remedies to difficulties with the system.</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Debug and troubleshoot apps.</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73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Database</a:t>
            </a:r>
            <a:br>
              <a:rPr lang="en-IN" b="1"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normAutofit fontScale="92500" lnSpcReduction="10000"/>
          </a:bodyPr>
          <a:lstStyle/>
          <a:p>
            <a:pPr fontAlgn="base"/>
            <a:r>
              <a:rPr lang="en-IN" dirty="0">
                <a:latin typeface="Times New Roman" panose="02020603050405020304" pitchFamily="18" charset="0"/>
                <a:cs typeface="Times New Roman" panose="02020603050405020304" pitchFamily="18" charset="0"/>
              </a:rPr>
              <a:t>It is the collection of organized data which is structured and is stored electronically on a computer system. </a:t>
            </a:r>
          </a:p>
          <a:p>
            <a:pPr fontAlgn="base"/>
            <a:r>
              <a:rPr lang="en-IN" dirty="0">
                <a:latin typeface="Times New Roman" panose="02020603050405020304" pitchFamily="18" charset="0"/>
                <a:cs typeface="Times New Roman" panose="02020603050405020304" pitchFamily="18" charset="0"/>
              </a:rPr>
              <a:t>It can store data in the form of tables depending upon the type of database.</a:t>
            </a:r>
          </a:p>
          <a:p>
            <a:pPr fontAlgn="base"/>
            <a:r>
              <a:rPr lang="en-IN" dirty="0">
                <a:latin typeface="Times New Roman" panose="02020603050405020304" pitchFamily="18" charset="0"/>
                <a:cs typeface="Times New Roman" panose="02020603050405020304" pitchFamily="18" charset="0"/>
              </a:rPr>
              <a:t>It's primary goal is to store a huge amount of data.</a:t>
            </a:r>
          </a:p>
          <a:p>
            <a:pPr fontAlgn="base"/>
            <a:r>
              <a:rPr lang="en-IN" dirty="0">
                <a:latin typeface="Times New Roman" panose="02020603050405020304" pitchFamily="18" charset="0"/>
                <a:cs typeface="Times New Roman" panose="02020603050405020304" pitchFamily="18" charset="0"/>
              </a:rPr>
              <a:t>Also, to store a large number of dynamic websites on the Internet today. </a:t>
            </a:r>
          </a:p>
          <a:p>
            <a:pPr fontAlgn="base"/>
            <a:r>
              <a:rPr lang="en-IN" dirty="0">
                <a:latin typeface="Times New Roman" panose="02020603050405020304" pitchFamily="18" charset="0"/>
                <a:cs typeface="Times New Roman" panose="02020603050405020304" pitchFamily="18" charset="0"/>
              </a:rPr>
              <a:t>Data can then be accessed, managed, updated, regulated, and organized efficiently. </a:t>
            </a:r>
          </a:p>
          <a:p>
            <a:pPr fontAlgn="base"/>
            <a:r>
              <a:rPr lang="en-IN" dirty="0">
                <a:latin typeface="Times New Roman" panose="02020603050405020304" pitchFamily="18" charset="0"/>
                <a:cs typeface="Times New Roman" panose="02020603050405020304" pitchFamily="18" charset="0"/>
              </a:rPr>
              <a:t>For writing and retrieving data, most databases utilize structured query language (SQL).</a:t>
            </a:r>
          </a:p>
          <a:p>
            <a:pPr fontAlgn="base"/>
            <a:r>
              <a:rPr lang="en-IN" dirty="0">
                <a:latin typeface="Times New Roman" panose="02020603050405020304" pitchFamily="18" charset="0"/>
                <a:cs typeface="Times New Roman" panose="02020603050405020304" pitchFamily="18" charset="0"/>
              </a:rPr>
              <a:t>E.g.: MySQL, Oracle, </a:t>
            </a:r>
            <a:r>
              <a:rPr lang="en-IN" dirty="0" err="1">
                <a:latin typeface="Times New Roman" panose="02020603050405020304" pitchFamily="18" charset="0"/>
                <a:cs typeface="Times New Roman" panose="02020603050405020304" pitchFamily="18" charset="0"/>
              </a:rPr>
              <a:t>MongoDB</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PostgreSQL</a:t>
            </a:r>
            <a:r>
              <a:rPr lang="en-IN" dirty="0">
                <a:latin typeface="Times New Roman" panose="02020603050405020304" pitchFamily="18" charset="0"/>
                <a:cs typeface="Times New Roman" panose="02020603050405020304" pitchFamily="18" charset="0"/>
              </a:rPr>
              <a:t>, SQL Server, etc.</a:t>
            </a:r>
          </a:p>
        </p:txBody>
      </p:sp>
    </p:spTree>
    <p:extLst>
      <p:ext uri="{BB962C8B-B14F-4D97-AF65-F5344CB8AC3E}">
        <p14:creationId xmlns:p14="http://schemas.microsoft.com/office/powerpoint/2010/main" val="141001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DBMS(Data Base Management System)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fontAlgn="base"/>
            <a:r>
              <a:rPr lang="en-IN" dirty="0">
                <a:latin typeface="Times New Roman" panose="02020603050405020304" pitchFamily="18" charset="0"/>
                <a:cs typeface="Times New Roman" panose="02020603050405020304" pitchFamily="18" charset="0"/>
              </a:rPr>
              <a:t>It is a software that manages database by storing, retrieving, and manipulating the data from a database. </a:t>
            </a:r>
          </a:p>
          <a:p>
            <a:pPr fontAlgn="base"/>
            <a:r>
              <a:rPr lang="en-IN" dirty="0">
                <a:latin typeface="Times New Roman" panose="02020603050405020304" pitchFamily="18" charset="0"/>
                <a:cs typeface="Times New Roman" panose="02020603050405020304" pitchFamily="18" charset="0"/>
              </a:rPr>
              <a:t>E.g.: Oracle, MySQL etc. are well-known DBMS tools. </a:t>
            </a:r>
          </a:p>
          <a:p>
            <a:pPr fontAlgn="base"/>
            <a:r>
              <a:rPr lang="en-IN" dirty="0">
                <a:latin typeface="Times New Roman" panose="02020603050405020304" pitchFamily="18" charset="0"/>
                <a:cs typeface="Times New Roman" panose="02020603050405020304" pitchFamily="18" charset="0"/>
              </a:rPr>
              <a:t>Functions: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It provides an interface for performing various activities such as creation, deletion, and modification of the data.</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It allows users to design databases that meet their specific needs.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It is a collection of programs that respond to user commands.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It ensures the database's safety by providing security patterns like password protections and verification to ensure access to only authorized users.</a:t>
            </a:r>
          </a:p>
          <a:p>
            <a:pPr marL="514350" indent="-514350" fontAlgn="base">
              <a:buFont typeface="+mj-lt"/>
              <a:buAutoNum type="arabicPeriod"/>
            </a:pPr>
            <a:r>
              <a:rPr lang="en-IN" dirty="0">
                <a:latin typeface="Times New Roman" panose="02020603050405020304" pitchFamily="18" charset="0"/>
                <a:cs typeface="Times New Roman" panose="02020603050405020304" pitchFamily="18" charset="0"/>
              </a:rPr>
              <a:t>It can be easily used using the queries (a request for information from DBMS).</a:t>
            </a:r>
          </a:p>
          <a:p>
            <a:pPr marL="514350" indent="-514350">
              <a:buFont typeface="+mj-lt"/>
              <a:buAutoNum type="arabicPeriod"/>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8514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1653</Words>
  <Application>Microsoft Office PowerPoint</Application>
  <PresentationFormat>Widescreen</PresentationFormat>
  <Paragraphs>121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Times New Roman</vt:lpstr>
      <vt:lpstr>Office Theme</vt:lpstr>
      <vt:lpstr>Introduction to Database</vt:lpstr>
      <vt:lpstr>Backend Development </vt:lpstr>
      <vt:lpstr>Backend developer </vt:lpstr>
      <vt:lpstr>Backend developer skills </vt:lpstr>
      <vt:lpstr>Contd…</vt:lpstr>
      <vt:lpstr>Contd…</vt:lpstr>
      <vt:lpstr>Backend Developer Responsibilities </vt:lpstr>
      <vt:lpstr>Database </vt:lpstr>
      <vt:lpstr>DBMS(Data Base Management System)  </vt:lpstr>
      <vt:lpstr>Contd…</vt:lpstr>
      <vt:lpstr>Types of DBMS </vt:lpstr>
      <vt:lpstr>Hierarchical Databases </vt:lpstr>
      <vt:lpstr>Contd…</vt:lpstr>
      <vt:lpstr>Network DBMSs</vt:lpstr>
      <vt:lpstr>Contd…</vt:lpstr>
      <vt:lpstr>Contd…</vt:lpstr>
      <vt:lpstr>Relational DBMS</vt:lpstr>
      <vt:lpstr>Contd…</vt:lpstr>
      <vt:lpstr>Object-Oriented Model </vt:lpstr>
      <vt:lpstr>Contd…</vt:lpstr>
      <vt:lpstr>Non-relational database</vt:lpstr>
      <vt:lpstr>Contd…</vt:lpstr>
      <vt:lpstr>XAMPP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sneha e</cp:lastModifiedBy>
  <cp:revision>55</cp:revision>
  <dcterms:created xsi:type="dcterms:W3CDTF">2023-02-05T17:07:54Z</dcterms:created>
  <dcterms:modified xsi:type="dcterms:W3CDTF">2023-06-12T06:55:07Z</dcterms:modified>
</cp:coreProperties>
</file>