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91" r:id="rId2"/>
  </p:sldMasterIdLst>
  <p:notesMasterIdLst>
    <p:notesMasterId r:id="rId51"/>
  </p:notesMasterIdLst>
  <p:sldIdLst>
    <p:sldId id="257" r:id="rId3"/>
    <p:sldId id="473" r:id="rId4"/>
    <p:sldId id="258" r:id="rId5"/>
    <p:sldId id="457" r:id="rId6"/>
    <p:sldId id="446" r:id="rId7"/>
    <p:sldId id="447" r:id="rId8"/>
    <p:sldId id="404" r:id="rId9"/>
    <p:sldId id="405" r:id="rId10"/>
    <p:sldId id="449" r:id="rId11"/>
    <p:sldId id="412" r:id="rId12"/>
    <p:sldId id="464" r:id="rId13"/>
    <p:sldId id="466" r:id="rId14"/>
    <p:sldId id="450" r:id="rId15"/>
    <p:sldId id="452" r:id="rId16"/>
    <p:sldId id="453" r:id="rId17"/>
    <p:sldId id="467" r:id="rId18"/>
    <p:sldId id="265" r:id="rId19"/>
    <p:sldId id="415" r:id="rId20"/>
    <p:sldId id="439" r:id="rId21"/>
    <p:sldId id="407" r:id="rId22"/>
    <p:sldId id="440" r:id="rId23"/>
    <p:sldId id="417" r:id="rId24"/>
    <p:sldId id="418" r:id="rId25"/>
    <p:sldId id="481" r:id="rId26"/>
    <p:sldId id="479" r:id="rId27"/>
    <p:sldId id="483" r:id="rId28"/>
    <p:sldId id="476" r:id="rId29"/>
    <p:sldId id="477" r:id="rId30"/>
    <p:sldId id="478" r:id="rId31"/>
    <p:sldId id="462" r:id="rId32"/>
    <p:sldId id="422" r:id="rId33"/>
    <p:sldId id="484" r:id="rId34"/>
    <p:sldId id="485" r:id="rId35"/>
    <p:sldId id="490" r:id="rId36"/>
    <p:sldId id="458" r:id="rId37"/>
    <p:sldId id="463" r:id="rId38"/>
    <p:sldId id="459" r:id="rId39"/>
    <p:sldId id="460" r:id="rId40"/>
    <p:sldId id="470" r:id="rId41"/>
    <p:sldId id="461" r:id="rId42"/>
    <p:sldId id="486" r:id="rId43"/>
    <p:sldId id="487" r:id="rId44"/>
    <p:sldId id="488" r:id="rId45"/>
    <p:sldId id="489" r:id="rId46"/>
    <p:sldId id="444" r:id="rId47"/>
    <p:sldId id="475" r:id="rId48"/>
    <p:sldId id="401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65"/>
    <a:srgbClr val="0078D7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466" autoAdjust="0"/>
  </p:normalViewPr>
  <p:slideViewPr>
    <p:cSldViewPr snapToGrid="0">
      <p:cViewPr varScale="1">
        <p:scale>
          <a:sx n="79" d="100"/>
          <a:sy n="79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93765-B3B0-47D6-B750-8F6AFB35CD3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C71D6A9-B565-4EA2-94B1-D86CC3B05B69}">
      <dgm:prSet phldrT="[Text]" custT="1"/>
      <dgm:spPr/>
      <dgm:t>
        <a:bodyPr/>
        <a:lstStyle/>
        <a:p>
          <a:r>
            <a:rPr lang="en-US" sz="2700" dirty="0"/>
            <a:t>On-Premises</a:t>
          </a:r>
        </a:p>
      </dgm:t>
    </dgm:pt>
    <dgm:pt modelId="{F7AD676A-472A-48F6-AA57-FD605525F7B2}" type="parTrans" cxnId="{B2B30C62-1B18-4BC9-B2E6-7FBE7D54A462}">
      <dgm:prSet/>
      <dgm:spPr/>
      <dgm:t>
        <a:bodyPr/>
        <a:lstStyle/>
        <a:p>
          <a:endParaRPr lang="en-US"/>
        </a:p>
      </dgm:t>
    </dgm:pt>
    <dgm:pt modelId="{006FBF54-56A8-461B-B525-DDFD0CEEF64E}" type="sibTrans" cxnId="{B2B30C62-1B18-4BC9-B2E6-7FBE7D54A462}">
      <dgm:prSet/>
      <dgm:spPr/>
      <dgm:t>
        <a:bodyPr/>
        <a:lstStyle/>
        <a:p>
          <a:endParaRPr lang="en-US"/>
        </a:p>
      </dgm:t>
    </dgm:pt>
    <dgm:pt modelId="{B7AED0B8-BD0F-486D-8853-C5881BEC4D9A}">
      <dgm:prSet phldrT="[Text]" custT="1"/>
      <dgm:spPr/>
      <dgm:t>
        <a:bodyPr anchor="b"/>
        <a:lstStyle/>
        <a:p>
          <a:r>
            <a:rPr lang="en-US" sz="2700" dirty="0"/>
            <a:t>IaaS</a:t>
          </a:r>
        </a:p>
      </dgm:t>
    </dgm:pt>
    <dgm:pt modelId="{ED729679-0C1E-4DB6-ACA2-C7F0EAEBCFD7}" type="parTrans" cxnId="{1163D886-E37D-42C0-A054-3C24076AE56B}">
      <dgm:prSet/>
      <dgm:spPr/>
      <dgm:t>
        <a:bodyPr/>
        <a:lstStyle/>
        <a:p>
          <a:endParaRPr lang="en-US"/>
        </a:p>
      </dgm:t>
    </dgm:pt>
    <dgm:pt modelId="{8BA8EF0D-E299-460E-8643-595E10B3413C}" type="sibTrans" cxnId="{1163D886-E37D-42C0-A054-3C24076AE56B}">
      <dgm:prSet/>
      <dgm:spPr/>
      <dgm:t>
        <a:bodyPr/>
        <a:lstStyle/>
        <a:p>
          <a:endParaRPr lang="en-US"/>
        </a:p>
      </dgm:t>
    </dgm:pt>
    <dgm:pt modelId="{E962B057-6A60-4FFC-80F6-85562337715E}">
      <dgm:prSet phldrT="[Text]" custT="1"/>
      <dgm:spPr/>
      <dgm:t>
        <a:bodyPr/>
        <a:lstStyle/>
        <a:p>
          <a:r>
            <a:rPr lang="en-US" sz="2700" dirty="0"/>
            <a:t>PaaS</a:t>
          </a:r>
        </a:p>
      </dgm:t>
    </dgm:pt>
    <dgm:pt modelId="{609AC514-4B2F-43DC-A113-1774715C360E}" type="parTrans" cxnId="{1AFFDEC2-B890-44B6-B5E8-B3C2C30E6829}">
      <dgm:prSet/>
      <dgm:spPr/>
      <dgm:t>
        <a:bodyPr/>
        <a:lstStyle/>
        <a:p>
          <a:endParaRPr lang="en-US"/>
        </a:p>
      </dgm:t>
    </dgm:pt>
    <dgm:pt modelId="{ED072560-DA9A-4240-89CE-E30E1AEBD215}" type="sibTrans" cxnId="{1AFFDEC2-B890-44B6-B5E8-B3C2C30E6829}">
      <dgm:prSet/>
      <dgm:spPr/>
      <dgm:t>
        <a:bodyPr/>
        <a:lstStyle/>
        <a:p>
          <a:endParaRPr lang="en-US"/>
        </a:p>
      </dgm:t>
    </dgm:pt>
    <dgm:pt modelId="{AF50B3E5-416D-41BD-ACCB-AB73E8C4E391}">
      <dgm:prSet phldrT="[Text]" custT="1"/>
      <dgm:spPr/>
      <dgm:t>
        <a:bodyPr anchor="b"/>
        <a:lstStyle/>
        <a:p>
          <a:r>
            <a:rPr lang="en-US" sz="2700" dirty="0"/>
            <a:t>Serverless</a:t>
          </a:r>
        </a:p>
      </dgm:t>
    </dgm:pt>
    <dgm:pt modelId="{4832D381-C889-4D2F-9C5E-F8DA87C0D76B}" type="parTrans" cxnId="{439F2617-0E2C-434F-8291-DC6F3D622C5E}">
      <dgm:prSet/>
      <dgm:spPr/>
      <dgm:t>
        <a:bodyPr/>
        <a:lstStyle/>
        <a:p>
          <a:endParaRPr lang="en-US"/>
        </a:p>
      </dgm:t>
    </dgm:pt>
    <dgm:pt modelId="{DD58DC07-6C67-439D-B244-5131CFA3AA6D}" type="sibTrans" cxnId="{439F2617-0E2C-434F-8291-DC6F3D622C5E}">
      <dgm:prSet/>
      <dgm:spPr/>
      <dgm:t>
        <a:bodyPr/>
        <a:lstStyle/>
        <a:p>
          <a:endParaRPr lang="en-US"/>
        </a:p>
      </dgm:t>
    </dgm:pt>
    <dgm:pt modelId="{CE1C23E5-A82C-4FF2-95B1-9ED85FF1803C}" type="pres">
      <dgm:prSet presAssocID="{33E93765-B3B0-47D6-B750-8F6AFB35CD3A}" presName="Name0" presStyleCnt="0">
        <dgm:presLayoutVars>
          <dgm:dir/>
          <dgm:resizeHandles val="exact"/>
        </dgm:presLayoutVars>
      </dgm:prSet>
      <dgm:spPr/>
    </dgm:pt>
    <dgm:pt modelId="{225AA65F-8825-49DC-B649-9BB44A22A96B}" type="pres">
      <dgm:prSet presAssocID="{33E93765-B3B0-47D6-B750-8F6AFB35CD3A}" presName="arrow" presStyleLbl="bgShp" presStyleIdx="0" presStyleCnt="1"/>
      <dgm:spPr/>
    </dgm:pt>
    <dgm:pt modelId="{D4391CFF-3C94-481E-8480-CD117B19A8C6}" type="pres">
      <dgm:prSet presAssocID="{33E93765-B3B0-47D6-B750-8F6AFB35CD3A}" presName="points" presStyleCnt="0"/>
      <dgm:spPr/>
    </dgm:pt>
    <dgm:pt modelId="{F5ABB763-1036-4CBE-BBDD-BD2E9B70D392}" type="pres">
      <dgm:prSet presAssocID="{7C71D6A9-B565-4EA2-94B1-D86CC3B05B69}" presName="compositeA" presStyleCnt="0"/>
      <dgm:spPr/>
    </dgm:pt>
    <dgm:pt modelId="{F639BA88-56E5-424D-B3FE-16E0DA8DA2F0}" type="pres">
      <dgm:prSet presAssocID="{7C71D6A9-B565-4EA2-94B1-D86CC3B05B69}" presName="textA" presStyleLbl="revTx" presStyleIdx="0" presStyleCnt="4">
        <dgm:presLayoutVars>
          <dgm:bulletEnabled val="1"/>
        </dgm:presLayoutVars>
      </dgm:prSet>
      <dgm:spPr/>
    </dgm:pt>
    <dgm:pt modelId="{921F123D-815B-4472-8E91-533EA183A0D9}" type="pres">
      <dgm:prSet presAssocID="{7C71D6A9-B565-4EA2-94B1-D86CC3B05B69}" presName="circleA" presStyleLbl="node1" presStyleIdx="0" presStyleCnt="4"/>
      <dgm:spPr/>
    </dgm:pt>
    <dgm:pt modelId="{1F4F4FE2-360B-42ED-A388-8A0C346D01BF}" type="pres">
      <dgm:prSet presAssocID="{7C71D6A9-B565-4EA2-94B1-D86CC3B05B69}" presName="spaceA" presStyleCnt="0"/>
      <dgm:spPr/>
    </dgm:pt>
    <dgm:pt modelId="{3224ECCC-566C-4A6A-8C12-38B6CE62477C}" type="pres">
      <dgm:prSet presAssocID="{006FBF54-56A8-461B-B525-DDFD0CEEF64E}" presName="space" presStyleCnt="0"/>
      <dgm:spPr/>
    </dgm:pt>
    <dgm:pt modelId="{19778372-DD66-416D-AF74-EADB84117BCF}" type="pres">
      <dgm:prSet presAssocID="{B7AED0B8-BD0F-486D-8853-C5881BEC4D9A}" presName="compositeB" presStyleCnt="0"/>
      <dgm:spPr/>
    </dgm:pt>
    <dgm:pt modelId="{1CF8BCA2-D70A-46A4-81E0-42484AF58F69}" type="pres">
      <dgm:prSet presAssocID="{B7AED0B8-BD0F-486D-8853-C5881BEC4D9A}" presName="textB" presStyleLbl="revTx" presStyleIdx="1" presStyleCnt="4" custLinFactY="-51019" custLinFactNeighborY="-100000">
        <dgm:presLayoutVars>
          <dgm:bulletEnabled val="1"/>
        </dgm:presLayoutVars>
      </dgm:prSet>
      <dgm:spPr/>
    </dgm:pt>
    <dgm:pt modelId="{9E547EDC-C66B-456E-8005-31C015022008}" type="pres">
      <dgm:prSet presAssocID="{B7AED0B8-BD0F-486D-8853-C5881BEC4D9A}" presName="circleB" presStyleLbl="node1" presStyleIdx="1" presStyleCnt="4"/>
      <dgm:spPr/>
    </dgm:pt>
    <dgm:pt modelId="{E5D95F5A-CBF1-4C2D-8638-049BCC0D0862}" type="pres">
      <dgm:prSet presAssocID="{B7AED0B8-BD0F-486D-8853-C5881BEC4D9A}" presName="spaceB" presStyleCnt="0"/>
      <dgm:spPr/>
    </dgm:pt>
    <dgm:pt modelId="{64AF6CC9-5D76-4AD4-8FD4-1C924999B785}" type="pres">
      <dgm:prSet presAssocID="{8BA8EF0D-E299-460E-8643-595E10B3413C}" presName="space" presStyleCnt="0"/>
      <dgm:spPr/>
    </dgm:pt>
    <dgm:pt modelId="{AB2C1270-F200-4620-8117-E16A2ACC7B68}" type="pres">
      <dgm:prSet presAssocID="{E962B057-6A60-4FFC-80F6-85562337715E}" presName="compositeA" presStyleCnt="0"/>
      <dgm:spPr/>
    </dgm:pt>
    <dgm:pt modelId="{4C5FFED5-E17A-4848-A0AF-FD5AB62291F5}" type="pres">
      <dgm:prSet presAssocID="{E962B057-6A60-4FFC-80F6-85562337715E}" presName="textA" presStyleLbl="revTx" presStyleIdx="2" presStyleCnt="4">
        <dgm:presLayoutVars>
          <dgm:bulletEnabled val="1"/>
        </dgm:presLayoutVars>
      </dgm:prSet>
      <dgm:spPr/>
    </dgm:pt>
    <dgm:pt modelId="{251162E9-9023-4341-B79F-D2B862B4308E}" type="pres">
      <dgm:prSet presAssocID="{E962B057-6A60-4FFC-80F6-85562337715E}" presName="circleA" presStyleLbl="node1" presStyleIdx="2" presStyleCnt="4"/>
      <dgm:spPr/>
    </dgm:pt>
    <dgm:pt modelId="{32A6C646-1214-4863-A73D-A2B5455F8F9B}" type="pres">
      <dgm:prSet presAssocID="{E962B057-6A60-4FFC-80F6-85562337715E}" presName="spaceA" presStyleCnt="0"/>
      <dgm:spPr/>
    </dgm:pt>
    <dgm:pt modelId="{6415524F-8E21-4AD5-8BFD-A4C51C25095A}" type="pres">
      <dgm:prSet presAssocID="{ED072560-DA9A-4240-89CE-E30E1AEBD215}" presName="space" presStyleCnt="0"/>
      <dgm:spPr/>
    </dgm:pt>
    <dgm:pt modelId="{736216D5-C2F6-46FE-A926-8C8BDBF0F073}" type="pres">
      <dgm:prSet presAssocID="{AF50B3E5-416D-41BD-ACCB-AB73E8C4E391}" presName="compositeB" presStyleCnt="0"/>
      <dgm:spPr/>
    </dgm:pt>
    <dgm:pt modelId="{3773811A-3CA3-4172-B330-EE312BC719C7}" type="pres">
      <dgm:prSet presAssocID="{AF50B3E5-416D-41BD-ACCB-AB73E8C4E391}" presName="textB" presStyleLbl="revTx" presStyleIdx="3" presStyleCnt="4" custLinFactY="-49796" custLinFactNeighborY="-100000">
        <dgm:presLayoutVars>
          <dgm:bulletEnabled val="1"/>
        </dgm:presLayoutVars>
      </dgm:prSet>
      <dgm:spPr/>
    </dgm:pt>
    <dgm:pt modelId="{AB8DB7C6-F8E4-4075-ABCE-7ECADEB611D3}" type="pres">
      <dgm:prSet presAssocID="{AF50B3E5-416D-41BD-ACCB-AB73E8C4E391}" presName="circleB" presStyleLbl="node1" presStyleIdx="3" presStyleCnt="4"/>
      <dgm:spPr/>
    </dgm:pt>
    <dgm:pt modelId="{8801B0AA-389D-4044-A601-906896FA5786}" type="pres">
      <dgm:prSet presAssocID="{AF50B3E5-416D-41BD-ACCB-AB73E8C4E391}" presName="spaceB" presStyleCnt="0"/>
      <dgm:spPr/>
    </dgm:pt>
  </dgm:ptLst>
  <dgm:cxnLst>
    <dgm:cxn modelId="{439F2617-0E2C-434F-8291-DC6F3D622C5E}" srcId="{33E93765-B3B0-47D6-B750-8F6AFB35CD3A}" destId="{AF50B3E5-416D-41BD-ACCB-AB73E8C4E391}" srcOrd="3" destOrd="0" parTransId="{4832D381-C889-4D2F-9C5E-F8DA87C0D76B}" sibTransId="{DD58DC07-6C67-439D-B244-5131CFA3AA6D}"/>
    <dgm:cxn modelId="{3FD40022-2AF5-4642-804C-ABEDEA104EDC}" type="presOf" srcId="{E962B057-6A60-4FFC-80F6-85562337715E}" destId="{4C5FFED5-E17A-4848-A0AF-FD5AB62291F5}" srcOrd="0" destOrd="0" presId="urn:microsoft.com/office/officeart/2005/8/layout/hProcess11"/>
    <dgm:cxn modelId="{F3D4DF24-CAF5-43D6-84E0-C33A076759DC}" type="presOf" srcId="{7C71D6A9-B565-4EA2-94B1-D86CC3B05B69}" destId="{F639BA88-56E5-424D-B3FE-16E0DA8DA2F0}" srcOrd="0" destOrd="0" presId="urn:microsoft.com/office/officeart/2005/8/layout/hProcess11"/>
    <dgm:cxn modelId="{67708326-7C63-4FAA-B509-5A6624D21D56}" type="presOf" srcId="{33E93765-B3B0-47D6-B750-8F6AFB35CD3A}" destId="{CE1C23E5-A82C-4FF2-95B1-9ED85FF1803C}" srcOrd="0" destOrd="0" presId="urn:microsoft.com/office/officeart/2005/8/layout/hProcess11"/>
    <dgm:cxn modelId="{B2B30C62-1B18-4BC9-B2E6-7FBE7D54A462}" srcId="{33E93765-B3B0-47D6-B750-8F6AFB35CD3A}" destId="{7C71D6A9-B565-4EA2-94B1-D86CC3B05B69}" srcOrd="0" destOrd="0" parTransId="{F7AD676A-472A-48F6-AA57-FD605525F7B2}" sibTransId="{006FBF54-56A8-461B-B525-DDFD0CEEF64E}"/>
    <dgm:cxn modelId="{1163D886-E37D-42C0-A054-3C24076AE56B}" srcId="{33E93765-B3B0-47D6-B750-8F6AFB35CD3A}" destId="{B7AED0B8-BD0F-486D-8853-C5881BEC4D9A}" srcOrd="1" destOrd="0" parTransId="{ED729679-0C1E-4DB6-ACA2-C7F0EAEBCFD7}" sibTransId="{8BA8EF0D-E299-460E-8643-595E10B3413C}"/>
    <dgm:cxn modelId="{3E6918B2-C52B-4ADE-9A0B-BECE8A53D2D8}" type="presOf" srcId="{AF50B3E5-416D-41BD-ACCB-AB73E8C4E391}" destId="{3773811A-3CA3-4172-B330-EE312BC719C7}" srcOrd="0" destOrd="0" presId="urn:microsoft.com/office/officeart/2005/8/layout/hProcess11"/>
    <dgm:cxn modelId="{1AFFDEC2-B890-44B6-B5E8-B3C2C30E6829}" srcId="{33E93765-B3B0-47D6-B750-8F6AFB35CD3A}" destId="{E962B057-6A60-4FFC-80F6-85562337715E}" srcOrd="2" destOrd="0" parTransId="{609AC514-4B2F-43DC-A113-1774715C360E}" sibTransId="{ED072560-DA9A-4240-89CE-E30E1AEBD215}"/>
    <dgm:cxn modelId="{CF99E0C2-9A4E-46E7-8F6F-BBF5F2C6CDE0}" type="presOf" srcId="{B7AED0B8-BD0F-486D-8853-C5881BEC4D9A}" destId="{1CF8BCA2-D70A-46A4-81E0-42484AF58F69}" srcOrd="0" destOrd="0" presId="urn:microsoft.com/office/officeart/2005/8/layout/hProcess11"/>
    <dgm:cxn modelId="{C85D94F1-EE43-4D1A-B0AB-26522A19EB47}" type="presParOf" srcId="{CE1C23E5-A82C-4FF2-95B1-9ED85FF1803C}" destId="{225AA65F-8825-49DC-B649-9BB44A22A96B}" srcOrd="0" destOrd="0" presId="urn:microsoft.com/office/officeart/2005/8/layout/hProcess11"/>
    <dgm:cxn modelId="{B3B5AB91-A489-4388-B654-9D266E2513E5}" type="presParOf" srcId="{CE1C23E5-A82C-4FF2-95B1-9ED85FF1803C}" destId="{D4391CFF-3C94-481E-8480-CD117B19A8C6}" srcOrd="1" destOrd="0" presId="urn:microsoft.com/office/officeart/2005/8/layout/hProcess11"/>
    <dgm:cxn modelId="{1F77D8D2-D2CC-46EB-A581-BEAC83C2C919}" type="presParOf" srcId="{D4391CFF-3C94-481E-8480-CD117B19A8C6}" destId="{F5ABB763-1036-4CBE-BBDD-BD2E9B70D392}" srcOrd="0" destOrd="0" presId="urn:microsoft.com/office/officeart/2005/8/layout/hProcess11"/>
    <dgm:cxn modelId="{527E8C33-4B26-4370-A4C3-12AB4F8B43D8}" type="presParOf" srcId="{F5ABB763-1036-4CBE-BBDD-BD2E9B70D392}" destId="{F639BA88-56E5-424D-B3FE-16E0DA8DA2F0}" srcOrd="0" destOrd="0" presId="urn:microsoft.com/office/officeart/2005/8/layout/hProcess11"/>
    <dgm:cxn modelId="{5B57FAFF-A9DC-484E-9FE4-CD97263227AB}" type="presParOf" srcId="{F5ABB763-1036-4CBE-BBDD-BD2E9B70D392}" destId="{921F123D-815B-4472-8E91-533EA183A0D9}" srcOrd="1" destOrd="0" presId="urn:microsoft.com/office/officeart/2005/8/layout/hProcess11"/>
    <dgm:cxn modelId="{A00619F3-CB62-48C0-AEB8-6EF415CDE013}" type="presParOf" srcId="{F5ABB763-1036-4CBE-BBDD-BD2E9B70D392}" destId="{1F4F4FE2-360B-42ED-A388-8A0C346D01BF}" srcOrd="2" destOrd="0" presId="urn:microsoft.com/office/officeart/2005/8/layout/hProcess11"/>
    <dgm:cxn modelId="{8A9FD6E5-DE41-4171-A395-440DDCD82910}" type="presParOf" srcId="{D4391CFF-3C94-481E-8480-CD117B19A8C6}" destId="{3224ECCC-566C-4A6A-8C12-38B6CE62477C}" srcOrd="1" destOrd="0" presId="urn:microsoft.com/office/officeart/2005/8/layout/hProcess11"/>
    <dgm:cxn modelId="{0CBC4631-FEC0-48AB-A375-0CE5D48AF415}" type="presParOf" srcId="{D4391CFF-3C94-481E-8480-CD117B19A8C6}" destId="{19778372-DD66-416D-AF74-EADB84117BCF}" srcOrd="2" destOrd="0" presId="urn:microsoft.com/office/officeart/2005/8/layout/hProcess11"/>
    <dgm:cxn modelId="{94B61040-A859-4F3D-B907-2C3B5329C9F9}" type="presParOf" srcId="{19778372-DD66-416D-AF74-EADB84117BCF}" destId="{1CF8BCA2-D70A-46A4-81E0-42484AF58F69}" srcOrd="0" destOrd="0" presId="urn:microsoft.com/office/officeart/2005/8/layout/hProcess11"/>
    <dgm:cxn modelId="{2AC562BE-1CA6-42D2-A377-BDC42D4E1ACC}" type="presParOf" srcId="{19778372-DD66-416D-AF74-EADB84117BCF}" destId="{9E547EDC-C66B-456E-8005-31C015022008}" srcOrd="1" destOrd="0" presId="urn:microsoft.com/office/officeart/2005/8/layout/hProcess11"/>
    <dgm:cxn modelId="{D89CDB9B-2AB5-44A7-A9A8-5E1C37E6D113}" type="presParOf" srcId="{19778372-DD66-416D-AF74-EADB84117BCF}" destId="{E5D95F5A-CBF1-4C2D-8638-049BCC0D0862}" srcOrd="2" destOrd="0" presId="urn:microsoft.com/office/officeart/2005/8/layout/hProcess11"/>
    <dgm:cxn modelId="{5BAA382C-55F9-4500-8EA2-62AF47DE8A9B}" type="presParOf" srcId="{D4391CFF-3C94-481E-8480-CD117B19A8C6}" destId="{64AF6CC9-5D76-4AD4-8FD4-1C924999B785}" srcOrd="3" destOrd="0" presId="urn:microsoft.com/office/officeart/2005/8/layout/hProcess11"/>
    <dgm:cxn modelId="{C0B3E9FE-FD08-4547-9EB9-7FC480C036F2}" type="presParOf" srcId="{D4391CFF-3C94-481E-8480-CD117B19A8C6}" destId="{AB2C1270-F200-4620-8117-E16A2ACC7B68}" srcOrd="4" destOrd="0" presId="urn:microsoft.com/office/officeart/2005/8/layout/hProcess11"/>
    <dgm:cxn modelId="{DA546758-2A42-4AEB-A6C7-890288315149}" type="presParOf" srcId="{AB2C1270-F200-4620-8117-E16A2ACC7B68}" destId="{4C5FFED5-E17A-4848-A0AF-FD5AB62291F5}" srcOrd="0" destOrd="0" presId="urn:microsoft.com/office/officeart/2005/8/layout/hProcess11"/>
    <dgm:cxn modelId="{5F23B5FC-746A-42B4-8E7D-B685F974CD54}" type="presParOf" srcId="{AB2C1270-F200-4620-8117-E16A2ACC7B68}" destId="{251162E9-9023-4341-B79F-D2B862B4308E}" srcOrd="1" destOrd="0" presId="urn:microsoft.com/office/officeart/2005/8/layout/hProcess11"/>
    <dgm:cxn modelId="{0E1B8083-8129-4351-8500-2D9F82749439}" type="presParOf" srcId="{AB2C1270-F200-4620-8117-E16A2ACC7B68}" destId="{32A6C646-1214-4863-A73D-A2B5455F8F9B}" srcOrd="2" destOrd="0" presId="urn:microsoft.com/office/officeart/2005/8/layout/hProcess11"/>
    <dgm:cxn modelId="{B4FD79E4-82B3-4A59-AB56-CFA6122B6043}" type="presParOf" srcId="{D4391CFF-3C94-481E-8480-CD117B19A8C6}" destId="{6415524F-8E21-4AD5-8BFD-A4C51C25095A}" srcOrd="5" destOrd="0" presId="urn:microsoft.com/office/officeart/2005/8/layout/hProcess11"/>
    <dgm:cxn modelId="{AF438B6E-9706-4E3B-8AAB-F87B12FFB1AD}" type="presParOf" srcId="{D4391CFF-3C94-481E-8480-CD117B19A8C6}" destId="{736216D5-C2F6-46FE-A926-8C8BDBF0F073}" srcOrd="6" destOrd="0" presId="urn:microsoft.com/office/officeart/2005/8/layout/hProcess11"/>
    <dgm:cxn modelId="{F3F2F101-1AB5-4E71-AA36-F6CE719B3F5B}" type="presParOf" srcId="{736216D5-C2F6-46FE-A926-8C8BDBF0F073}" destId="{3773811A-3CA3-4172-B330-EE312BC719C7}" srcOrd="0" destOrd="0" presId="urn:microsoft.com/office/officeart/2005/8/layout/hProcess11"/>
    <dgm:cxn modelId="{78037E90-F7B1-4C76-B6E1-5F1A484EDCE3}" type="presParOf" srcId="{736216D5-C2F6-46FE-A926-8C8BDBF0F073}" destId="{AB8DB7C6-F8E4-4075-ABCE-7ECADEB611D3}" srcOrd="1" destOrd="0" presId="urn:microsoft.com/office/officeart/2005/8/layout/hProcess11"/>
    <dgm:cxn modelId="{B0ED782A-AFE7-48C9-A42D-7A09691A7500}" type="presParOf" srcId="{736216D5-C2F6-46FE-A926-8C8BDBF0F073}" destId="{8801B0AA-389D-4044-A601-906896FA578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AA65F-8825-49DC-B649-9BB44A22A96B}">
      <dsp:nvSpPr>
        <dsp:cNvPr id="0" name=""/>
        <dsp:cNvSpPr/>
      </dsp:nvSpPr>
      <dsp:spPr>
        <a:xfrm>
          <a:off x="0" y="1625600"/>
          <a:ext cx="10750771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9BA88-56E5-424D-B3FE-16E0DA8DA2F0}">
      <dsp:nvSpPr>
        <dsp:cNvPr id="0" name=""/>
        <dsp:cNvSpPr/>
      </dsp:nvSpPr>
      <dsp:spPr>
        <a:xfrm>
          <a:off x="4842" y="0"/>
          <a:ext cx="232915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On-Premises</a:t>
          </a:r>
        </a:p>
      </dsp:txBody>
      <dsp:txXfrm>
        <a:off x="4842" y="0"/>
        <a:ext cx="2329158" cy="2167466"/>
      </dsp:txXfrm>
    </dsp:sp>
    <dsp:sp modelId="{921F123D-815B-4472-8E91-533EA183A0D9}">
      <dsp:nvSpPr>
        <dsp:cNvPr id="0" name=""/>
        <dsp:cNvSpPr/>
      </dsp:nvSpPr>
      <dsp:spPr>
        <a:xfrm>
          <a:off x="89848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8BCA2-D70A-46A4-81E0-42484AF58F69}">
      <dsp:nvSpPr>
        <dsp:cNvPr id="0" name=""/>
        <dsp:cNvSpPr/>
      </dsp:nvSpPr>
      <dsp:spPr>
        <a:xfrm>
          <a:off x="2450459" y="0"/>
          <a:ext cx="232915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IaaS</a:t>
          </a:r>
        </a:p>
      </dsp:txBody>
      <dsp:txXfrm>
        <a:off x="2450459" y="0"/>
        <a:ext cx="2329158" cy="2167466"/>
      </dsp:txXfrm>
    </dsp:sp>
    <dsp:sp modelId="{9E547EDC-C66B-456E-8005-31C015022008}">
      <dsp:nvSpPr>
        <dsp:cNvPr id="0" name=""/>
        <dsp:cNvSpPr/>
      </dsp:nvSpPr>
      <dsp:spPr>
        <a:xfrm>
          <a:off x="334410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FFED5-E17A-4848-A0AF-FD5AB62291F5}">
      <dsp:nvSpPr>
        <dsp:cNvPr id="0" name=""/>
        <dsp:cNvSpPr/>
      </dsp:nvSpPr>
      <dsp:spPr>
        <a:xfrm>
          <a:off x="4896075" y="0"/>
          <a:ext cx="232915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PaaS</a:t>
          </a:r>
        </a:p>
      </dsp:txBody>
      <dsp:txXfrm>
        <a:off x="4896075" y="0"/>
        <a:ext cx="2329158" cy="2167466"/>
      </dsp:txXfrm>
    </dsp:sp>
    <dsp:sp modelId="{251162E9-9023-4341-B79F-D2B862B4308E}">
      <dsp:nvSpPr>
        <dsp:cNvPr id="0" name=""/>
        <dsp:cNvSpPr/>
      </dsp:nvSpPr>
      <dsp:spPr>
        <a:xfrm>
          <a:off x="5789721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3811A-3CA3-4172-B330-EE312BC719C7}">
      <dsp:nvSpPr>
        <dsp:cNvPr id="0" name=""/>
        <dsp:cNvSpPr/>
      </dsp:nvSpPr>
      <dsp:spPr>
        <a:xfrm>
          <a:off x="7341692" y="4421"/>
          <a:ext cx="232915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Serverless</a:t>
          </a:r>
        </a:p>
      </dsp:txBody>
      <dsp:txXfrm>
        <a:off x="7341692" y="4421"/>
        <a:ext cx="2329158" cy="2167466"/>
      </dsp:txXfrm>
    </dsp:sp>
    <dsp:sp modelId="{AB8DB7C6-F8E4-4075-ABCE-7ECADEB611D3}">
      <dsp:nvSpPr>
        <dsp:cNvPr id="0" name=""/>
        <dsp:cNvSpPr/>
      </dsp:nvSpPr>
      <dsp:spPr>
        <a:xfrm>
          <a:off x="823533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47B6-9AD6-4A27-A864-EE37FDC585C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FBDD-1241-44C4-80AF-9CDAFA06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0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11/20/2017 5:53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4021A-8D9F-40F2-B3D3-7A7E19111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4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8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7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5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4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0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4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9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69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0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8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8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1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11/20/2017 5:53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3C790B-7850-454D-B051-F79853842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03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76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4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8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8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5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9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4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51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00C77-98DD-41D6-BDE7-5E20B890E7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00C77-98DD-41D6-BDE7-5E20B890E7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7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0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4767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DevReach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69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0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60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67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6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3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1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79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5223" y="1928037"/>
            <a:ext cx="6743528" cy="46011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330" rtl="0" eaLnBrk="1" fontAlgn="base" latinLnBrk="0" hangingPunct="1">
              <a:lnSpc>
                <a:spcPct val="100000"/>
              </a:lnSpc>
              <a:spcBef>
                <a:spcPts val="196"/>
              </a:spcBef>
              <a:spcAft>
                <a:spcPts val="784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MS PGothic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57933" y="1956555"/>
            <a:ext cx="4045743" cy="4572582"/>
          </a:xfrm>
        </p:spPr>
        <p:txBody>
          <a:bodyPr>
            <a:normAutofit/>
          </a:bodyPr>
          <a:lstStyle>
            <a:lvl1pPr>
              <a:buClr>
                <a:srgbClr val="0078D7"/>
              </a:buClr>
              <a:defRPr sz="2400"/>
            </a:lvl1pPr>
            <a:lvl2pPr>
              <a:buClr>
                <a:srgbClr val="0078D7"/>
              </a:buClr>
              <a:defRPr sz="1800"/>
            </a:lvl2pPr>
            <a:lvl3pPr>
              <a:buClr>
                <a:srgbClr val="0078D7"/>
              </a:buClr>
              <a:defRPr sz="1600"/>
            </a:lvl3pPr>
            <a:lvl4pPr>
              <a:buClr>
                <a:srgbClr val="0078D7"/>
              </a:buClr>
              <a:defRPr sz="1400"/>
            </a:lvl4pPr>
            <a:lvl5pPr>
              <a:buClr>
                <a:srgbClr val="0078D7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6010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" y="0"/>
            <a:ext cx="5647787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2811" rIns="0" bIns="4663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30" y="310848"/>
            <a:ext cx="5173253" cy="1644227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973" y="901129"/>
            <a:ext cx="4272176" cy="1813189"/>
          </a:xfrm>
        </p:spPr>
        <p:txBody>
          <a:bodyPr/>
          <a:lstStyle>
            <a:lvl1pPr>
              <a:buClr>
                <a:srgbClr val="0078D7"/>
              </a:buClr>
              <a:defRPr sz="2800"/>
            </a:lvl1pPr>
            <a:lvl2pPr>
              <a:buClr>
                <a:srgbClr val="0078D7"/>
              </a:buClr>
              <a:defRPr sz="2000"/>
            </a:lvl2pPr>
            <a:lvl3pPr>
              <a:buClr>
                <a:srgbClr val="0078D7"/>
              </a:buClr>
              <a:defRPr sz="1800"/>
            </a:lvl3pPr>
            <a:lvl4pPr>
              <a:buClr>
                <a:srgbClr val="0078D7"/>
              </a:buClr>
              <a:defRPr sz="1600"/>
            </a:lvl4pPr>
            <a:lvl5pPr>
              <a:buClr>
                <a:srgbClr val="0078D7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293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160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55" tIns="38082" rIns="76155" bIns="3808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852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4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FB88-DD27-4DCC-AF42-62A91E0192A5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9134-54B5-4756-B1C2-828A795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7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58" tIns="143326" rIns="179158" bIns="1433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9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289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4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3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8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20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3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9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1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44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7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30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81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A747-7684-FD4F-94B2-93195B190DF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0EA4-5BCC-BD4C-A2BF-E896DF601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Tech-Summit-All-Sessions/BRK2250-Build-serverless-applications-with-Azure-Functions/td-p/1824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function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azure-functions-core-tool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ocs.microsoft.com/en-us/azure/azure-functions/functions-run-loca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ryappservice.azure.com/" TargetMode="External"/><Relationship Id="rId2" Type="http://schemas.openxmlformats.org/officeDocument/2006/relationships/hyperlink" Target="https://functions.azure.com/t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techcommunity.microsoft.com/t5/Tech-Summit-All-Sessions/BRK2250-Build-serverless-applications-with-Azure-Functions/td-p/18249" TargetMode="Externa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echcommunity.microsoft.com/t5/Tech-Summit-All-Sessions/BRK2250-Build-serverless-applications-with-Azure-Functions/td-p/18249" TargetMode="Externa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Serverless with Azure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Milan Nankov</a:t>
            </a:r>
          </a:p>
        </p:txBody>
      </p:sp>
    </p:spTree>
    <p:extLst>
      <p:ext uri="{BB962C8B-B14F-4D97-AF65-F5344CB8AC3E}">
        <p14:creationId xmlns:p14="http://schemas.microsoft.com/office/powerpoint/2010/main" val="4000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6272" y="753470"/>
            <a:ext cx="2934998" cy="4414878"/>
            <a:chOff x="1756272" y="753470"/>
            <a:chExt cx="2934998" cy="4414878"/>
          </a:xfrm>
        </p:grpSpPr>
        <p:grpSp>
          <p:nvGrpSpPr>
            <p:cNvPr id="10" name="Group 9"/>
            <p:cNvGrpSpPr/>
            <p:nvPr/>
          </p:nvGrpSpPr>
          <p:grpSpPr>
            <a:xfrm>
              <a:off x="2033566" y="2096384"/>
              <a:ext cx="2441864" cy="3071964"/>
              <a:chOff x="4004846" y="1044020"/>
              <a:chExt cx="1023560" cy="1263195"/>
            </a:xfrm>
          </p:grpSpPr>
          <p:sp>
            <p:nvSpPr>
              <p:cNvPr id="11" name="Rounded Rectangle 48"/>
              <p:cNvSpPr/>
              <p:nvPr/>
            </p:nvSpPr>
            <p:spPr bwMode="auto">
              <a:xfrm>
                <a:off x="4004846" y="1287776"/>
                <a:ext cx="1023560" cy="1019439"/>
              </a:xfrm>
              <a:prstGeom prst="roundRect">
                <a:avLst/>
              </a:prstGeom>
              <a:solidFill>
                <a:sysClr val="window" lastClr="FFFFFF">
                  <a:lumMod val="75000"/>
                </a:sysClr>
              </a:solidFill>
              <a:ln w="10795" cap="flat" cmpd="sng" algn="ctr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2695" y="1493906"/>
                <a:ext cx="249972" cy="2695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53279" y="1044020"/>
                <a:ext cx="326694" cy="16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2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+mj-lt"/>
                  </a:rPr>
                  <a:t>App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+mj-lt"/>
                  </a:rPr>
                  <a:t> 1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6272" y="753470"/>
              <a:ext cx="293499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78D7"/>
                  </a:solidFill>
                </a:rPr>
                <a:t>Monolith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70231" y="3076469"/>
              <a:ext cx="596348" cy="655511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555256" y="4119275"/>
              <a:ext cx="685800" cy="655511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>
              <a:off x="2434953" y="3990447"/>
              <a:ext cx="757642" cy="750899"/>
            </a:xfrm>
            <a:prstGeom prst="triangle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86214" y="753470"/>
            <a:ext cx="2803489" cy="4279783"/>
            <a:chOff x="7586214" y="753470"/>
            <a:chExt cx="2803489" cy="4279783"/>
          </a:xfrm>
        </p:grpSpPr>
        <p:sp>
          <p:nvSpPr>
            <p:cNvPr id="25" name="Rounded Rectangle 36"/>
            <p:cNvSpPr/>
            <p:nvPr/>
          </p:nvSpPr>
          <p:spPr bwMode="auto">
            <a:xfrm>
              <a:off x="7771810" y="2689174"/>
              <a:ext cx="2441864" cy="1042806"/>
            </a:xfrm>
            <a:prstGeom prst="roundRect">
              <a:avLst/>
            </a:prstGeom>
            <a:noFill/>
            <a:ln w="10795" cap="flat" cmpd="sng" algn="ctr">
              <a:solidFill>
                <a:schemeClr val="accent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83224" y="2096386"/>
              <a:ext cx="779380" cy="400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lt"/>
                </a:rPr>
                <a:t>App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lt"/>
                </a:rPr>
                <a:t>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26292" y="2862706"/>
              <a:ext cx="596348" cy="655511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57399" y="2854101"/>
              <a:ext cx="596348" cy="65551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ounded Rectangle 36"/>
            <p:cNvSpPr/>
            <p:nvPr/>
          </p:nvSpPr>
          <p:spPr bwMode="auto">
            <a:xfrm>
              <a:off x="7771810" y="3990447"/>
              <a:ext cx="1056275" cy="1042806"/>
            </a:xfrm>
            <a:prstGeom prst="roundRect">
              <a:avLst/>
            </a:prstGeom>
            <a:noFill/>
            <a:ln w="10795" cap="flat" cmpd="sng" algn="ctr">
              <a:solidFill>
                <a:schemeClr val="accent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ounded Rectangle 36"/>
            <p:cNvSpPr/>
            <p:nvPr/>
          </p:nvSpPr>
          <p:spPr bwMode="auto">
            <a:xfrm>
              <a:off x="9157399" y="3990447"/>
              <a:ext cx="1056275" cy="1042806"/>
            </a:xfrm>
            <a:prstGeom prst="roundRect">
              <a:avLst/>
            </a:prstGeom>
            <a:noFill/>
            <a:ln w="10795" cap="flat" cmpd="sng" algn="ctr">
              <a:solidFill>
                <a:schemeClr val="accent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7921126" y="4090731"/>
              <a:ext cx="757642" cy="750899"/>
            </a:xfrm>
            <a:prstGeom prst="triangle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9342636" y="4166968"/>
              <a:ext cx="685800" cy="655511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86214" y="753470"/>
              <a:ext cx="2803489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78D7"/>
                  </a:solidFill>
                </a:rPr>
                <a:t>Serverless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5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483224" y="2096386"/>
            <a:ext cx="779380" cy="400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</a:rPr>
              <a:t>App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</a:rPr>
              <a:t>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F2EF81-0EDD-4E17-875E-67D724F030C0}"/>
              </a:ext>
            </a:extLst>
          </p:cNvPr>
          <p:cNvGrpSpPr/>
          <p:nvPr/>
        </p:nvGrpSpPr>
        <p:grpSpPr>
          <a:xfrm>
            <a:off x="7771810" y="2689174"/>
            <a:ext cx="2441864" cy="1042806"/>
            <a:chOff x="7771810" y="2689174"/>
            <a:chExt cx="2441864" cy="1042806"/>
          </a:xfrm>
        </p:grpSpPr>
        <p:sp>
          <p:nvSpPr>
            <p:cNvPr id="25" name="Rounded Rectangle 36"/>
            <p:cNvSpPr/>
            <p:nvPr/>
          </p:nvSpPr>
          <p:spPr bwMode="auto">
            <a:xfrm>
              <a:off x="7771810" y="2689174"/>
              <a:ext cx="2441864" cy="1042806"/>
            </a:xfrm>
            <a:prstGeom prst="roundRect">
              <a:avLst/>
            </a:prstGeom>
            <a:noFill/>
            <a:ln w="10795" cap="flat" cmpd="sng" algn="ctr">
              <a:solidFill>
                <a:schemeClr val="accent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26292" y="2862706"/>
              <a:ext cx="596348" cy="655511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57399" y="2854101"/>
              <a:ext cx="596348" cy="65551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F4E6B5-B2CB-40C4-B51F-79B7403AFCC5}"/>
              </a:ext>
            </a:extLst>
          </p:cNvPr>
          <p:cNvGrpSpPr/>
          <p:nvPr/>
        </p:nvGrpSpPr>
        <p:grpSpPr>
          <a:xfrm>
            <a:off x="7771810" y="3990447"/>
            <a:ext cx="1056275" cy="1042806"/>
            <a:chOff x="7771810" y="3990447"/>
            <a:chExt cx="1056275" cy="1042806"/>
          </a:xfrm>
        </p:grpSpPr>
        <p:sp>
          <p:nvSpPr>
            <p:cNvPr id="34" name="Rounded Rectangle 36"/>
            <p:cNvSpPr/>
            <p:nvPr/>
          </p:nvSpPr>
          <p:spPr bwMode="auto">
            <a:xfrm>
              <a:off x="7771810" y="3990447"/>
              <a:ext cx="1056275" cy="1042806"/>
            </a:xfrm>
            <a:prstGeom prst="roundRect">
              <a:avLst/>
            </a:prstGeom>
            <a:noFill/>
            <a:ln w="10795" cap="flat" cmpd="sng" algn="ctr">
              <a:solidFill>
                <a:schemeClr val="accent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7921126" y="4090731"/>
              <a:ext cx="757642" cy="750899"/>
            </a:xfrm>
            <a:prstGeom prst="triangle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830B46-18B9-4916-9BBD-E46DC320212B}"/>
              </a:ext>
            </a:extLst>
          </p:cNvPr>
          <p:cNvGrpSpPr/>
          <p:nvPr/>
        </p:nvGrpSpPr>
        <p:grpSpPr>
          <a:xfrm>
            <a:off x="9157399" y="3990447"/>
            <a:ext cx="1056275" cy="1042806"/>
            <a:chOff x="9157399" y="3990447"/>
            <a:chExt cx="1056275" cy="1042806"/>
          </a:xfrm>
        </p:grpSpPr>
        <p:sp>
          <p:nvSpPr>
            <p:cNvPr id="35" name="Rounded Rectangle 36"/>
            <p:cNvSpPr/>
            <p:nvPr/>
          </p:nvSpPr>
          <p:spPr bwMode="auto">
            <a:xfrm>
              <a:off x="9157399" y="3990447"/>
              <a:ext cx="1056275" cy="1042806"/>
            </a:xfrm>
            <a:prstGeom prst="roundRect">
              <a:avLst/>
            </a:prstGeom>
            <a:noFill/>
            <a:ln w="10795" cap="flat" cmpd="sng" algn="ctr">
              <a:solidFill>
                <a:schemeClr val="accent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9342636" y="4166968"/>
              <a:ext cx="685800" cy="655511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586214" y="753470"/>
            <a:ext cx="28034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78D7"/>
                </a:solidFill>
              </a:rPr>
              <a:t>App Components</a:t>
            </a:r>
          </a:p>
        </p:txBody>
      </p:sp>
    </p:spTree>
    <p:extLst>
      <p:ext uri="{BB962C8B-B14F-4D97-AF65-F5344CB8AC3E}">
        <p14:creationId xmlns:p14="http://schemas.microsoft.com/office/powerpoint/2010/main" val="15786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706310" y="2109638"/>
            <a:ext cx="779380" cy="400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2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</a:rPr>
              <a:t>App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</a:rPr>
              <a:t>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F2EF81-0EDD-4E17-875E-67D724F030C0}"/>
              </a:ext>
            </a:extLst>
          </p:cNvPr>
          <p:cNvGrpSpPr/>
          <p:nvPr/>
        </p:nvGrpSpPr>
        <p:grpSpPr>
          <a:xfrm>
            <a:off x="4875068" y="2702426"/>
            <a:ext cx="2441864" cy="1042806"/>
            <a:chOff x="7771810" y="2689174"/>
            <a:chExt cx="2441864" cy="1042806"/>
          </a:xfrm>
        </p:grpSpPr>
        <p:sp>
          <p:nvSpPr>
            <p:cNvPr id="25" name="Rounded Rectangle 36"/>
            <p:cNvSpPr/>
            <p:nvPr/>
          </p:nvSpPr>
          <p:spPr bwMode="auto">
            <a:xfrm>
              <a:off x="7771810" y="2689174"/>
              <a:ext cx="2441864" cy="1042806"/>
            </a:xfrm>
            <a:prstGeom prst="roundRect">
              <a:avLst/>
            </a:prstGeom>
            <a:noFill/>
            <a:ln w="10795" cap="flat" cmpd="sng" algn="ctr">
              <a:solidFill>
                <a:schemeClr val="accent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26292" y="2862706"/>
              <a:ext cx="596348" cy="655511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57399" y="2854101"/>
              <a:ext cx="596348" cy="65551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F4E6B5-B2CB-40C4-B51F-79B7403AFCC5}"/>
              </a:ext>
            </a:extLst>
          </p:cNvPr>
          <p:cNvGrpSpPr/>
          <p:nvPr/>
        </p:nvGrpSpPr>
        <p:grpSpPr>
          <a:xfrm>
            <a:off x="3359817" y="4854882"/>
            <a:ext cx="1056275" cy="1042806"/>
            <a:chOff x="7771810" y="3990447"/>
            <a:chExt cx="1056275" cy="1042806"/>
          </a:xfrm>
        </p:grpSpPr>
        <p:sp>
          <p:nvSpPr>
            <p:cNvPr id="34" name="Rounded Rectangle 36"/>
            <p:cNvSpPr/>
            <p:nvPr/>
          </p:nvSpPr>
          <p:spPr bwMode="auto">
            <a:xfrm>
              <a:off x="7771810" y="3990447"/>
              <a:ext cx="1056275" cy="1042806"/>
            </a:xfrm>
            <a:prstGeom prst="roundRect">
              <a:avLst/>
            </a:prstGeom>
            <a:noFill/>
            <a:ln w="10795" cap="flat" cmpd="sng" algn="ctr">
              <a:solidFill>
                <a:schemeClr val="accent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7921126" y="4090731"/>
              <a:ext cx="757642" cy="750899"/>
            </a:xfrm>
            <a:prstGeom prst="triangle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830B46-18B9-4916-9BBD-E46DC320212B}"/>
              </a:ext>
            </a:extLst>
          </p:cNvPr>
          <p:cNvGrpSpPr/>
          <p:nvPr/>
        </p:nvGrpSpPr>
        <p:grpSpPr>
          <a:xfrm>
            <a:off x="7775909" y="4854882"/>
            <a:ext cx="1056275" cy="1042806"/>
            <a:chOff x="9157399" y="3990447"/>
            <a:chExt cx="1056275" cy="1042806"/>
          </a:xfrm>
        </p:grpSpPr>
        <p:sp>
          <p:nvSpPr>
            <p:cNvPr id="35" name="Rounded Rectangle 36"/>
            <p:cNvSpPr/>
            <p:nvPr/>
          </p:nvSpPr>
          <p:spPr bwMode="auto">
            <a:xfrm>
              <a:off x="9157399" y="3990447"/>
              <a:ext cx="1056275" cy="1042806"/>
            </a:xfrm>
            <a:prstGeom prst="roundRect">
              <a:avLst/>
            </a:prstGeom>
            <a:noFill/>
            <a:ln w="10795" cap="flat" cmpd="sng" algn="ctr">
              <a:solidFill>
                <a:schemeClr val="accent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9342636" y="4166968"/>
              <a:ext cx="685800" cy="655511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94256" y="766722"/>
            <a:ext cx="28034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78D7"/>
                </a:solidFill>
              </a:rPr>
              <a:t>App Components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C4D056-9686-4140-B9AC-8543B5AB84A4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3887955" y="3745232"/>
            <a:ext cx="2208045" cy="1109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8E2714-9A52-4B26-B6F4-4DACFE099F56}"/>
              </a:ext>
            </a:extLst>
          </p:cNvPr>
          <p:cNvCxnSpPr>
            <a:stCxn id="25" idx="2"/>
            <a:endCxn id="35" idx="0"/>
          </p:cNvCxnSpPr>
          <p:nvPr/>
        </p:nvCxnSpPr>
        <p:spPr>
          <a:xfrm>
            <a:off x="6096000" y="3745232"/>
            <a:ext cx="2208047" cy="1109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F2047B-95F5-4341-8422-919E171DAB2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416092" y="5376285"/>
            <a:ext cx="33598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4EFE1C-D720-4B2F-8CAF-84249A100116}"/>
              </a:ext>
            </a:extLst>
          </p:cNvPr>
          <p:cNvSpPr txBox="1"/>
          <p:nvPr/>
        </p:nvSpPr>
        <p:spPr>
          <a:xfrm>
            <a:off x="5054702" y="4222532"/>
            <a:ext cx="2082597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Messages</a:t>
            </a:r>
            <a:b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861796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47F5-5F4B-436A-9D22-D3978647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Messaging in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D815-02E3-4904-BD47-85AFA159D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249352"/>
            <a:ext cx="11653523" cy="2055114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78D7"/>
                </a:solidFill>
              </a:rPr>
              <a:t>Azure Storage Queue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8D7"/>
                </a:solidFill>
              </a:rPr>
              <a:t>Azure Service Bus Queues</a:t>
            </a:r>
          </a:p>
          <a:p>
            <a:pPr marL="0" indent="0" algn="ctr">
              <a:buNone/>
            </a:pPr>
            <a:r>
              <a:rPr lang="en-US">
                <a:solidFill>
                  <a:srgbClr val="0078D7"/>
                </a:solidFill>
              </a:rPr>
              <a:t>Event Grid</a:t>
            </a:r>
            <a:endParaRPr lang="en-US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299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 dirty="0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5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b="1" dirty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2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49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7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Design workflows and orchestrate processes</a:t>
              </a:r>
              <a:endParaRPr lang="en-US" sz="1567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8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8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8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799">
                  <a:defRPr/>
                </a:pPr>
                <a:endParaRPr lang="en-US" sz="1765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799">
                  <a:defRPr/>
                </a:pPr>
                <a:endParaRPr lang="en-US" sz="1765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3799">
                  <a:defRPr/>
                </a:pPr>
                <a:endParaRPr lang="en-US" sz="1765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8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2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  <a:endParaRPr lang="en-US" sz="1961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49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7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Manage all events that can trigger code or logic</a:t>
              </a:r>
              <a:endParaRPr lang="en-US" sz="1567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2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49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567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Execute your code based on events you specify</a:t>
              </a:r>
              <a:endParaRPr lang="en-US" sz="1567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799">
                  <a:defRPr/>
                </a:pPr>
                <a:endParaRPr lang="en-US" sz="1765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6="http://schemas.microsoft.com/office/drawing/2014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7C453-D86D-4DD4-ACE2-BCCF481389A9}"/>
              </a:ext>
            </a:extLst>
          </p:cNvPr>
          <p:cNvSpPr txBox="1"/>
          <p:nvPr/>
        </p:nvSpPr>
        <p:spPr>
          <a:xfrm>
            <a:off x="0" y="6383635"/>
            <a:ext cx="505491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4">
                    <a:lumMod val="90000"/>
                  </a:schemeClr>
                </a:solidFill>
              </a:rPr>
              <a:t>image source - https://azure.microsoft.com/en-us/services/functions/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A94E63-F2AA-493A-852B-62654D2A859B}"/>
              </a:ext>
            </a:extLst>
          </p:cNvPr>
          <p:cNvGrpSpPr/>
          <p:nvPr/>
        </p:nvGrpSpPr>
        <p:grpSpPr>
          <a:xfrm>
            <a:off x="647542" y="828092"/>
            <a:ext cx="5118438" cy="2032165"/>
            <a:chOff x="6240725" y="1916792"/>
            <a:chExt cx="5733470" cy="22763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8C00C7-E287-4189-A327-57F59693C956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noFill/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870">
                <a:defRPr/>
              </a:pPr>
              <a:r>
                <a:rPr lang="en-US" sz="1961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Timer-based processing</a:t>
              </a:r>
            </a:p>
          </p:txBody>
        </p:sp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5CD755B5-DA6F-4080-8A59-F2C25729F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621" y="3774773"/>
              <a:ext cx="642832" cy="152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11" name="Rectangle 47">
              <a:extLst>
                <a:ext uri="{FF2B5EF4-FFF2-40B4-BE49-F238E27FC236}">
                  <a16:creationId xmlns:a16="http://schemas.microsoft.com/office/drawing/2014/main" id="{9C7A532D-1CC6-4915-A222-061DA1872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442" y="3774773"/>
              <a:ext cx="488410" cy="30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Every 15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FE4AB8-494D-4DC3-B9C7-D88FBBD43C59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359A379-7AAD-46FE-A6AB-F8AF77C094C1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DB40E43-145E-4E7D-8552-34C4972B87F7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A7E4D43-5C25-4E8C-8C85-ABF413C73F08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A1B54E3-20BD-437E-AF71-319F2A2929EA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01" name="Freeform 17">
                  <a:extLst>
                    <a:ext uri="{FF2B5EF4-FFF2-40B4-BE49-F238E27FC236}">
                      <a16:creationId xmlns:a16="http://schemas.microsoft.com/office/drawing/2014/main" id="{A47BF7BC-CEE6-4D10-87BD-55467ED782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882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A5EE658-D0F5-4255-A470-622521B74F1C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03" name="Freeform 15">
                    <a:extLst>
                      <a:ext uri="{FF2B5EF4-FFF2-40B4-BE49-F238E27FC236}">
                        <a16:creationId xmlns:a16="http://schemas.microsoft.com/office/drawing/2014/main" id="{9EFEE967-F763-4BFC-8E30-1639E1AF5D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4" name="Freeform 16">
                    <a:extLst>
                      <a:ext uri="{FF2B5EF4-FFF2-40B4-BE49-F238E27FC236}">
                        <a16:creationId xmlns:a16="http://schemas.microsoft.com/office/drawing/2014/main" id="{C8A77A05-26CF-4B9E-8898-0B16DE31D4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5" name="Freeform 19">
                    <a:extLst>
                      <a:ext uri="{FF2B5EF4-FFF2-40B4-BE49-F238E27FC236}">
                        <a16:creationId xmlns:a16="http://schemas.microsoft.com/office/drawing/2014/main" id="{7C4AD047-5EB1-4801-9603-88B75B3B6E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08F6F7-BFAC-4858-8080-4125B5A7C18B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47">
              <a:extLst>
                <a:ext uri="{FF2B5EF4-FFF2-40B4-BE49-F238E27FC236}">
                  <a16:creationId xmlns:a16="http://schemas.microsoft.com/office/drawing/2014/main" id="{3D65477E-6BAB-410C-A3DE-AA9C9822C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2276" y="3774773"/>
              <a:ext cx="1524482" cy="152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FC5BE34-E5FC-423E-9A48-ADA63215F948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765CDA-CF04-4B51-B577-731A74A50B80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70" name="Freeform 21">
                <a:extLst>
                  <a:ext uri="{FF2B5EF4-FFF2-40B4-BE49-F238E27FC236}">
                    <a16:creationId xmlns:a16="http://schemas.microsoft.com/office/drawing/2014/main" id="{26DB98D8-B984-4B12-BA3E-A1FD3BD82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Freeform 22">
                <a:extLst>
                  <a:ext uri="{FF2B5EF4-FFF2-40B4-BE49-F238E27FC236}">
                    <a16:creationId xmlns:a16="http://schemas.microsoft.com/office/drawing/2014/main" id="{71D4C7D3-E356-446C-80B4-76BE02B13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A3DC9A-BE08-4559-B02F-39C94F41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0543BB9-543C-470F-94FE-AEB764B9A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E7B2C0D-3C64-4EB5-A349-64E1238A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CFD8F36-FDA6-4E20-80E6-43ABA30D4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99C8FF8-5AFB-4517-A64F-645D3A794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A2CF556-4589-4D27-943C-9CAFA1EEC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617FDA6-0D8F-4410-BCEA-5C37E5C53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2489DDA-61E9-4C82-B1B5-651029B6D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020F263-2D92-42C1-B8D8-76A67A2C4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38C2E2D-B621-4FFA-A1F8-FFB6C3119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36F703D-3614-4F7C-95AB-198F3756B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D69D058-B60F-4CCD-B7E4-1ADFE84A4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64E39A0-D489-4A87-8E31-FC945B5B5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4C6F255-1E03-4450-B064-32FF14F43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10F0036-97E6-4020-93EA-39FA3E024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id="{667094C2-0AA3-4D46-8997-1E9EECE7E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reeform 39">
                <a:extLst>
                  <a:ext uri="{FF2B5EF4-FFF2-40B4-BE49-F238E27FC236}">
                    <a16:creationId xmlns:a16="http://schemas.microsoft.com/office/drawing/2014/main" id="{E0AE2A4A-2021-4D8B-89EF-E1F2F533E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Freeform 40">
                <a:extLst>
                  <a:ext uri="{FF2B5EF4-FFF2-40B4-BE49-F238E27FC236}">
                    <a16:creationId xmlns:a16="http://schemas.microsoft.com/office/drawing/2014/main" id="{97A67260-C4B8-45EA-AC08-07268953D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Freeform 41">
                <a:extLst>
                  <a:ext uri="{FF2B5EF4-FFF2-40B4-BE49-F238E27FC236}">
                    <a16:creationId xmlns:a16="http://schemas.microsoft.com/office/drawing/2014/main" id="{250E36FC-5046-4B15-9BD4-1765C2CE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Freeform 42">
                <a:extLst>
                  <a:ext uri="{FF2B5EF4-FFF2-40B4-BE49-F238E27FC236}">
                    <a16:creationId xmlns:a16="http://schemas.microsoft.com/office/drawing/2014/main" id="{DBB16A22-9F35-4472-85A6-6EBA33412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Freeform 43">
                <a:extLst>
                  <a:ext uri="{FF2B5EF4-FFF2-40B4-BE49-F238E27FC236}">
                    <a16:creationId xmlns:a16="http://schemas.microsoft.com/office/drawing/2014/main" id="{B312C878-6472-4C6A-BA8B-5D46CF429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8BD0B42-1A67-4C90-B819-4415A4B70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2E2BCE9-C954-43A6-BA18-BA0B0318D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9318B15-B050-481B-A9E9-4ABB762D3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6E77F96-D41D-4BCF-BF5A-B634F2E0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 48">
                <a:extLst>
                  <a:ext uri="{FF2B5EF4-FFF2-40B4-BE49-F238E27FC236}">
                    <a16:creationId xmlns:a16="http://schemas.microsoft.com/office/drawing/2014/main" id="{32598BCF-0782-4C57-8913-9EFEB33A8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Freeform 49">
                <a:extLst>
                  <a:ext uri="{FF2B5EF4-FFF2-40B4-BE49-F238E27FC236}">
                    <a16:creationId xmlns:a16="http://schemas.microsoft.com/office/drawing/2014/main" id="{C76F5B1B-ABDE-4678-A340-D007691D5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B97915-976A-445E-8EFF-19901980ABAD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56" name="Oval 269">
                <a:extLst>
                  <a:ext uri="{FF2B5EF4-FFF2-40B4-BE49-F238E27FC236}">
                    <a16:creationId xmlns:a16="http://schemas.microsoft.com/office/drawing/2014/main" id="{1E26D3CB-86D2-4761-911B-86A24043B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 dirty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7" name="Oval 270">
                <a:extLst>
                  <a:ext uri="{FF2B5EF4-FFF2-40B4-BE49-F238E27FC236}">
                    <a16:creationId xmlns:a16="http://schemas.microsoft.com/office/drawing/2014/main" id="{A9404A91-34B0-44F7-AF69-9BFE1E8DE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8" name="Oval 271">
                <a:extLst>
                  <a:ext uri="{FF2B5EF4-FFF2-40B4-BE49-F238E27FC236}">
                    <a16:creationId xmlns:a16="http://schemas.microsoft.com/office/drawing/2014/main" id="{76BF66CF-A3A8-46ED-9FB4-167B7C1C1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9" name="Line 272">
                <a:extLst>
                  <a:ext uri="{FF2B5EF4-FFF2-40B4-BE49-F238E27FC236}">
                    <a16:creationId xmlns:a16="http://schemas.microsoft.com/office/drawing/2014/main" id="{903A417D-C739-4C42-9884-5A552B6E9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0" name="Line 273">
                <a:extLst>
                  <a:ext uri="{FF2B5EF4-FFF2-40B4-BE49-F238E27FC236}">
                    <a16:creationId xmlns:a16="http://schemas.microsoft.com/office/drawing/2014/main" id="{83C92ABD-EEC3-4AD1-B81E-83C5F01CE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1" name="Line 274">
                <a:extLst>
                  <a:ext uri="{FF2B5EF4-FFF2-40B4-BE49-F238E27FC236}">
                    <a16:creationId xmlns:a16="http://schemas.microsoft.com/office/drawing/2014/main" id="{05AE9B9A-C867-430C-BD3E-4DB917017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2" name="Line 275">
                <a:extLst>
                  <a:ext uri="{FF2B5EF4-FFF2-40B4-BE49-F238E27FC236}">
                    <a16:creationId xmlns:a16="http://schemas.microsoft.com/office/drawing/2014/main" id="{1789850E-6F00-468D-820F-EE2B6CA79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3" name="Line 276">
                <a:extLst>
                  <a:ext uri="{FF2B5EF4-FFF2-40B4-BE49-F238E27FC236}">
                    <a16:creationId xmlns:a16="http://schemas.microsoft.com/office/drawing/2014/main" id="{58C7FD03-D07F-4FB4-B870-2DACCC5AD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4" name="Line 277">
                <a:extLst>
                  <a:ext uri="{FF2B5EF4-FFF2-40B4-BE49-F238E27FC236}">
                    <a16:creationId xmlns:a16="http://schemas.microsoft.com/office/drawing/2014/main" id="{8720688D-DB9D-40A0-8851-F15292BFF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5" name="Oval 278">
                <a:extLst>
                  <a:ext uri="{FF2B5EF4-FFF2-40B4-BE49-F238E27FC236}">
                    <a16:creationId xmlns:a16="http://schemas.microsoft.com/office/drawing/2014/main" id="{8ECB0FB8-7D58-4749-AF31-80F7C213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6" name="Oval 279">
                <a:extLst>
                  <a:ext uri="{FF2B5EF4-FFF2-40B4-BE49-F238E27FC236}">
                    <a16:creationId xmlns:a16="http://schemas.microsoft.com/office/drawing/2014/main" id="{BDC6A3D4-7C98-4F35-91A4-ECA4E7BEE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7" name="Line 280">
                <a:extLst>
                  <a:ext uri="{FF2B5EF4-FFF2-40B4-BE49-F238E27FC236}">
                    <a16:creationId xmlns:a16="http://schemas.microsoft.com/office/drawing/2014/main" id="{3C2C8422-8A83-4FE7-9CDC-7B36F188F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8" name="Line 281">
                <a:extLst>
                  <a:ext uri="{FF2B5EF4-FFF2-40B4-BE49-F238E27FC236}">
                    <a16:creationId xmlns:a16="http://schemas.microsoft.com/office/drawing/2014/main" id="{67639F1F-B077-4CFF-A68A-AA978AE4C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9" name="Line 282">
                <a:extLst>
                  <a:ext uri="{FF2B5EF4-FFF2-40B4-BE49-F238E27FC236}">
                    <a16:creationId xmlns:a16="http://schemas.microsoft.com/office/drawing/2014/main" id="{543E2104-2D48-407E-97AA-81F7E0F30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/>
                <a:endParaRPr lang="en-US" sz="1765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5DA7E6-0D57-4FED-BEC9-E7CD92739C67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9A1419-C615-420D-897D-6016AC492888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27" name="Freeform 21">
                  <a:extLst>
                    <a:ext uri="{FF2B5EF4-FFF2-40B4-BE49-F238E27FC236}">
                      <a16:creationId xmlns:a16="http://schemas.microsoft.com/office/drawing/2014/main" id="{CB066D6B-1667-4398-8211-7C98600AD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Freeform 22">
                  <a:extLst>
                    <a:ext uri="{FF2B5EF4-FFF2-40B4-BE49-F238E27FC236}">
                      <a16:creationId xmlns:a16="http://schemas.microsoft.com/office/drawing/2014/main" id="{0C045875-B733-4A1F-9E5B-484BFACDE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445B0BD-3343-457C-8223-56301228E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C6FD4D-6521-46E3-93F8-61981BE40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E68985F-02FB-4E12-8274-3DCCF4064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0467BD9-28F3-4387-8E70-E3B86F0F8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253C3A7-1E3F-4FFE-8212-64FF8D861A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47F8C5B-7CC0-4CF9-BD1E-F11A6EB68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874F73B-F459-4DC4-A328-CA9BD6C60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0F2B965-5583-42C3-A04A-2D80C53E4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2147F0E-4C60-4BB0-BDE6-A0C93FB40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AF34DF7-722E-449B-B354-3BD6283CC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3668380-957A-4441-AB58-9FE1E815C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866DA4E-1D82-4620-A6D0-152EF1D14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80EBB7F-EF04-4394-BDEC-D824F85EE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8440A38-E74C-4550-8967-2655BDA8E0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6A67213-7EB7-4043-8244-A81F5ED16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 38">
                  <a:extLst>
                    <a:ext uri="{FF2B5EF4-FFF2-40B4-BE49-F238E27FC236}">
                      <a16:creationId xmlns:a16="http://schemas.microsoft.com/office/drawing/2014/main" id="{8832B284-3EB9-4B63-92C4-E06471E929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" name="Freeform 39">
                  <a:extLst>
                    <a:ext uri="{FF2B5EF4-FFF2-40B4-BE49-F238E27FC236}">
                      <a16:creationId xmlns:a16="http://schemas.microsoft.com/office/drawing/2014/main" id="{F9282658-DCBC-4AB9-B6A7-EA55BB9EA7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" name="Freeform 40">
                  <a:extLst>
                    <a:ext uri="{FF2B5EF4-FFF2-40B4-BE49-F238E27FC236}">
                      <a16:creationId xmlns:a16="http://schemas.microsoft.com/office/drawing/2014/main" id="{DB2B7637-DE25-4FDC-9AAA-E3B9D6345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" name="Freeform 41">
                  <a:extLst>
                    <a:ext uri="{FF2B5EF4-FFF2-40B4-BE49-F238E27FC236}">
                      <a16:creationId xmlns:a16="http://schemas.microsoft.com/office/drawing/2014/main" id="{9B3398D2-6C00-4068-938F-6BE02F43F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" name="Freeform 42">
                  <a:extLst>
                    <a:ext uri="{FF2B5EF4-FFF2-40B4-BE49-F238E27FC236}">
                      <a16:creationId xmlns:a16="http://schemas.microsoft.com/office/drawing/2014/main" id="{152BF9EC-9F87-4E40-8A00-8E7946FEE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 43">
                  <a:extLst>
                    <a:ext uri="{FF2B5EF4-FFF2-40B4-BE49-F238E27FC236}">
                      <a16:creationId xmlns:a16="http://schemas.microsoft.com/office/drawing/2014/main" id="{D8DD1E6A-F97D-4529-BB6B-57F5068BA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90F7B1F-0DF4-4C8A-B1E8-377FC1CAF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47DDDF6-CE76-4A4C-8FB1-44DC632C9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0A4BADB-EA2D-430B-B8DE-9876944649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C67FC2A-51E0-4749-A548-1C2CA0F4E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4" name="Freeform 48">
                  <a:extLst>
                    <a:ext uri="{FF2B5EF4-FFF2-40B4-BE49-F238E27FC236}">
                      <a16:creationId xmlns:a16="http://schemas.microsoft.com/office/drawing/2014/main" id="{027975A6-2579-438D-94A8-F03F130BB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5" name="Freeform 49">
                  <a:extLst>
                    <a:ext uri="{FF2B5EF4-FFF2-40B4-BE49-F238E27FC236}">
                      <a16:creationId xmlns:a16="http://schemas.microsoft.com/office/drawing/2014/main" id="{6C9FC369-634E-42C5-8635-AE4991659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2" name="Group 4">
                <a:extLst>
                  <a:ext uri="{FF2B5EF4-FFF2-40B4-BE49-F238E27FC236}">
                    <a16:creationId xmlns:a16="http://schemas.microsoft.com/office/drawing/2014/main" id="{1799ADBE-76B1-4BF2-BAC7-621F6F2F5E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23" name="Oval 5">
                  <a:extLst>
                    <a:ext uri="{FF2B5EF4-FFF2-40B4-BE49-F238E27FC236}">
                      <a16:creationId xmlns:a16="http://schemas.microsoft.com/office/drawing/2014/main" id="{332DC6A1-BCC1-4EBD-B53F-625FAFD13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/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4" name="Freeform 6">
                  <a:extLst>
                    <a:ext uri="{FF2B5EF4-FFF2-40B4-BE49-F238E27FC236}">
                      <a16:creationId xmlns:a16="http://schemas.microsoft.com/office/drawing/2014/main" id="{CD43279D-CCB9-421D-9EDF-F46E1DA08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/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" name="Oval 7">
                  <a:extLst>
                    <a:ext uri="{FF2B5EF4-FFF2-40B4-BE49-F238E27FC236}">
                      <a16:creationId xmlns:a16="http://schemas.microsoft.com/office/drawing/2014/main" id="{C13A921A-8A76-4962-BEE1-F0F66FC06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/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6" name="Freeform 8">
                  <a:extLst>
                    <a:ext uri="{FF2B5EF4-FFF2-40B4-BE49-F238E27FC236}">
                      <a16:creationId xmlns:a16="http://schemas.microsoft.com/office/drawing/2014/main" id="{643417D9-5C10-4136-B47E-FB5B38EDDA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/>
                  <a:endParaRPr lang="en-US" sz="1765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97080F-21E8-42FE-B286-32319A0B9F82}"/>
              </a:ext>
            </a:extLst>
          </p:cNvPr>
          <p:cNvGrpSpPr/>
          <p:nvPr/>
        </p:nvGrpSpPr>
        <p:grpSpPr>
          <a:xfrm>
            <a:off x="6260167" y="810606"/>
            <a:ext cx="5118438" cy="2032166"/>
            <a:chOff x="454210" y="1916792"/>
            <a:chExt cx="5733470" cy="227635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31E7BDC-D50F-498D-AAE8-C5B88597CDC1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noFill/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870">
                <a:defRPr/>
              </a:pPr>
              <a:r>
                <a:rPr lang="en-US" sz="1961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Real-time stream processing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44B26B-1421-4F76-9D5C-967522A8AF6F}"/>
                </a:ext>
              </a:extLst>
            </p:cNvPr>
            <p:cNvGrpSpPr/>
            <p:nvPr/>
          </p:nvGrpSpPr>
          <p:grpSpPr>
            <a:xfrm>
              <a:off x="762236" y="2788568"/>
              <a:ext cx="718411" cy="625156"/>
              <a:chOff x="1755775" y="2570163"/>
              <a:chExt cx="1320800" cy="1149351"/>
            </a:xfrm>
          </p:grpSpPr>
          <p:sp>
            <p:nvSpPr>
              <p:cNvPr id="163" name="Freeform 37">
                <a:extLst>
                  <a:ext uri="{FF2B5EF4-FFF2-40B4-BE49-F238E27FC236}">
                    <a16:creationId xmlns:a16="http://schemas.microsoft.com/office/drawing/2014/main" id="{9A12C631-C841-4EA6-BA68-4579702AD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Freeform 38">
                <a:extLst>
                  <a:ext uri="{FF2B5EF4-FFF2-40B4-BE49-F238E27FC236}">
                    <a16:creationId xmlns:a16="http://schemas.microsoft.com/office/drawing/2014/main" id="{736390C7-3784-455B-8AC6-C8A129378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 39">
                <a:extLst>
                  <a:ext uri="{FF2B5EF4-FFF2-40B4-BE49-F238E27FC236}">
                    <a16:creationId xmlns:a16="http://schemas.microsoft.com/office/drawing/2014/main" id="{77F477E9-E7E0-48CA-B43B-097DDA193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 40">
                <a:extLst>
                  <a:ext uri="{FF2B5EF4-FFF2-40B4-BE49-F238E27FC236}">
                    <a16:creationId xmlns:a16="http://schemas.microsoft.com/office/drawing/2014/main" id="{C8B1D16D-D4A6-46DD-B821-156235A7F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 41">
                <a:extLst>
                  <a:ext uri="{FF2B5EF4-FFF2-40B4-BE49-F238E27FC236}">
                    <a16:creationId xmlns:a16="http://schemas.microsoft.com/office/drawing/2014/main" id="{6D746E17-3E33-4DB1-B8BF-CE5953322C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Freeform 42">
                <a:extLst>
                  <a:ext uri="{FF2B5EF4-FFF2-40B4-BE49-F238E27FC236}">
                    <a16:creationId xmlns:a16="http://schemas.microsoft.com/office/drawing/2014/main" id="{896EF80B-B025-4A8F-81BE-2168344CE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Freeform 43">
                <a:extLst>
                  <a:ext uri="{FF2B5EF4-FFF2-40B4-BE49-F238E27FC236}">
                    <a16:creationId xmlns:a16="http://schemas.microsoft.com/office/drawing/2014/main" id="{EA1ACDF5-7D93-4C06-BC5D-8ADB843E8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Freeform 44">
                <a:extLst>
                  <a:ext uri="{FF2B5EF4-FFF2-40B4-BE49-F238E27FC236}">
                    <a16:creationId xmlns:a16="http://schemas.microsoft.com/office/drawing/2014/main" id="{F55A744A-2936-4552-9B2B-A7A7B2230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1" name="Rectangle 45">
                <a:extLst>
                  <a:ext uri="{FF2B5EF4-FFF2-40B4-BE49-F238E27FC236}">
                    <a16:creationId xmlns:a16="http://schemas.microsoft.com/office/drawing/2014/main" id="{5F372E8E-DB21-454A-B1B5-1361CDB1A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2" name="Rectangle 46">
                <a:extLst>
                  <a:ext uri="{FF2B5EF4-FFF2-40B4-BE49-F238E27FC236}">
                    <a16:creationId xmlns:a16="http://schemas.microsoft.com/office/drawing/2014/main" id="{4BE4B5EF-DAD9-4249-82E3-1AAF0FFBF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3" name="Rectangle 47">
                <a:extLst>
                  <a:ext uri="{FF2B5EF4-FFF2-40B4-BE49-F238E27FC236}">
                    <a16:creationId xmlns:a16="http://schemas.microsoft.com/office/drawing/2014/main" id="{1303643F-431F-4EFF-B5E3-60576DE4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4" name="Rectangle 48">
                <a:extLst>
                  <a:ext uri="{FF2B5EF4-FFF2-40B4-BE49-F238E27FC236}">
                    <a16:creationId xmlns:a16="http://schemas.microsoft.com/office/drawing/2014/main" id="{7CECC00F-DD7C-44A2-B842-F5A5CC9CE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5" name="Rectangle 49">
                <a:extLst>
                  <a:ext uri="{FF2B5EF4-FFF2-40B4-BE49-F238E27FC236}">
                    <a16:creationId xmlns:a16="http://schemas.microsoft.com/office/drawing/2014/main" id="{45E988EE-D513-47C0-B292-DB6650F5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6" name="Rectangle 50">
                <a:extLst>
                  <a:ext uri="{FF2B5EF4-FFF2-40B4-BE49-F238E27FC236}">
                    <a16:creationId xmlns:a16="http://schemas.microsoft.com/office/drawing/2014/main" id="{5517A3B8-C752-47D5-B0F8-2AE41EC15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7" name="Freeform 51">
                <a:extLst>
                  <a:ext uri="{FF2B5EF4-FFF2-40B4-BE49-F238E27FC236}">
                    <a16:creationId xmlns:a16="http://schemas.microsoft.com/office/drawing/2014/main" id="{58E40FD8-A0D7-4869-B412-D53C762FD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8" name="Freeform 52">
                <a:extLst>
                  <a:ext uri="{FF2B5EF4-FFF2-40B4-BE49-F238E27FC236}">
                    <a16:creationId xmlns:a16="http://schemas.microsoft.com/office/drawing/2014/main" id="{7F170378-0934-4F06-A6AC-03485B5CA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9" name="Freeform 53">
                <a:extLst>
                  <a:ext uri="{FF2B5EF4-FFF2-40B4-BE49-F238E27FC236}">
                    <a16:creationId xmlns:a16="http://schemas.microsoft.com/office/drawing/2014/main" id="{69BC2D8E-B1AD-41E3-ADDD-68B0BF84E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0" name="Freeform 54">
                <a:extLst>
                  <a:ext uri="{FF2B5EF4-FFF2-40B4-BE49-F238E27FC236}">
                    <a16:creationId xmlns:a16="http://schemas.microsoft.com/office/drawing/2014/main" id="{3ABD3D45-B801-41CE-9890-BF954CDDD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1" name="Freeform 55">
                <a:extLst>
                  <a:ext uri="{FF2B5EF4-FFF2-40B4-BE49-F238E27FC236}">
                    <a16:creationId xmlns:a16="http://schemas.microsoft.com/office/drawing/2014/main" id="{5BC5476B-74D9-4CAE-8AF6-817A1E263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2" name="Freeform 56">
                <a:extLst>
                  <a:ext uri="{FF2B5EF4-FFF2-40B4-BE49-F238E27FC236}">
                    <a16:creationId xmlns:a16="http://schemas.microsoft.com/office/drawing/2014/main" id="{C138FE36-9944-4192-BFE6-7E7099320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3" name="Freeform 57">
                <a:extLst>
                  <a:ext uri="{FF2B5EF4-FFF2-40B4-BE49-F238E27FC236}">
                    <a16:creationId xmlns:a16="http://schemas.microsoft.com/office/drawing/2014/main" id="{A2441E57-03B6-482F-BEDC-7E9D6E305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4" name="Rectangle 58">
                <a:extLst>
                  <a:ext uri="{FF2B5EF4-FFF2-40B4-BE49-F238E27FC236}">
                    <a16:creationId xmlns:a16="http://schemas.microsoft.com/office/drawing/2014/main" id="{CC3F3C26-87AD-478D-A3B3-E03B66487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Rectangle 59">
                <a:extLst>
                  <a:ext uri="{FF2B5EF4-FFF2-40B4-BE49-F238E27FC236}">
                    <a16:creationId xmlns:a16="http://schemas.microsoft.com/office/drawing/2014/main" id="{17972DE0-3C66-4F13-AE52-723ACF6C4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6" name="Freeform 60">
                <a:extLst>
                  <a:ext uri="{FF2B5EF4-FFF2-40B4-BE49-F238E27FC236}">
                    <a16:creationId xmlns:a16="http://schemas.microsoft.com/office/drawing/2014/main" id="{9DBC642C-97C0-445B-AA5A-00AD81E17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7" name="Freeform 61">
                <a:extLst>
                  <a:ext uri="{FF2B5EF4-FFF2-40B4-BE49-F238E27FC236}">
                    <a16:creationId xmlns:a16="http://schemas.microsoft.com/office/drawing/2014/main" id="{E68B5585-2543-46B2-A5B7-96F1D0BA3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8" name="Freeform 62">
                <a:extLst>
                  <a:ext uri="{FF2B5EF4-FFF2-40B4-BE49-F238E27FC236}">
                    <a16:creationId xmlns:a16="http://schemas.microsoft.com/office/drawing/2014/main" id="{826C5B98-0207-4233-9E0D-213E3D449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9" name="Freeform 63">
                <a:extLst>
                  <a:ext uri="{FF2B5EF4-FFF2-40B4-BE49-F238E27FC236}">
                    <a16:creationId xmlns:a16="http://schemas.microsoft.com/office/drawing/2014/main" id="{15D45846-5631-4EAB-ACFA-D1E6FB363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0" name="Freeform 64">
                <a:extLst>
                  <a:ext uri="{FF2B5EF4-FFF2-40B4-BE49-F238E27FC236}">
                    <a16:creationId xmlns:a16="http://schemas.microsoft.com/office/drawing/2014/main" id="{833F3460-DF73-4562-BA2F-56D42793F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1" name="Freeform 65">
                <a:extLst>
                  <a:ext uri="{FF2B5EF4-FFF2-40B4-BE49-F238E27FC236}">
                    <a16:creationId xmlns:a16="http://schemas.microsoft.com/office/drawing/2014/main" id="{0E20083A-C08C-4B8D-A00C-D780560C5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2" name="Freeform 66">
                <a:extLst>
                  <a:ext uri="{FF2B5EF4-FFF2-40B4-BE49-F238E27FC236}">
                    <a16:creationId xmlns:a16="http://schemas.microsoft.com/office/drawing/2014/main" id="{7ADBE090-6AC5-4D3C-842C-353C25810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3" name="Freeform 67">
                <a:extLst>
                  <a:ext uri="{FF2B5EF4-FFF2-40B4-BE49-F238E27FC236}">
                    <a16:creationId xmlns:a16="http://schemas.microsoft.com/office/drawing/2014/main" id="{DB3D5A04-6C1E-4DD8-B560-4B22BD93C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4" name="Freeform 68">
                <a:extLst>
                  <a:ext uri="{FF2B5EF4-FFF2-40B4-BE49-F238E27FC236}">
                    <a16:creationId xmlns:a16="http://schemas.microsoft.com/office/drawing/2014/main" id="{9450A0F5-0983-4356-9EE3-E92C20FF8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5" name="Freeform 69">
                <a:extLst>
                  <a:ext uri="{FF2B5EF4-FFF2-40B4-BE49-F238E27FC236}">
                    <a16:creationId xmlns:a16="http://schemas.microsoft.com/office/drawing/2014/main" id="{ABECB92C-A684-4720-9468-36C3D21B9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6" name="Freeform 70">
                <a:extLst>
                  <a:ext uri="{FF2B5EF4-FFF2-40B4-BE49-F238E27FC236}">
                    <a16:creationId xmlns:a16="http://schemas.microsoft.com/office/drawing/2014/main" id="{1C981ACF-8D51-4C62-9935-D8822E498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7" name="Freeform 71">
                <a:extLst>
                  <a:ext uri="{FF2B5EF4-FFF2-40B4-BE49-F238E27FC236}">
                    <a16:creationId xmlns:a16="http://schemas.microsoft.com/office/drawing/2014/main" id="{A11E3D71-9639-478B-AA5B-B5F594FDB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8" name="Freeform 72">
                <a:extLst>
                  <a:ext uri="{FF2B5EF4-FFF2-40B4-BE49-F238E27FC236}">
                    <a16:creationId xmlns:a16="http://schemas.microsoft.com/office/drawing/2014/main" id="{604A581F-5163-462B-8A0B-DA70F84A5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9" name="Freeform 73">
                <a:extLst>
                  <a:ext uri="{FF2B5EF4-FFF2-40B4-BE49-F238E27FC236}">
                    <a16:creationId xmlns:a16="http://schemas.microsoft.com/office/drawing/2014/main" id="{F46A0FE6-3B41-40A8-8909-A06B7087D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0" name="Freeform 74">
                <a:extLst>
                  <a:ext uri="{FF2B5EF4-FFF2-40B4-BE49-F238E27FC236}">
                    <a16:creationId xmlns:a16="http://schemas.microsoft.com/office/drawing/2014/main" id="{AFB11153-4B5C-4902-AB38-ACFE311F1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1" name="Freeform 75">
                <a:extLst>
                  <a:ext uri="{FF2B5EF4-FFF2-40B4-BE49-F238E27FC236}">
                    <a16:creationId xmlns:a16="http://schemas.microsoft.com/office/drawing/2014/main" id="{3307C8AF-05DA-45F9-8EF5-FFA05FCD6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2" name="Rectangle 76">
                <a:extLst>
                  <a:ext uri="{FF2B5EF4-FFF2-40B4-BE49-F238E27FC236}">
                    <a16:creationId xmlns:a16="http://schemas.microsoft.com/office/drawing/2014/main" id="{BA4BBF26-1ABA-4D65-A072-2C6BD3C8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3" name="Rectangle 77">
                <a:extLst>
                  <a:ext uri="{FF2B5EF4-FFF2-40B4-BE49-F238E27FC236}">
                    <a16:creationId xmlns:a16="http://schemas.microsoft.com/office/drawing/2014/main" id="{B6F69F44-E4BC-4813-9876-F98B8B391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Oval 78">
                <a:extLst>
                  <a:ext uri="{FF2B5EF4-FFF2-40B4-BE49-F238E27FC236}">
                    <a16:creationId xmlns:a16="http://schemas.microsoft.com/office/drawing/2014/main" id="{A150DD05-04C5-48CA-A4AF-C72860BB8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5" name="Oval 79">
                <a:extLst>
                  <a:ext uri="{FF2B5EF4-FFF2-40B4-BE49-F238E27FC236}">
                    <a16:creationId xmlns:a16="http://schemas.microsoft.com/office/drawing/2014/main" id="{A77E7F1E-3559-431D-954A-FD31A71DD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6" name="Freeform 80">
                <a:extLst>
                  <a:ext uri="{FF2B5EF4-FFF2-40B4-BE49-F238E27FC236}">
                    <a16:creationId xmlns:a16="http://schemas.microsoft.com/office/drawing/2014/main" id="{497480D3-66E6-4034-A75C-D12AB1855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7" name="Freeform 81">
                <a:extLst>
                  <a:ext uri="{FF2B5EF4-FFF2-40B4-BE49-F238E27FC236}">
                    <a16:creationId xmlns:a16="http://schemas.microsoft.com/office/drawing/2014/main" id="{8FB51705-9915-49F2-993C-54CAFB3DA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8" name="Freeform 82">
                <a:extLst>
                  <a:ext uri="{FF2B5EF4-FFF2-40B4-BE49-F238E27FC236}">
                    <a16:creationId xmlns:a16="http://schemas.microsoft.com/office/drawing/2014/main" id="{E71B55CB-DC8A-48A3-B337-CFFBB4DEB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9" name="Freeform 83">
                <a:extLst>
                  <a:ext uri="{FF2B5EF4-FFF2-40B4-BE49-F238E27FC236}">
                    <a16:creationId xmlns:a16="http://schemas.microsoft.com/office/drawing/2014/main" id="{046D6E2F-652B-435C-9F06-461386689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0" name="Freeform 84">
                <a:extLst>
                  <a:ext uri="{FF2B5EF4-FFF2-40B4-BE49-F238E27FC236}">
                    <a16:creationId xmlns:a16="http://schemas.microsoft.com/office/drawing/2014/main" id="{AA13F4A8-F948-4566-9E6D-C59C11E4D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1" name="Freeform 85">
                <a:extLst>
                  <a:ext uri="{FF2B5EF4-FFF2-40B4-BE49-F238E27FC236}">
                    <a16:creationId xmlns:a16="http://schemas.microsoft.com/office/drawing/2014/main" id="{3008D647-9F43-44FC-A96A-7E760D74E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2" name="Freeform 86">
                <a:extLst>
                  <a:ext uri="{FF2B5EF4-FFF2-40B4-BE49-F238E27FC236}">
                    <a16:creationId xmlns:a16="http://schemas.microsoft.com/office/drawing/2014/main" id="{92229EF7-5164-427E-A3B8-80D17535C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3" name="Freeform 87">
                <a:extLst>
                  <a:ext uri="{FF2B5EF4-FFF2-40B4-BE49-F238E27FC236}">
                    <a16:creationId xmlns:a16="http://schemas.microsoft.com/office/drawing/2014/main" id="{4293B8B4-6383-4836-B4A6-5ADD51EBB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4" name="Freeform 88">
                <a:extLst>
                  <a:ext uri="{FF2B5EF4-FFF2-40B4-BE49-F238E27FC236}">
                    <a16:creationId xmlns:a16="http://schemas.microsoft.com/office/drawing/2014/main" id="{314C35C9-2979-4625-8B55-6DB7A96D1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5" name="Freeform 89">
                <a:extLst>
                  <a:ext uri="{FF2B5EF4-FFF2-40B4-BE49-F238E27FC236}">
                    <a16:creationId xmlns:a16="http://schemas.microsoft.com/office/drawing/2014/main" id="{A3C3A096-8765-4D86-9B0A-C5B3E7D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id="{5CCAF4FF-AD8B-461C-A648-6FD95AE5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65" y="3774773"/>
              <a:ext cx="1379036" cy="30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Millions of devices feed 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into Stream Analytics</a:t>
              </a:r>
              <a:endParaRPr lang="en-US" altLang="en-US" sz="1076" kern="0" dirty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latin typeface="Calibri" panose="020F0502020204030204"/>
                <a:cs typeface="Segoe UI Semibold" panose="020B0702040204020203" pitchFamily="34" charset="0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33E12E1-0EDA-44D5-BF32-4A92D85B4469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BB933B5-E959-40C4-8C80-0C34260D1C9A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155" name="Freeform 90">
                <a:extLst>
                  <a:ext uri="{FF2B5EF4-FFF2-40B4-BE49-F238E27FC236}">
                    <a16:creationId xmlns:a16="http://schemas.microsoft.com/office/drawing/2014/main" id="{D9142DB7-2575-4C6C-94E4-63338FC61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6" name="Freeform 91">
                <a:extLst>
                  <a:ext uri="{FF2B5EF4-FFF2-40B4-BE49-F238E27FC236}">
                    <a16:creationId xmlns:a16="http://schemas.microsoft.com/office/drawing/2014/main" id="{20C85DB5-4F60-4849-B746-05213EF6E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7" name="Freeform 92">
                <a:extLst>
                  <a:ext uri="{FF2B5EF4-FFF2-40B4-BE49-F238E27FC236}">
                    <a16:creationId xmlns:a16="http://schemas.microsoft.com/office/drawing/2014/main" id="{F4C179AD-8F95-4DA6-9802-A115B4F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8" name="Freeform 93">
                <a:extLst>
                  <a:ext uri="{FF2B5EF4-FFF2-40B4-BE49-F238E27FC236}">
                    <a16:creationId xmlns:a16="http://schemas.microsoft.com/office/drawing/2014/main" id="{65199973-2916-47D8-843D-5FDB54678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9" name="Freeform 94">
                <a:extLst>
                  <a:ext uri="{FF2B5EF4-FFF2-40B4-BE49-F238E27FC236}">
                    <a16:creationId xmlns:a16="http://schemas.microsoft.com/office/drawing/2014/main" id="{E898EAD6-7F89-4489-A148-AFF5530A2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0" name="Freeform 95">
                <a:extLst>
                  <a:ext uri="{FF2B5EF4-FFF2-40B4-BE49-F238E27FC236}">
                    <a16:creationId xmlns:a16="http://schemas.microsoft.com/office/drawing/2014/main" id="{BED09ED1-726D-4C9A-AB99-54B166AF9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1" name="Freeform 96">
                <a:extLst>
                  <a:ext uri="{FF2B5EF4-FFF2-40B4-BE49-F238E27FC236}">
                    <a16:creationId xmlns:a16="http://schemas.microsoft.com/office/drawing/2014/main" id="{6E0505C0-6DCA-4F7E-A9DA-7A55F8C33C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Freeform 97">
                <a:extLst>
                  <a:ext uri="{FF2B5EF4-FFF2-40B4-BE49-F238E27FC236}">
                    <a16:creationId xmlns:a16="http://schemas.microsoft.com/office/drawing/2014/main" id="{0F45AD91-D138-43D0-B311-C9D123073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4E713179-BF1B-4826-9F7E-F84B9C906D0D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0FB247D-4FF0-4208-84F8-C2893DE9258C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56933BD-BB34-497C-BD00-534E2C73BB78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173C6DDA-715F-4772-A943-2BE9543BC73C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50" name="Freeform 17">
                  <a:extLst>
                    <a:ext uri="{FF2B5EF4-FFF2-40B4-BE49-F238E27FC236}">
                      <a16:creationId xmlns:a16="http://schemas.microsoft.com/office/drawing/2014/main" id="{F06B7A3E-03FA-42C9-BE4A-1F5D52441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882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DDD194C-062D-449C-A4F0-9988ABDABBF1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52" name="Freeform 15">
                    <a:extLst>
                      <a:ext uri="{FF2B5EF4-FFF2-40B4-BE49-F238E27FC236}">
                        <a16:creationId xmlns:a16="http://schemas.microsoft.com/office/drawing/2014/main" id="{C436AE01-8CCE-488F-986D-BBC2D5BAEA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3" name="Freeform 16">
                    <a:extLst>
                      <a:ext uri="{FF2B5EF4-FFF2-40B4-BE49-F238E27FC236}">
                        <a16:creationId xmlns:a16="http://schemas.microsoft.com/office/drawing/2014/main" id="{28F48560-CF00-403F-8926-6F66D7EA34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4" name="Freeform 19">
                    <a:extLst>
                      <a:ext uri="{FF2B5EF4-FFF2-40B4-BE49-F238E27FC236}">
                        <a16:creationId xmlns:a16="http://schemas.microsoft.com/office/drawing/2014/main" id="{6C4715BF-FBD3-4311-801A-ABCC02EC1E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79CA1CB-0690-499F-9994-35BEAF0BD913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07">
              <a:extLst>
                <a:ext uri="{FF2B5EF4-FFF2-40B4-BE49-F238E27FC236}">
                  <a16:creationId xmlns:a16="http://schemas.microsoft.com/office/drawing/2014/main" id="{358BB820-34C0-447D-B57E-F9FC6433E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08">
              <a:extLst>
                <a:ext uri="{FF2B5EF4-FFF2-40B4-BE49-F238E27FC236}">
                  <a16:creationId xmlns:a16="http://schemas.microsoft.com/office/drawing/2014/main" id="{87934F61-256E-4FB7-9790-D873E9118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2A56D910-5761-44E5-8F24-DA8C260D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0">
              <a:extLst>
                <a:ext uri="{FF2B5EF4-FFF2-40B4-BE49-F238E27FC236}">
                  <a16:creationId xmlns:a16="http://schemas.microsoft.com/office/drawing/2014/main" id="{8D5F48D4-A9B0-46BE-BA31-769C48500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11">
              <a:extLst>
                <a:ext uri="{FF2B5EF4-FFF2-40B4-BE49-F238E27FC236}">
                  <a16:creationId xmlns:a16="http://schemas.microsoft.com/office/drawing/2014/main" id="{5E481C3E-EB6B-4461-9047-311B25713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12">
              <a:extLst>
                <a:ext uri="{FF2B5EF4-FFF2-40B4-BE49-F238E27FC236}">
                  <a16:creationId xmlns:a16="http://schemas.microsoft.com/office/drawing/2014/main" id="{F968A7C4-6A86-4453-9C1B-563B9035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13">
              <a:extLst>
                <a:ext uri="{FF2B5EF4-FFF2-40B4-BE49-F238E27FC236}">
                  <a16:creationId xmlns:a16="http://schemas.microsoft.com/office/drawing/2014/main" id="{A6287E18-39FF-4F1E-8200-5DE5F0F56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14">
              <a:extLst>
                <a:ext uri="{FF2B5EF4-FFF2-40B4-BE49-F238E27FC236}">
                  <a16:creationId xmlns:a16="http://schemas.microsoft.com/office/drawing/2014/main" id="{48799B7C-DCAF-4EF9-9CB4-2510E0F6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15">
              <a:extLst>
                <a:ext uri="{FF2B5EF4-FFF2-40B4-BE49-F238E27FC236}">
                  <a16:creationId xmlns:a16="http://schemas.microsoft.com/office/drawing/2014/main" id="{35D0E5D3-84EC-42FD-B1E0-C92B5F29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16">
              <a:extLst>
                <a:ext uri="{FF2B5EF4-FFF2-40B4-BE49-F238E27FC236}">
                  <a16:creationId xmlns:a16="http://schemas.microsoft.com/office/drawing/2014/main" id="{A1ADE93F-D130-47FA-AF3D-12B9FA999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17">
              <a:extLst>
                <a:ext uri="{FF2B5EF4-FFF2-40B4-BE49-F238E27FC236}">
                  <a16:creationId xmlns:a16="http://schemas.microsoft.com/office/drawing/2014/main" id="{9B9749D7-2954-4852-A977-C3682E3B4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18">
              <a:extLst>
                <a:ext uri="{FF2B5EF4-FFF2-40B4-BE49-F238E27FC236}">
                  <a16:creationId xmlns:a16="http://schemas.microsoft.com/office/drawing/2014/main" id="{A1910552-0E73-419A-9A5F-135F1E37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19">
              <a:extLst>
                <a:ext uri="{FF2B5EF4-FFF2-40B4-BE49-F238E27FC236}">
                  <a16:creationId xmlns:a16="http://schemas.microsoft.com/office/drawing/2014/main" id="{A401791A-6052-404A-964F-FE3A52A38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0">
              <a:extLst>
                <a:ext uri="{FF2B5EF4-FFF2-40B4-BE49-F238E27FC236}">
                  <a16:creationId xmlns:a16="http://schemas.microsoft.com/office/drawing/2014/main" id="{93FD7CAC-5CA9-4EBC-BC02-82053FA3D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21">
              <a:extLst>
                <a:ext uri="{FF2B5EF4-FFF2-40B4-BE49-F238E27FC236}">
                  <a16:creationId xmlns:a16="http://schemas.microsoft.com/office/drawing/2014/main" id="{1F767532-0D92-4ED2-9848-E4770EAF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22">
              <a:extLst>
                <a:ext uri="{FF2B5EF4-FFF2-40B4-BE49-F238E27FC236}">
                  <a16:creationId xmlns:a16="http://schemas.microsoft.com/office/drawing/2014/main" id="{4C0FD5B5-0B85-4B2C-A4F2-E8F7850FE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6F37E7C0-E9EE-4A92-A1B6-EA27892D3621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DB5BCC3-3719-4F6B-AF38-70499A9B68B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123E440-E87B-4A99-86E5-80B76BCA8E8A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5A83594-D06A-4E6A-BD1E-4A3C2BFE3EBA}"/>
                </a:ext>
              </a:extLst>
            </p:cNvPr>
            <p:cNvGrpSpPr/>
            <p:nvPr/>
          </p:nvGrpSpPr>
          <p:grpSpPr>
            <a:xfrm>
              <a:off x="5171026" y="2808584"/>
              <a:ext cx="442398" cy="586046"/>
              <a:chOff x="9212263" y="2652713"/>
              <a:chExt cx="796925" cy="1055688"/>
            </a:xfrm>
          </p:grpSpPr>
          <p:sp>
            <p:nvSpPr>
              <p:cNvPr id="139" name="Freeform 98">
                <a:extLst>
                  <a:ext uri="{FF2B5EF4-FFF2-40B4-BE49-F238E27FC236}">
                    <a16:creationId xmlns:a16="http://schemas.microsoft.com/office/drawing/2014/main" id="{5F996B5A-4F75-4C6F-A452-7C87A6F33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0" name="Freeform 99">
                <a:extLst>
                  <a:ext uri="{FF2B5EF4-FFF2-40B4-BE49-F238E27FC236}">
                    <a16:creationId xmlns:a16="http://schemas.microsoft.com/office/drawing/2014/main" id="{40370971-ECC4-4472-A379-19CF14B8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1" name="Freeform 100">
                <a:extLst>
                  <a:ext uri="{FF2B5EF4-FFF2-40B4-BE49-F238E27FC236}">
                    <a16:creationId xmlns:a16="http://schemas.microsoft.com/office/drawing/2014/main" id="{8B273506-1A4D-4E91-9C2B-382E84D40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2" name="Oval 101">
                <a:extLst>
                  <a:ext uri="{FF2B5EF4-FFF2-40B4-BE49-F238E27FC236}">
                    <a16:creationId xmlns:a16="http://schemas.microsoft.com/office/drawing/2014/main" id="{44513CD3-7154-4238-9EED-5A81B9105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3" name="Oval 102">
                <a:extLst>
                  <a:ext uri="{FF2B5EF4-FFF2-40B4-BE49-F238E27FC236}">
                    <a16:creationId xmlns:a16="http://schemas.microsoft.com/office/drawing/2014/main" id="{CF3CB81C-785A-4498-9D85-1040C6100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4" name="Freeform 103">
                <a:extLst>
                  <a:ext uri="{FF2B5EF4-FFF2-40B4-BE49-F238E27FC236}">
                    <a16:creationId xmlns:a16="http://schemas.microsoft.com/office/drawing/2014/main" id="{42FFEF40-72CF-4C22-8199-E71B30AE0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5" name="Freeform 104">
                <a:extLst>
                  <a:ext uri="{FF2B5EF4-FFF2-40B4-BE49-F238E27FC236}">
                    <a16:creationId xmlns:a16="http://schemas.microsoft.com/office/drawing/2014/main" id="{42192BB8-EE33-436D-A6C2-06F37F98B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6" name="Freeform 105">
                <a:extLst>
                  <a:ext uri="{FF2B5EF4-FFF2-40B4-BE49-F238E27FC236}">
                    <a16:creationId xmlns:a16="http://schemas.microsoft.com/office/drawing/2014/main" id="{898BA50D-9104-4F54-B960-763BA9FB7B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7" name="Freeform 106">
                <a:extLst>
                  <a:ext uri="{FF2B5EF4-FFF2-40B4-BE49-F238E27FC236}">
                    <a16:creationId xmlns:a16="http://schemas.microsoft.com/office/drawing/2014/main" id="{59A9F13C-2DCC-42D3-85E8-0FE72CB6E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37" name="Rectangle 47">
              <a:extLst>
                <a:ext uri="{FF2B5EF4-FFF2-40B4-BE49-F238E27FC236}">
                  <a16:creationId xmlns:a16="http://schemas.microsoft.com/office/drawing/2014/main" id="{8CB700F7-E23A-412D-8A6A-054795FF0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057" y="3774773"/>
              <a:ext cx="730818" cy="30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Store data in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138" name="Rectangle 47">
              <a:extLst>
                <a:ext uri="{FF2B5EF4-FFF2-40B4-BE49-F238E27FC236}">
                  <a16:creationId xmlns:a16="http://schemas.microsoft.com/office/drawing/2014/main" id="{D93C7D09-D4B5-4AB9-9049-20FE1E79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512" y="3774773"/>
              <a:ext cx="885241" cy="30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Transform to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07723FB-8C1E-4218-8418-468207238409}"/>
              </a:ext>
            </a:extLst>
          </p:cNvPr>
          <p:cNvGrpSpPr/>
          <p:nvPr/>
        </p:nvGrpSpPr>
        <p:grpSpPr>
          <a:xfrm>
            <a:off x="550467" y="3777589"/>
            <a:ext cx="5118438" cy="2032166"/>
            <a:chOff x="454210" y="4238749"/>
            <a:chExt cx="5733470" cy="2276351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4772EDB-C040-4C8B-9578-02C0B8E5CC78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noFill/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870">
                <a:defRPr/>
              </a:pPr>
              <a:r>
                <a:rPr lang="en-US" sz="1961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Backends (Mobile/IoT/Web)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9688B1A-BC31-4B28-B162-011FDF4FFADA}"/>
                </a:ext>
              </a:extLst>
            </p:cNvPr>
            <p:cNvGrpSpPr/>
            <p:nvPr/>
          </p:nvGrpSpPr>
          <p:grpSpPr>
            <a:xfrm>
              <a:off x="1006307" y="4832078"/>
              <a:ext cx="685477" cy="1043469"/>
              <a:chOff x="2198688" y="2155826"/>
              <a:chExt cx="1212850" cy="1846263"/>
            </a:xfrm>
          </p:grpSpPr>
          <p:sp>
            <p:nvSpPr>
              <p:cNvPr id="299" name="Freeform 8">
                <a:extLst>
                  <a:ext uri="{FF2B5EF4-FFF2-40B4-BE49-F238E27FC236}">
                    <a16:creationId xmlns:a16="http://schemas.microsoft.com/office/drawing/2014/main" id="{C62A68E8-C914-4BDD-9EE4-AF8CDAC34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0" name="Freeform 9">
                <a:extLst>
                  <a:ext uri="{FF2B5EF4-FFF2-40B4-BE49-F238E27FC236}">
                    <a16:creationId xmlns:a16="http://schemas.microsoft.com/office/drawing/2014/main" id="{3EA7425B-BA2A-492E-B05A-426A8ECAD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1" name="Freeform 10">
                <a:extLst>
                  <a:ext uri="{FF2B5EF4-FFF2-40B4-BE49-F238E27FC236}">
                    <a16:creationId xmlns:a16="http://schemas.microsoft.com/office/drawing/2014/main" id="{C08D0A87-B670-4EB9-946F-7DA1D9586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Freeform 31">
                <a:extLst>
                  <a:ext uri="{FF2B5EF4-FFF2-40B4-BE49-F238E27FC236}">
                    <a16:creationId xmlns:a16="http://schemas.microsoft.com/office/drawing/2014/main" id="{26C0EDD1-DADE-4AAB-975E-D1C68F5D4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Rectangle 32">
                <a:extLst>
                  <a:ext uri="{FF2B5EF4-FFF2-40B4-BE49-F238E27FC236}">
                    <a16:creationId xmlns:a16="http://schemas.microsoft.com/office/drawing/2014/main" id="{4B443965-B366-489E-B610-9B0959D66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Rectangle 33">
                <a:extLst>
                  <a:ext uri="{FF2B5EF4-FFF2-40B4-BE49-F238E27FC236}">
                    <a16:creationId xmlns:a16="http://schemas.microsoft.com/office/drawing/2014/main" id="{DBE398E5-7BE2-49BB-A806-03F616854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5" name="Oval 34">
                <a:extLst>
                  <a:ext uri="{FF2B5EF4-FFF2-40B4-BE49-F238E27FC236}">
                    <a16:creationId xmlns:a16="http://schemas.microsoft.com/office/drawing/2014/main" id="{A8C08948-7344-4785-9B1E-69CBB4ADB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6" name="Oval 35">
                <a:extLst>
                  <a:ext uri="{FF2B5EF4-FFF2-40B4-BE49-F238E27FC236}">
                    <a16:creationId xmlns:a16="http://schemas.microsoft.com/office/drawing/2014/main" id="{917072F5-0283-4317-8A7F-8F936D696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7" name="Freeform 36">
                <a:extLst>
                  <a:ext uri="{FF2B5EF4-FFF2-40B4-BE49-F238E27FC236}">
                    <a16:creationId xmlns:a16="http://schemas.microsoft.com/office/drawing/2014/main" id="{29DAF1A2-FC50-47F1-B929-4BA72C31B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8" name="Freeform 37">
                <a:extLst>
                  <a:ext uri="{FF2B5EF4-FFF2-40B4-BE49-F238E27FC236}">
                    <a16:creationId xmlns:a16="http://schemas.microsoft.com/office/drawing/2014/main" id="{74B72756-EFD0-4903-A794-F30FF9089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9" name="Freeform 38">
                <a:extLst>
                  <a:ext uri="{FF2B5EF4-FFF2-40B4-BE49-F238E27FC236}">
                    <a16:creationId xmlns:a16="http://schemas.microsoft.com/office/drawing/2014/main" id="{44FD0F60-8BD1-434F-9EEB-18F2D4838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0" name="Freeform 39">
                <a:extLst>
                  <a:ext uri="{FF2B5EF4-FFF2-40B4-BE49-F238E27FC236}">
                    <a16:creationId xmlns:a16="http://schemas.microsoft.com/office/drawing/2014/main" id="{D42E7F81-01F3-4AE3-89C6-EBBFF3500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1" name="Freeform 40">
                <a:extLst>
                  <a:ext uri="{FF2B5EF4-FFF2-40B4-BE49-F238E27FC236}">
                    <a16:creationId xmlns:a16="http://schemas.microsoft.com/office/drawing/2014/main" id="{BC1C9376-56D6-4F4D-BBB0-6EA5F4212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2" name="Freeform 41">
                <a:extLst>
                  <a:ext uri="{FF2B5EF4-FFF2-40B4-BE49-F238E27FC236}">
                    <a16:creationId xmlns:a16="http://schemas.microsoft.com/office/drawing/2014/main" id="{784547F0-8D69-4569-895A-654E6A31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3" name="Freeform 42">
                <a:extLst>
                  <a:ext uri="{FF2B5EF4-FFF2-40B4-BE49-F238E27FC236}">
                    <a16:creationId xmlns:a16="http://schemas.microsoft.com/office/drawing/2014/main" id="{77F26D51-F9CD-4463-923D-6CA289460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4" name="Rectangle 43">
                <a:extLst>
                  <a:ext uri="{FF2B5EF4-FFF2-40B4-BE49-F238E27FC236}">
                    <a16:creationId xmlns:a16="http://schemas.microsoft.com/office/drawing/2014/main" id="{9FC5395E-A583-4B29-8386-4EBA36DF4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5" name="Rectangle 44">
                <a:extLst>
                  <a:ext uri="{FF2B5EF4-FFF2-40B4-BE49-F238E27FC236}">
                    <a16:creationId xmlns:a16="http://schemas.microsoft.com/office/drawing/2014/main" id="{A1EF366E-73CD-46C9-9843-5623D3CF0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6" name="Rectangle 45">
                <a:extLst>
                  <a:ext uri="{FF2B5EF4-FFF2-40B4-BE49-F238E27FC236}">
                    <a16:creationId xmlns:a16="http://schemas.microsoft.com/office/drawing/2014/main" id="{C0F622DC-5189-4952-8EF0-433C9FF0D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7" name="Rectangle 46">
                <a:extLst>
                  <a:ext uri="{FF2B5EF4-FFF2-40B4-BE49-F238E27FC236}">
                    <a16:creationId xmlns:a16="http://schemas.microsoft.com/office/drawing/2014/main" id="{FB1CADE8-E40B-48E6-9D51-AAFF1EC11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8" name="Rectangle 47">
                <a:extLst>
                  <a:ext uri="{FF2B5EF4-FFF2-40B4-BE49-F238E27FC236}">
                    <a16:creationId xmlns:a16="http://schemas.microsoft.com/office/drawing/2014/main" id="{F7B053DB-EC72-4E8E-B2C7-A6217123A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9" name="Rectangle 48">
                <a:extLst>
                  <a:ext uri="{FF2B5EF4-FFF2-40B4-BE49-F238E27FC236}">
                    <a16:creationId xmlns:a16="http://schemas.microsoft.com/office/drawing/2014/main" id="{4830F877-A318-4A96-8C58-CB91AEC2B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20" name="Freeform 49">
                <a:extLst>
                  <a:ext uri="{FF2B5EF4-FFF2-40B4-BE49-F238E27FC236}">
                    <a16:creationId xmlns:a16="http://schemas.microsoft.com/office/drawing/2014/main" id="{BF4EAE5C-4133-43F0-95D5-8857F914B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21" name="Freeform 50">
                <a:extLst>
                  <a:ext uri="{FF2B5EF4-FFF2-40B4-BE49-F238E27FC236}">
                    <a16:creationId xmlns:a16="http://schemas.microsoft.com/office/drawing/2014/main" id="{54475F58-3837-43E6-B741-D45425958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22" name="Freeform 51">
                <a:extLst>
                  <a:ext uri="{FF2B5EF4-FFF2-40B4-BE49-F238E27FC236}">
                    <a16:creationId xmlns:a16="http://schemas.microsoft.com/office/drawing/2014/main" id="{58CD2DB0-72A8-4E9B-BA68-221099376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9" name="Rectangle 47">
              <a:extLst>
                <a:ext uri="{FF2B5EF4-FFF2-40B4-BE49-F238E27FC236}">
                  <a16:creationId xmlns:a16="http://schemas.microsoft.com/office/drawing/2014/main" id="{D8354B30-C5C3-47BF-A8A7-8C68E224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225" y="6005909"/>
              <a:ext cx="976819" cy="30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Photo taken and 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980" kern="0" dirty="0" err="1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WebHook</a:t>
              </a: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3523517E-F47A-4B46-B7D8-AB2AAF554DBD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A0DC1633-036D-46CC-BEBE-48B4B8827A95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7D010AE1-76BB-4EB7-8D4E-DFDABC81E683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0194C6AD-A79C-4228-B425-D85D47E57122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94" name="Freeform 17">
                  <a:extLst>
                    <a:ext uri="{FF2B5EF4-FFF2-40B4-BE49-F238E27FC236}">
                      <a16:creationId xmlns:a16="http://schemas.microsoft.com/office/drawing/2014/main" id="{DCD5B6EE-E2DC-4BE2-9D7A-9BE70DD05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882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33B4423B-8465-494D-BC0E-D7425E7118FB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96" name="Freeform 15">
                    <a:extLst>
                      <a:ext uri="{FF2B5EF4-FFF2-40B4-BE49-F238E27FC236}">
                        <a16:creationId xmlns:a16="http://schemas.microsoft.com/office/drawing/2014/main" id="{9521AFB1-E472-4DF9-9527-016F07ACA6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7" name="Freeform 16">
                    <a:extLst>
                      <a:ext uri="{FF2B5EF4-FFF2-40B4-BE49-F238E27FC236}">
                        <a16:creationId xmlns:a16="http://schemas.microsoft.com/office/drawing/2014/main" id="{8A87F9A6-4685-495B-AF3F-1ADC5FDFFC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8" name="Freeform 19">
                    <a:extLst>
                      <a:ext uri="{FF2B5EF4-FFF2-40B4-BE49-F238E27FC236}">
                        <a16:creationId xmlns:a16="http://schemas.microsoft.com/office/drawing/2014/main" id="{70F2C3C8-2403-40D6-B5C3-1401E0B3D6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A397040-3A68-449C-BE0D-19F0354A66E2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B1D36594-2C15-45BF-839E-23F530FE8429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0D9E4B6-568D-4761-B37D-F52081950153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4E03A3C0-877B-4EA9-90F1-3044AB5017AE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0C12EF3-824D-4A88-B864-5E5AEAE5FBBB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87" name="Freeform 17">
                  <a:extLst>
                    <a:ext uri="{FF2B5EF4-FFF2-40B4-BE49-F238E27FC236}">
                      <a16:creationId xmlns:a16="http://schemas.microsoft.com/office/drawing/2014/main" id="{5DA4819F-8540-4E2D-8C29-83AFC3198A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042">
                    <a:defRPr/>
                  </a:pPr>
                  <a:endParaRPr lang="en-US" sz="882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C21719FA-AE37-4F41-B28E-7FA2D3F905BE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89" name="Freeform 15">
                    <a:extLst>
                      <a:ext uri="{FF2B5EF4-FFF2-40B4-BE49-F238E27FC236}">
                        <a16:creationId xmlns:a16="http://schemas.microsoft.com/office/drawing/2014/main" id="{C33B0D7E-8487-44AB-B6D3-0E53C44924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0" name="Freeform 16">
                    <a:extLst>
                      <a:ext uri="{FF2B5EF4-FFF2-40B4-BE49-F238E27FC236}">
                        <a16:creationId xmlns:a16="http://schemas.microsoft.com/office/drawing/2014/main" id="{AB3F6584-0BB1-4F8E-91CE-2587FDC1F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1" name="Freeform 19">
                    <a:extLst>
                      <a:ext uri="{FF2B5EF4-FFF2-40B4-BE49-F238E27FC236}">
                        <a16:creationId xmlns:a16="http://schemas.microsoft.com/office/drawing/2014/main" id="{010F66CE-3A5C-4D31-93EB-09C5149CE2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17" tIns="44808" rIns="89617" bIns="448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96042">
                      <a:defRPr/>
                    </a:pPr>
                    <a:endParaRPr lang="en-US" sz="882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4B8E0B04-A144-4CA8-8F33-7B496DB2AD0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Freeform 52">
              <a:extLst>
                <a:ext uri="{FF2B5EF4-FFF2-40B4-BE49-F238E27FC236}">
                  <a16:creationId xmlns:a16="http://schemas.microsoft.com/office/drawing/2014/main" id="{ADC5BE63-E562-4073-879B-F27A4163DB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7" name="Freeform 53">
              <a:extLst>
                <a:ext uri="{FF2B5EF4-FFF2-40B4-BE49-F238E27FC236}">
                  <a16:creationId xmlns:a16="http://schemas.microsoft.com/office/drawing/2014/main" id="{1646C8E0-1FED-4D5C-93F3-8C23D376B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8" name="Freeform 54">
              <a:extLst>
                <a:ext uri="{FF2B5EF4-FFF2-40B4-BE49-F238E27FC236}">
                  <a16:creationId xmlns:a16="http://schemas.microsoft.com/office/drawing/2014/main" id="{A6D398FC-05B8-421B-B557-1A692C55A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9" name="Freeform 55">
              <a:extLst>
                <a:ext uri="{FF2B5EF4-FFF2-40B4-BE49-F238E27FC236}">
                  <a16:creationId xmlns:a16="http://schemas.microsoft.com/office/drawing/2014/main" id="{FFF87B0E-9ACB-4512-9FC4-383A9203E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896042">
                <a:defRPr/>
              </a:pPr>
              <a:endParaRPr lang="en-US" sz="176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5F2AADA-D7DB-4574-A287-02A2D68D9A18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276" name="Rectangle 56">
                <a:extLst>
                  <a:ext uri="{FF2B5EF4-FFF2-40B4-BE49-F238E27FC236}">
                    <a16:creationId xmlns:a16="http://schemas.microsoft.com/office/drawing/2014/main" id="{0698CE53-618D-43B7-B621-7024AD5B8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7" name="Rectangle 57">
                <a:extLst>
                  <a:ext uri="{FF2B5EF4-FFF2-40B4-BE49-F238E27FC236}">
                    <a16:creationId xmlns:a16="http://schemas.microsoft.com/office/drawing/2014/main" id="{40D6BB74-07B9-437E-91F0-1A1EBDE19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8" name="Rectangle 58">
                <a:extLst>
                  <a:ext uri="{FF2B5EF4-FFF2-40B4-BE49-F238E27FC236}">
                    <a16:creationId xmlns:a16="http://schemas.microsoft.com/office/drawing/2014/main" id="{1E312156-ACB9-48F2-BD78-A6D36602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F92FDB9-4285-4FC2-A105-FC4B3F57E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81FDF1D9-9205-475B-942F-EC8C530B3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5C5CA4AF-A505-45C6-8A97-EF4878CB9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2" name="Freeform 62">
                <a:extLst>
                  <a:ext uri="{FF2B5EF4-FFF2-40B4-BE49-F238E27FC236}">
                    <a16:creationId xmlns:a16="http://schemas.microsoft.com/office/drawing/2014/main" id="{BFD5745E-5DDA-4D39-9EEC-4150E7BA9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3" name="Freeform 63">
                <a:extLst>
                  <a:ext uri="{FF2B5EF4-FFF2-40B4-BE49-F238E27FC236}">
                    <a16:creationId xmlns:a16="http://schemas.microsoft.com/office/drawing/2014/main" id="{15D45252-F407-4E70-ADAD-5B854C6CE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Freeform 64">
                <a:extLst>
                  <a:ext uri="{FF2B5EF4-FFF2-40B4-BE49-F238E27FC236}">
                    <a16:creationId xmlns:a16="http://schemas.microsoft.com/office/drawing/2014/main" id="{BC7D4E81-BF0E-4F78-BA35-DF73BFA61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FF70CF0-8B81-4D34-A8B8-0AA2636EC10A}"/>
                </a:ext>
              </a:extLst>
            </p:cNvPr>
            <p:cNvCxnSpPr>
              <a:stCxn id="267" idx="1"/>
              <a:endCxn id="240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0241C2B-61DA-4E30-ABE8-7FCA31EBF421}"/>
                </a:ext>
              </a:extLst>
            </p:cNvPr>
            <p:cNvCxnSpPr>
              <a:cxnSpLocks/>
              <a:stCxn id="258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A6D0001-89D8-43EA-94E2-B25F0C1FAAE0}"/>
                </a:ext>
              </a:extLst>
            </p:cNvPr>
            <p:cNvCxnSpPr>
              <a:cxnSpLocks/>
              <a:stCxn id="249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59AE459-FD30-41F4-8980-1C931BE439C9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267" name="Rectangle 56">
                <a:extLst>
                  <a:ext uri="{FF2B5EF4-FFF2-40B4-BE49-F238E27FC236}">
                    <a16:creationId xmlns:a16="http://schemas.microsoft.com/office/drawing/2014/main" id="{C5AC6594-88B0-48A5-80B2-15CE041AD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8" name="Rectangle 57">
                <a:extLst>
                  <a:ext uri="{FF2B5EF4-FFF2-40B4-BE49-F238E27FC236}">
                    <a16:creationId xmlns:a16="http://schemas.microsoft.com/office/drawing/2014/main" id="{D8C920F2-9B77-460D-B89D-FCB1BDF06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9" name="Rectangle 58">
                <a:extLst>
                  <a:ext uri="{FF2B5EF4-FFF2-40B4-BE49-F238E27FC236}">
                    <a16:creationId xmlns:a16="http://schemas.microsoft.com/office/drawing/2014/main" id="{E7E78080-2DD1-4DA1-AB3C-8EB5100BC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0" name="Rectangle 59">
                <a:extLst>
                  <a:ext uri="{FF2B5EF4-FFF2-40B4-BE49-F238E27FC236}">
                    <a16:creationId xmlns:a16="http://schemas.microsoft.com/office/drawing/2014/main" id="{F24BEEFA-758F-459F-8276-0D58626B2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1" name="Rectangle 60">
                <a:extLst>
                  <a:ext uri="{FF2B5EF4-FFF2-40B4-BE49-F238E27FC236}">
                    <a16:creationId xmlns:a16="http://schemas.microsoft.com/office/drawing/2014/main" id="{B5538CFD-DC75-4FB0-9001-CC6B6A6A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2" name="Rectangle 61">
                <a:extLst>
                  <a:ext uri="{FF2B5EF4-FFF2-40B4-BE49-F238E27FC236}">
                    <a16:creationId xmlns:a16="http://schemas.microsoft.com/office/drawing/2014/main" id="{C8A8B253-E0BB-48E8-A7B2-BBB4DBC13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3" name="Freeform 62">
                <a:extLst>
                  <a:ext uri="{FF2B5EF4-FFF2-40B4-BE49-F238E27FC236}">
                    <a16:creationId xmlns:a16="http://schemas.microsoft.com/office/drawing/2014/main" id="{86DC91BE-E015-4D4C-ACBB-37E97914D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4" name="Freeform 63">
                <a:extLst>
                  <a:ext uri="{FF2B5EF4-FFF2-40B4-BE49-F238E27FC236}">
                    <a16:creationId xmlns:a16="http://schemas.microsoft.com/office/drawing/2014/main" id="{47091917-120D-47AA-A5DF-A1B934401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id="{718D45C8-2FCE-427E-8B8E-F0B50302D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C898E2D-2E8C-4F82-B53A-F6DF4E4C6A15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258" name="Rectangle 56">
                <a:extLst>
                  <a:ext uri="{FF2B5EF4-FFF2-40B4-BE49-F238E27FC236}">
                    <a16:creationId xmlns:a16="http://schemas.microsoft.com/office/drawing/2014/main" id="{9B9925B4-9053-4BA1-BACE-174FBB8D9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9" name="Rectangle 57">
                <a:extLst>
                  <a:ext uri="{FF2B5EF4-FFF2-40B4-BE49-F238E27FC236}">
                    <a16:creationId xmlns:a16="http://schemas.microsoft.com/office/drawing/2014/main" id="{DB1DE0F3-E8F9-4BEC-9536-7CCF7E2EE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0" name="Rectangle 58">
                <a:extLst>
                  <a:ext uri="{FF2B5EF4-FFF2-40B4-BE49-F238E27FC236}">
                    <a16:creationId xmlns:a16="http://schemas.microsoft.com/office/drawing/2014/main" id="{67119827-6A15-4338-BED6-0D59D1E1F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1" name="Rectangle 59">
                <a:extLst>
                  <a:ext uri="{FF2B5EF4-FFF2-40B4-BE49-F238E27FC236}">
                    <a16:creationId xmlns:a16="http://schemas.microsoft.com/office/drawing/2014/main" id="{C4BEB574-6998-4F9B-B7A3-5CA99B737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2" name="Rectangle 60">
                <a:extLst>
                  <a:ext uri="{FF2B5EF4-FFF2-40B4-BE49-F238E27FC236}">
                    <a16:creationId xmlns:a16="http://schemas.microsoft.com/office/drawing/2014/main" id="{B0D7D8FE-09EB-4D2B-8973-D5339F1E5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3" name="Rectangle 61">
                <a:extLst>
                  <a:ext uri="{FF2B5EF4-FFF2-40B4-BE49-F238E27FC236}">
                    <a16:creationId xmlns:a16="http://schemas.microsoft.com/office/drawing/2014/main" id="{C1D5B8F8-172B-41FA-A9F1-05F0343E0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4" name="Freeform 62">
                <a:extLst>
                  <a:ext uri="{FF2B5EF4-FFF2-40B4-BE49-F238E27FC236}">
                    <a16:creationId xmlns:a16="http://schemas.microsoft.com/office/drawing/2014/main" id="{391AE622-D5DA-4BD4-9EF2-56B189EA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5" name="Freeform 63">
                <a:extLst>
                  <a:ext uri="{FF2B5EF4-FFF2-40B4-BE49-F238E27FC236}">
                    <a16:creationId xmlns:a16="http://schemas.microsoft.com/office/drawing/2014/main" id="{EB2395AC-539A-4E4F-AEDA-6E480044A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6" name="Freeform 64">
                <a:extLst>
                  <a:ext uri="{FF2B5EF4-FFF2-40B4-BE49-F238E27FC236}">
                    <a16:creationId xmlns:a16="http://schemas.microsoft.com/office/drawing/2014/main" id="{47FB0B63-DDC6-4610-9E65-0CF6705D1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54052233-F404-4492-92FA-DDDD21080EC7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249" name="Rectangle 56">
                <a:extLst>
                  <a:ext uri="{FF2B5EF4-FFF2-40B4-BE49-F238E27FC236}">
                    <a16:creationId xmlns:a16="http://schemas.microsoft.com/office/drawing/2014/main" id="{82737B20-E098-4474-A375-194F04131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0" name="Rectangle 57">
                <a:extLst>
                  <a:ext uri="{FF2B5EF4-FFF2-40B4-BE49-F238E27FC236}">
                    <a16:creationId xmlns:a16="http://schemas.microsoft.com/office/drawing/2014/main" id="{7720A511-8924-4BE9-98B2-B3F0EB2AB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1" name="Rectangle 58">
                <a:extLst>
                  <a:ext uri="{FF2B5EF4-FFF2-40B4-BE49-F238E27FC236}">
                    <a16:creationId xmlns:a16="http://schemas.microsoft.com/office/drawing/2014/main" id="{6B2D8291-6E46-40B8-A895-2AE633860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2" name="Rectangle 59">
                <a:extLst>
                  <a:ext uri="{FF2B5EF4-FFF2-40B4-BE49-F238E27FC236}">
                    <a16:creationId xmlns:a16="http://schemas.microsoft.com/office/drawing/2014/main" id="{8C61577B-DD4A-408C-829F-FCB3909F7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3" name="Rectangle 60">
                <a:extLst>
                  <a:ext uri="{FF2B5EF4-FFF2-40B4-BE49-F238E27FC236}">
                    <a16:creationId xmlns:a16="http://schemas.microsoft.com/office/drawing/2014/main" id="{7BA572BD-616C-4E03-9A46-280D365D9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4" name="Rectangle 61">
                <a:extLst>
                  <a:ext uri="{FF2B5EF4-FFF2-40B4-BE49-F238E27FC236}">
                    <a16:creationId xmlns:a16="http://schemas.microsoft.com/office/drawing/2014/main" id="{B093F6D4-0B6C-480E-86C9-2F0B1E432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5" name="Freeform 62">
                <a:extLst>
                  <a:ext uri="{FF2B5EF4-FFF2-40B4-BE49-F238E27FC236}">
                    <a16:creationId xmlns:a16="http://schemas.microsoft.com/office/drawing/2014/main" id="{9998E8A6-23EA-4229-97A2-2A4ECC332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6" name="Freeform 63">
                <a:extLst>
                  <a:ext uri="{FF2B5EF4-FFF2-40B4-BE49-F238E27FC236}">
                    <a16:creationId xmlns:a16="http://schemas.microsoft.com/office/drawing/2014/main" id="{0EEC9240-0934-4CCC-88FD-00B39AC7A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7" name="Freeform 64">
                <a:extLst>
                  <a:ext uri="{FF2B5EF4-FFF2-40B4-BE49-F238E27FC236}">
                    <a16:creationId xmlns:a16="http://schemas.microsoft.com/office/drawing/2014/main" id="{4E5347A3-AD1E-4626-B5BB-D7AC1FEFC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EE3529C-7B9F-4C39-98E7-49AC8240BD7E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240" name="Rectangle 56">
                <a:extLst>
                  <a:ext uri="{FF2B5EF4-FFF2-40B4-BE49-F238E27FC236}">
                    <a16:creationId xmlns:a16="http://schemas.microsoft.com/office/drawing/2014/main" id="{1FC13F2F-BA05-4BCA-948B-1EC294ACE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1" name="Rectangle 57">
                <a:extLst>
                  <a:ext uri="{FF2B5EF4-FFF2-40B4-BE49-F238E27FC236}">
                    <a16:creationId xmlns:a16="http://schemas.microsoft.com/office/drawing/2014/main" id="{5EFFD9EA-B289-4F2E-97AB-A61D48DEF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2" name="Rectangle 58">
                <a:extLst>
                  <a:ext uri="{FF2B5EF4-FFF2-40B4-BE49-F238E27FC236}">
                    <a16:creationId xmlns:a16="http://schemas.microsoft.com/office/drawing/2014/main" id="{F5A00CB5-02B8-49D1-981A-ACEE8400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3" name="Rectangle 59">
                <a:extLst>
                  <a:ext uri="{FF2B5EF4-FFF2-40B4-BE49-F238E27FC236}">
                    <a16:creationId xmlns:a16="http://schemas.microsoft.com/office/drawing/2014/main" id="{04CFE45F-A452-4AEB-9F2F-CFEC938EE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4" name="Rectangle 60">
                <a:extLst>
                  <a:ext uri="{FF2B5EF4-FFF2-40B4-BE49-F238E27FC236}">
                    <a16:creationId xmlns:a16="http://schemas.microsoft.com/office/drawing/2014/main" id="{B40725D9-2E92-41F6-80D2-3DA4AB106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5" name="Rectangle 61">
                <a:extLst>
                  <a:ext uri="{FF2B5EF4-FFF2-40B4-BE49-F238E27FC236}">
                    <a16:creationId xmlns:a16="http://schemas.microsoft.com/office/drawing/2014/main" id="{A5762310-C9B1-4F22-88B9-3D40F8D89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6" name="Freeform 62">
                <a:extLst>
                  <a:ext uri="{FF2B5EF4-FFF2-40B4-BE49-F238E27FC236}">
                    <a16:creationId xmlns:a16="http://schemas.microsoft.com/office/drawing/2014/main" id="{99FC341A-A717-4E29-AC1D-B3D0C02B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7" name="Freeform 63">
                <a:extLst>
                  <a:ext uri="{FF2B5EF4-FFF2-40B4-BE49-F238E27FC236}">
                    <a16:creationId xmlns:a16="http://schemas.microsoft.com/office/drawing/2014/main" id="{1FFDD185-E16E-48FA-95CC-BC8CB28BE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8" name="Freeform 64">
                <a:extLst>
                  <a:ext uri="{FF2B5EF4-FFF2-40B4-BE49-F238E27FC236}">
                    <a16:creationId xmlns:a16="http://schemas.microsoft.com/office/drawing/2014/main" id="{19272A2E-A1A9-4C1B-A095-ED32ABF34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176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38" name="Rectangle 47">
              <a:extLst>
                <a:ext uri="{FF2B5EF4-FFF2-40B4-BE49-F238E27FC236}">
                  <a16:creationId xmlns:a16="http://schemas.microsoft.com/office/drawing/2014/main" id="{34502E71-B7C2-4CD6-A32B-0DB1A54D1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160" y="6005909"/>
              <a:ext cx="714657" cy="30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Stores in 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239" name="Rectangle 47">
              <a:extLst>
                <a:ext uri="{FF2B5EF4-FFF2-40B4-BE49-F238E27FC236}">
                  <a16:creationId xmlns:a16="http://schemas.microsoft.com/office/drawing/2014/main" id="{77058BD9-9ED5-4F5B-BEDE-7D8BA36BB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197" y="6005909"/>
              <a:ext cx="919359" cy="30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896042">
                <a:lnSpc>
                  <a:spcPct val="90000"/>
                </a:lnSpc>
                <a:defRPr/>
              </a:pP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Produces scaled</a:t>
              </a:r>
              <a:b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980" kern="0" dirty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D6D5C9A3-8AD0-47C8-BF77-6FAA8EE4332E}"/>
              </a:ext>
            </a:extLst>
          </p:cNvPr>
          <p:cNvGrpSpPr/>
          <p:nvPr/>
        </p:nvGrpSpPr>
        <p:grpSpPr>
          <a:xfrm>
            <a:off x="6167948" y="3738024"/>
            <a:ext cx="5159112" cy="2036815"/>
            <a:chOff x="6586464" y="3974182"/>
            <a:chExt cx="5159112" cy="2036815"/>
          </a:xfrm>
        </p:grpSpPr>
        <p:pic>
          <p:nvPicPr>
            <p:cNvPr id="382" name="Picture 381">
              <a:extLst>
                <a:ext uri="{FF2B5EF4-FFF2-40B4-BE49-F238E27FC236}">
                  <a16:creationId xmlns:a16="http://schemas.microsoft.com/office/drawing/2014/main" id="{A74986A2-5C77-46FC-AB6E-FF4DB324E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464" y="4077422"/>
              <a:ext cx="5133975" cy="1933575"/>
            </a:xfrm>
            <a:prstGeom prst="rect">
              <a:avLst/>
            </a:prstGeom>
          </p:spPr>
        </p:pic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E737428E-F2EC-4559-BDE7-5B606C5AE23D}"/>
                </a:ext>
              </a:extLst>
            </p:cNvPr>
            <p:cNvGrpSpPr/>
            <p:nvPr/>
          </p:nvGrpSpPr>
          <p:grpSpPr>
            <a:xfrm>
              <a:off x="6627138" y="3974182"/>
              <a:ext cx="5118438" cy="2032166"/>
              <a:chOff x="6240725" y="4238749"/>
              <a:chExt cx="5733470" cy="2276351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52C7F468-E833-403F-87D8-05AC99A97455}"/>
                  </a:ext>
                </a:extLst>
              </p:cNvPr>
              <p:cNvSpPr/>
              <p:nvPr/>
            </p:nvSpPr>
            <p:spPr bwMode="auto">
              <a:xfrm>
                <a:off x="6240725" y="4238749"/>
                <a:ext cx="5733470" cy="2276351"/>
              </a:xfrm>
              <a:prstGeom prst="rect">
                <a:avLst/>
              </a:prstGeom>
              <a:noFill/>
              <a:ln w="19050" cap="flat" cmpd="sng" algn="ctr">
                <a:noFill/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870">
                  <a:defRPr/>
                </a:pPr>
                <a:r>
                  <a:rPr lang="en-US" sz="1961" kern="0" dirty="0">
                    <a:gradFill>
                      <a:gsLst>
                        <a:gs pos="0">
                          <a:srgbClr val="0078D7"/>
                        </a:gs>
                        <a:gs pos="100000">
                          <a:srgbClr val="0078D7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Integrate external systems</a:t>
                </a:r>
              </a:p>
            </p:txBody>
          </p:sp>
          <p:sp>
            <p:nvSpPr>
              <p:cNvPr id="325" name="AutoShape 3">
                <a:extLst>
                  <a:ext uri="{FF2B5EF4-FFF2-40B4-BE49-F238E27FC236}">
                    <a16:creationId xmlns:a16="http://schemas.microsoft.com/office/drawing/2014/main" id="{F703C28F-C18D-4B76-A542-9659EEDBBCC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01306" y="4797630"/>
                <a:ext cx="2898911" cy="1519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defTabSz="896042">
                  <a:defRPr/>
                </a:pPr>
                <a:endParaRPr lang="en-US" sz="882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5AB15E55-3CF8-4861-A1CA-29079C98F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2257" y="4785992"/>
                <a:ext cx="204700" cy="304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896042">
                  <a:defRPr/>
                </a:pPr>
                <a:r>
                  <a:rPr lang="en-US" altLang="en-US" sz="1765" b="1" kern="0" dirty="0">
                    <a:solidFill>
                      <a:srgbClr val="FFFFFF"/>
                    </a:solidFill>
                    <a:latin typeface="Segoe UI" panose="020B0502040204020203" pitchFamily="34" charset="0"/>
                  </a:rPr>
                  <a:t>...</a:t>
                </a:r>
                <a:endParaRPr lang="en-US" altLang="en-US" sz="882" kern="0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1440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7682-8E60-4EAA-B4D7-A91EF007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Less infrastructure</a:t>
            </a:r>
          </a:p>
          <a:p>
            <a:r>
              <a:rPr lang="en-US" dirty="0"/>
              <a:t>Event-driven approach</a:t>
            </a:r>
          </a:p>
          <a:p>
            <a:r>
              <a:rPr lang="en-US" dirty="0"/>
              <a:t>Pay per use</a:t>
            </a:r>
          </a:p>
          <a:p>
            <a:r>
              <a:rPr lang="en-US" dirty="0"/>
              <a:t>Azure </a:t>
            </a:r>
            <a:r>
              <a:rPr lang="en-US" dirty="0" err="1"/>
              <a:t>serverless</a:t>
            </a:r>
            <a:r>
              <a:rPr lang="en-US" dirty="0"/>
              <a:t> platform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3ECC7-5AB4-4EB7-B591-019962FD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376031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270316701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2566" y="1177443"/>
            <a:ext cx="4665620" cy="900113"/>
          </a:xfrm>
        </p:spPr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68" y="2362931"/>
            <a:ext cx="3388600" cy="299033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48186" y="469557"/>
            <a:ext cx="0" cy="56346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9167" y="2497140"/>
            <a:ext cx="5186973" cy="18886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i="1" dirty="0"/>
              <a:t>“Solution for easily running small pieces of code, or functions, in the cloud.”</a:t>
            </a:r>
            <a:endParaRPr lang="en-US" sz="24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29706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2566" y="1177443"/>
            <a:ext cx="4665620" cy="900113"/>
          </a:xfrm>
        </p:spPr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68" y="2362931"/>
            <a:ext cx="3388600" cy="299033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48186" y="469557"/>
            <a:ext cx="0" cy="56346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98828" y="1396666"/>
            <a:ext cx="3756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2329" y="2327481"/>
            <a:ext cx="6326659" cy="398878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Choice of language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Flexible development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Automatic scale based on demand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Pay-per-use pricing model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Built on Azure App Service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source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36019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7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1" y="2098589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xComp-Bold" charset="0"/>
                <a:ea typeface="DaxComp-Bold" charset="0"/>
                <a:cs typeface="DaxComp-Bold" charset="0"/>
              </a:rPr>
              <a:t>Milan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xComp-Bold" charset="0"/>
                <a:ea typeface="DaxComp-Bold" charset="0"/>
                <a:cs typeface="DaxComp-Bold" charset="0"/>
              </a:rPr>
              <a:t>Nankov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xComp-Bold" charset="0"/>
              <a:ea typeface="DaxComp-Bold" charset="0"/>
              <a:cs typeface="DaxComp-Bol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1" y="2467921"/>
            <a:ext cx="361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DaxComp-Bold" charset="0"/>
                <a:cs typeface="DaxComp-Bold" charset="0"/>
              </a:rPr>
              <a:t>Co-founder at New Venture Software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9" y="4049081"/>
            <a:ext cx="174782" cy="205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83" y="3575318"/>
            <a:ext cx="186433" cy="205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83" y="4522844"/>
            <a:ext cx="174782" cy="174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51" y="3159815"/>
            <a:ext cx="178666" cy="1475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86817" y="3083289"/>
            <a:ext cx="116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milannankov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6817" y="3491040"/>
            <a:ext cx="116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milannankov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6817" y="3991919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newventuresoftware.com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/blog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6817" y="4451634"/>
            <a:ext cx="2593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milan@newventuresoftware.com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41C3C6-A29F-4F09-8CE0-7348ED26F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39" y="2137740"/>
            <a:ext cx="3866569" cy="27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architecture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05613" y="1993903"/>
            <a:ext cx="10835376" cy="4282168"/>
            <a:chOff x="753110" y="1993700"/>
            <a:chExt cx="10836913" cy="4282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Dynamic Runtime</a:t>
              </a:r>
              <a:br>
                <a: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Hosting, CI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, Deployment Slots, Remote Debugging, etc.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WebJobs</a:t>
              </a: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Core</a:t>
              </a:r>
            </a:p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153912" y="4609920"/>
              <a:ext cx="4410079" cy="760735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WebJobs</a:t>
              </a: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Extensions</a:t>
              </a:r>
            </a:p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Config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31977"/>
            <a:ext cx="1185801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https://techcommunity.microsoft.com/t5/Tech-Summit-All-Sessions/BRK2250-Build-serverless-applications-with-Azure-Functions/td-p/18249</a:t>
            </a:r>
            <a:b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7138936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First Azure Function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974952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8063" y="1189176"/>
            <a:ext cx="1057819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Run(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TraceWriter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log)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log.Info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"C# HTTP trigger function processed a request."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parse query parameter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req.GetQueryNameValuePairs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 =&gt;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q.Key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.Value;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 request body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req.Content.ReadAsAsync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name to query string or body data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name = name ?? data?.name;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req.CreateResponse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HttpStatusCode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.BadRequest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"Please pass a value for 'name'"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req.CreateResponse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HttpStatusCode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62584" y="457199"/>
            <a:ext cx="2088292" cy="731977"/>
            <a:chOff x="6462584" y="457199"/>
            <a:chExt cx="2088292" cy="731977"/>
          </a:xfrm>
        </p:grpSpPr>
        <p:sp>
          <p:nvSpPr>
            <p:cNvPr id="9" name="Rectangle 8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Trigger</a:t>
              </a:r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>
              <a:off x="7957752" y="759940"/>
              <a:ext cx="593124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675341" y="457199"/>
            <a:ext cx="1948249" cy="731977"/>
            <a:chOff x="6009503" y="457199"/>
            <a:chExt cx="1948249" cy="73197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Input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6009503" y="759940"/>
              <a:ext cx="453081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36574" y="457199"/>
            <a:ext cx="2166551" cy="731977"/>
            <a:chOff x="6462584" y="457199"/>
            <a:chExt cx="2166551" cy="7319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Output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>
            <a:xfrm>
              <a:off x="7957752" y="759940"/>
              <a:ext cx="671383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97211" y="5696465"/>
            <a:ext cx="2314834" cy="837836"/>
            <a:chOff x="5642918" y="224844"/>
            <a:chExt cx="2314834" cy="837836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Output</a:t>
              </a:r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 flipH="1" flipV="1">
              <a:off x="5642918" y="224844"/>
              <a:ext cx="2314834" cy="53509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10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8063" y="1189176"/>
            <a:ext cx="10578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Run(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TraceWriter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log)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62584" y="457199"/>
            <a:ext cx="2088292" cy="731977"/>
            <a:chOff x="6462584" y="457199"/>
            <a:chExt cx="2088292" cy="731977"/>
          </a:xfrm>
        </p:grpSpPr>
        <p:sp>
          <p:nvSpPr>
            <p:cNvPr id="9" name="Rectangle 8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Trigger</a:t>
              </a:r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>
              <a:off x="7957752" y="759940"/>
              <a:ext cx="593124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675341" y="457199"/>
            <a:ext cx="1948249" cy="731977"/>
            <a:chOff x="6009503" y="457199"/>
            <a:chExt cx="1948249" cy="73197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Input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6009503" y="759940"/>
              <a:ext cx="453081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36574" y="457199"/>
            <a:ext cx="2166551" cy="731977"/>
            <a:chOff x="6462584" y="457199"/>
            <a:chExt cx="2166551" cy="7319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Output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>
            <a:xfrm>
              <a:off x="7957752" y="759940"/>
              <a:ext cx="671383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912973" y="2020173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"bindings"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authLevel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"anonymous"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httpTrigger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"direction"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"$return"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"direction"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"out"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"disabled"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33900" y="1604675"/>
            <a:ext cx="3225800" cy="2243425"/>
            <a:chOff x="4533900" y="1604675"/>
            <a:chExt cx="3225800" cy="2243425"/>
          </a:xfrm>
        </p:grpSpPr>
        <p:sp>
          <p:nvSpPr>
            <p:cNvPr id="5" name="Rectangle: Rounded Corners 4"/>
            <p:cNvSpPr/>
            <p:nvPr/>
          </p:nvSpPr>
          <p:spPr bwMode="auto">
            <a:xfrm>
              <a:off x="4533900" y="2730500"/>
              <a:ext cx="2933700" cy="1117600"/>
            </a:xfrm>
            <a:prstGeom prst="round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5" idx="0"/>
            </p:cNvCxnSpPr>
            <p:nvPr/>
          </p:nvCxnSpPr>
          <p:spPr>
            <a:xfrm flipV="1">
              <a:off x="6000750" y="1604675"/>
              <a:ext cx="1758950" cy="1125825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484260" y="1601740"/>
            <a:ext cx="2933700" cy="3440160"/>
            <a:chOff x="4533900" y="179340"/>
            <a:chExt cx="2933700" cy="3440160"/>
          </a:xfrm>
        </p:grpSpPr>
        <p:sp>
          <p:nvSpPr>
            <p:cNvPr id="29" name="Rectangle: Rounded Corners 28"/>
            <p:cNvSpPr/>
            <p:nvPr/>
          </p:nvSpPr>
          <p:spPr bwMode="auto">
            <a:xfrm>
              <a:off x="4533900" y="2832100"/>
              <a:ext cx="2933700" cy="787400"/>
            </a:xfrm>
            <a:prstGeom prst="round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H="1" flipV="1">
              <a:off x="4837540" y="179340"/>
              <a:ext cx="1163210" cy="2652760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47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8063" y="1189176"/>
            <a:ext cx="1057819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(context,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context.log(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'JavaScript HTTP trigger function processed a request.'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(req.query.name ||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req.body.name))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context.res =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status: 200, /* Defaults to 200 */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body: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(req.query.name || req.body.name)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context.res =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status: 400,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body: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"Please pass a name on the query string or in the request body"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83038" y="457199"/>
            <a:ext cx="2088292" cy="731977"/>
            <a:chOff x="6462584" y="457199"/>
            <a:chExt cx="2088292" cy="731977"/>
          </a:xfrm>
        </p:grpSpPr>
        <p:sp>
          <p:nvSpPr>
            <p:cNvPr id="9" name="Rectangle 8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Trigger</a:t>
              </a:r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>
              <a:off x="7957752" y="759940"/>
              <a:ext cx="593124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C8767B-A9C1-4BA2-B216-D69DDEDFE275}"/>
              </a:ext>
            </a:extLst>
          </p:cNvPr>
          <p:cNvGrpSpPr/>
          <p:nvPr/>
        </p:nvGrpSpPr>
        <p:grpSpPr>
          <a:xfrm>
            <a:off x="3167270" y="2310471"/>
            <a:ext cx="3214997" cy="1692665"/>
            <a:chOff x="3167270" y="2310471"/>
            <a:chExt cx="3214997" cy="1692665"/>
          </a:xfrm>
        </p:grpSpPr>
        <p:grpSp>
          <p:nvGrpSpPr>
            <p:cNvPr id="26" name="Group 25"/>
            <p:cNvGrpSpPr/>
            <p:nvPr/>
          </p:nvGrpSpPr>
          <p:grpSpPr>
            <a:xfrm>
              <a:off x="3167270" y="3397655"/>
              <a:ext cx="3214997" cy="605481"/>
              <a:chOff x="4742755" y="457199"/>
              <a:chExt cx="3214997" cy="605481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6462584" y="457199"/>
                <a:ext cx="1495168" cy="60548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Output</a:t>
                </a:r>
              </a:p>
            </p:txBody>
          </p:sp>
          <p:cxnSp>
            <p:nvCxnSpPr>
              <p:cNvPr id="28" name="Straight Arrow Connector 27"/>
              <p:cNvCxnSpPr>
                <a:cxnSpLocks/>
              </p:cNvCxnSpPr>
              <p:nvPr/>
            </p:nvCxnSpPr>
            <p:spPr>
              <a:xfrm flipH="1">
                <a:off x="4742755" y="759940"/>
                <a:ext cx="1719829" cy="116230"/>
              </a:xfrm>
              <a:prstGeom prst="straightConnector1">
                <a:avLst/>
              </a:prstGeom>
              <a:ln w="19050">
                <a:solidFill>
                  <a:srgbClr val="0078D7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F9440A-1FF6-4E12-8524-AA49B332FA0C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3167270" y="2310471"/>
              <a:ext cx="1719829" cy="1389925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133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8063" y="1189176"/>
            <a:ext cx="105781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(context,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context.log(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'JavaScript HTTP trigger function processed a request.'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context.res =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status: 200,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body: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“Thank you for using our function."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83038" y="457199"/>
            <a:ext cx="2088292" cy="731977"/>
            <a:chOff x="6462584" y="457199"/>
            <a:chExt cx="2088292" cy="731977"/>
          </a:xfrm>
        </p:grpSpPr>
        <p:sp>
          <p:nvSpPr>
            <p:cNvPr id="9" name="Rectangle 8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Trigger</a:t>
              </a:r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>
              <a:off x="7957752" y="759940"/>
              <a:ext cx="593124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C8767B-A9C1-4BA2-B216-D69DDEDFE275}"/>
              </a:ext>
            </a:extLst>
          </p:cNvPr>
          <p:cNvGrpSpPr/>
          <p:nvPr/>
        </p:nvGrpSpPr>
        <p:grpSpPr>
          <a:xfrm>
            <a:off x="1335516" y="2226365"/>
            <a:ext cx="1495168" cy="2677919"/>
            <a:chOff x="1335516" y="2226365"/>
            <a:chExt cx="1495168" cy="2677919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335516" y="4298803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Output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F9440A-1FF6-4E12-8524-AA49B332FA0C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1335516" y="2226365"/>
              <a:ext cx="1010119" cy="2375179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1319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8063" y="1189176"/>
            <a:ext cx="105781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module.exports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(context,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context.log(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'JavaScript HTTP trigger function processed a request.'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context.res =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status: 200,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body: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“Thank you for using our function."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83038" y="457199"/>
            <a:ext cx="2088292" cy="731977"/>
            <a:chOff x="6462584" y="457199"/>
            <a:chExt cx="2088292" cy="731977"/>
          </a:xfrm>
        </p:grpSpPr>
        <p:sp>
          <p:nvSpPr>
            <p:cNvPr id="9" name="Rectangle 8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Trigger</a:t>
              </a:r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>
              <a:off x="7957752" y="759940"/>
              <a:ext cx="593124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C8767B-A9C1-4BA2-B216-D69DDEDFE275}"/>
              </a:ext>
            </a:extLst>
          </p:cNvPr>
          <p:cNvGrpSpPr/>
          <p:nvPr/>
        </p:nvGrpSpPr>
        <p:grpSpPr>
          <a:xfrm>
            <a:off x="1335516" y="2226365"/>
            <a:ext cx="1495168" cy="2677919"/>
            <a:chOff x="1335516" y="2226365"/>
            <a:chExt cx="1495168" cy="2677919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335516" y="4298803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Output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F9440A-1FF6-4E12-8524-AA49B332FA0C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1335516" y="2226365"/>
              <a:ext cx="1010119" cy="2375179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A0DA295-C6D2-4748-8A74-0BFDD9CF42F1}"/>
              </a:ext>
            </a:extLst>
          </p:cNvPr>
          <p:cNvSpPr/>
          <p:nvPr/>
        </p:nvSpPr>
        <p:spPr>
          <a:xfrm>
            <a:off x="7398294" y="2226365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"bindings"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authLevel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"type"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httpTrigger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"direction"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"in"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"type"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"http"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"direction"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"out"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"res"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],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"disabled"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CD2474-4C39-481B-B870-8E07A717CA0C}"/>
              </a:ext>
            </a:extLst>
          </p:cNvPr>
          <p:cNvGrpSpPr/>
          <p:nvPr/>
        </p:nvGrpSpPr>
        <p:grpSpPr>
          <a:xfrm>
            <a:off x="5274365" y="1364974"/>
            <a:ext cx="5819792" cy="2656288"/>
            <a:chOff x="1647808" y="1191812"/>
            <a:chExt cx="5819792" cy="265628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06B1884-ED8E-4F61-8321-96ACF37594FE}"/>
                </a:ext>
              </a:extLst>
            </p:cNvPr>
            <p:cNvSpPr/>
            <p:nvPr/>
          </p:nvSpPr>
          <p:spPr bwMode="auto">
            <a:xfrm>
              <a:off x="4533900" y="2730500"/>
              <a:ext cx="2933700" cy="1117600"/>
            </a:xfrm>
            <a:prstGeom prst="round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D58E1F-6517-427A-9AD1-B732FBADE7A5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647808" y="1191812"/>
              <a:ext cx="4352942" cy="1538688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A5CCF2-600B-4FF5-84DF-44339C15E554}"/>
              </a:ext>
            </a:extLst>
          </p:cNvPr>
          <p:cNvGrpSpPr/>
          <p:nvPr/>
        </p:nvGrpSpPr>
        <p:grpSpPr>
          <a:xfrm>
            <a:off x="2491604" y="2226365"/>
            <a:ext cx="8602553" cy="2956177"/>
            <a:chOff x="-1134953" y="663323"/>
            <a:chExt cx="8602553" cy="295617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4F4B5E1-B656-4053-8729-86FBEE3D7CFE}"/>
                </a:ext>
              </a:extLst>
            </p:cNvPr>
            <p:cNvSpPr/>
            <p:nvPr/>
          </p:nvSpPr>
          <p:spPr bwMode="auto">
            <a:xfrm>
              <a:off x="4533900" y="2832100"/>
              <a:ext cx="2933700" cy="787400"/>
            </a:xfrm>
            <a:prstGeom prst="round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31276E0-044D-4BC0-B7F9-B1088BA56A26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-1134953" y="663323"/>
              <a:ext cx="7135703" cy="2168777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265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29F-A1EE-4863-A499-2511B3E8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&amp; Triggers</a:t>
            </a:r>
          </a:p>
        </p:txBody>
      </p:sp>
    </p:spTree>
    <p:extLst>
      <p:ext uri="{BB962C8B-B14F-4D97-AF65-F5344CB8AC3E}">
        <p14:creationId xmlns:p14="http://schemas.microsoft.com/office/powerpoint/2010/main" val="133796470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EB08192-0701-4EE4-92CE-AA2ED0020E40}"/>
              </a:ext>
            </a:extLst>
          </p:cNvPr>
          <p:cNvSpPr txBox="1"/>
          <p:nvPr/>
        </p:nvSpPr>
        <p:spPr>
          <a:xfrm>
            <a:off x="1470991" y="1815548"/>
            <a:ext cx="9170504" cy="37271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Triggers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Define how a function is invoked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One trigger per function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Triggers have associated 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8960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EB08192-0701-4EE4-92CE-AA2ED0020E40}"/>
              </a:ext>
            </a:extLst>
          </p:cNvPr>
          <p:cNvSpPr txBox="1"/>
          <p:nvPr/>
        </p:nvSpPr>
        <p:spPr>
          <a:xfrm>
            <a:off x="1470991" y="1815548"/>
            <a:ext cx="9170504" cy="37271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Bindings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Declarative way to connect to 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Bindings are optional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Multiple bindings per function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89884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Evolution of the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Functions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 marL="571500" indent="-571500"/>
            <a:r>
              <a:rPr lang="en-US" dirty="0"/>
              <a:t>Q &amp; 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6539143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60370140-7D2E-4D42-A215-B74801AA9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189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6DEA24-6598-449A-98B6-26AE53B16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55471"/>
              </p:ext>
            </p:extLst>
          </p:nvPr>
        </p:nvGraphicFramePr>
        <p:xfrm>
          <a:off x="783771" y="624794"/>
          <a:ext cx="10813144" cy="558903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14424">
                  <a:extLst>
                    <a:ext uri="{9D8B030D-6E8A-4147-A177-3AD203B41FA5}">
                      <a16:colId xmlns:a16="http://schemas.microsoft.com/office/drawing/2014/main" val="3221318358"/>
                    </a:ext>
                  </a:extLst>
                </a:gridCol>
                <a:gridCol w="3554182">
                  <a:extLst>
                    <a:ext uri="{9D8B030D-6E8A-4147-A177-3AD203B41FA5}">
                      <a16:colId xmlns:a16="http://schemas.microsoft.com/office/drawing/2014/main" val="2064373273"/>
                    </a:ext>
                  </a:extLst>
                </a:gridCol>
                <a:gridCol w="1295165">
                  <a:extLst>
                    <a:ext uri="{9D8B030D-6E8A-4147-A177-3AD203B41FA5}">
                      <a16:colId xmlns:a16="http://schemas.microsoft.com/office/drawing/2014/main" val="2713746285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806895071"/>
                    </a:ext>
                  </a:extLst>
                </a:gridCol>
                <a:gridCol w="1445768">
                  <a:extLst>
                    <a:ext uri="{9D8B030D-6E8A-4147-A177-3AD203B41FA5}">
                      <a16:colId xmlns:a16="http://schemas.microsoft.com/office/drawing/2014/main" val="3317116705"/>
                    </a:ext>
                  </a:extLst>
                </a:gridCol>
              </a:tblGrid>
              <a:tr h="29740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Type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Service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Trigger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Input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Output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2837248842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Schedule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Functions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4180091229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HTTP (REST or webhook)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Functions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✔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4102368160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Blob Storage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Storage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3195877113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Events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Event Hubs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2059489365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Queues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Storage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913982061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Queues and topics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Service Bus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1673985810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Storage tables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Storage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1731767146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SQL tables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Mobile Apps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2920205241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NoSQL DB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Cosmos DB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1408180969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Push Notifications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Azure Notification Hubs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110369620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Twilio SMS Text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Twilio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4289504384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SendGrid email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SendGrid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966408167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Excel tables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Microsoft Graph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2653810819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OneDrive files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Microsoft Graph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3410910803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Outlook email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Microsoft Graph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614046938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Microsoft Graph events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Microsoft Graph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2283228892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Auth tokens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Microsoft Graph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✔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b"/>
                </a:tc>
                <a:extLst>
                  <a:ext uri="{0D108BD9-81ED-4DB2-BD59-A6C34878D82A}">
                    <a16:rowId xmlns:a16="http://schemas.microsoft.com/office/drawing/2014/main" val="308395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376898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Conference </a:t>
            </a:r>
            <a:br>
              <a:rPr lang="en-US" dirty="0"/>
            </a:br>
            <a:r>
              <a:rPr lang="en-US" dirty="0"/>
              <a:t>Management 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8463105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D21E7-1190-47FC-9396-E002BBC0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1" y="1958008"/>
            <a:ext cx="3048000" cy="2286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58FBA66-6D98-48AF-9215-C2E61A694B0B}"/>
              </a:ext>
            </a:extLst>
          </p:cNvPr>
          <p:cNvSpPr/>
          <p:nvPr/>
        </p:nvSpPr>
        <p:spPr bwMode="auto">
          <a:xfrm>
            <a:off x="1524000" y="1378226"/>
            <a:ext cx="4068417" cy="3445565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  <a:t>Conference</a:t>
            </a:r>
            <a:b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  <a:t>Management</a:t>
            </a:r>
            <a:b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  <a:t>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527B-90E1-4727-AF29-792B58388824}"/>
              </a:ext>
            </a:extLst>
          </p:cNvPr>
          <p:cNvSpPr txBox="1"/>
          <p:nvPr/>
        </p:nvSpPr>
        <p:spPr>
          <a:xfrm>
            <a:off x="2716695" y="3432313"/>
            <a:ext cx="1683026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  <a:b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reporting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19E8A-CFFE-4164-BCEC-5E64B3746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1" y="2746512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6874E-2780-4C7F-9416-FFBD829C2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1" y="1169504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857A1-183B-4F1F-996C-4067A1102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1" y="357809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594E7-5D34-4D71-874D-7E474E2C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12" y="3591338"/>
            <a:ext cx="3048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5D36F1-8EA5-45CD-8E73-FB519CF9A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12" y="446986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6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58FBA66-6D98-48AF-9215-C2E61A694B0B}"/>
              </a:ext>
            </a:extLst>
          </p:cNvPr>
          <p:cNvSpPr/>
          <p:nvPr/>
        </p:nvSpPr>
        <p:spPr bwMode="auto">
          <a:xfrm>
            <a:off x="1524000" y="1378226"/>
            <a:ext cx="4068417" cy="3445565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  <a:t>Conference</a:t>
            </a:r>
            <a:b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  <a:t>Management</a:t>
            </a:r>
            <a:b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  <a:t>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527B-90E1-4727-AF29-792B58388824}"/>
              </a:ext>
            </a:extLst>
          </p:cNvPr>
          <p:cNvSpPr txBox="1"/>
          <p:nvPr/>
        </p:nvSpPr>
        <p:spPr>
          <a:xfrm>
            <a:off x="2716695" y="3432313"/>
            <a:ext cx="1683026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  <a:b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905065-F1D4-48C5-9A22-132586EA7C6E}"/>
              </a:ext>
            </a:extLst>
          </p:cNvPr>
          <p:cNvSpPr/>
          <p:nvPr/>
        </p:nvSpPr>
        <p:spPr bwMode="auto">
          <a:xfrm>
            <a:off x="7924800" y="2411895"/>
            <a:ext cx="2597425" cy="1980681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Reporting</a:t>
            </a:r>
            <a:endParaRPr lang="en-US" sz="2400" dirty="0">
              <a:solidFill>
                <a:srgbClr val="656565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BAC850-C09F-4340-A9AF-573DF62A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505" y="3402235"/>
            <a:ext cx="694013" cy="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76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58FBA66-6D98-48AF-9215-C2E61A694B0B}"/>
              </a:ext>
            </a:extLst>
          </p:cNvPr>
          <p:cNvSpPr/>
          <p:nvPr/>
        </p:nvSpPr>
        <p:spPr bwMode="auto">
          <a:xfrm>
            <a:off x="1524000" y="1378226"/>
            <a:ext cx="4068417" cy="3445565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  <a:t>Conference</a:t>
            </a:r>
            <a:b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  <a:t>Management</a:t>
            </a:r>
            <a:b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2400" dirty="0">
                <a:solidFill>
                  <a:srgbClr val="656565"/>
                </a:solidFill>
                <a:ea typeface="Segoe UI" pitchFamily="34" charset="0"/>
                <a:cs typeface="Segoe UI" pitchFamily="34" charset="0"/>
              </a:rPr>
              <a:t>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527B-90E1-4727-AF29-792B58388824}"/>
              </a:ext>
            </a:extLst>
          </p:cNvPr>
          <p:cNvSpPr txBox="1"/>
          <p:nvPr/>
        </p:nvSpPr>
        <p:spPr>
          <a:xfrm>
            <a:off x="2716695" y="3432313"/>
            <a:ext cx="1683026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  <a:b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905065-F1D4-48C5-9A22-132586EA7C6E}"/>
              </a:ext>
            </a:extLst>
          </p:cNvPr>
          <p:cNvSpPr/>
          <p:nvPr/>
        </p:nvSpPr>
        <p:spPr bwMode="auto">
          <a:xfrm>
            <a:off x="7924800" y="2411895"/>
            <a:ext cx="2597425" cy="1980681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Reporting</a:t>
            </a:r>
            <a:endParaRPr lang="en-US" sz="2400" dirty="0">
              <a:solidFill>
                <a:srgbClr val="656565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BAC850-C09F-4340-A9AF-573DF62A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505" y="3402235"/>
            <a:ext cx="694013" cy="649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0CE989-97CF-4A47-BD0A-4C8A3816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96994-F3D2-4516-A0F8-C0356FD43E43}"/>
              </a:ext>
            </a:extLst>
          </p:cNvPr>
          <p:cNvSpPr txBox="1"/>
          <p:nvPr/>
        </p:nvSpPr>
        <p:spPr>
          <a:xfrm>
            <a:off x="8169963" y="4545495"/>
            <a:ext cx="2107096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Independent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Auto-scale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F8419-BC5D-4C3F-8175-D07F3DBC542B}"/>
              </a:ext>
            </a:extLst>
          </p:cNvPr>
          <p:cNvSpPr txBox="1"/>
          <p:nvPr/>
        </p:nvSpPr>
        <p:spPr>
          <a:xfrm>
            <a:off x="1351721" y="5012841"/>
            <a:ext cx="441297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 affected by reporting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52756646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8764-3035-431D-A03D-D67DFA67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5D780-6AA9-439B-BCCF-27A1149E8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38" y="1487047"/>
            <a:ext cx="7240010" cy="4334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FABBE-CEB9-4FE9-B721-3EBEF3D5835E}"/>
              </a:ext>
            </a:extLst>
          </p:cNvPr>
          <p:cNvSpPr/>
          <p:nvPr/>
        </p:nvSpPr>
        <p:spPr>
          <a:xfrm>
            <a:off x="269240" y="6410946"/>
            <a:ext cx="103764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https://docs.microsoft.com/en-us/azure/azure-functions/functions-scale</a:t>
            </a:r>
          </a:p>
        </p:txBody>
      </p:sp>
    </p:spTree>
    <p:extLst>
      <p:ext uri="{BB962C8B-B14F-4D97-AF65-F5344CB8AC3E}">
        <p14:creationId xmlns:p14="http://schemas.microsoft.com/office/powerpoint/2010/main" val="11218948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C1527A-76B3-483B-88BF-29D4B169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76" y="2066925"/>
            <a:ext cx="3314700" cy="47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CDD5A-978F-4363-B5B1-A0149EC221B4}"/>
              </a:ext>
            </a:extLst>
          </p:cNvPr>
          <p:cNvSpPr txBox="1"/>
          <p:nvPr/>
        </p:nvSpPr>
        <p:spPr>
          <a:xfrm>
            <a:off x="3366052" y="1126435"/>
            <a:ext cx="5406887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Billing Model</a:t>
            </a:r>
          </a:p>
        </p:txBody>
      </p:sp>
    </p:spTree>
    <p:extLst>
      <p:ext uri="{BB962C8B-B14F-4D97-AF65-F5344CB8AC3E}">
        <p14:creationId xmlns:p14="http://schemas.microsoft.com/office/powerpoint/2010/main" val="91514163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6C57A-45D9-4D5E-956F-9FF215C4B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507229"/>
            <a:ext cx="11653523" cy="271882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Per second resource consumption</a:t>
            </a:r>
          </a:p>
          <a:p>
            <a:pPr marL="0" indent="0" algn="ctr">
              <a:buNone/>
            </a:pPr>
            <a:r>
              <a:rPr lang="en-US" dirty="0"/>
              <a:t>X</a:t>
            </a:r>
          </a:p>
          <a:p>
            <a:pPr marL="0" indent="0" algn="ctr">
              <a:buNone/>
            </a:pPr>
            <a:r>
              <a:rPr lang="en-US" dirty="0"/>
              <a:t>Number of executions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E5DB8-692A-406A-A836-087A8D769E34}"/>
              </a:ext>
            </a:extLst>
          </p:cNvPr>
          <p:cNvSpPr/>
          <p:nvPr/>
        </p:nvSpPr>
        <p:spPr>
          <a:xfrm>
            <a:off x="2226366" y="4656340"/>
            <a:ext cx="803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https://azure.microsoft.com/en-us/pricing/details/functions/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F3E1AF-0E32-4514-9BC4-2F1D9F53982E}"/>
              </a:ext>
            </a:extLst>
          </p:cNvPr>
          <p:cNvSpPr/>
          <p:nvPr/>
        </p:nvSpPr>
        <p:spPr>
          <a:xfrm>
            <a:off x="0" y="2117899"/>
            <a:ext cx="12191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505050"/>
                </a:solidFill>
                <a:latin typeface="Segoe UI Condensed"/>
              </a:rPr>
              <a:t>3 million </a:t>
            </a:r>
            <a:r>
              <a:rPr lang="en-US" sz="2800" dirty="0">
                <a:solidFill>
                  <a:srgbClr val="505050"/>
                </a:solidFill>
                <a:latin typeface="Segoe UI Condensed"/>
              </a:rPr>
              <a:t>executions</a:t>
            </a:r>
            <a:br>
              <a:rPr lang="en-US" sz="2800" dirty="0">
                <a:solidFill>
                  <a:srgbClr val="505050"/>
                </a:solidFill>
                <a:latin typeface="Segoe UI Condensed"/>
              </a:rPr>
            </a:br>
            <a:r>
              <a:rPr lang="en-US" sz="2800" dirty="0">
                <a:solidFill>
                  <a:srgbClr val="505050"/>
                </a:solidFill>
                <a:latin typeface="Segoe UI Condensed"/>
              </a:rPr>
              <a:t>for </a:t>
            </a:r>
            <a:r>
              <a:rPr lang="en-US" sz="2800" b="1" dirty="0">
                <a:solidFill>
                  <a:srgbClr val="505050"/>
                </a:solidFill>
                <a:latin typeface="Segoe UI Condensed"/>
              </a:rPr>
              <a:t>1 second</a:t>
            </a:r>
            <a:br>
              <a:rPr lang="en-US" sz="2800" dirty="0">
                <a:solidFill>
                  <a:srgbClr val="505050"/>
                </a:solidFill>
                <a:latin typeface="Segoe UI Condensed"/>
              </a:rPr>
            </a:br>
            <a:r>
              <a:rPr lang="en-US" sz="2800" dirty="0">
                <a:solidFill>
                  <a:srgbClr val="505050"/>
                </a:solidFill>
                <a:latin typeface="Segoe UI Condensed"/>
              </a:rPr>
              <a:t>with </a:t>
            </a:r>
            <a:r>
              <a:rPr lang="en-US" sz="2800" b="1" dirty="0">
                <a:solidFill>
                  <a:srgbClr val="505050"/>
                </a:solidFill>
                <a:latin typeface="Segoe UI Condensed"/>
              </a:rPr>
              <a:t>512 MB memory </a:t>
            </a:r>
            <a:r>
              <a:rPr lang="en-US" sz="2800" dirty="0">
                <a:solidFill>
                  <a:srgbClr val="505050"/>
                </a:solidFill>
                <a:latin typeface="Segoe UI Condensed"/>
              </a:rPr>
              <a:t>consumption</a:t>
            </a:r>
            <a:br>
              <a:rPr lang="en-US" sz="2800" dirty="0">
                <a:solidFill>
                  <a:srgbClr val="505050"/>
                </a:solidFill>
                <a:latin typeface="Segoe UI Condensed"/>
              </a:rPr>
            </a:br>
            <a:br>
              <a:rPr lang="en-US" sz="2800" dirty="0">
                <a:solidFill>
                  <a:srgbClr val="505050"/>
                </a:solidFill>
                <a:latin typeface="Segoe UI Condensed"/>
              </a:rPr>
            </a:br>
            <a:r>
              <a:rPr lang="en-US" sz="2800" dirty="0">
                <a:solidFill>
                  <a:srgbClr val="505050"/>
                </a:solidFill>
                <a:latin typeface="Segoe UI Condensed"/>
              </a:rPr>
              <a:t>= </a:t>
            </a:r>
            <a:r>
              <a:rPr lang="en-US" sz="2800" b="1" dirty="0">
                <a:solidFill>
                  <a:srgbClr val="505050"/>
                </a:solidFill>
                <a:latin typeface="Segoe UI Condensed"/>
              </a:rPr>
              <a:t>$17.60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04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DEMO: Logic Apps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852330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140EC-2E2A-4069-A13B-D5BC3B75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293253030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B0B27-CDF0-4C03-A015-E8FA956B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370956420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3FC5B4-1E96-4FDD-9029-1F8ED06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211E99-1A51-4B8C-BB02-159EB147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31" y="973162"/>
            <a:ext cx="9298057" cy="51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9995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925C-6FD4-4001-AECE-69E75DDA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06D52-DBDB-4062-AB59-64499860F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14" y="1057571"/>
            <a:ext cx="7428571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5969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1CAE-D8B3-40FF-9DBF-234A7DAB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8104D-B0C4-4661-887C-07C5D854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41" y="442865"/>
            <a:ext cx="8867689" cy="60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696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7398-EB1C-4BC4-8B36-58A95A9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B395C-6E14-4EAA-B434-DD035E18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4" y="739343"/>
            <a:ext cx="10125075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96089B-E982-4208-B0D8-37127AB9FB2B}"/>
              </a:ext>
            </a:extLst>
          </p:cNvPr>
          <p:cNvSpPr txBox="1"/>
          <p:nvPr/>
        </p:nvSpPr>
        <p:spPr>
          <a:xfrm>
            <a:off x="0" y="5300870"/>
            <a:ext cx="1192508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https://www.npmjs.com/package/azure-functions-core-tools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https://docs.microsoft.com/en-us/azure/azure-functions/functions-run-local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1520483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and reach out!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6" y="1189495"/>
            <a:ext cx="11651870" cy="2054823"/>
          </a:xfrm>
        </p:spPr>
        <p:txBody>
          <a:bodyPr/>
          <a:lstStyle/>
          <a:p>
            <a:r>
              <a:rPr lang="en-US" dirty="0"/>
              <a:t>Try Functions – </a:t>
            </a:r>
            <a:r>
              <a:rPr lang="en-US" dirty="0">
                <a:hlinkClick r:id="rId2"/>
              </a:rPr>
              <a:t>https://functions.azure.com/try</a:t>
            </a:r>
            <a:r>
              <a:rPr lang="en-US" dirty="0"/>
              <a:t> </a:t>
            </a:r>
          </a:p>
          <a:p>
            <a:r>
              <a:rPr lang="en-US" dirty="0"/>
              <a:t>Try App Service – </a:t>
            </a:r>
            <a:r>
              <a:rPr lang="en-US" dirty="0">
                <a:hlinkClick r:id="rId3"/>
              </a:rPr>
              <a:t>https://tryappservice.azure.com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71" y="2711974"/>
            <a:ext cx="4265977" cy="376459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868051" y="3004033"/>
            <a:ext cx="3340923" cy="3078891"/>
            <a:chOff x="827088" y="-3463925"/>
            <a:chExt cx="3833812" cy="3816350"/>
          </a:xfrm>
          <a:solidFill>
            <a:srgbClr val="00B0F0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94525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A5E4D-E6D3-4276-BA27-E3D3AFAC2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57" y="1620178"/>
            <a:ext cx="2305067" cy="2592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7EFEC-1361-460D-8527-B4F230CF2527}"/>
              </a:ext>
            </a:extLst>
          </p:cNvPr>
          <p:cNvSpPr txBox="1"/>
          <p:nvPr/>
        </p:nvSpPr>
        <p:spPr>
          <a:xfrm>
            <a:off x="2604656" y="4835237"/>
            <a:ext cx="8229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https://www.facebook.com/AzureUserGroupBulgaria/</a:t>
            </a:r>
          </a:p>
        </p:txBody>
      </p:sp>
    </p:spTree>
    <p:extLst>
      <p:ext uri="{BB962C8B-B14F-4D97-AF65-F5344CB8AC3E}">
        <p14:creationId xmlns:p14="http://schemas.microsoft.com/office/powerpoint/2010/main" val="380108405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343433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65669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62778-AAED-47E9-85F2-4507A16D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Evolution of the Cloud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DE53BB-E0F6-4E5F-B925-0893FD91B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674276"/>
              </p:ext>
            </p:extLst>
          </p:nvPr>
        </p:nvGraphicFramePr>
        <p:xfrm>
          <a:off x="721774" y="289511"/>
          <a:ext cx="107507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E46370-150E-4807-8E42-CD13A98CFB14}"/>
              </a:ext>
            </a:extLst>
          </p:cNvPr>
          <p:cNvSpPr txBox="1"/>
          <p:nvPr/>
        </p:nvSpPr>
        <p:spPr>
          <a:xfrm>
            <a:off x="721774" y="3644347"/>
            <a:ext cx="2252869" cy="3083921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Infrastructure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Updates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Networking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F70DB-1EA8-404F-AD44-78247B5F7BB8}"/>
              </a:ext>
            </a:extLst>
          </p:cNvPr>
          <p:cNvSpPr txBox="1"/>
          <p:nvPr/>
        </p:nvSpPr>
        <p:spPr>
          <a:xfrm>
            <a:off x="3166800" y="3644347"/>
            <a:ext cx="2252869" cy="26745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Infrastructure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Updates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strike="sngStrike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A6709-4060-4701-863B-686ABE9BE770}"/>
              </a:ext>
            </a:extLst>
          </p:cNvPr>
          <p:cNvSpPr txBox="1"/>
          <p:nvPr/>
        </p:nvSpPr>
        <p:spPr>
          <a:xfrm>
            <a:off x="5611826" y="3644346"/>
            <a:ext cx="2252869" cy="22652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Infrastructure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strike="sngStrike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0EB89-0616-4D52-8EEC-AD08F9621DCF}"/>
              </a:ext>
            </a:extLst>
          </p:cNvPr>
          <p:cNvSpPr txBox="1"/>
          <p:nvPr/>
        </p:nvSpPr>
        <p:spPr>
          <a:xfrm>
            <a:off x="8056852" y="3644346"/>
            <a:ext cx="2252869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strike="sngStrike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38604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AA65F-8825-49DC-B649-9BB44A22A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F123D-815B-4472-8E91-533EA183A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39BA88-56E5-424D-B3FE-16E0DA8DA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547EDC-C66B-456E-8005-31C015022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F8BCA2-D70A-46A4-81E0-42484AF58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1162E9-9023-4341-B79F-D2B862B43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5FFED5-E17A-4848-A0AF-FD5AB62291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8DB7C6-F8E4-4075-ABCE-7ECADEB611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73811A-3CA3-4172-B330-EE312BC71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B47029-D6CC-4E9E-8C28-95290A1C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89" y="2428933"/>
            <a:ext cx="10034748" cy="1480459"/>
          </a:xfrm>
        </p:spPr>
        <p:txBody>
          <a:bodyPr/>
          <a:lstStyle/>
          <a:p>
            <a:r>
              <a:rPr lang="en-US" dirty="0"/>
              <a:t>“It is </a:t>
            </a:r>
            <a:r>
              <a:rPr lang="en-US" b="1" dirty="0"/>
              <a:t>serverless</a:t>
            </a:r>
            <a:r>
              <a:rPr lang="en-US" dirty="0"/>
              <a:t> because you think about servers less.”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1D1B6-E643-4BE5-802F-5451C534AD32}"/>
              </a:ext>
            </a:extLst>
          </p:cNvPr>
          <p:cNvSpPr txBox="1"/>
          <p:nvPr/>
        </p:nvSpPr>
        <p:spPr>
          <a:xfrm>
            <a:off x="8203097" y="1709530"/>
            <a:ext cx="3816626" cy="11141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Chris Anderson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Senior Program Manager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000209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“serverless”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3859926" y="1189494"/>
            <a:ext cx="4191748" cy="5173599"/>
            <a:chOff x="4158354" y="1189176"/>
            <a:chExt cx="4192342" cy="5174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8354" y="1189176"/>
              <a:ext cx="4192342" cy="41923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340125" y="5446462"/>
              <a:ext cx="1828800" cy="917046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Event-driven scale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567563" y="841019"/>
            <a:ext cx="4888698" cy="5522074"/>
            <a:chOff x="7567771" y="840651"/>
            <a:chExt cx="4889392" cy="55228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7771" y="840651"/>
              <a:ext cx="4889392" cy="488939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9239486" y="5446462"/>
              <a:ext cx="1828800" cy="917046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Sub-second billing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826050" y="779905"/>
            <a:ext cx="2559957" cy="5583188"/>
            <a:chOff x="825302" y="779528"/>
            <a:chExt cx="2560320" cy="5583980"/>
          </a:xfrm>
        </p:grpSpPr>
        <p:sp>
          <p:nvSpPr>
            <p:cNvPr id="60" name="TextBox 59"/>
            <p:cNvSpPr txBox="1"/>
            <p:nvPr/>
          </p:nvSpPr>
          <p:spPr>
            <a:xfrm>
              <a:off x="1138983" y="5446462"/>
              <a:ext cx="1989989" cy="917046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Abstraction of servers</a:t>
              </a: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1300172" y="3826400"/>
              <a:ext cx="1582606" cy="1005115"/>
              <a:chOff x="1217613" y="3254375"/>
              <a:chExt cx="2514600" cy="1597026"/>
            </a:xfrm>
          </p:grpSpPr>
          <p:sp>
            <p:nvSpPr>
              <p:cNvPr id="68" name="Freeform 8"/>
              <p:cNvSpPr>
                <a:spLocks/>
              </p:cNvSpPr>
              <p:nvPr/>
            </p:nvSpPr>
            <p:spPr bwMode="auto">
              <a:xfrm>
                <a:off x="1217613" y="3751263"/>
                <a:ext cx="2514600" cy="701675"/>
              </a:xfrm>
              <a:custGeom>
                <a:avLst/>
                <a:gdLst>
                  <a:gd name="T0" fmla="*/ 1115 w 1132"/>
                  <a:gd name="T1" fmla="*/ 316 h 316"/>
                  <a:gd name="T2" fmla="*/ 1103 w 1132"/>
                  <a:gd name="T3" fmla="*/ 305 h 316"/>
                  <a:gd name="T4" fmla="*/ 1062 w 1132"/>
                  <a:gd name="T5" fmla="*/ 224 h 316"/>
                  <a:gd name="T6" fmla="*/ 679 w 1132"/>
                  <a:gd name="T7" fmla="*/ 57 h 316"/>
                  <a:gd name="T8" fmla="*/ 315 w 1132"/>
                  <a:gd name="T9" fmla="*/ 39 h 316"/>
                  <a:gd name="T10" fmla="*/ 37 w 1132"/>
                  <a:gd name="T11" fmla="*/ 98 h 316"/>
                  <a:gd name="T12" fmla="*/ 18 w 1132"/>
                  <a:gd name="T13" fmla="*/ 129 h 316"/>
                  <a:gd name="T14" fmla="*/ 3 w 1132"/>
                  <a:gd name="T15" fmla="*/ 133 h 316"/>
                  <a:gd name="T16" fmla="*/ 26 w 1132"/>
                  <a:gd name="T17" fmla="*/ 86 h 316"/>
                  <a:gd name="T18" fmla="*/ 682 w 1132"/>
                  <a:gd name="T19" fmla="*/ 41 h 316"/>
                  <a:gd name="T20" fmla="*/ 1075 w 1132"/>
                  <a:gd name="T21" fmla="*/ 213 h 316"/>
                  <a:gd name="T22" fmla="*/ 1115 w 1132"/>
                  <a:gd name="T2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2" h="316">
                    <a:moveTo>
                      <a:pt x="1115" y="316"/>
                    </a:moveTo>
                    <a:cubicBezTo>
                      <a:pt x="1103" y="305"/>
                      <a:pt x="1103" y="305"/>
                      <a:pt x="1103" y="305"/>
                    </a:cubicBezTo>
                    <a:cubicBezTo>
                      <a:pt x="1110" y="298"/>
                      <a:pt x="1100" y="268"/>
                      <a:pt x="1062" y="224"/>
                    </a:cubicBezTo>
                    <a:cubicBezTo>
                      <a:pt x="988" y="137"/>
                      <a:pt x="790" y="82"/>
                      <a:pt x="679" y="57"/>
                    </a:cubicBezTo>
                    <a:cubicBezTo>
                      <a:pt x="593" y="37"/>
                      <a:pt x="454" y="30"/>
                      <a:pt x="315" y="39"/>
                    </a:cubicBezTo>
                    <a:cubicBezTo>
                      <a:pt x="175" y="47"/>
                      <a:pt x="68" y="70"/>
                      <a:pt x="37" y="98"/>
                    </a:cubicBezTo>
                    <a:cubicBezTo>
                      <a:pt x="20" y="113"/>
                      <a:pt x="17" y="124"/>
                      <a:pt x="18" y="129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0" y="124"/>
                      <a:pt x="1" y="109"/>
                      <a:pt x="26" y="86"/>
                    </a:cubicBezTo>
                    <a:cubicBezTo>
                      <a:pt x="101" y="18"/>
                      <a:pt x="498" y="0"/>
                      <a:pt x="682" y="41"/>
                    </a:cubicBezTo>
                    <a:cubicBezTo>
                      <a:pt x="796" y="66"/>
                      <a:pt x="997" y="123"/>
                      <a:pt x="1075" y="213"/>
                    </a:cubicBezTo>
                    <a:cubicBezTo>
                      <a:pt x="1115" y="261"/>
                      <a:pt x="1132" y="299"/>
                      <a:pt x="1115" y="316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9"/>
              <p:cNvSpPr>
                <a:spLocks noChangeArrowheads="1"/>
              </p:cNvSpPr>
              <p:nvPr/>
            </p:nvSpPr>
            <p:spPr bwMode="auto">
              <a:xfrm>
                <a:off x="1260475" y="3768725"/>
                <a:ext cx="942975" cy="108267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10"/>
              <p:cNvSpPr>
                <a:spLocks noChangeArrowheads="1"/>
              </p:cNvSpPr>
              <p:nvPr/>
            </p:nvSpPr>
            <p:spPr bwMode="auto">
              <a:xfrm>
                <a:off x="1333500" y="3898900"/>
                <a:ext cx="796925" cy="82073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auto">
              <a:xfrm>
                <a:off x="1368425" y="3940175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12"/>
              <p:cNvSpPr>
                <a:spLocks noChangeArrowheads="1"/>
              </p:cNvSpPr>
              <p:nvPr/>
            </p:nvSpPr>
            <p:spPr bwMode="auto">
              <a:xfrm>
                <a:off x="139065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13"/>
              <p:cNvSpPr>
                <a:spLocks noChangeArrowheads="1"/>
              </p:cNvSpPr>
              <p:nvPr/>
            </p:nvSpPr>
            <p:spPr bwMode="auto">
              <a:xfrm>
                <a:off x="142240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1454150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1484313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auto">
              <a:xfrm>
                <a:off x="1516063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auto">
              <a:xfrm>
                <a:off x="1546225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8"/>
              <p:cNvSpPr>
                <a:spLocks noChangeArrowheads="1"/>
              </p:cNvSpPr>
              <p:nvPr/>
            </p:nvSpPr>
            <p:spPr bwMode="auto">
              <a:xfrm>
                <a:off x="2011363" y="3992563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auto">
              <a:xfrm>
                <a:off x="1368425" y="4119563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auto">
              <a:xfrm>
                <a:off x="139065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auto">
              <a:xfrm>
                <a:off x="142240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auto">
              <a:xfrm>
                <a:off x="1454150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auto">
              <a:xfrm>
                <a:off x="1484313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1516063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auto">
              <a:xfrm>
                <a:off x="1546225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>
                <a:off x="2011363" y="417353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1368425" y="4300538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139065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29"/>
              <p:cNvSpPr>
                <a:spLocks noChangeArrowheads="1"/>
              </p:cNvSpPr>
              <p:nvPr/>
            </p:nvSpPr>
            <p:spPr bwMode="auto">
              <a:xfrm>
                <a:off x="142240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30"/>
              <p:cNvSpPr>
                <a:spLocks noChangeArrowheads="1"/>
              </p:cNvSpPr>
              <p:nvPr/>
            </p:nvSpPr>
            <p:spPr bwMode="auto">
              <a:xfrm>
                <a:off x="1454150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31"/>
              <p:cNvSpPr>
                <a:spLocks noChangeArrowheads="1"/>
              </p:cNvSpPr>
              <p:nvPr/>
            </p:nvSpPr>
            <p:spPr bwMode="auto">
              <a:xfrm>
                <a:off x="1484313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32"/>
              <p:cNvSpPr>
                <a:spLocks noChangeArrowheads="1"/>
              </p:cNvSpPr>
              <p:nvPr/>
            </p:nvSpPr>
            <p:spPr bwMode="auto">
              <a:xfrm>
                <a:off x="1516063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33"/>
              <p:cNvSpPr>
                <a:spLocks noChangeArrowheads="1"/>
              </p:cNvSpPr>
              <p:nvPr/>
            </p:nvSpPr>
            <p:spPr bwMode="auto">
              <a:xfrm>
                <a:off x="1546225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34"/>
              <p:cNvSpPr>
                <a:spLocks noChangeArrowheads="1"/>
              </p:cNvSpPr>
              <p:nvPr/>
            </p:nvSpPr>
            <p:spPr bwMode="auto">
              <a:xfrm>
                <a:off x="2011363" y="435292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35"/>
              <p:cNvSpPr>
                <a:spLocks noChangeArrowheads="1"/>
              </p:cNvSpPr>
              <p:nvPr/>
            </p:nvSpPr>
            <p:spPr bwMode="auto">
              <a:xfrm>
                <a:off x="1368425" y="4479925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auto">
              <a:xfrm>
                <a:off x="139065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auto">
              <a:xfrm>
                <a:off x="142240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1454150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auto">
              <a:xfrm>
                <a:off x="1484313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auto">
              <a:xfrm>
                <a:off x="1516063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1546225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42"/>
              <p:cNvSpPr>
                <a:spLocks noChangeArrowheads="1"/>
              </p:cNvSpPr>
              <p:nvPr/>
            </p:nvSpPr>
            <p:spPr bwMode="auto">
              <a:xfrm>
                <a:off x="2011363" y="453390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3070225" y="4008438"/>
                <a:ext cx="596900" cy="842963"/>
              </a:xfrm>
              <a:prstGeom prst="rect">
                <a:avLst/>
              </a:pr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3143250" y="4086225"/>
                <a:ext cx="450850" cy="6334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3178175" y="4125913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320040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323215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3263900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3294063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3325813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3355975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52"/>
              <p:cNvSpPr>
                <a:spLocks noChangeArrowheads="1"/>
              </p:cNvSpPr>
              <p:nvPr/>
            </p:nvSpPr>
            <p:spPr bwMode="auto">
              <a:xfrm>
                <a:off x="3476625" y="417988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3178175" y="4306888"/>
                <a:ext cx="3810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320040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23215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auto">
              <a:xfrm>
                <a:off x="3263900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auto">
              <a:xfrm>
                <a:off x="3294063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auto">
              <a:xfrm>
                <a:off x="3325813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auto">
              <a:xfrm>
                <a:off x="3355975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60"/>
              <p:cNvSpPr>
                <a:spLocks noChangeArrowheads="1"/>
              </p:cNvSpPr>
              <p:nvPr/>
            </p:nvSpPr>
            <p:spPr bwMode="auto">
              <a:xfrm>
                <a:off x="3476625" y="435927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auto">
              <a:xfrm>
                <a:off x="3178175" y="4486275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auto">
              <a:xfrm>
                <a:off x="320040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auto">
              <a:xfrm>
                <a:off x="323215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auto">
              <a:xfrm>
                <a:off x="3263900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auto">
              <a:xfrm>
                <a:off x="3294063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auto">
              <a:xfrm>
                <a:off x="3325813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auto">
              <a:xfrm>
                <a:off x="3355975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3476625" y="454025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69"/>
              <p:cNvSpPr>
                <a:spLocks noChangeArrowheads="1"/>
              </p:cNvSpPr>
              <p:nvPr/>
            </p:nvSpPr>
            <p:spPr bwMode="auto">
              <a:xfrm>
                <a:off x="2259013" y="3254375"/>
                <a:ext cx="763588" cy="159702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70"/>
              <p:cNvSpPr>
                <a:spLocks noChangeArrowheads="1"/>
              </p:cNvSpPr>
              <p:nvPr/>
            </p:nvSpPr>
            <p:spPr bwMode="auto">
              <a:xfrm>
                <a:off x="2330450" y="3332163"/>
                <a:ext cx="619125" cy="1387475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71"/>
              <p:cNvSpPr>
                <a:spLocks noChangeArrowheads="1"/>
              </p:cNvSpPr>
              <p:nvPr/>
            </p:nvSpPr>
            <p:spPr bwMode="auto">
              <a:xfrm>
                <a:off x="2368550" y="3373438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72"/>
              <p:cNvSpPr>
                <a:spLocks noChangeArrowheads="1"/>
              </p:cNvSpPr>
              <p:nvPr/>
            </p:nvSpPr>
            <p:spPr bwMode="auto">
              <a:xfrm>
                <a:off x="238760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73"/>
              <p:cNvSpPr>
                <a:spLocks noChangeArrowheads="1"/>
              </p:cNvSpPr>
              <p:nvPr/>
            </p:nvSpPr>
            <p:spPr bwMode="auto">
              <a:xfrm>
                <a:off x="241935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74"/>
              <p:cNvSpPr>
                <a:spLocks noChangeArrowheads="1"/>
              </p:cNvSpPr>
              <p:nvPr/>
            </p:nvSpPr>
            <p:spPr bwMode="auto">
              <a:xfrm>
                <a:off x="2451100" y="33972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75"/>
              <p:cNvSpPr>
                <a:spLocks noChangeArrowheads="1"/>
              </p:cNvSpPr>
              <p:nvPr/>
            </p:nvSpPr>
            <p:spPr bwMode="auto">
              <a:xfrm>
                <a:off x="248126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auto">
              <a:xfrm>
                <a:off x="251301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auto">
              <a:xfrm>
                <a:off x="2543175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78"/>
              <p:cNvSpPr>
                <a:spLocks noChangeArrowheads="1"/>
              </p:cNvSpPr>
              <p:nvPr/>
            </p:nvSpPr>
            <p:spPr bwMode="auto">
              <a:xfrm>
                <a:off x="2832100" y="342582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auto">
              <a:xfrm>
                <a:off x="2368550" y="355282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auto">
              <a:xfrm>
                <a:off x="238760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auto">
              <a:xfrm>
                <a:off x="241935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auto">
              <a:xfrm>
                <a:off x="2451100" y="35766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auto">
              <a:xfrm>
                <a:off x="248126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auto">
              <a:xfrm>
                <a:off x="251301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auto">
              <a:xfrm>
                <a:off x="2543175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86"/>
              <p:cNvSpPr>
                <a:spLocks noChangeArrowheads="1"/>
              </p:cNvSpPr>
              <p:nvPr/>
            </p:nvSpPr>
            <p:spPr bwMode="auto">
              <a:xfrm>
                <a:off x="2832100" y="360680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auto">
              <a:xfrm>
                <a:off x="2368550" y="3732213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auto">
              <a:xfrm>
                <a:off x="238760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89"/>
              <p:cNvSpPr>
                <a:spLocks noChangeArrowheads="1"/>
              </p:cNvSpPr>
              <p:nvPr/>
            </p:nvSpPr>
            <p:spPr bwMode="auto">
              <a:xfrm>
                <a:off x="241935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90"/>
              <p:cNvSpPr>
                <a:spLocks noChangeArrowheads="1"/>
              </p:cNvSpPr>
              <p:nvPr/>
            </p:nvSpPr>
            <p:spPr bwMode="auto">
              <a:xfrm>
                <a:off x="2451100" y="37576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91"/>
              <p:cNvSpPr>
                <a:spLocks noChangeArrowheads="1"/>
              </p:cNvSpPr>
              <p:nvPr/>
            </p:nvSpPr>
            <p:spPr bwMode="auto">
              <a:xfrm>
                <a:off x="248126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92"/>
              <p:cNvSpPr>
                <a:spLocks noChangeArrowheads="1"/>
              </p:cNvSpPr>
              <p:nvPr/>
            </p:nvSpPr>
            <p:spPr bwMode="auto">
              <a:xfrm>
                <a:off x="251301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93"/>
              <p:cNvSpPr>
                <a:spLocks noChangeArrowheads="1"/>
              </p:cNvSpPr>
              <p:nvPr/>
            </p:nvSpPr>
            <p:spPr bwMode="auto">
              <a:xfrm>
                <a:off x="2543175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94"/>
              <p:cNvSpPr>
                <a:spLocks noChangeArrowheads="1"/>
              </p:cNvSpPr>
              <p:nvPr/>
            </p:nvSpPr>
            <p:spPr bwMode="auto">
              <a:xfrm>
                <a:off x="2832100" y="3786188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95"/>
              <p:cNvSpPr>
                <a:spLocks noChangeArrowheads="1"/>
              </p:cNvSpPr>
              <p:nvPr/>
            </p:nvSpPr>
            <p:spPr bwMode="auto">
              <a:xfrm>
                <a:off x="2368550" y="391318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96"/>
              <p:cNvSpPr>
                <a:spLocks noChangeArrowheads="1"/>
              </p:cNvSpPr>
              <p:nvPr/>
            </p:nvSpPr>
            <p:spPr bwMode="auto">
              <a:xfrm>
                <a:off x="238760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97"/>
              <p:cNvSpPr>
                <a:spLocks noChangeArrowheads="1"/>
              </p:cNvSpPr>
              <p:nvPr/>
            </p:nvSpPr>
            <p:spPr bwMode="auto">
              <a:xfrm>
                <a:off x="241935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98"/>
              <p:cNvSpPr>
                <a:spLocks noChangeArrowheads="1"/>
              </p:cNvSpPr>
              <p:nvPr/>
            </p:nvSpPr>
            <p:spPr bwMode="auto">
              <a:xfrm>
                <a:off x="2451100" y="39370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99"/>
              <p:cNvSpPr>
                <a:spLocks noChangeArrowheads="1"/>
              </p:cNvSpPr>
              <p:nvPr/>
            </p:nvSpPr>
            <p:spPr bwMode="auto">
              <a:xfrm>
                <a:off x="248126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100"/>
              <p:cNvSpPr>
                <a:spLocks noChangeArrowheads="1"/>
              </p:cNvSpPr>
              <p:nvPr/>
            </p:nvSpPr>
            <p:spPr bwMode="auto">
              <a:xfrm>
                <a:off x="251301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101"/>
              <p:cNvSpPr>
                <a:spLocks noChangeArrowheads="1"/>
              </p:cNvSpPr>
              <p:nvPr/>
            </p:nvSpPr>
            <p:spPr bwMode="auto">
              <a:xfrm>
                <a:off x="2543175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102"/>
              <p:cNvSpPr>
                <a:spLocks noChangeArrowheads="1"/>
              </p:cNvSpPr>
              <p:nvPr/>
            </p:nvSpPr>
            <p:spPr bwMode="auto">
              <a:xfrm>
                <a:off x="2832100" y="396557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03"/>
              <p:cNvSpPr>
                <a:spLocks noChangeArrowheads="1"/>
              </p:cNvSpPr>
              <p:nvPr/>
            </p:nvSpPr>
            <p:spPr bwMode="auto">
              <a:xfrm>
                <a:off x="2368550" y="409257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04"/>
              <p:cNvSpPr>
                <a:spLocks noChangeArrowheads="1"/>
              </p:cNvSpPr>
              <p:nvPr/>
            </p:nvSpPr>
            <p:spPr bwMode="auto">
              <a:xfrm>
                <a:off x="238760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105"/>
              <p:cNvSpPr>
                <a:spLocks noChangeArrowheads="1"/>
              </p:cNvSpPr>
              <p:nvPr/>
            </p:nvSpPr>
            <p:spPr bwMode="auto">
              <a:xfrm>
                <a:off x="241935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106"/>
              <p:cNvSpPr>
                <a:spLocks noChangeArrowheads="1"/>
              </p:cNvSpPr>
              <p:nvPr/>
            </p:nvSpPr>
            <p:spPr bwMode="auto">
              <a:xfrm>
                <a:off x="2451100" y="4117975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07"/>
              <p:cNvSpPr>
                <a:spLocks noChangeArrowheads="1"/>
              </p:cNvSpPr>
              <p:nvPr/>
            </p:nvSpPr>
            <p:spPr bwMode="auto">
              <a:xfrm>
                <a:off x="248126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08"/>
              <p:cNvSpPr>
                <a:spLocks noChangeArrowheads="1"/>
              </p:cNvSpPr>
              <p:nvPr/>
            </p:nvSpPr>
            <p:spPr bwMode="auto">
              <a:xfrm>
                <a:off x="251301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109"/>
              <p:cNvSpPr>
                <a:spLocks noChangeArrowheads="1"/>
              </p:cNvSpPr>
              <p:nvPr/>
            </p:nvSpPr>
            <p:spPr bwMode="auto">
              <a:xfrm>
                <a:off x="2543175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110"/>
              <p:cNvSpPr>
                <a:spLocks noChangeArrowheads="1"/>
              </p:cNvSpPr>
              <p:nvPr/>
            </p:nvSpPr>
            <p:spPr bwMode="auto">
              <a:xfrm>
                <a:off x="2832100" y="414655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111"/>
              <p:cNvSpPr>
                <a:spLocks noChangeArrowheads="1"/>
              </p:cNvSpPr>
              <p:nvPr/>
            </p:nvSpPr>
            <p:spPr bwMode="auto">
              <a:xfrm>
                <a:off x="2368550" y="4273550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12"/>
              <p:cNvSpPr>
                <a:spLocks noChangeArrowheads="1"/>
              </p:cNvSpPr>
              <p:nvPr/>
            </p:nvSpPr>
            <p:spPr bwMode="auto">
              <a:xfrm>
                <a:off x="238760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113"/>
              <p:cNvSpPr>
                <a:spLocks noChangeArrowheads="1"/>
              </p:cNvSpPr>
              <p:nvPr/>
            </p:nvSpPr>
            <p:spPr bwMode="auto">
              <a:xfrm>
                <a:off x="241935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114"/>
              <p:cNvSpPr>
                <a:spLocks noChangeArrowheads="1"/>
              </p:cNvSpPr>
              <p:nvPr/>
            </p:nvSpPr>
            <p:spPr bwMode="auto">
              <a:xfrm>
                <a:off x="2451100" y="429736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115"/>
              <p:cNvSpPr>
                <a:spLocks noChangeArrowheads="1"/>
              </p:cNvSpPr>
              <p:nvPr/>
            </p:nvSpPr>
            <p:spPr bwMode="auto">
              <a:xfrm>
                <a:off x="248126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16"/>
              <p:cNvSpPr>
                <a:spLocks noChangeArrowheads="1"/>
              </p:cNvSpPr>
              <p:nvPr/>
            </p:nvSpPr>
            <p:spPr bwMode="auto">
              <a:xfrm>
                <a:off x="251301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117"/>
              <p:cNvSpPr>
                <a:spLocks noChangeArrowheads="1"/>
              </p:cNvSpPr>
              <p:nvPr/>
            </p:nvSpPr>
            <p:spPr bwMode="auto">
              <a:xfrm>
                <a:off x="2543175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118"/>
              <p:cNvSpPr>
                <a:spLocks noChangeArrowheads="1"/>
              </p:cNvSpPr>
              <p:nvPr/>
            </p:nvSpPr>
            <p:spPr bwMode="auto">
              <a:xfrm>
                <a:off x="2832100" y="4325938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119"/>
              <p:cNvSpPr>
                <a:spLocks noChangeArrowheads="1"/>
              </p:cNvSpPr>
              <p:nvPr/>
            </p:nvSpPr>
            <p:spPr bwMode="auto">
              <a:xfrm>
                <a:off x="2368550" y="445293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120"/>
              <p:cNvSpPr>
                <a:spLocks noChangeArrowheads="1"/>
              </p:cNvSpPr>
              <p:nvPr/>
            </p:nvSpPr>
            <p:spPr bwMode="auto">
              <a:xfrm>
                <a:off x="238760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121"/>
              <p:cNvSpPr>
                <a:spLocks noChangeArrowheads="1"/>
              </p:cNvSpPr>
              <p:nvPr/>
            </p:nvSpPr>
            <p:spPr bwMode="auto">
              <a:xfrm>
                <a:off x="241935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122"/>
              <p:cNvSpPr>
                <a:spLocks noChangeArrowheads="1"/>
              </p:cNvSpPr>
              <p:nvPr/>
            </p:nvSpPr>
            <p:spPr bwMode="auto">
              <a:xfrm>
                <a:off x="2451100" y="4478338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123"/>
              <p:cNvSpPr>
                <a:spLocks noChangeArrowheads="1"/>
              </p:cNvSpPr>
              <p:nvPr/>
            </p:nvSpPr>
            <p:spPr bwMode="auto">
              <a:xfrm>
                <a:off x="248126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124"/>
              <p:cNvSpPr>
                <a:spLocks noChangeArrowheads="1"/>
              </p:cNvSpPr>
              <p:nvPr/>
            </p:nvSpPr>
            <p:spPr bwMode="auto">
              <a:xfrm>
                <a:off x="251301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125"/>
              <p:cNvSpPr>
                <a:spLocks noChangeArrowheads="1"/>
              </p:cNvSpPr>
              <p:nvPr/>
            </p:nvSpPr>
            <p:spPr bwMode="auto">
              <a:xfrm>
                <a:off x="2543175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126"/>
              <p:cNvSpPr>
                <a:spLocks noChangeArrowheads="1"/>
              </p:cNvSpPr>
              <p:nvPr/>
            </p:nvSpPr>
            <p:spPr bwMode="auto">
              <a:xfrm>
                <a:off x="2832100" y="4506913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28"/>
              <p:cNvSpPr>
                <a:spLocks/>
              </p:cNvSpPr>
              <p:nvPr/>
            </p:nvSpPr>
            <p:spPr bwMode="auto">
              <a:xfrm>
                <a:off x="1223963" y="4037013"/>
                <a:ext cx="193675" cy="71438"/>
              </a:xfrm>
              <a:custGeom>
                <a:avLst/>
                <a:gdLst>
                  <a:gd name="T0" fmla="*/ 87 w 87"/>
                  <a:gd name="T1" fmla="*/ 32 h 32"/>
                  <a:gd name="T2" fmla="*/ 0 w 87"/>
                  <a:gd name="T3" fmla="*/ 4 h 32"/>
                  <a:gd name="T4" fmla="*/ 15 w 87"/>
                  <a:gd name="T5" fmla="*/ 0 h 32"/>
                  <a:gd name="T6" fmla="*/ 87 w 87"/>
                  <a:gd name="T7" fmla="*/ 16 h 32"/>
                  <a:gd name="T8" fmla="*/ 87 w 87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2">
                    <a:moveTo>
                      <a:pt x="87" y="32"/>
                    </a:moveTo>
                    <a:cubicBezTo>
                      <a:pt x="39" y="31"/>
                      <a:pt x="5" y="26"/>
                      <a:pt x="0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5"/>
                      <a:pt x="71" y="16"/>
                      <a:pt x="87" y="16"/>
                    </a:cubicBezTo>
                    <a:lnTo>
                      <a:pt x="87" y="32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33"/>
              <p:cNvSpPr>
                <a:spLocks/>
              </p:cNvSpPr>
              <p:nvPr/>
            </p:nvSpPr>
            <p:spPr bwMode="auto">
              <a:xfrm>
                <a:off x="1516063" y="4059238"/>
                <a:ext cx="2178050" cy="420688"/>
              </a:xfrm>
              <a:custGeom>
                <a:avLst/>
                <a:gdLst>
                  <a:gd name="T0" fmla="*/ 944 w 981"/>
                  <a:gd name="T1" fmla="*/ 189 h 189"/>
                  <a:gd name="T2" fmla="*/ 825 w 981"/>
                  <a:gd name="T3" fmla="*/ 157 h 189"/>
                  <a:gd name="T4" fmla="*/ 446 w 981"/>
                  <a:gd name="T5" fmla="*/ 48 h 189"/>
                  <a:gd name="T6" fmla="*/ 42 w 981"/>
                  <a:gd name="T7" fmla="*/ 21 h 189"/>
                  <a:gd name="T8" fmla="*/ 0 w 981"/>
                  <a:gd name="T9" fmla="*/ 22 h 189"/>
                  <a:gd name="T10" fmla="*/ 0 w 981"/>
                  <a:gd name="T11" fmla="*/ 6 h 189"/>
                  <a:gd name="T12" fmla="*/ 41 w 981"/>
                  <a:gd name="T13" fmla="*/ 5 h 189"/>
                  <a:gd name="T14" fmla="*/ 450 w 981"/>
                  <a:gd name="T15" fmla="*/ 33 h 189"/>
                  <a:gd name="T16" fmla="*/ 831 w 981"/>
                  <a:gd name="T17" fmla="*/ 142 h 189"/>
                  <a:gd name="T18" fmla="*/ 969 w 981"/>
                  <a:gd name="T19" fmla="*/ 166 h 189"/>
                  <a:gd name="T20" fmla="*/ 981 w 981"/>
                  <a:gd name="T21" fmla="*/ 176 h 189"/>
                  <a:gd name="T22" fmla="*/ 944 w 981"/>
                  <a:gd name="T2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1" h="189">
                    <a:moveTo>
                      <a:pt x="944" y="189"/>
                    </a:moveTo>
                    <a:cubicBezTo>
                      <a:pt x="919" y="189"/>
                      <a:pt x="882" y="176"/>
                      <a:pt x="825" y="157"/>
                    </a:cubicBezTo>
                    <a:cubicBezTo>
                      <a:pt x="746" y="129"/>
                      <a:pt x="626" y="88"/>
                      <a:pt x="446" y="48"/>
                    </a:cubicBezTo>
                    <a:cubicBezTo>
                      <a:pt x="296" y="16"/>
                      <a:pt x="149" y="19"/>
                      <a:pt x="42" y="21"/>
                    </a:cubicBezTo>
                    <a:cubicBezTo>
                      <a:pt x="27" y="22"/>
                      <a:pt x="13" y="22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3" y="6"/>
                      <a:pt x="27" y="6"/>
                      <a:pt x="41" y="5"/>
                    </a:cubicBezTo>
                    <a:cubicBezTo>
                      <a:pt x="149" y="3"/>
                      <a:pt x="298" y="0"/>
                      <a:pt x="450" y="33"/>
                    </a:cubicBezTo>
                    <a:cubicBezTo>
                      <a:pt x="631" y="72"/>
                      <a:pt x="751" y="114"/>
                      <a:pt x="831" y="142"/>
                    </a:cubicBezTo>
                    <a:cubicBezTo>
                      <a:pt x="910" y="169"/>
                      <a:pt x="954" y="184"/>
                      <a:pt x="969" y="166"/>
                    </a:cubicBezTo>
                    <a:cubicBezTo>
                      <a:pt x="981" y="176"/>
                      <a:pt x="981" y="176"/>
                      <a:pt x="981" y="176"/>
                    </a:cubicBezTo>
                    <a:cubicBezTo>
                      <a:pt x="973" y="186"/>
                      <a:pt x="959" y="189"/>
                      <a:pt x="944" y="189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1579890" y="3222762"/>
              <a:ext cx="1171619" cy="360361"/>
              <a:chOff x="1268527" y="2790747"/>
              <a:chExt cx="1047750" cy="322262"/>
            </a:xfrm>
          </p:grpSpPr>
          <p:sp>
            <p:nvSpPr>
              <p:cNvPr id="197" name="Freeform 5"/>
              <p:cNvSpPr>
                <a:spLocks/>
              </p:cNvSpPr>
              <p:nvPr/>
            </p:nvSpPr>
            <p:spPr bwMode="auto">
              <a:xfrm>
                <a:off x="1268527" y="2897109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6"/>
              <p:cNvSpPr>
                <a:spLocks/>
              </p:cNvSpPr>
              <p:nvPr/>
            </p:nvSpPr>
            <p:spPr bwMode="auto">
              <a:xfrm>
                <a:off x="1268527" y="3003472"/>
                <a:ext cx="1047750" cy="109537"/>
              </a:xfrm>
              <a:custGeom>
                <a:avLst/>
                <a:gdLst>
                  <a:gd name="T0" fmla="*/ 471 w 471"/>
                  <a:gd name="T1" fmla="*/ 49 h 49"/>
                  <a:gd name="T2" fmla="*/ 418 w 471"/>
                  <a:gd name="T3" fmla="*/ 36 h 49"/>
                  <a:gd name="T4" fmla="*/ 377 w 471"/>
                  <a:gd name="T5" fmla="*/ 25 h 49"/>
                  <a:gd name="T6" fmla="*/ 335 w 471"/>
                  <a:gd name="T7" fmla="*/ 36 h 49"/>
                  <a:gd name="T8" fmla="*/ 282 w 471"/>
                  <a:gd name="T9" fmla="*/ 49 h 49"/>
                  <a:gd name="T10" fmla="*/ 230 w 471"/>
                  <a:gd name="T11" fmla="*/ 36 h 49"/>
                  <a:gd name="T12" fmla="*/ 188 w 471"/>
                  <a:gd name="T13" fmla="*/ 25 h 49"/>
                  <a:gd name="T14" fmla="*/ 147 w 471"/>
                  <a:gd name="T15" fmla="*/ 36 h 49"/>
                  <a:gd name="T16" fmla="*/ 94 w 471"/>
                  <a:gd name="T17" fmla="*/ 49 h 49"/>
                  <a:gd name="T18" fmla="*/ 41 w 471"/>
                  <a:gd name="T19" fmla="*/ 36 h 49"/>
                  <a:gd name="T20" fmla="*/ 0 w 471"/>
                  <a:gd name="T21" fmla="*/ 25 h 49"/>
                  <a:gd name="T22" fmla="*/ 0 w 471"/>
                  <a:gd name="T23" fmla="*/ 0 h 49"/>
                  <a:gd name="T24" fmla="*/ 53 w 471"/>
                  <a:gd name="T25" fmla="*/ 13 h 49"/>
                  <a:gd name="T26" fmla="*/ 94 w 471"/>
                  <a:gd name="T27" fmla="*/ 24 h 49"/>
                  <a:gd name="T28" fmla="*/ 135 w 471"/>
                  <a:gd name="T29" fmla="*/ 13 h 49"/>
                  <a:gd name="T30" fmla="*/ 188 w 471"/>
                  <a:gd name="T31" fmla="*/ 0 h 49"/>
                  <a:gd name="T32" fmla="*/ 241 w 471"/>
                  <a:gd name="T33" fmla="*/ 13 h 49"/>
                  <a:gd name="T34" fmla="*/ 282 w 471"/>
                  <a:gd name="T35" fmla="*/ 24 h 49"/>
                  <a:gd name="T36" fmla="*/ 324 w 471"/>
                  <a:gd name="T37" fmla="*/ 13 h 49"/>
                  <a:gd name="T38" fmla="*/ 377 w 471"/>
                  <a:gd name="T39" fmla="*/ 0 h 49"/>
                  <a:gd name="T40" fmla="*/ 430 w 471"/>
                  <a:gd name="T41" fmla="*/ 13 h 49"/>
                  <a:gd name="T42" fmla="*/ 471 w 471"/>
                  <a:gd name="T43" fmla="*/ 24 h 49"/>
                  <a:gd name="T44" fmla="*/ 471 w 471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49">
                    <a:moveTo>
                      <a:pt x="471" y="49"/>
                    </a:moveTo>
                    <a:cubicBezTo>
                      <a:pt x="444" y="49"/>
                      <a:pt x="430" y="42"/>
                      <a:pt x="418" y="36"/>
                    </a:cubicBezTo>
                    <a:cubicBezTo>
                      <a:pt x="407" y="30"/>
                      <a:pt x="397" y="25"/>
                      <a:pt x="377" y="25"/>
                    </a:cubicBezTo>
                    <a:cubicBezTo>
                      <a:pt x="356" y="25"/>
                      <a:pt x="347" y="30"/>
                      <a:pt x="335" y="36"/>
                    </a:cubicBezTo>
                    <a:cubicBezTo>
                      <a:pt x="323" y="42"/>
                      <a:pt x="309" y="49"/>
                      <a:pt x="282" y="49"/>
                    </a:cubicBezTo>
                    <a:cubicBezTo>
                      <a:pt x="256" y="49"/>
                      <a:pt x="242" y="42"/>
                      <a:pt x="230" y="36"/>
                    </a:cubicBezTo>
                    <a:cubicBezTo>
                      <a:pt x="218" y="30"/>
                      <a:pt x="209" y="25"/>
                      <a:pt x="188" y="25"/>
                    </a:cubicBezTo>
                    <a:cubicBezTo>
                      <a:pt x="168" y="25"/>
                      <a:pt x="158" y="30"/>
                      <a:pt x="147" y="36"/>
                    </a:cubicBezTo>
                    <a:cubicBezTo>
                      <a:pt x="135" y="42"/>
                      <a:pt x="121" y="49"/>
                      <a:pt x="94" y="49"/>
                    </a:cubicBezTo>
                    <a:cubicBezTo>
                      <a:pt x="67" y="49"/>
                      <a:pt x="54" y="42"/>
                      <a:pt x="41" y="36"/>
                    </a:cubicBezTo>
                    <a:cubicBezTo>
                      <a:pt x="30" y="30"/>
                      <a:pt x="2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3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3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3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3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3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49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"/>
              <p:cNvSpPr>
                <a:spLocks/>
              </p:cNvSpPr>
              <p:nvPr/>
            </p:nvSpPr>
            <p:spPr bwMode="auto">
              <a:xfrm>
                <a:off x="1268527" y="2790747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302" y="779528"/>
              <a:ext cx="2560320" cy="2560320"/>
            </a:xfrm>
            <a:prstGeom prst="rect">
              <a:avLst/>
            </a:prstGeom>
          </p:spPr>
        </p:pic>
      </p:grpSp>
      <p:sp>
        <p:nvSpPr>
          <p:cNvPr id="187" name="TextBox 186"/>
          <p:cNvSpPr txBox="1"/>
          <p:nvPr/>
        </p:nvSpPr>
        <p:spPr>
          <a:xfrm>
            <a:off x="0" y="6431977"/>
            <a:ext cx="1185801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https://techcommunity.microsoft.com/t5/Tech-Summit-All-Sessions/BRK2250-Build-serverless-applications-with-Azure-Functions/td-p/18249</a:t>
            </a:r>
            <a:b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9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3509522" y="1143168"/>
            <a:ext cx="4094412" cy="4851574"/>
            <a:chOff x="7830087" y="1454603"/>
            <a:chExt cx="4094993" cy="4852262"/>
          </a:xfrm>
        </p:grpSpPr>
        <p:sp>
          <p:nvSpPr>
            <p:cNvPr id="8" name="TextBox 7"/>
            <p:cNvSpPr txBox="1"/>
            <p:nvPr/>
          </p:nvSpPr>
          <p:spPr>
            <a:xfrm>
              <a:off x="8963184" y="5401914"/>
              <a:ext cx="1828800" cy="904951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Focus on the Business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0087" y="1454603"/>
              <a:ext cx="4094993" cy="4094993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470744" y="1333715"/>
            <a:ext cx="3288869" cy="4795094"/>
            <a:chOff x="980663" y="1643764"/>
            <a:chExt cx="3289336" cy="4458256"/>
          </a:xfrm>
        </p:grpSpPr>
        <p:sp>
          <p:nvSpPr>
            <p:cNvPr id="6" name="TextBox 5"/>
            <p:cNvSpPr txBox="1"/>
            <p:nvPr/>
          </p:nvSpPr>
          <p:spPr>
            <a:xfrm>
              <a:off x="1657350" y="5249514"/>
              <a:ext cx="2057399" cy="852506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Faster time to market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663" y="1643764"/>
              <a:ext cx="3289336" cy="3289336"/>
            </a:xfrm>
            <a:prstGeom prst="rect">
              <a:avLst/>
            </a:prstGeom>
          </p:spPr>
        </p:pic>
      </p:grpSp>
      <p:grpSp>
        <p:nvGrpSpPr>
          <p:cNvPr id="173" name="Group 172"/>
          <p:cNvGrpSpPr/>
          <p:nvPr/>
        </p:nvGrpSpPr>
        <p:grpSpPr>
          <a:xfrm>
            <a:off x="772900" y="1704607"/>
            <a:ext cx="1869810" cy="4480604"/>
            <a:chOff x="5446713" y="1825626"/>
            <a:chExt cx="1870076" cy="4481239"/>
          </a:xfrm>
        </p:grpSpPr>
        <p:sp>
          <p:nvSpPr>
            <p:cNvPr id="7" name="TextBox 6"/>
            <p:cNvSpPr txBox="1"/>
            <p:nvPr/>
          </p:nvSpPr>
          <p:spPr>
            <a:xfrm>
              <a:off x="5463904" y="5401914"/>
              <a:ext cx="1828800" cy="904951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Reduced DevOps</a:t>
              </a: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757863" y="2082801"/>
              <a:ext cx="577850" cy="657225"/>
            </a:xfrm>
            <a:custGeom>
              <a:avLst/>
              <a:gdLst>
                <a:gd name="T0" fmla="*/ 364 w 364"/>
                <a:gd name="T1" fmla="*/ 412 h 414"/>
                <a:gd name="T2" fmla="*/ 2 w 364"/>
                <a:gd name="T3" fmla="*/ 414 h 414"/>
                <a:gd name="T4" fmla="*/ 0 w 364"/>
                <a:gd name="T5" fmla="*/ 2 h 414"/>
                <a:gd name="T6" fmla="*/ 360 w 364"/>
                <a:gd name="T7" fmla="*/ 0 h 414"/>
                <a:gd name="T8" fmla="*/ 364 w 364"/>
                <a:gd name="T9" fmla="*/ 41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4">
                  <a:moveTo>
                    <a:pt x="364" y="412"/>
                  </a:moveTo>
                  <a:lnTo>
                    <a:pt x="2" y="414"/>
                  </a:lnTo>
                  <a:lnTo>
                    <a:pt x="0" y="2"/>
                  </a:lnTo>
                  <a:lnTo>
                    <a:pt x="360" y="0"/>
                  </a:lnTo>
                  <a:lnTo>
                    <a:pt x="364" y="41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6086476" y="1825626"/>
              <a:ext cx="574675" cy="657225"/>
            </a:xfrm>
            <a:custGeom>
              <a:avLst/>
              <a:gdLst>
                <a:gd name="T0" fmla="*/ 362 w 362"/>
                <a:gd name="T1" fmla="*/ 409 h 414"/>
                <a:gd name="T2" fmla="*/ 2 w 362"/>
                <a:gd name="T3" fmla="*/ 414 h 414"/>
                <a:gd name="T4" fmla="*/ 0 w 362"/>
                <a:gd name="T5" fmla="*/ 3 h 414"/>
                <a:gd name="T6" fmla="*/ 359 w 362"/>
                <a:gd name="T7" fmla="*/ 0 h 414"/>
                <a:gd name="T8" fmla="*/ 362 w 362"/>
                <a:gd name="T9" fmla="*/ 409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414">
                  <a:moveTo>
                    <a:pt x="362" y="409"/>
                  </a:moveTo>
                  <a:lnTo>
                    <a:pt x="2" y="414"/>
                  </a:lnTo>
                  <a:lnTo>
                    <a:pt x="0" y="3"/>
                  </a:lnTo>
                  <a:lnTo>
                    <a:pt x="359" y="0"/>
                  </a:lnTo>
                  <a:lnTo>
                    <a:pt x="362" y="40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403976" y="2082801"/>
              <a:ext cx="577850" cy="657225"/>
            </a:xfrm>
            <a:custGeom>
              <a:avLst/>
              <a:gdLst>
                <a:gd name="T0" fmla="*/ 364 w 364"/>
                <a:gd name="T1" fmla="*/ 412 h 414"/>
                <a:gd name="T2" fmla="*/ 2 w 364"/>
                <a:gd name="T3" fmla="*/ 414 h 414"/>
                <a:gd name="T4" fmla="*/ 0 w 364"/>
                <a:gd name="T5" fmla="*/ 2 h 414"/>
                <a:gd name="T6" fmla="*/ 359 w 364"/>
                <a:gd name="T7" fmla="*/ 0 h 414"/>
                <a:gd name="T8" fmla="*/ 364 w 364"/>
                <a:gd name="T9" fmla="*/ 41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4">
                  <a:moveTo>
                    <a:pt x="364" y="412"/>
                  </a:moveTo>
                  <a:lnTo>
                    <a:pt x="2" y="414"/>
                  </a:lnTo>
                  <a:lnTo>
                    <a:pt x="0" y="2"/>
                  </a:lnTo>
                  <a:lnTo>
                    <a:pt x="359" y="0"/>
                  </a:lnTo>
                  <a:lnTo>
                    <a:pt x="364" y="41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607051" y="2479676"/>
              <a:ext cx="768350" cy="2136775"/>
            </a:xfrm>
            <a:prstGeom prst="rect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5683251" y="2557463"/>
              <a:ext cx="617538" cy="192722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718176" y="2600326"/>
              <a:ext cx="546100" cy="1397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5740401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5768976" y="2622551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5800726" y="2622551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5832476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5864226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5892801" y="2622551"/>
              <a:ext cx="19050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181726" y="2651126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5718176" y="2779713"/>
              <a:ext cx="546100" cy="1412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5740401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5768976" y="280352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5800726" y="280352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5832476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5864226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5892801" y="2803526"/>
              <a:ext cx="19050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5"/>
            <p:cNvSpPr>
              <a:spLocks noChangeArrowheads="1"/>
            </p:cNvSpPr>
            <p:nvPr/>
          </p:nvSpPr>
          <p:spPr bwMode="auto">
            <a:xfrm>
              <a:off x="6181726" y="2832101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18176" y="2957513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40401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68976" y="2982913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5800726" y="2982913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5832476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864226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892801" y="2982913"/>
              <a:ext cx="19050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6181726" y="3011488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718176" y="3140076"/>
              <a:ext cx="546100" cy="13811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740401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768976" y="3160713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800726" y="3160713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5832476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5864226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5892801" y="3160713"/>
              <a:ext cx="19050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6181726" y="3189288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5718176" y="3317876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5740401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5768976" y="3343276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5800726" y="3343276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5832476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5864226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5892801" y="3343276"/>
              <a:ext cx="19050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49"/>
            <p:cNvSpPr>
              <a:spLocks noChangeArrowheads="1"/>
            </p:cNvSpPr>
            <p:nvPr/>
          </p:nvSpPr>
          <p:spPr bwMode="auto">
            <a:xfrm>
              <a:off x="6181726" y="3371851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5718176" y="3495676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5740401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5768976" y="352107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5800726" y="352107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5832476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5864226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5892801" y="3521076"/>
              <a:ext cx="19050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57"/>
            <p:cNvSpPr>
              <a:spLocks noChangeArrowheads="1"/>
            </p:cNvSpPr>
            <p:nvPr/>
          </p:nvSpPr>
          <p:spPr bwMode="auto">
            <a:xfrm>
              <a:off x="6181726" y="3549651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5718176" y="3675063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5740401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5768976" y="3700463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5800726" y="3700463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5832476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5864226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5892801" y="3700463"/>
              <a:ext cx="19050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5"/>
            <p:cNvSpPr>
              <a:spLocks noChangeArrowheads="1"/>
            </p:cNvSpPr>
            <p:nvPr/>
          </p:nvSpPr>
          <p:spPr bwMode="auto">
            <a:xfrm>
              <a:off x="6181726" y="3729038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6418263" y="2794001"/>
              <a:ext cx="655638" cy="1512888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6464301" y="2832101"/>
              <a:ext cx="563563" cy="138112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6499226" y="287178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6521451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6550026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6581776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6613526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6646863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6675438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5"/>
            <p:cNvSpPr>
              <a:spLocks noChangeArrowheads="1"/>
            </p:cNvSpPr>
            <p:nvPr/>
          </p:nvSpPr>
          <p:spPr bwMode="auto">
            <a:xfrm>
              <a:off x="6910388" y="2925763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6499226" y="304958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6521451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6550026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6581776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6613526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6646863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6675438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auto">
            <a:xfrm>
              <a:off x="6910388" y="3103563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6499226" y="3232151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6521451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6550026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6581776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6613526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6646863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6675438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91"/>
            <p:cNvSpPr>
              <a:spLocks noChangeArrowheads="1"/>
            </p:cNvSpPr>
            <p:nvPr/>
          </p:nvSpPr>
          <p:spPr bwMode="auto">
            <a:xfrm>
              <a:off x="6910388" y="3286126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6499226" y="3409951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6521451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6550026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6581776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6613526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6646863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6675438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99"/>
            <p:cNvSpPr>
              <a:spLocks noChangeArrowheads="1"/>
            </p:cNvSpPr>
            <p:nvPr/>
          </p:nvSpPr>
          <p:spPr bwMode="auto">
            <a:xfrm>
              <a:off x="6910388" y="3463926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6499226" y="358933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6521451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2"/>
            <p:cNvSpPr>
              <a:spLocks noChangeArrowheads="1"/>
            </p:cNvSpPr>
            <p:nvPr/>
          </p:nvSpPr>
          <p:spPr bwMode="auto">
            <a:xfrm>
              <a:off x="6550026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6581776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6613526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auto">
            <a:xfrm>
              <a:off x="6646863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auto">
            <a:xfrm>
              <a:off x="6675438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07"/>
            <p:cNvSpPr>
              <a:spLocks noChangeArrowheads="1"/>
            </p:cNvSpPr>
            <p:nvPr/>
          </p:nvSpPr>
          <p:spPr bwMode="auto">
            <a:xfrm>
              <a:off x="6910388" y="3643313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auto">
            <a:xfrm>
              <a:off x="6499226" y="3771901"/>
              <a:ext cx="493713" cy="1412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4"/>
            <p:cNvSpPr>
              <a:spLocks noChangeArrowheads="1"/>
            </p:cNvSpPr>
            <p:nvPr/>
          </p:nvSpPr>
          <p:spPr bwMode="auto">
            <a:xfrm>
              <a:off x="6418263" y="2257426"/>
              <a:ext cx="481013" cy="4937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25"/>
            <p:cNvSpPr>
              <a:spLocks noChangeArrowheads="1"/>
            </p:cNvSpPr>
            <p:nvPr/>
          </p:nvSpPr>
          <p:spPr bwMode="auto">
            <a:xfrm>
              <a:off x="6453188" y="2286001"/>
              <a:ext cx="411163" cy="3968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26"/>
            <p:cNvSpPr>
              <a:spLocks noChangeArrowheads="1"/>
            </p:cNvSpPr>
            <p:nvPr/>
          </p:nvSpPr>
          <p:spPr bwMode="auto">
            <a:xfrm>
              <a:off x="6481763" y="2314576"/>
              <a:ext cx="354013" cy="3365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27"/>
            <p:cNvSpPr>
              <a:spLocks noChangeArrowheads="1"/>
            </p:cNvSpPr>
            <p:nvPr/>
          </p:nvSpPr>
          <p:spPr bwMode="auto">
            <a:xfrm>
              <a:off x="6496051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28"/>
            <p:cNvSpPr>
              <a:spLocks noChangeArrowheads="1"/>
            </p:cNvSpPr>
            <p:nvPr/>
          </p:nvSpPr>
          <p:spPr bwMode="auto">
            <a:xfrm>
              <a:off x="6521451" y="2336801"/>
              <a:ext cx="11113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29"/>
            <p:cNvSpPr>
              <a:spLocks noChangeArrowheads="1"/>
            </p:cNvSpPr>
            <p:nvPr/>
          </p:nvSpPr>
          <p:spPr bwMode="auto">
            <a:xfrm>
              <a:off x="6546851" y="2336801"/>
              <a:ext cx="9525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0"/>
            <p:cNvSpPr>
              <a:spLocks noChangeArrowheads="1"/>
            </p:cNvSpPr>
            <p:nvPr/>
          </p:nvSpPr>
          <p:spPr bwMode="auto">
            <a:xfrm>
              <a:off x="6570663" y="2336801"/>
              <a:ext cx="11113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1"/>
            <p:cNvSpPr>
              <a:spLocks noChangeArrowheads="1"/>
            </p:cNvSpPr>
            <p:nvPr/>
          </p:nvSpPr>
          <p:spPr bwMode="auto">
            <a:xfrm>
              <a:off x="6592888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2"/>
            <p:cNvSpPr>
              <a:spLocks noChangeArrowheads="1"/>
            </p:cNvSpPr>
            <p:nvPr/>
          </p:nvSpPr>
          <p:spPr bwMode="auto">
            <a:xfrm>
              <a:off x="6618288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33"/>
            <p:cNvSpPr>
              <a:spLocks noChangeArrowheads="1"/>
            </p:cNvSpPr>
            <p:nvPr/>
          </p:nvSpPr>
          <p:spPr bwMode="auto">
            <a:xfrm>
              <a:off x="6770688" y="2357438"/>
              <a:ext cx="28575" cy="285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34"/>
            <p:cNvSpPr>
              <a:spLocks noChangeArrowheads="1"/>
            </p:cNvSpPr>
            <p:nvPr/>
          </p:nvSpPr>
          <p:spPr bwMode="auto">
            <a:xfrm>
              <a:off x="5486401" y="3429001"/>
              <a:ext cx="1620838" cy="135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5"/>
            <p:cNvSpPr>
              <a:spLocks/>
            </p:cNvSpPr>
            <p:nvPr/>
          </p:nvSpPr>
          <p:spPr bwMode="auto">
            <a:xfrm>
              <a:off x="5454651" y="3481388"/>
              <a:ext cx="1719263" cy="1296988"/>
            </a:xfrm>
            <a:custGeom>
              <a:avLst/>
              <a:gdLst>
                <a:gd name="T0" fmla="*/ 482 w 482"/>
                <a:gd name="T1" fmla="*/ 10 h 363"/>
                <a:gd name="T2" fmla="*/ 473 w 482"/>
                <a:gd name="T3" fmla="*/ 0 h 363"/>
                <a:gd name="T4" fmla="*/ 9 w 482"/>
                <a:gd name="T5" fmla="*/ 0 h 363"/>
                <a:gd name="T6" fmla="*/ 0 w 482"/>
                <a:gd name="T7" fmla="*/ 10 h 363"/>
                <a:gd name="T8" fmla="*/ 0 w 482"/>
                <a:gd name="T9" fmla="*/ 325 h 363"/>
                <a:gd name="T10" fmla="*/ 9 w 482"/>
                <a:gd name="T11" fmla="*/ 335 h 363"/>
                <a:gd name="T12" fmla="*/ 224 w 482"/>
                <a:gd name="T13" fmla="*/ 335 h 363"/>
                <a:gd name="T14" fmla="*/ 217 w 482"/>
                <a:gd name="T15" fmla="*/ 356 h 363"/>
                <a:gd name="T16" fmla="*/ 174 w 482"/>
                <a:gd name="T17" fmla="*/ 356 h 363"/>
                <a:gd name="T18" fmla="*/ 174 w 482"/>
                <a:gd name="T19" fmla="*/ 363 h 363"/>
                <a:gd name="T20" fmla="*/ 306 w 482"/>
                <a:gd name="T21" fmla="*/ 363 h 363"/>
                <a:gd name="T22" fmla="*/ 306 w 482"/>
                <a:gd name="T23" fmla="*/ 356 h 363"/>
                <a:gd name="T24" fmla="*/ 271 w 482"/>
                <a:gd name="T25" fmla="*/ 356 h 363"/>
                <a:gd name="T26" fmla="*/ 264 w 482"/>
                <a:gd name="T27" fmla="*/ 335 h 363"/>
                <a:gd name="T28" fmla="*/ 473 w 482"/>
                <a:gd name="T29" fmla="*/ 335 h 363"/>
                <a:gd name="T30" fmla="*/ 482 w 482"/>
                <a:gd name="T31" fmla="*/ 325 h 363"/>
                <a:gd name="T32" fmla="*/ 482 w 482"/>
                <a:gd name="T33" fmla="*/ 1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363">
                  <a:moveTo>
                    <a:pt x="482" y="10"/>
                  </a:moveTo>
                  <a:cubicBezTo>
                    <a:pt x="482" y="4"/>
                    <a:pt x="478" y="0"/>
                    <a:pt x="47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30"/>
                    <a:pt x="4" y="335"/>
                    <a:pt x="9" y="335"/>
                  </a:cubicBezTo>
                  <a:cubicBezTo>
                    <a:pt x="224" y="335"/>
                    <a:pt x="224" y="335"/>
                    <a:pt x="224" y="335"/>
                  </a:cubicBezTo>
                  <a:cubicBezTo>
                    <a:pt x="217" y="356"/>
                    <a:pt x="217" y="356"/>
                    <a:pt x="217" y="356"/>
                  </a:cubicBezTo>
                  <a:cubicBezTo>
                    <a:pt x="174" y="356"/>
                    <a:pt x="174" y="356"/>
                    <a:pt x="174" y="356"/>
                  </a:cubicBezTo>
                  <a:cubicBezTo>
                    <a:pt x="174" y="363"/>
                    <a:pt x="174" y="363"/>
                    <a:pt x="174" y="363"/>
                  </a:cubicBezTo>
                  <a:cubicBezTo>
                    <a:pt x="306" y="363"/>
                    <a:pt x="306" y="363"/>
                    <a:pt x="306" y="363"/>
                  </a:cubicBezTo>
                  <a:cubicBezTo>
                    <a:pt x="306" y="356"/>
                    <a:pt x="306" y="356"/>
                    <a:pt x="306" y="356"/>
                  </a:cubicBezTo>
                  <a:cubicBezTo>
                    <a:pt x="271" y="356"/>
                    <a:pt x="271" y="356"/>
                    <a:pt x="271" y="356"/>
                  </a:cubicBezTo>
                  <a:cubicBezTo>
                    <a:pt x="264" y="335"/>
                    <a:pt x="264" y="335"/>
                    <a:pt x="264" y="335"/>
                  </a:cubicBezTo>
                  <a:cubicBezTo>
                    <a:pt x="473" y="335"/>
                    <a:pt x="473" y="335"/>
                    <a:pt x="473" y="335"/>
                  </a:cubicBezTo>
                  <a:cubicBezTo>
                    <a:pt x="478" y="335"/>
                    <a:pt x="482" y="330"/>
                    <a:pt x="482" y="325"/>
                  </a:cubicBezTo>
                  <a:lnTo>
                    <a:pt x="482" y="1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36"/>
            <p:cNvSpPr>
              <a:spLocks noChangeArrowheads="1"/>
            </p:cNvSpPr>
            <p:nvPr/>
          </p:nvSpPr>
          <p:spPr bwMode="auto">
            <a:xfrm>
              <a:off x="5492751" y="3524251"/>
              <a:ext cx="1638300" cy="92075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7"/>
            <p:cNvSpPr>
              <a:spLocks/>
            </p:cNvSpPr>
            <p:nvPr/>
          </p:nvSpPr>
          <p:spPr bwMode="auto">
            <a:xfrm>
              <a:off x="5535613" y="4260851"/>
              <a:ext cx="800100" cy="184150"/>
            </a:xfrm>
            <a:custGeom>
              <a:avLst/>
              <a:gdLst>
                <a:gd name="T0" fmla="*/ 138 w 224"/>
                <a:gd name="T1" fmla="*/ 8 h 52"/>
                <a:gd name="T2" fmla="*/ 0 w 224"/>
                <a:gd name="T3" fmla="*/ 52 h 52"/>
                <a:gd name="T4" fmla="*/ 79 w 224"/>
                <a:gd name="T5" fmla="*/ 52 h 52"/>
                <a:gd name="T6" fmla="*/ 224 w 224"/>
                <a:gd name="T7" fmla="*/ 52 h 52"/>
                <a:gd name="T8" fmla="*/ 138 w 224"/>
                <a:gd name="T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52">
                  <a:moveTo>
                    <a:pt x="138" y="8"/>
                  </a:moveTo>
                  <a:cubicBezTo>
                    <a:pt x="90" y="0"/>
                    <a:pt x="38" y="14"/>
                    <a:pt x="0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00" y="28"/>
                    <a:pt x="170" y="13"/>
                    <a:pt x="138" y="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8"/>
            <p:cNvSpPr>
              <a:spLocks/>
            </p:cNvSpPr>
            <p:nvPr/>
          </p:nvSpPr>
          <p:spPr bwMode="auto">
            <a:xfrm>
              <a:off x="5907088" y="4089401"/>
              <a:ext cx="1223963" cy="355600"/>
            </a:xfrm>
            <a:custGeom>
              <a:avLst/>
              <a:gdLst>
                <a:gd name="T0" fmla="*/ 0 w 343"/>
                <a:gd name="T1" fmla="*/ 100 h 100"/>
                <a:gd name="T2" fmla="*/ 343 w 343"/>
                <a:gd name="T3" fmla="*/ 100 h 100"/>
                <a:gd name="T4" fmla="*/ 343 w 343"/>
                <a:gd name="T5" fmla="*/ 81 h 100"/>
                <a:gd name="T6" fmla="*/ 0 w 343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00">
                  <a:moveTo>
                    <a:pt x="0" y="100"/>
                  </a:moveTo>
                  <a:cubicBezTo>
                    <a:pt x="343" y="100"/>
                    <a:pt x="343" y="100"/>
                    <a:pt x="343" y="100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242" y="0"/>
                    <a:pt x="94" y="6"/>
                    <a:pt x="0" y="10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9"/>
            <p:cNvSpPr>
              <a:spLocks/>
            </p:cNvSpPr>
            <p:nvPr/>
          </p:nvSpPr>
          <p:spPr bwMode="auto">
            <a:xfrm>
              <a:off x="6375401" y="4289426"/>
              <a:ext cx="669925" cy="155575"/>
            </a:xfrm>
            <a:custGeom>
              <a:avLst/>
              <a:gdLst>
                <a:gd name="T0" fmla="*/ 116 w 188"/>
                <a:gd name="T1" fmla="*/ 7 h 44"/>
                <a:gd name="T2" fmla="*/ 0 w 188"/>
                <a:gd name="T3" fmla="*/ 44 h 44"/>
                <a:gd name="T4" fmla="*/ 66 w 188"/>
                <a:gd name="T5" fmla="*/ 44 h 44"/>
                <a:gd name="T6" fmla="*/ 188 w 188"/>
                <a:gd name="T7" fmla="*/ 44 h 44"/>
                <a:gd name="T8" fmla="*/ 116 w 188"/>
                <a:gd name="T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4">
                  <a:moveTo>
                    <a:pt x="116" y="7"/>
                  </a:moveTo>
                  <a:cubicBezTo>
                    <a:pt x="75" y="0"/>
                    <a:pt x="31" y="12"/>
                    <a:pt x="0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68" y="24"/>
                    <a:pt x="142" y="11"/>
                    <a:pt x="116" y="7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2"/>
            <p:cNvSpPr>
              <a:spLocks/>
            </p:cNvSpPr>
            <p:nvPr/>
          </p:nvSpPr>
          <p:spPr bwMode="auto">
            <a:xfrm>
              <a:off x="6892926" y="4821238"/>
              <a:ext cx="177800" cy="88900"/>
            </a:xfrm>
            <a:custGeom>
              <a:avLst/>
              <a:gdLst>
                <a:gd name="T0" fmla="*/ 25 w 50"/>
                <a:gd name="T1" fmla="*/ 0 h 25"/>
                <a:gd name="T2" fmla="*/ 0 w 50"/>
                <a:gd name="T3" fmla="*/ 25 h 25"/>
                <a:gd name="T4" fmla="*/ 50 w 50"/>
                <a:gd name="T5" fmla="*/ 25 h 25"/>
                <a:gd name="T6" fmla="*/ 25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3"/>
            <p:cNvSpPr>
              <a:spLocks/>
            </p:cNvSpPr>
            <p:nvPr/>
          </p:nvSpPr>
          <p:spPr bwMode="auto">
            <a:xfrm>
              <a:off x="5492751" y="4813301"/>
              <a:ext cx="1339850" cy="93663"/>
            </a:xfrm>
            <a:custGeom>
              <a:avLst/>
              <a:gdLst>
                <a:gd name="T0" fmla="*/ 844 w 844"/>
                <a:gd name="T1" fmla="*/ 59 h 59"/>
                <a:gd name="T2" fmla="*/ 0 w 844"/>
                <a:gd name="T3" fmla="*/ 59 h 59"/>
                <a:gd name="T4" fmla="*/ 0 w 844"/>
                <a:gd name="T5" fmla="*/ 34 h 59"/>
                <a:gd name="T6" fmla="*/ 88 w 844"/>
                <a:gd name="T7" fmla="*/ 0 h 59"/>
                <a:gd name="T8" fmla="*/ 758 w 844"/>
                <a:gd name="T9" fmla="*/ 0 h 59"/>
                <a:gd name="T10" fmla="*/ 844 w 844"/>
                <a:gd name="T11" fmla="*/ 34 h 59"/>
                <a:gd name="T12" fmla="*/ 844 w 84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59">
                  <a:moveTo>
                    <a:pt x="844" y="59"/>
                  </a:moveTo>
                  <a:lnTo>
                    <a:pt x="0" y="59"/>
                  </a:lnTo>
                  <a:lnTo>
                    <a:pt x="0" y="34"/>
                  </a:lnTo>
                  <a:lnTo>
                    <a:pt x="88" y="0"/>
                  </a:lnTo>
                  <a:lnTo>
                    <a:pt x="758" y="0"/>
                  </a:lnTo>
                  <a:lnTo>
                    <a:pt x="844" y="34"/>
                  </a:lnTo>
                  <a:lnTo>
                    <a:pt x="844" y="5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4"/>
            <p:cNvSpPr>
              <a:spLocks/>
            </p:cNvSpPr>
            <p:nvPr/>
          </p:nvSpPr>
          <p:spPr bwMode="auto">
            <a:xfrm>
              <a:off x="6538913" y="4756151"/>
              <a:ext cx="446088" cy="131763"/>
            </a:xfrm>
            <a:custGeom>
              <a:avLst/>
              <a:gdLst>
                <a:gd name="T0" fmla="*/ 123 w 125"/>
                <a:gd name="T1" fmla="*/ 37 h 37"/>
                <a:gd name="T2" fmla="*/ 0 w 125"/>
                <a:gd name="T3" fmla="*/ 4 h 37"/>
                <a:gd name="T4" fmla="*/ 0 w 125"/>
                <a:gd name="T5" fmla="*/ 0 h 37"/>
                <a:gd name="T6" fmla="*/ 125 w 125"/>
                <a:gd name="T7" fmla="*/ 34 h 37"/>
                <a:gd name="T8" fmla="*/ 123 w 125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7">
                  <a:moveTo>
                    <a:pt x="123" y="37"/>
                  </a:moveTo>
                  <a:cubicBezTo>
                    <a:pt x="86" y="16"/>
                    <a:pt x="43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1"/>
                    <a:pt x="87" y="12"/>
                    <a:pt x="125" y="34"/>
                  </a:cubicBezTo>
                  <a:lnTo>
                    <a:pt x="123" y="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5"/>
            <p:cNvSpPr>
              <a:spLocks/>
            </p:cNvSpPr>
            <p:nvPr/>
          </p:nvSpPr>
          <p:spPr bwMode="auto">
            <a:xfrm>
              <a:off x="5772151" y="3435351"/>
              <a:ext cx="139700" cy="68263"/>
            </a:xfrm>
            <a:custGeom>
              <a:avLst/>
              <a:gdLst>
                <a:gd name="T0" fmla="*/ 19 w 39"/>
                <a:gd name="T1" fmla="*/ 0 h 19"/>
                <a:gd name="T2" fmla="*/ 0 w 39"/>
                <a:gd name="T3" fmla="*/ 19 h 19"/>
                <a:gd name="T4" fmla="*/ 39 w 39"/>
                <a:gd name="T5" fmla="*/ 19 h 19"/>
                <a:gd name="T6" fmla="*/ 19 w 3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9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6"/>
            <p:cNvSpPr>
              <a:spLocks/>
            </p:cNvSpPr>
            <p:nvPr/>
          </p:nvSpPr>
          <p:spPr bwMode="auto">
            <a:xfrm>
              <a:off x="6264276" y="3435351"/>
              <a:ext cx="136525" cy="68263"/>
            </a:xfrm>
            <a:custGeom>
              <a:avLst/>
              <a:gdLst>
                <a:gd name="T0" fmla="*/ 19 w 38"/>
                <a:gd name="T1" fmla="*/ 0 h 19"/>
                <a:gd name="T2" fmla="*/ 0 w 38"/>
                <a:gd name="T3" fmla="*/ 19 h 19"/>
                <a:gd name="T4" fmla="*/ 38 w 38"/>
                <a:gd name="T5" fmla="*/ 19 h 19"/>
                <a:gd name="T6" fmla="*/ 19 w 3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7"/>
            <p:cNvSpPr>
              <a:spLocks/>
            </p:cNvSpPr>
            <p:nvPr/>
          </p:nvSpPr>
          <p:spPr bwMode="auto">
            <a:xfrm>
              <a:off x="6753226" y="3435351"/>
              <a:ext cx="139700" cy="68263"/>
            </a:xfrm>
            <a:custGeom>
              <a:avLst/>
              <a:gdLst>
                <a:gd name="T0" fmla="*/ 19 w 39"/>
                <a:gd name="T1" fmla="*/ 0 h 19"/>
                <a:gd name="T2" fmla="*/ 0 w 39"/>
                <a:gd name="T3" fmla="*/ 19 h 19"/>
                <a:gd name="T4" fmla="*/ 39 w 39"/>
                <a:gd name="T5" fmla="*/ 19 h 19"/>
                <a:gd name="T6" fmla="*/ 19 w 3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9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8"/>
            <p:cNvSpPr>
              <a:spLocks/>
            </p:cNvSpPr>
            <p:nvPr/>
          </p:nvSpPr>
          <p:spPr bwMode="auto">
            <a:xfrm>
              <a:off x="5900738" y="2403476"/>
              <a:ext cx="177800" cy="90488"/>
            </a:xfrm>
            <a:custGeom>
              <a:avLst/>
              <a:gdLst>
                <a:gd name="T0" fmla="*/ 25 w 50"/>
                <a:gd name="T1" fmla="*/ 0 h 25"/>
                <a:gd name="T2" fmla="*/ 0 w 50"/>
                <a:gd name="T3" fmla="*/ 25 h 25"/>
                <a:gd name="T4" fmla="*/ 50 w 50"/>
                <a:gd name="T5" fmla="*/ 25 h 25"/>
                <a:gd name="T6" fmla="*/ 25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9"/>
            <p:cNvSpPr>
              <a:spLocks/>
            </p:cNvSpPr>
            <p:nvPr/>
          </p:nvSpPr>
          <p:spPr bwMode="auto">
            <a:xfrm>
              <a:off x="6599238" y="2197101"/>
              <a:ext cx="119063" cy="60325"/>
            </a:xfrm>
            <a:custGeom>
              <a:avLst/>
              <a:gdLst>
                <a:gd name="T0" fmla="*/ 16 w 33"/>
                <a:gd name="T1" fmla="*/ 0 h 17"/>
                <a:gd name="T2" fmla="*/ 0 w 33"/>
                <a:gd name="T3" fmla="*/ 17 h 17"/>
                <a:gd name="T4" fmla="*/ 33 w 33"/>
                <a:gd name="T5" fmla="*/ 17 h 17"/>
                <a:gd name="T6" fmla="*/ 16 w 3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7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0"/>
            <p:cNvSpPr>
              <a:spLocks/>
            </p:cNvSpPr>
            <p:nvPr/>
          </p:nvSpPr>
          <p:spPr bwMode="auto">
            <a:xfrm>
              <a:off x="6956426" y="2736851"/>
              <a:ext cx="117475" cy="57150"/>
            </a:xfrm>
            <a:custGeom>
              <a:avLst/>
              <a:gdLst>
                <a:gd name="T0" fmla="*/ 16 w 33"/>
                <a:gd name="T1" fmla="*/ 0 h 16"/>
                <a:gd name="T2" fmla="*/ 0 w 33"/>
                <a:gd name="T3" fmla="*/ 16 h 16"/>
                <a:gd name="T4" fmla="*/ 33 w 33"/>
                <a:gd name="T5" fmla="*/ 16 h 16"/>
                <a:gd name="T6" fmla="*/ 16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6" y="0"/>
                  </a:moveTo>
                  <a:cubicBezTo>
                    <a:pt x="8" y="0"/>
                    <a:pt x="0" y="8"/>
                    <a:pt x="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5446713" y="2379663"/>
              <a:ext cx="560388" cy="1101725"/>
            </a:xfrm>
            <a:custGeom>
              <a:avLst/>
              <a:gdLst>
                <a:gd name="T0" fmla="*/ 110 w 157"/>
                <a:gd name="T1" fmla="*/ 309 h 309"/>
                <a:gd name="T2" fmla="*/ 107 w 157"/>
                <a:gd name="T3" fmla="*/ 307 h 309"/>
                <a:gd name="T4" fmla="*/ 55 w 157"/>
                <a:gd name="T5" fmla="*/ 24 h 309"/>
                <a:gd name="T6" fmla="*/ 154 w 157"/>
                <a:gd name="T7" fmla="*/ 16 h 309"/>
                <a:gd name="T8" fmla="*/ 156 w 157"/>
                <a:gd name="T9" fmla="*/ 21 h 309"/>
                <a:gd name="T10" fmla="*/ 151 w 157"/>
                <a:gd name="T11" fmla="*/ 23 h 309"/>
                <a:gd name="T12" fmla="*/ 61 w 157"/>
                <a:gd name="T13" fmla="*/ 29 h 309"/>
                <a:gd name="T14" fmla="*/ 114 w 157"/>
                <a:gd name="T15" fmla="*/ 304 h 309"/>
                <a:gd name="T16" fmla="*/ 112 w 157"/>
                <a:gd name="T17" fmla="*/ 309 h 309"/>
                <a:gd name="T18" fmla="*/ 110 w 157"/>
                <a:gd name="T1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309">
                  <a:moveTo>
                    <a:pt x="110" y="309"/>
                  </a:moveTo>
                  <a:cubicBezTo>
                    <a:pt x="109" y="309"/>
                    <a:pt x="108" y="309"/>
                    <a:pt x="107" y="307"/>
                  </a:cubicBezTo>
                  <a:cubicBezTo>
                    <a:pt x="103" y="298"/>
                    <a:pt x="0" y="87"/>
                    <a:pt x="55" y="24"/>
                  </a:cubicBezTo>
                  <a:cubicBezTo>
                    <a:pt x="74" y="3"/>
                    <a:pt x="107" y="0"/>
                    <a:pt x="154" y="16"/>
                  </a:cubicBezTo>
                  <a:cubicBezTo>
                    <a:pt x="156" y="17"/>
                    <a:pt x="157" y="19"/>
                    <a:pt x="156" y="21"/>
                  </a:cubicBezTo>
                  <a:cubicBezTo>
                    <a:pt x="155" y="23"/>
                    <a:pt x="153" y="24"/>
                    <a:pt x="151" y="23"/>
                  </a:cubicBezTo>
                  <a:cubicBezTo>
                    <a:pt x="108" y="8"/>
                    <a:pt x="77" y="10"/>
                    <a:pt x="61" y="29"/>
                  </a:cubicBezTo>
                  <a:cubicBezTo>
                    <a:pt x="9" y="89"/>
                    <a:pt x="113" y="302"/>
                    <a:pt x="114" y="304"/>
                  </a:cubicBezTo>
                  <a:cubicBezTo>
                    <a:pt x="115" y="306"/>
                    <a:pt x="114" y="308"/>
                    <a:pt x="112" y="309"/>
                  </a:cubicBezTo>
                  <a:cubicBezTo>
                    <a:pt x="112" y="309"/>
                    <a:pt x="111" y="309"/>
                    <a:pt x="110" y="30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2"/>
            <p:cNvSpPr>
              <a:spLocks/>
            </p:cNvSpPr>
            <p:nvPr/>
          </p:nvSpPr>
          <p:spPr bwMode="auto">
            <a:xfrm>
              <a:off x="6813551" y="2725738"/>
              <a:ext cx="503238" cy="755650"/>
            </a:xfrm>
            <a:custGeom>
              <a:avLst/>
              <a:gdLst>
                <a:gd name="T0" fmla="*/ 5 w 141"/>
                <a:gd name="T1" fmla="*/ 212 h 212"/>
                <a:gd name="T2" fmla="*/ 2 w 141"/>
                <a:gd name="T3" fmla="*/ 212 h 212"/>
                <a:gd name="T4" fmla="*/ 2 w 141"/>
                <a:gd name="T5" fmla="*/ 206 h 212"/>
                <a:gd name="T6" fmla="*/ 108 w 141"/>
                <a:gd name="T7" fmla="*/ 19 h 212"/>
                <a:gd name="T8" fmla="*/ 55 w 141"/>
                <a:gd name="T9" fmla="*/ 18 h 212"/>
                <a:gd name="T10" fmla="*/ 51 w 141"/>
                <a:gd name="T11" fmla="*/ 15 h 212"/>
                <a:gd name="T12" fmla="*/ 53 w 141"/>
                <a:gd name="T13" fmla="*/ 10 h 212"/>
                <a:gd name="T14" fmla="*/ 114 w 141"/>
                <a:gd name="T15" fmla="*/ 14 h 212"/>
                <a:gd name="T16" fmla="*/ 8 w 141"/>
                <a:gd name="T17" fmla="*/ 211 h 212"/>
                <a:gd name="T18" fmla="*/ 5 w 141"/>
                <a:gd name="T1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212">
                  <a:moveTo>
                    <a:pt x="5" y="212"/>
                  </a:moveTo>
                  <a:cubicBezTo>
                    <a:pt x="4" y="212"/>
                    <a:pt x="3" y="212"/>
                    <a:pt x="2" y="212"/>
                  </a:cubicBezTo>
                  <a:cubicBezTo>
                    <a:pt x="1" y="210"/>
                    <a:pt x="0" y="208"/>
                    <a:pt x="2" y="206"/>
                  </a:cubicBezTo>
                  <a:cubicBezTo>
                    <a:pt x="38" y="164"/>
                    <a:pt x="128" y="49"/>
                    <a:pt x="108" y="19"/>
                  </a:cubicBezTo>
                  <a:cubicBezTo>
                    <a:pt x="102" y="9"/>
                    <a:pt x="84" y="9"/>
                    <a:pt x="55" y="18"/>
                  </a:cubicBezTo>
                  <a:cubicBezTo>
                    <a:pt x="53" y="18"/>
                    <a:pt x="51" y="17"/>
                    <a:pt x="51" y="15"/>
                  </a:cubicBezTo>
                  <a:cubicBezTo>
                    <a:pt x="50" y="13"/>
                    <a:pt x="51" y="11"/>
                    <a:pt x="53" y="10"/>
                  </a:cubicBezTo>
                  <a:cubicBezTo>
                    <a:pt x="86" y="0"/>
                    <a:pt x="106" y="2"/>
                    <a:pt x="114" y="14"/>
                  </a:cubicBezTo>
                  <a:cubicBezTo>
                    <a:pt x="141" y="55"/>
                    <a:pt x="21" y="195"/>
                    <a:pt x="8" y="211"/>
                  </a:cubicBezTo>
                  <a:cubicBezTo>
                    <a:pt x="7" y="212"/>
                    <a:pt x="6" y="212"/>
                    <a:pt x="5" y="212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3"/>
            <p:cNvSpPr>
              <a:spLocks/>
            </p:cNvSpPr>
            <p:nvPr/>
          </p:nvSpPr>
          <p:spPr bwMode="auto">
            <a:xfrm>
              <a:off x="6046788" y="2165351"/>
              <a:ext cx="628650" cy="1316038"/>
            </a:xfrm>
            <a:custGeom>
              <a:avLst/>
              <a:gdLst>
                <a:gd name="T0" fmla="*/ 82 w 176"/>
                <a:gd name="T1" fmla="*/ 369 h 369"/>
                <a:gd name="T2" fmla="*/ 78 w 176"/>
                <a:gd name="T3" fmla="*/ 367 h 369"/>
                <a:gd name="T4" fmla="*/ 76 w 176"/>
                <a:gd name="T5" fmla="*/ 25 h 369"/>
                <a:gd name="T6" fmla="*/ 173 w 176"/>
                <a:gd name="T7" fmla="*/ 14 h 369"/>
                <a:gd name="T8" fmla="*/ 176 w 176"/>
                <a:gd name="T9" fmla="*/ 19 h 369"/>
                <a:gd name="T10" fmla="*/ 171 w 176"/>
                <a:gd name="T11" fmla="*/ 21 h 369"/>
                <a:gd name="T12" fmla="*/ 81 w 176"/>
                <a:gd name="T13" fmla="*/ 31 h 369"/>
                <a:gd name="T14" fmla="*/ 86 w 176"/>
                <a:gd name="T15" fmla="*/ 365 h 369"/>
                <a:gd name="T16" fmla="*/ 83 w 176"/>
                <a:gd name="T17" fmla="*/ 369 h 369"/>
                <a:gd name="T18" fmla="*/ 82 w 176"/>
                <a:gd name="T1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369">
                  <a:moveTo>
                    <a:pt x="82" y="369"/>
                  </a:moveTo>
                  <a:cubicBezTo>
                    <a:pt x="80" y="369"/>
                    <a:pt x="79" y="368"/>
                    <a:pt x="78" y="367"/>
                  </a:cubicBezTo>
                  <a:cubicBezTo>
                    <a:pt x="75" y="356"/>
                    <a:pt x="0" y="99"/>
                    <a:pt x="76" y="25"/>
                  </a:cubicBezTo>
                  <a:cubicBezTo>
                    <a:pt x="98" y="4"/>
                    <a:pt x="131" y="0"/>
                    <a:pt x="173" y="14"/>
                  </a:cubicBezTo>
                  <a:cubicBezTo>
                    <a:pt x="175" y="14"/>
                    <a:pt x="176" y="17"/>
                    <a:pt x="176" y="19"/>
                  </a:cubicBezTo>
                  <a:cubicBezTo>
                    <a:pt x="175" y="21"/>
                    <a:pt x="173" y="22"/>
                    <a:pt x="171" y="21"/>
                  </a:cubicBezTo>
                  <a:cubicBezTo>
                    <a:pt x="131" y="8"/>
                    <a:pt x="101" y="11"/>
                    <a:pt x="81" y="31"/>
                  </a:cubicBezTo>
                  <a:cubicBezTo>
                    <a:pt x="8" y="101"/>
                    <a:pt x="85" y="362"/>
                    <a:pt x="86" y="365"/>
                  </a:cubicBezTo>
                  <a:cubicBezTo>
                    <a:pt x="86" y="367"/>
                    <a:pt x="85" y="369"/>
                    <a:pt x="83" y="369"/>
                  </a:cubicBezTo>
                  <a:cubicBezTo>
                    <a:pt x="83" y="369"/>
                    <a:pt x="82" y="369"/>
                    <a:pt x="82" y="36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Title 2"/>
          <p:cNvSpPr txBox="1">
            <a:spLocks/>
          </p:cNvSpPr>
          <p:nvPr/>
        </p:nvSpPr>
        <p:spPr>
          <a:xfrm>
            <a:off x="620522" y="241470"/>
            <a:ext cx="10514108" cy="789369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Serverless?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31977"/>
            <a:ext cx="1185801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https://techcommunity.microsoft.com/t5/Tech-Summit-All-Sessions/BRK2250-Build-serverless-applications-with-Azure-Functions/td-p/18249</a:t>
            </a:r>
            <a:b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04216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01D8-6859-4F5D-B984-DEFA4CB7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blocks of serverless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5A42A1-24EE-447C-BEDE-053B25DD5FDD}"/>
              </a:ext>
            </a:extLst>
          </p:cNvPr>
          <p:cNvGrpSpPr/>
          <p:nvPr/>
        </p:nvGrpSpPr>
        <p:grpSpPr>
          <a:xfrm>
            <a:off x="1513301" y="2323914"/>
            <a:ext cx="2793757" cy="2011028"/>
            <a:chOff x="3436883" y="2389036"/>
            <a:chExt cx="2794153" cy="20113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0EBAEB-5D4B-4B6E-A40B-824CFB6BB50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9196" rIns="0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App Components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F8A2C2-B4F2-4461-8DAD-1666B65E894B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rgbClr val="DCDCD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Loosely coupled, collaborating services</a:t>
              </a: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034332-BB7B-4999-9B67-F9DDAA386AB7}"/>
              </a:ext>
            </a:extLst>
          </p:cNvPr>
          <p:cNvGrpSpPr/>
          <p:nvPr/>
        </p:nvGrpSpPr>
        <p:grpSpPr>
          <a:xfrm>
            <a:off x="4938988" y="2323912"/>
            <a:ext cx="2793757" cy="2011028"/>
            <a:chOff x="3436883" y="2389036"/>
            <a:chExt cx="2794153" cy="201131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E75DC4-45F6-42EF-9AC2-A35C4DF37D3E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9196" rIns="0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Messaging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FA6AD5-6CDC-45DA-AE93-E5C71595C7E2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Components must communicate</a:t>
              </a: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A03CFF-F4C4-47D4-BAAE-038B398D8609}"/>
              </a:ext>
            </a:extLst>
          </p:cNvPr>
          <p:cNvGrpSpPr/>
          <p:nvPr/>
        </p:nvGrpSpPr>
        <p:grpSpPr>
          <a:xfrm>
            <a:off x="8364675" y="2323910"/>
            <a:ext cx="2793757" cy="2011028"/>
            <a:chOff x="3436883" y="2389036"/>
            <a:chExt cx="2794153" cy="20113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31B57D-32F3-4D24-97D2-9FE718FA8E4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9196" rIns="0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BCD406-6BE4-4C01-A477-F11EE3C1CD36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Calibri" panose="020F0502020204030204" pitchFamily="34" charset="0"/>
                </a:rPr>
                <a:t>Components use data</a:t>
              </a: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103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zure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1333</Words>
  <Application>Microsoft Office PowerPoint</Application>
  <PresentationFormat>Widescreen</PresentationFormat>
  <Paragraphs>388</Paragraphs>
  <Slides>48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MS PGothic</vt:lpstr>
      <vt:lpstr>Arial</vt:lpstr>
      <vt:lpstr>Calibri</vt:lpstr>
      <vt:lpstr>Calibri Light</vt:lpstr>
      <vt:lpstr>Consolas</vt:lpstr>
      <vt:lpstr>DaxComp-Bold</vt:lpstr>
      <vt:lpstr>Segoe UI</vt:lpstr>
      <vt:lpstr>Segoe UI Condensed</vt:lpstr>
      <vt:lpstr>Segoe UI Light</vt:lpstr>
      <vt:lpstr>Segoe UI Semibold</vt:lpstr>
      <vt:lpstr>Segoe UI Semilight</vt:lpstr>
      <vt:lpstr>Times New Roman</vt:lpstr>
      <vt:lpstr>Wingdings</vt:lpstr>
      <vt:lpstr>Azure_Template_Light</vt:lpstr>
      <vt:lpstr>Office Theme</vt:lpstr>
      <vt:lpstr>Going Serverless with Azure Functions</vt:lpstr>
      <vt:lpstr>PowerPoint Presentation</vt:lpstr>
      <vt:lpstr>Agenda</vt:lpstr>
      <vt:lpstr>Serverless</vt:lpstr>
      <vt:lpstr>Evolution of the Cloud</vt:lpstr>
      <vt:lpstr>“It is serverless because you think about servers less.”</vt:lpstr>
      <vt:lpstr>What is “serverless”</vt:lpstr>
      <vt:lpstr>PowerPoint Presentation</vt:lpstr>
      <vt:lpstr>Building blocks of serverless</vt:lpstr>
      <vt:lpstr>PowerPoint Presentation</vt:lpstr>
      <vt:lpstr>PowerPoint Presentation</vt:lpstr>
      <vt:lpstr>PowerPoint Presentation</vt:lpstr>
      <vt:lpstr>Messaging in Azure</vt:lpstr>
      <vt:lpstr>Serverless application platform components</vt:lpstr>
      <vt:lpstr>PowerPoint Presentation</vt:lpstr>
      <vt:lpstr>Summary</vt:lpstr>
      <vt:lpstr>Azure Functions</vt:lpstr>
      <vt:lpstr>Azure Functions</vt:lpstr>
      <vt:lpstr>Azure Functions</vt:lpstr>
      <vt:lpstr>Azure Functions architecture</vt:lpstr>
      <vt:lpstr>Demo: First Azure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Bindings &amp; Triggers</vt:lpstr>
      <vt:lpstr>PowerPoint Presentation</vt:lpstr>
      <vt:lpstr>PowerPoint Presentation</vt:lpstr>
      <vt:lpstr>PowerPoint Presentation</vt:lpstr>
      <vt:lpstr>Demo: Conference  Management  System</vt:lpstr>
      <vt:lpstr>PowerPoint Presentation</vt:lpstr>
      <vt:lpstr>PowerPoint Presentation</vt:lpstr>
      <vt:lpstr>Summary</vt:lpstr>
      <vt:lpstr>Scaling</vt:lpstr>
      <vt:lpstr>PowerPoint Presentation</vt:lpstr>
      <vt:lpstr>PowerPoint Presentation</vt:lpstr>
      <vt:lpstr>PowerPoint Presentation</vt:lpstr>
      <vt:lpstr>DEMO: Logic Apps</vt:lpstr>
      <vt:lpstr>Tooling</vt:lpstr>
      <vt:lpstr>PowerPoint Presentation</vt:lpstr>
      <vt:lpstr>PowerPoint Presentation</vt:lpstr>
      <vt:lpstr>PowerPoint Presentation</vt:lpstr>
      <vt:lpstr>PowerPoint Presentation</vt:lpstr>
      <vt:lpstr>Get started and reach out!</vt:lpstr>
      <vt:lpstr>PowerPoint Presentation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2017-11-20T15:53:55Z</dcterms:created>
  <dcterms:modified xsi:type="dcterms:W3CDTF">2017-11-20T15:54:45Z</dcterms:modified>
</cp:coreProperties>
</file>