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697929-81FA-4B03-A8F8-BB7BB1CC1A57}" type="datetimeFigureOut">
              <a:rPr lang="en-GB" smtClean="0"/>
              <a:t>23/04/2017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BE611-3268-423B-86D5-B2A4E479F90D}" type="slidenum">
              <a:rPr lang="en-GB" smtClean="0"/>
              <a:t>‹#›</a:t>
            </a:fld>
            <a:endParaRPr lang="en-GB"/>
          </a:p>
        </p:txBody>
      </p:sp>
    </p:spTree>
    <p:extLst>
      <p:ext uri="{BB962C8B-B14F-4D97-AF65-F5344CB8AC3E}">
        <p14:creationId xmlns:p14="http://schemas.microsoft.com/office/powerpoint/2010/main" val="267855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611-3268-423B-86D5-B2A4E479F90D}" type="slidenum">
              <a:rPr lang="en-GB" smtClean="0"/>
              <a:t>49</a:t>
            </a:fld>
            <a:endParaRPr lang="en-GB"/>
          </a:p>
        </p:txBody>
      </p:sp>
    </p:spTree>
    <p:extLst>
      <p:ext uri="{BB962C8B-B14F-4D97-AF65-F5344CB8AC3E}">
        <p14:creationId xmlns:p14="http://schemas.microsoft.com/office/powerpoint/2010/main" val="367806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611-3268-423B-86D5-B2A4E479F90D}" type="slidenum">
              <a:rPr lang="en-GB" smtClean="0"/>
              <a:t>54</a:t>
            </a:fld>
            <a:endParaRPr lang="en-GB"/>
          </a:p>
        </p:txBody>
      </p:sp>
    </p:spTree>
    <p:extLst>
      <p:ext uri="{BB962C8B-B14F-4D97-AF65-F5344CB8AC3E}">
        <p14:creationId xmlns:p14="http://schemas.microsoft.com/office/powerpoint/2010/main" val="283696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Jena</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44232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Čitanje/pisanje modela</a:t>
            </a:r>
            <a:endParaRPr lang="en-GB"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create an empty model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Model </a:t>
            </a:r>
            <a:r>
              <a:rPr lang="en-GB" sz="2400" dirty="0" err="1">
                <a:latin typeface="Courier New" panose="02070309020205020404" pitchFamily="49" charset="0"/>
                <a:cs typeface="Courier New" panose="02070309020205020404" pitchFamily="49" charset="0"/>
              </a:rPr>
              <a:t>model</a:t>
            </a:r>
            <a:r>
              <a:rPr lang="en-GB" sz="2400" dirty="0">
                <a:latin typeface="Courier New" panose="02070309020205020404" pitchFamily="49" charset="0"/>
                <a:cs typeface="Courier New" panose="02070309020205020404" pitchFamily="49" charset="0"/>
              </a:rPr>
              <a:t> = </a:t>
            </a:r>
            <a:r>
              <a:rPr lang="en-GB" sz="2400" dirty="0" err="1">
                <a:latin typeface="Courier New" panose="02070309020205020404" pitchFamily="49" charset="0"/>
                <a:cs typeface="Courier New" panose="02070309020205020404" pitchFamily="49" charset="0"/>
              </a:rPr>
              <a:t>ModelFactory.createDefaultModel</a:t>
            </a:r>
            <a:r>
              <a:rPr lang="en-GB" sz="2400" dirty="0">
                <a:latin typeface="Courier New" panose="02070309020205020404" pitchFamily="49" charset="0"/>
                <a:cs typeface="Courier New" panose="02070309020205020404" pitchFamily="49" charset="0"/>
              </a:rPr>
              <a:t>();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use the </a:t>
            </a:r>
            <a:r>
              <a:rPr lang="en-GB" sz="2400" dirty="0" err="1">
                <a:latin typeface="Courier New" panose="02070309020205020404" pitchFamily="49" charset="0"/>
                <a:cs typeface="Courier New" panose="02070309020205020404" pitchFamily="49" charset="0"/>
              </a:rPr>
              <a:t>FileManager</a:t>
            </a:r>
            <a:r>
              <a:rPr lang="en-GB" sz="2400" dirty="0">
                <a:latin typeface="Courier New" panose="02070309020205020404" pitchFamily="49" charset="0"/>
                <a:cs typeface="Courier New" panose="02070309020205020404" pitchFamily="49" charset="0"/>
              </a:rPr>
              <a:t> to find the input file </a:t>
            </a:r>
            <a:r>
              <a:rPr lang="en-GB" sz="2400" dirty="0" err="1">
                <a:latin typeface="Courier New" panose="02070309020205020404" pitchFamily="49" charset="0"/>
                <a:cs typeface="Courier New" panose="02070309020205020404" pitchFamily="49" charset="0"/>
              </a:rPr>
              <a:t>InputStream</a:t>
            </a:r>
            <a:r>
              <a:rPr lang="en-GB" sz="2400" dirty="0">
                <a:latin typeface="Courier New" panose="02070309020205020404" pitchFamily="49" charset="0"/>
                <a:cs typeface="Courier New" panose="02070309020205020404" pitchFamily="49" charset="0"/>
              </a:rPr>
              <a:t> in = </a:t>
            </a:r>
            <a:r>
              <a:rPr lang="en-GB" sz="2400" dirty="0" err="1">
                <a:latin typeface="Courier New" panose="02070309020205020404" pitchFamily="49" charset="0"/>
                <a:cs typeface="Courier New" panose="02070309020205020404" pitchFamily="49" charset="0"/>
              </a:rPr>
              <a:t>FileManager.get</a:t>
            </a:r>
            <a:r>
              <a:rPr lang="en-GB" sz="2400" dirty="0">
                <a:latin typeface="Courier New" panose="02070309020205020404" pitchFamily="49" charset="0"/>
                <a:cs typeface="Courier New" panose="02070309020205020404" pitchFamily="49" charset="0"/>
              </a:rPr>
              <a:t>().open( </a:t>
            </a:r>
            <a:r>
              <a:rPr lang="en-GB" sz="2400" dirty="0" err="1">
                <a:latin typeface="Courier New" panose="02070309020205020404" pitchFamily="49" charset="0"/>
                <a:cs typeface="Courier New" panose="02070309020205020404" pitchFamily="49" charset="0"/>
              </a:rPr>
              <a:t>inputFileName</a:t>
            </a:r>
            <a:r>
              <a:rPr lang="en-GB" sz="2400" dirty="0">
                <a:latin typeface="Courier New" panose="02070309020205020404" pitchFamily="49" charset="0"/>
                <a:cs typeface="Courier New" panose="02070309020205020404" pitchFamily="49" charset="0"/>
              </a:rPr>
              <a:t> );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if </a:t>
            </a:r>
            <a:r>
              <a:rPr lang="en-GB" sz="2400" dirty="0">
                <a:latin typeface="Courier New" panose="02070309020205020404" pitchFamily="49" charset="0"/>
                <a:cs typeface="Courier New" panose="02070309020205020404" pitchFamily="49" charset="0"/>
              </a:rPr>
              <a:t>(in == null) { </a:t>
            </a:r>
            <a:endParaRPr lang="sr-Latn-RS" sz="2400" dirty="0" smtClean="0">
              <a:latin typeface="Courier New" panose="02070309020205020404" pitchFamily="49" charset="0"/>
              <a:cs typeface="Courier New" panose="02070309020205020404" pitchFamily="49" charset="0"/>
            </a:endParaRPr>
          </a:p>
          <a:p>
            <a:pPr marL="457200" lvl="1" indent="0">
              <a:buNone/>
            </a:pPr>
            <a:r>
              <a:rPr lang="sr-Latn-RS" sz="2400" dirty="0">
                <a:latin typeface="Courier New" panose="02070309020205020404" pitchFamily="49" charset="0"/>
                <a:cs typeface="Courier New" panose="02070309020205020404" pitchFamily="49" charset="0"/>
              </a:rPr>
              <a:t> </a:t>
            </a:r>
            <a:r>
              <a:rPr lang="sr-Latn-RS" sz="2400" dirty="0" smtClean="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throw </a:t>
            </a:r>
            <a:r>
              <a:rPr lang="en-GB" sz="2400" dirty="0">
                <a:latin typeface="Courier New" panose="02070309020205020404" pitchFamily="49" charset="0"/>
                <a:cs typeface="Courier New" panose="02070309020205020404" pitchFamily="49" charset="0"/>
              </a:rPr>
              <a:t>new </a:t>
            </a:r>
            <a:r>
              <a:rPr lang="en-GB" sz="2400" dirty="0" err="1">
                <a:latin typeface="Courier New" panose="02070309020205020404" pitchFamily="49" charset="0"/>
                <a:cs typeface="Courier New" panose="02070309020205020404" pitchFamily="49" charset="0"/>
              </a:rPr>
              <a:t>IllegalArgumentException</a:t>
            </a:r>
            <a:r>
              <a:rPr lang="en-GB" sz="2400" dirty="0">
                <a:latin typeface="Courier New" panose="02070309020205020404" pitchFamily="49" charset="0"/>
                <a:cs typeface="Courier New" panose="02070309020205020404" pitchFamily="49" charset="0"/>
              </a:rPr>
              <a:t>( "File: " + </a:t>
            </a:r>
            <a:r>
              <a:rPr lang="en-GB" sz="2400" dirty="0" err="1">
                <a:latin typeface="Courier New" panose="02070309020205020404" pitchFamily="49" charset="0"/>
                <a:cs typeface="Courier New" panose="02070309020205020404" pitchFamily="49" charset="0"/>
              </a:rPr>
              <a:t>inputFileName</a:t>
            </a:r>
            <a:r>
              <a:rPr lang="en-GB" sz="2400" dirty="0">
                <a:latin typeface="Courier New" panose="02070309020205020404" pitchFamily="49" charset="0"/>
                <a:cs typeface="Courier New" panose="02070309020205020404" pitchFamily="49" charset="0"/>
              </a:rPr>
              <a:t> + " not found");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read the RDF/XML file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b="1" dirty="0" err="1" smtClean="0">
                <a:latin typeface="Courier New" panose="02070309020205020404" pitchFamily="49" charset="0"/>
                <a:cs typeface="Courier New" panose="02070309020205020404" pitchFamily="49" charset="0"/>
              </a:rPr>
              <a:t>model.read</a:t>
            </a:r>
            <a:r>
              <a:rPr lang="en-GB" sz="2400" b="1" dirty="0" smtClean="0">
                <a:latin typeface="Courier New" panose="02070309020205020404" pitchFamily="49" charset="0"/>
                <a:cs typeface="Courier New" panose="02070309020205020404" pitchFamily="49" charset="0"/>
              </a:rPr>
              <a:t>(in</a:t>
            </a:r>
            <a:r>
              <a:rPr lang="en-GB" sz="2400" b="1" dirty="0">
                <a:latin typeface="Courier New" panose="02070309020205020404" pitchFamily="49" charset="0"/>
                <a:cs typeface="Courier New" panose="02070309020205020404" pitchFamily="49" charset="0"/>
              </a:rPr>
              <a:t>, null); </a:t>
            </a:r>
            <a:endParaRPr lang="sr-Latn-RS" sz="2400" b="1" dirty="0" smtClean="0">
              <a:latin typeface="Courier New" panose="02070309020205020404" pitchFamily="49" charset="0"/>
              <a:cs typeface="Courier New" panose="02070309020205020404" pitchFamily="49" charset="0"/>
            </a:endParaRPr>
          </a:p>
          <a:p>
            <a:pPr marL="457200" lvl="1" indent="0">
              <a:buNone/>
            </a:pP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write it to standard out </a:t>
            </a:r>
            <a:endParaRPr lang="sr-Latn-RS" sz="2400" dirty="0" smtClean="0">
              <a:latin typeface="Courier New" panose="02070309020205020404" pitchFamily="49" charset="0"/>
              <a:cs typeface="Courier New" panose="02070309020205020404" pitchFamily="49" charset="0"/>
            </a:endParaRPr>
          </a:p>
          <a:p>
            <a:pPr marL="457200" lvl="1" indent="0">
              <a:buNone/>
            </a:pPr>
            <a:r>
              <a:rPr lang="en-GB" sz="2400" b="1" dirty="0" err="1" smtClean="0">
                <a:latin typeface="Courier New" panose="02070309020205020404" pitchFamily="49" charset="0"/>
                <a:cs typeface="Courier New" panose="02070309020205020404" pitchFamily="49" charset="0"/>
              </a:rPr>
              <a:t>model.write</a:t>
            </a:r>
            <a:r>
              <a:rPr lang="en-GB" sz="2400" b="1" dirty="0" smtClean="0">
                <a:latin typeface="Courier New" panose="02070309020205020404" pitchFamily="49" charset="0"/>
                <a:cs typeface="Courier New" panose="02070309020205020404" pitchFamily="49" charset="0"/>
              </a:rPr>
              <a:t>(</a:t>
            </a:r>
            <a:r>
              <a:rPr lang="en-GB" sz="2400" b="1" dirty="0" err="1" smtClean="0">
                <a:latin typeface="Courier New" panose="02070309020205020404" pitchFamily="49" charset="0"/>
                <a:cs typeface="Courier New" panose="02070309020205020404" pitchFamily="49" charset="0"/>
              </a:rPr>
              <a:t>System.out</a:t>
            </a:r>
            <a:r>
              <a:rPr lang="en-GB" sz="2400" b="1" dirty="0">
                <a:latin typeface="Courier New" panose="02070309020205020404" pitchFamily="49" charset="0"/>
                <a:cs typeface="Courier New" panose="02070309020205020404" pitchFamily="49" charset="0"/>
              </a:rPr>
              <a:t>);</a:t>
            </a:r>
            <a:endParaRPr lang="sr-Latn-RS" sz="2400" b="1" dirty="0">
              <a:latin typeface="Courier New" panose="02070309020205020404" pitchFamily="49" charset="0"/>
              <a:cs typeface="Courier New" panose="02070309020205020404" pitchFamily="49" charset="0"/>
            </a:endParaRPr>
          </a:p>
          <a:p>
            <a:endParaRPr lang="sr-Latn-RS" sz="3600" dirty="0"/>
          </a:p>
          <a:p>
            <a:pPr marL="457200" lvl="1" indent="0">
              <a:buNone/>
            </a:pPr>
            <a:endParaRPr lang="en-GB" sz="1800" dirty="0">
              <a:latin typeface="Courier New" panose="02070309020205020404" pitchFamily="49" charset="0"/>
              <a:cs typeface="Courier New" panose="02070309020205020404" pitchFamily="49" charset="0"/>
            </a:endParaRPr>
          </a:p>
        </p:txBody>
      </p:sp>
      <p:sp>
        <p:nvSpPr>
          <p:cNvPr id="4" name="TextBox 3"/>
          <p:cNvSpPr txBox="1"/>
          <p:nvPr/>
        </p:nvSpPr>
        <p:spPr>
          <a:xfrm>
            <a:off x="6781800" y="5105400"/>
            <a:ext cx="1699625" cy="584775"/>
          </a:xfrm>
          <a:prstGeom prst="rect">
            <a:avLst/>
          </a:prstGeom>
          <a:noFill/>
        </p:spPr>
        <p:txBody>
          <a:bodyPr wrap="square" rtlCol="0">
            <a:spAutoFit/>
          </a:bodyPr>
          <a:lstStyle/>
          <a:p>
            <a:r>
              <a:rPr lang="sr-Latn-RS" sz="3200" dirty="0" smtClean="0"/>
              <a:t>Primer 4</a:t>
            </a:r>
          </a:p>
        </p:txBody>
      </p:sp>
    </p:spTree>
    <p:extLst>
      <p:ext uri="{BB962C8B-B14F-4D97-AF65-F5344CB8AC3E}">
        <p14:creationId xmlns:p14="http://schemas.microsoft.com/office/powerpoint/2010/main" val="2087772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prefiksa</a:t>
            </a:r>
            <a:endParaRPr lang="en-GB" dirty="0"/>
          </a:p>
        </p:txBody>
      </p:sp>
      <p:sp>
        <p:nvSpPr>
          <p:cNvPr id="3" name="Content Placeholder 2"/>
          <p:cNvSpPr>
            <a:spLocks noGrp="1"/>
          </p:cNvSpPr>
          <p:nvPr>
            <p:ph idx="1"/>
          </p:nvPr>
        </p:nvSpPr>
        <p:spPr/>
        <p:txBody>
          <a:bodyPr/>
          <a:lstStyle/>
          <a:p>
            <a:r>
              <a:rPr lang="sr-Latn-RS" dirty="0" smtClean="0"/>
              <a:t>Klase, svojstva i individuali u RDF su predstavljeni kao URI</a:t>
            </a:r>
          </a:p>
          <a:p>
            <a:r>
              <a:rPr lang="sr-Latn-RS" dirty="0" smtClean="0"/>
              <a:t>Jena omogućuje korišćenje namespace-a sa mapiranjem prefiksa</a:t>
            </a:r>
            <a:endParaRPr lang="en-GB" dirty="0"/>
          </a:p>
        </p:txBody>
      </p:sp>
    </p:spTree>
    <p:extLst>
      <p:ext uri="{BB962C8B-B14F-4D97-AF65-F5344CB8AC3E}">
        <p14:creationId xmlns:p14="http://schemas.microsoft.com/office/powerpoint/2010/main" val="4248974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prefiksa</a:t>
            </a:r>
            <a:endParaRPr lang="en-GB" dirty="0"/>
          </a:p>
        </p:txBody>
      </p:sp>
      <p:sp>
        <p:nvSpPr>
          <p:cNvPr id="3" name="Content Placeholder 2"/>
          <p:cNvSpPr>
            <a:spLocks noGrp="1"/>
          </p:cNvSpPr>
          <p:nvPr>
            <p:ph idx="1"/>
          </p:nvPr>
        </p:nvSpPr>
        <p:spPr/>
        <p:txBody>
          <a:bodyPr>
            <a:noAutofit/>
          </a:bodyPr>
          <a:lstStyle/>
          <a:p>
            <a:pPr marL="0" indent="0">
              <a:buNone/>
            </a:pPr>
            <a:r>
              <a:rPr lang="en-GB" sz="2200" dirty="0">
                <a:latin typeface="Courier New" panose="02070309020205020404" pitchFamily="49" charset="0"/>
                <a:cs typeface="Courier New" panose="02070309020205020404" pitchFamily="49" charset="0"/>
              </a:rPr>
              <a:t> Model m = </a:t>
            </a:r>
            <a:r>
              <a:rPr lang="en-GB" sz="2200" dirty="0" err="1">
                <a:latin typeface="Courier New" panose="02070309020205020404" pitchFamily="49" charset="0"/>
                <a:cs typeface="Courier New" panose="02070309020205020404" pitchFamily="49" charset="0"/>
              </a:rPr>
              <a:t>ModelFactory.createDefaultModel</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//namespaces</a:t>
            </a:r>
          </a:p>
          <a:p>
            <a:pPr marL="0" indent="0">
              <a:buNone/>
            </a:pPr>
            <a:r>
              <a:rPr lang="en-GB" sz="2200" b="1" dirty="0">
                <a:latin typeface="Courier New" panose="02070309020205020404" pitchFamily="49" charset="0"/>
                <a:cs typeface="Courier New" panose="02070309020205020404" pitchFamily="49" charset="0"/>
              </a:rPr>
              <a:t> String </a:t>
            </a:r>
            <a:r>
              <a:rPr lang="en-GB" sz="2200" b="1" dirty="0" err="1">
                <a:latin typeface="Courier New" panose="02070309020205020404" pitchFamily="49" charset="0"/>
                <a:cs typeface="Courier New" panose="02070309020205020404" pitchFamily="49" charset="0"/>
              </a:rPr>
              <a:t>nsA</a:t>
            </a:r>
            <a:r>
              <a:rPr lang="en-GB" sz="2200" b="1" dirty="0">
                <a:latin typeface="Courier New" panose="02070309020205020404" pitchFamily="49" charset="0"/>
                <a:cs typeface="Courier New" panose="02070309020205020404" pitchFamily="49" charset="0"/>
              </a:rPr>
              <a:t> = "http://somewhere/else#";</a:t>
            </a:r>
          </a:p>
          <a:p>
            <a:pPr marL="0" indent="0">
              <a:buNone/>
            </a:pPr>
            <a:r>
              <a:rPr lang="en-GB" sz="2200" b="1" dirty="0">
                <a:latin typeface="Courier New" panose="02070309020205020404" pitchFamily="49" charset="0"/>
                <a:cs typeface="Courier New" panose="02070309020205020404" pitchFamily="49" charset="0"/>
              </a:rPr>
              <a:t> String </a:t>
            </a:r>
            <a:r>
              <a:rPr lang="en-GB" sz="2200" b="1" dirty="0" err="1">
                <a:latin typeface="Courier New" panose="02070309020205020404" pitchFamily="49" charset="0"/>
                <a:cs typeface="Courier New" panose="02070309020205020404" pitchFamily="49" charset="0"/>
              </a:rPr>
              <a:t>nsB</a:t>
            </a:r>
            <a:r>
              <a:rPr lang="en-GB" sz="2200" b="1" dirty="0">
                <a:latin typeface="Courier New" panose="02070309020205020404" pitchFamily="49" charset="0"/>
                <a:cs typeface="Courier New" panose="02070309020205020404" pitchFamily="49" charset="0"/>
              </a:rPr>
              <a:t> = "http://nowhere/else#";</a:t>
            </a:r>
          </a:p>
          <a:p>
            <a:pPr marL="0" indent="0">
              <a:buNone/>
            </a:pPr>
            <a:r>
              <a:rPr lang="en-GB" sz="2200" dirty="0">
                <a:latin typeface="Courier New" panose="02070309020205020404" pitchFamily="49" charset="0"/>
                <a:cs typeface="Courier New" panose="02070309020205020404" pitchFamily="49" charset="0"/>
              </a:rPr>
              <a:t> Resource root = </a:t>
            </a:r>
            <a:r>
              <a:rPr lang="en-GB" sz="2200" dirty="0" err="1">
                <a:latin typeface="Courier New" panose="02070309020205020404" pitchFamily="49" charset="0"/>
                <a:cs typeface="Courier New" panose="02070309020205020404" pitchFamily="49" charset="0"/>
              </a:rPr>
              <a:t>m.createResource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"root" );</a:t>
            </a:r>
          </a:p>
          <a:p>
            <a:pPr marL="0" indent="0">
              <a:buNone/>
            </a:pPr>
            <a:r>
              <a:rPr lang="en-GB" sz="2200" dirty="0">
                <a:latin typeface="Courier New" panose="02070309020205020404" pitchFamily="49" charset="0"/>
                <a:cs typeface="Courier New" panose="02070309020205020404" pitchFamily="49" charset="0"/>
              </a:rPr>
              <a:t> Property P = </a:t>
            </a:r>
            <a:r>
              <a:rPr lang="en-GB" sz="2200" dirty="0" err="1">
                <a:latin typeface="Courier New" panose="02070309020205020404" pitchFamily="49" charset="0"/>
                <a:cs typeface="Courier New" panose="02070309020205020404" pitchFamily="49" charset="0"/>
              </a:rPr>
              <a:t>m.createProperty</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"P" );</a:t>
            </a:r>
          </a:p>
          <a:p>
            <a:pPr marL="0" indent="0">
              <a:buNone/>
            </a:pPr>
            <a:r>
              <a:rPr lang="en-GB" sz="2200" dirty="0">
                <a:latin typeface="Courier New" panose="02070309020205020404" pitchFamily="49" charset="0"/>
                <a:cs typeface="Courier New" panose="02070309020205020404" pitchFamily="49" charset="0"/>
              </a:rPr>
              <a:t> Property Q = </a:t>
            </a:r>
            <a:r>
              <a:rPr lang="en-GB" sz="2200" dirty="0" err="1">
                <a:latin typeface="Courier New" panose="02070309020205020404" pitchFamily="49" charset="0"/>
                <a:cs typeface="Courier New" panose="02070309020205020404" pitchFamily="49" charset="0"/>
              </a:rPr>
              <a:t>m.createProperty</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nsB</a:t>
            </a:r>
            <a:r>
              <a:rPr lang="en-GB" sz="2200" dirty="0">
                <a:latin typeface="Courier New" panose="02070309020205020404" pitchFamily="49" charset="0"/>
                <a:cs typeface="Courier New" panose="02070309020205020404" pitchFamily="49" charset="0"/>
              </a:rPr>
              <a:t> + "Q" );</a:t>
            </a:r>
          </a:p>
          <a:p>
            <a:pPr marL="0" indent="0">
              <a:buNone/>
            </a:pPr>
            <a:r>
              <a:rPr lang="en-GB" sz="2200" dirty="0">
                <a:latin typeface="Courier New" panose="02070309020205020404" pitchFamily="49" charset="0"/>
                <a:cs typeface="Courier New" panose="02070309020205020404" pitchFamily="49" charset="0"/>
              </a:rPr>
              <a:t> Resource x = </a:t>
            </a:r>
            <a:r>
              <a:rPr lang="en-GB" sz="2200" dirty="0" err="1">
                <a:latin typeface="Courier New" panose="02070309020205020404" pitchFamily="49" charset="0"/>
                <a:cs typeface="Courier New" panose="02070309020205020404" pitchFamily="49" charset="0"/>
              </a:rPr>
              <a:t>m.createResource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"x" );</a:t>
            </a:r>
          </a:p>
          <a:p>
            <a:pPr marL="0" indent="0">
              <a:buNone/>
            </a:pPr>
            <a:r>
              <a:rPr lang="en-GB" sz="2200" dirty="0">
                <a:latin typeface="Courier New" panose="02070309020205020404" pitchFamily="49" charset="0"/>
                <a:cs typeface="Courier New" panose="02070309020205020404" pitchFamily="49" charset="0"/>
              </a:rPr>
              <a:t> Resource y = </a:t>
            </a:r>
            <a:r>
              <a:rPr lang="en-GB" sz="2200" dirty="0" err="1">
                <a:latin typeface="Courier New" panose="02070309020205020404" pitchFamily="49" charset="0"/>
                <a:cs typeface="Courier New" panose="02070309020205020404" pitchFamily="49" charset="0"/>
              </a:rPr>
              <a:t>m.createResource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nsA</a:t>
            </a:r>
            <a:r>
              <a:rPr lang="en-GB" sz="2200" dirty="0">
                <a:latin typeface="Courier New" panose="02070309020205020404" pitchFamily="49" charset="0"/>
                <a:cs typeface="Courier New" panose="02070309020205020404" pitchFamily="49" charset="0"/>
              </a:rPr>
              <a:t> + "y" );</a:t>
            </a:r>
          </a:p>
          <a:p>
            <a:pPr marL="0" indent="0">
              <a:buNone/>
            </a:pPr>
            <a:r>
              <a:rPr lang="pl-PL" sz="2200" dirty="0">
                <a:latin typeface="Courier New" panose="02070309020205020404" pitchFamily="49" charset="0"/>
                <a:cs typeface="Courier New" panose="02070309020205020404" pitchFamily="49" charset="0"/>
              </a:rPr>
              <a:t> Resource z = m.createResource( nsA + "z" );</a:t>
            </a:r>
          </a:p>
          <a:p>
            <a:pPr marL="0" indent="0">
              <a:buNone/>
            </a:pPr>
            <a:r>
              <a:rPr lang="en-GB" sz="2200" dirty="0">
                <a:latin typeface="Courier New" panose="02070309020205020404" pitchFamily="49" charset="0"/>
                <a:cs typeface="Courier New" panose="02070309020205020404" pitchFamily="49" charset="0"/>
              </a:rPr>
              <a:t> </a:t>
            </a:r>
          </a:p>
        </p:txBody>
      </p:sp>
      <p:sp>
        <p:nvSpPr>
          <p:cNvPr id="4" name="TextBox 3"/>
          <p:cNvSpPr txBox="1"/>
          <p:nvPr/>
        </p:nvSpPr>
        <p:spPr>
          <a:xfrm>
            <a:off x="6781799" y="5943600"/>
            <a:ext cx="1699625" cy="584775"/>
          </a:xfrm>
          <a:prstGeom prst="rect">
            <a:avLst/>
          </a:prstGeom>
          <a:noFill/>
        </p:spPr>
        <p:txBody>
          <a:bodyPr wrap="square" rtlCol="0">
            <a:spAutoFit/>
          </a:bodyPr>
          <a:lstStyle/>
          <a:p>
            <a:r>
              <a:rPr lang="sr-Latn-RS" sz="3200" dirty="0" smtClean="0"/>
              <a:t>Primer </a:t>
            </a:r>
            <a:r>
              <a:rPr lang="sr-Latn-RS" sz="3200" dirty="0"/>
              <a:t>5</a:t>
            </a:r>
            <a:endParaRPr lang="sr-Latn-RS" sz="3200" dirty="0" smtClean="0"/>
          </a:p>
        </p:txBody>
      </p:sp>
    </p:spTree>
    <p:extLst>
      <p:ext uri="{BB962C8B-B14F-4D97-AF65-F5344CB8AC3E}">
        <p14:creationId xmlns:p14="http://schemas.microsoft.com/office/powerpoint/2010/main" val="248850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prefiksa</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latin typeface="Courier New" panose="02070309020205020404" pitchFamily="49" charset="0"/>
                <a:cs typeface="Courier New" panose="02070309020205020404" pitchFamily="49" charset="0"/>
              </a:rPr>
              <a:t>//adding triplets to the model</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m.add</a:t>
            </a:r>
            <a:r>
              <a:rPr lang="en-GB" b="1" dirty="0">
                <a:latin typeface="Courier New" panose="02070309020205020404" pitchFamily="49" charset="0"/>
                <a:cs typeface="Courier New" panose="02070309020205020404" pitchFamily="49" charset="0"/>
              </a:rPr>
              <a:t>( root, P, x ).add( root, P, y ).add( y, Q, z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 "# -- no special prefixes defined"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m.write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 "# -- </a:t>
            </a:r>
            <a:r>
              <a:rPr lang="en-GB" dirty="0" err="1">
                <a:latin typeface="Courier New" panose="02070309020205020404" pitchFamily="49" charset="0"/>
                <a:cs typeface="Courier New" panose="02070309020205020404" pitchFamily="49" charset="0"/>
              </a:rPr>
              <a:t>nsA</a:t>
            </a:r>
            <a:r>
              <a:rPr lang="en-GB" dirty="0">
                <a:latin typeface="Courier New" panose="02070309020205020404" pitchFamily="49" charset="0"/>
                <a:cs typeface="Courier New" panose="02070309020205020404" pitchFamily="49" charset="0"/>
              </a:rPr>
              <a:t> defined" );</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m.setNsPrefix</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nsA</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nsA</a:t>
            </a:r>
            <a:r>
              <a:rPr lang="en-GB" b="1"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m.write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 "# -- </a:t>
            </a:r>
            <a:r>
              <a:rPr lang="en-GB" dirty="0" err="1">
                <a:latin typeface="Courier New" panose="02070309020205020404" pitchFamily="49" charset="0"/>
                <a:cs typeface="Courier New" panose="02070309020205020404" pitchFamily="49" charset="0"/>
              </a:rPr>
              <a:t>nsA</a:t>
            </a:r>
            <a:r>
              <a:rPr lang="en-GB" dirty="0">
                <a:latin typeface="Courier New" panose="02070309020205020404" pitchFamily="49" charset="0"/>
                <a:cs typeface="Courier New" panose="02070309020205020404" pitchFamily="49" charset="0"/>
              </a:rPr>
              <a:t> and cat defined" );</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m.setNsPrefix</a:t>
            </a:r>
            <a:r>
              <a:rPr lang="en-GB" b="1" dirty="0">
                <a:latin typeface="Courier New" panose="02070309020205020404" pitchFamily="49" charset="0"/>
                <a:cs typeface="Courier New" panose="02070309020205020404" pitchFamily="49" charset="0"/>
              </a:rPr>
              <a:t>( "cat", </a:t>
            </a:r>
            <a:r>
              <a:rPr lang="en-GB" b="1" dirty="0" err="1">
                <a:latin typeface="Courier New" panose="02070309020205020404" pitchFamily="49" charset="0"/>
                <a:cs typeface="Courier New" panose="02070309020205020404" pitchFamily="49" charset="0"/>
              </a:rPr>
              <a:t>nsB</a:t>
            </a:r>
            <a:r>
              <a:rPr lang="en-GB" b="1"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m.write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System.out</a:t>
            </a:r>
            <a:r>
              <a:rPr lang="en-GB" dirty="0">
                <a:latin typeface="Courier New" panose="02070309020205020404" pitchFamily="49" charset="0"/>
                <a:cs typeface="Courier New" panose="02070309020205020404" pitchFamily="49" charset="0"/>
              </a:rPr>
              <a:t> );</a:t>
            </a:r>
          </a:p>
          <a:p>
            <a:endParaRPr lang="en-GB" dirty="0"/>
          </a:p>
        </p:txBody>
      </p:sp>
    </p:spTree>
    <p:extLst>
      <p:ext uri="{BB962C8B-B14F-4D97-AF65-F5344CB8AC3E}">
        <p14:creationId xmlns:p14="http://schemas.microsoft.com/office/powerpoint/2010/main" val="1874250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Navigiranje kroz model - resursi</a:t>
            </a:r>
            <a:endParaRPr lang="en-GB" dirty="0"/>
          </a:p>
        </p:txBody>
      </p:sp>
      <p:sp>
        <p:nvSpPr>
          <p:cNvPr id="3" name="Content Placeholder 2"/>
          <p:cNvSpPr>
            <a:spLocks noGrp="1"/>
          </p:cNvSpPr>
          <p:nvPr>
            <p:ph idx="1"/>
          </p:nvPr>
        </p:nvSpPr>
        <p:spPr>
          <a:xfrm>
            <a:off x="457200" y="1600201"/>
            <a:ext cx="8229600" cy="3200400"/>
          </a:xfrm>
        </p:spPr>
        <p:txBody>
          <a:bodyPr>
            <a:normAutofit lnSpcReduction="10000"/>
          </a:bodyPr>
          <a:lstStyle/>
          <a:p>
            <a:r>
              <a:rPr lang="sr-Latn-RS" dirty="0" smtClean="0"/>
              <a:t>Pristupanje informacijama iz modela</a:t>
            </a:r>
          </a:p>
          <a:p>
            <a:r>
              <a:rPr lang="sr-Latn-RS" dirty="0" smtClean="0"/>
              <a:t>Za zadati URI, resurs se preuzima metodom </a:t>
            </a:r>
            <a:r>
              <a:rPr lang="en-GB" dirty="0" err="1" smtClean="0">
                <a:latin typeface="Courier New" panose="02070309020205020404" pitchFamily="49" charset="0"/>
                <a:cs typeface="Courier New" panose="02070309020205020404" pitchFamily="49" charset="0"/>
              </a:rPr>
              <a:t>Model.getResource</a:t>
            </a:r>
            <a:r>
              <a:rPr lang="en-GB" dirty="0" smtClean="0">
                <a:latin typeface="Courier New" panose="02070309020205020404" pitchFamily="49" charset="0"/>
                <a:cs typeface="Courier New" panose="02070309020205020404" pitchFamily="49" charset="0"/>
              </a:rPr>
              <a:t>(String </a:t>
            </a:r>
            <a:r>
              <a:rPr lang="en-GB" dirty="0" err="1" smtClean="0">
                <a:latin typeface="Courier New" panose="02070309020205020404" pitchFamily="49" charset="0"/>
                <a:cs typeface="Courier New" panose="02070309020205020404" pitchFamily="49" charset="0"/>
              </a:rPr>
              <a:t>uri</a:t>
            </a:r>
            <a:r>
              <a:rPr lang="en-GB" dirty="0" smtClean="0">
                <a:latin typeface="Courier New" panose="02070309020205020404" pitchFamily="49" charset="0"/>
                <a:cs typeface="Courier New" panose="02070309020205020404" pitchFamily="49" charset="0"/>
              </a:rPr>
              <a:t>)</a:t>
            </a:r>
            <a:r>
              <a:rPr lang="en-GB" dirty="0" smtClean="0"/>
              <a:t> </a:t>
            </a:r>
            <a:endParaRPr lang="sr-Latn-RS" dirty="0" smtClean="0"/>
          </a:p>
          <a:p>
            <a:r>
              <a:rPr lang="sr-Latn-RS" dirty="0" smtClean="0"/>
              <a:t>Ova metoda vraća objekat klase Resource ako postoji u modelu, a ako ne postoji kreira novi objekat.</a:t>
            </a:r>
          </a:p>
          <a:p>
            <a:endParaRPr lang="en-GB" dirty="0"/>
          </a:p>
        </p:txBody>
      </p:sp>
      <p:sp>
        <p:nvSpPr>
          <p:cNvPr id="4" name="Rectangle 3"/>
          <p:cNvSpPr/>
          <p:nvPr/>
        </p:nvSpPr>
        <p:spPr>
          <a:xfrm>
            <a:off x="533400" y="4648200"/>
            <a:ext cx="7848600" cy="584775"/>
          </a:xfrm>
          <a:prstGeom prst="rect">
            <a:avLst/>
          </a:prstGeom>
        </p:spPr>
        <p:txBody>
          <a:bodyPr wrap="square">
            <a:spAutoFit/>
          </a:bodyPr>
          <a:lstStyle/>
          <a:p>
            <a:r>
              <a:rPr lang="en-GB" sz="1600" dirty="0" smtClean="0">
                <a:latin typeface="Courier New" panose="02070309020205020404" pitchFamily="49" charset="0"/>
                <a:cs typeface="Courier New" panose="02070309020205020404" pitchFamily="49" charset="0"/>
              </a:rPr>
              <a:t>//retrieve </a:t>
            </a:r>
            <a:r>
              <a:rPr lang="en-GB" sz="1600" dirty="0">
                <a:latin typeface="Courier New" panose="02070309020205020404" pitchFamily="49" charset="0"/>
                <a:cs typeface="Courier New" panose="02070309020205020404" pitchFamily="49" charset="0"/>
              </a:rPr>
              <a:t>the Adam Smith </a:t>
            </a:r>
            <a:r>
              <a:rPr lang="en-GB" sz="1600" dirty="0" err="1">
                <a:latin typeface="Courier New" panose="02070309020205020404" pitchFamily="49" charset="0"/>
                <a:cs typeface="Courier New" panose="02070309020205020404" pitchFamily="49" charset="0"/>
              </a:rPr>
              <a:t>vcard</a:t>
            </a:r>
            <a:r>
              <a:rPr lang="en-GB" sz="1600" dirty="0">
                <a:latin typeface="Courier New" panose="02070309020205020404" pitchFamily="49" charset="0"/>
                <a:cs typeface="Courier New" panose="02070309020205020404" pitchFamily="49" charset="0"/>
              </a:rPr>
              <a:t> resource from the model</a:t>
            </a:r>
          </a:p>
          <a:p>
            <a:r>
              <a:rPr lang="en-GB" sz="1600" dirty="0" smtClean="0">
                <a:latin typeface="Courier New" panose="02070309020205020404" pitchFamily="49" charset="0"/>
                <a:cs typeface="Courier New" panose="02070309020205020404" pitchFamily="49" charset="0"/>
              </a:rPr>
              <a:t>Resource </a:t>
            </a:r>
            <a:r>
              <a:rPr lang="en-GB" sz="1600" dirty="0" err="1">
                <a:latin typeface="Courier New" panose="02070309020205020404" pitchFamily="49" charset="0"/>
                <a:cs typeface="Courier New" panose="02070309020205020404" pitchFamily="49" charset="0"/>
              </a:rPr>
              <a:t>vcard</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model.getResource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johnSmithURI</a:t>
            </a:r>
            <a:r>
              <a:rPr lang="en-GB" sz="1600" dirty="0">
                <a:latin typeface="Courier New" panose="02070309020205020404" pitchFamily="49" charset="0"/>
                <a:cs typeface="Courier New" panose="02070309020205020404" pitchFamily="49" charset="0"/>
              </a:rPr>
              <a:t>);</a:t>
            </a:r>
          </a:p>
        </p:txBody>
      </p:sp>
      <p:sp>
        <p:nvSpPr>
          <p:cNvPr id="5" name="TextBox 4"/>
          <p:cNvSpPr txBox="1"/>
          <p:nvPr/>
        </p:nvSpPr>
        <p:spPr>
          <a:xfrm>
            <a:off x="6781800" y="5206425"/>
            <a:ext cx="1699625" cy="584775"/>
          </a:xfrm>
          <a:prstGeom prst="rect">
            <a:avLst/>
          </a:prstGeom>
          <a:noFill/>
        </p:spPr>
        <p:txBody>
          <a:bodyPr wrap="square" rtlCol="0">
            <a:spAutoFit/>
          </a:bodyPr>
          <a:lstStyle/>
          <a:p>
            <a:r>
              <a:rPr lang="sr-Latn-RS" sz="3200" dirty="0" smtClean="0"/>
              <a:t>Primer 6</a:t>
            </a:r>
          </a:p>
        </p:txBody>
      </p:sp>
    </p:spTree>
    <p:extLst>
      <p:ext uri="{BB962C8B-B14F-4D97-AF65-F5344CB8AC3E}">
        <p14:creationId xmlns:p14="http://schemas.microsoft.com/office/powerpoint/2010/main" val="3694352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Navigiranje kroz model - svojstva</a:t>
            </a:r>
            <a:endParaRPr lang="en-GB" dirty="0"/>
          </a:p>
        </p:txBody>
      </p:sp>
      <p:sp>
        <p:nvSpPr>
          <p:cNvPr id="3" name="Content Placeholder 2"/>
          <p:cNvSpPr>
            <a:spLocks noGrp="1"/>
          </p:cNvSpPr>
          <p:nvPr>
            <p:ph idx="1"/>
          </p:nvPr>
        </p:nvSpPr>
        <p:spPr>
          <a:xfrm>
            <a:off x="457200" y="1600201"/>
            <a:ext cx="8229600" cy="1676400"/>
          </a:xfrm>
        </p:spPr>
        <p:txBody>
          <a:bodyPr>
            <a:normAutofit/>
          </a:bodyPr>
          <a:lstStyle/>
          <a:p>
            <a:r>
              <a:rPr lang="sr-Latn-RS" dirty="0" smtClean="0"/>
              <a:t>Metoda </a:t>
            </a:r>
            <a:r>
              <a:rPr lang="en-GB" sz="2800" dirty="0" err="1" smtClean="0">
                <a:latin typeface="Courier New" panose="02070309020205020404" pitchFamily="49" charset="0"/>
                <a:cs typeface="Courier New" panose="02070309020205020404" pitchFamily="49" charset="0"/>
              </a:rPr>
              <a:t>Resource.getProperty</a:t>
            </a:r>
            <a:r>
              <a:rPr lang="en-GB" sz="2800" dirty="0" smtClean="0">
                <a:latin typeface="Courier New" panose="02070309020205020404" pitchFamily="49" charset="0"/>
                <a:cs typeface="Courier New" panose="02070309020205020404" pitchFamily="49" charset="0"/>
              </a:rPr>
              <a:t>(Property</a:t>
            </a:r>
            <a:r>
              <a:rPr lang="sr-Latn-RS" sz="2800" dirty="0" smtClean="0">
                <a:latin typeface="Courier New" panose="02070309020205020404" pitchFamily="49" charset="0"/>
                <a:cs typeface="Courier New" panose="02070309020205020404" pitchFamily="49" charset="0"/>
              </a:rPr>
              <a:t> </a:t>
            </a:r>
            <a:r>
              <a:rPr lang="en-GB" sz="2800" dirty="0" smtClean="0">
                <a:latin typeface="Courier New" panose="02070309020205020404" pitchFamily="49" charset="0"/>
                <a:cs typeface="Courier New" panose="02070309020205020404" pitchFamily="49" charset="0"/>
              </a:rPr>
              <a:t>p</a:t>
            </a:r>
            <a:r>
              <a:rPr lang="en-GB" sz="2800" dirty="0">
                <a:latin typeface="Courier New" panose="02070309020205020404" pitchFamily="49" charset="0"/>
                <a:cs typeface="Courier New" panose="02070309020205020404" pitchFamily="49" charset="0"/>
              </a:rPr>
              <a:t>)</a:t>
            </a:r>
            <a:r>
              <a:rPr lang="en-GB" dirty="0"/>
              <a:t> </a:t>
            </a:r>
            <a:r>
              <a:rPr lang="sr-Latn-RS" dirty="0" smtClean="0"/>
              <a:t>pristupa svojstvu resursa</a:t>
            </a:r>
            <a:r>
              <a:rPr lang="en-GB" dirty="0" smtClean="0"/>
              <a:t>. </a:t>
            </a:r>
            <a:endParaRPr lang="sr-Latn-RS" dirty="0" smtClean="0"/>
          </a:p>
          <a:p>
            <a:r>
              <a:rPr lang="sr-Latn-RS" dirty="0" smtClean="0"/>
              <a:t>Vraća objekat tipa Statement.</a:t>
            </a:r>
          </a:p>
        </p:txBody>
      </p:sp>
      <p:sp>
        <p:nvSpPr>
          <p:cNvPr id="6" name="Rectangle 5"/>
          <p:cNvSpPr/>
          <p:nvPr/>
        </p:nvSpPr>
        <p:spPr>
          <a:xfrm>
            <a:off x="533400" y="3581400"/>
            <a:ext cx="8153400" cy="92333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retrieve the value of the N property</a:t>
            </a:r>
          </a:p>
          <a:p>
            <a:r>
              <a:rPr lang="en-GB" dirty="0">
                <a:latin typeface="Courier New" panose="02070309020205020404" pitchFamily="49" charset="0"/>
                <a:cs typeface="Courier New" panose="02070309020205020404" pitchFamily="49" charset="0"/>
              </a:rPr>
              <a:t>Resource name = (Resource) </a:t>
            </a:r>
            <a:r>
              <a:rPr lang="sr-Latn-RS"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vcard.getRequiredProperty</a:t>
            </a:r>
            <a:r>
              <a:rPr lang="en-GB" dirty="0" smtClean="0">
                <a:latin typeface="Courier New" panose="02070309020205020404" pitchFamily="49" charset="0"/>
                <a:cs typeface="Courier New" panose="02070309020205020404" pitchFamily="49" charset="0"/>
              </a:rPr>
              <a:t>(VCARD.N).</a:t>
            </a:r>
            <a:r>
              <a:rPr lang="en-GB" dirty="0" err="1">
                <a:latin typeface="Courier New" panose="02070309020205020404" pitchFamily="49" charset="0"/>
                <a:cs typeface="Courier New" panose="02070309020205020404" pitchFamily="49" charset="0"/>
              </a:rPr>
              <a:t>getObject</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36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Navigiranje kroz model – kolekcija resursa</a:t>
            </a:r>
            <a:endParaRPr lang="en-GB" dirty="0"/>
          </a:p>
        </p:txBody>
      </p:sp>
      <p:sp>
        <p:nvSpPr>
          <p:cNvPr id="3" name="Content Placeholder 2"/>
          <p:cNvSpPr>
            <a:spLocks noGrp="1"/>
          </p:cNvSpPr>
          <p:nvPr>
            <p:ph idx="1"/>
          </p:nvPr>
        </p:nvSpPr>
        <p:spPr>
          <a:xfrm>
            <a:off x="457200" y="1600201"/>
            <a:ext cx="8229600" cy="1066800"/>
          </a:xfrm>
        </p:spPr>
        <p:txBody>
          <a:bodyPr/>
          <a:lstStyle/>
          <a:p>
            <a:r>
              <a:rPr lang="sr-Latn-RS" dirty="0" smtClean="0"/>
              <a:t>Metoda </a:t>
            </a:r>
            <a:r>
              <a:rPr lang="en-GB" dirty="0" err="1" smtClean="0"/>
              <a:t>Resource.listProperties</a:t>
            </a:r>
            <a:r>
              <a:rPr lang="en-GB" dirty="0" smtClean="0"/>
              <a:t>(Property </a:t>
            </a:r>
            <a:r>
              <a:rPr lang="en-GB" dirty="0"/>
              <a:t>p) </a:t>
            </a:r>
            <a:r>
              <a:rPr lang="sr-Latn-RS" dirty="0" smtClean="0"/>
              <a:t>vraća </a:t>
            </a:r>
            <a:r>
              <a:rPr lang="en-GB" dirty="0" smtClean="0"/>
              <a:t>iterator </a:t>
            </a:r>
            <a:r>
              <a:rPr lang="sr-Latn-RS" dirty="0" smtClean="0"/>
              <a:t>na listu svojstava</a:t>
            </a:r>
            <a:endParaRPr lang="en-GB" dirty="0"/>
          </a:p>
        </p:txBody>
      </p:sp>
      <p:sp>
        <p:nvSpPr>
          <p:cNvPr id="4" name="Rectangle 3"/>
          <p:cNvSpPr/>
          <p:nvPr/>
        </p:nvSpPr>
        <p:spPr>
          <a:xfrm>
            <a:off x="609600" y="2819400"/>
            <a:ext cx="7848600" cy="1631216"/>
          </a:xfrm>
          <a:prstGeom prst="rect">
            <a:avLst/>
          </a:prstGeom>
        </p:spPr>
        <p:txBody>
          <a:bodyPr wrap="square">
            <a:spAutoFit/>
          </a:bodyPr>
          <a:lstStyle/>
          <a:p>
            <a:r>
              <a:rPr lang="en-GB" sz="1600" dirty="0">
                <a:latin typeface="Courier New" panose="02070309020205020404" pitchFamily="49" charset="0"/>
                <a:cs typeface="Courier New" panose="02070309020205020404" pitchFamily="49" charset="0"/>
              </a:rPr>
              <a:t>// list the nicknames</a:t>
            </a:r>
          </a:p>
          <a:p>
            <a:r>
              <a:rPr lang="en-GB" sz="1600" dirty="0" err="1" smtClean="0">
                <a:latin typeface="Courier New" panose="02070309020205020404" pitchFamily="49" charset="0"/>
                <a:cs typeface="Courier New" panose="02070309020205020404" pitchFamily="49" charset="0"/>
              </a:rPr>
              <a:t>StmtIterator</a:t>
            </a:r>
            <a:r>
              <a:rPr lang="en-GB" sz="1600" dirty="0" smtClean="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iter</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vcard.listProperties</a:t>
            </a:r>
            <a:r>
              <a:rPr lang="en-GB" sz="1600" dirty="0">
                <a:latin typeface="Courier New" panose="02070309020205020404" pitchFamily="49" charset="0"/>
                <a:cs typeface="Courier New" panose="02070309020205020404" pitchFamily="49" charset="0"/>
              </a:rPr>
              <a:t>(VCARD.NICKNAME);</a:t>
            </a:r>
          </a:p>
          <a:p>
            <a:r>
              <a:rPr lang="en-GB" sz="1600" dirty="0" smtClean="0">
                <a:latin typeface="Courier New" panose="02070309020205020404" pitchFamily="49" charset="0"/>
                <a:cs typeface="Courier New" panose="02070309020205020404" pitchFamily="49" charset="0"/>
              </a:rPr>
              <a:t>while </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iter.hasNext</a:t>
            </a:r>
            <a:r>
              <a:rPr lang="en-GB" sz="1600" dirty="0">
                <a:latin typeface="Courier New" panose="02070309020205020404" pitchFamily="49" charset="0"/>
                <a:cs typeface="Courier New" panose="02070309020205020404" pitchFamily="49" charset="0"/>
              </a:rPr>
              <a:t>()) {</a:t>
            </a:r>
          </a:p>
          <a:p>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logger.info("    " + </a:t>
            </a:r>
            <a:r>
              <a:rPr lang="en-GB" sz="1600" dirty="0" err="1">
                <a:latin typeface="Courier New" panose="02070309020205020404" pitchFamily="49" charset="0"/>
                <a:cs typeface="Courier New" panose="02070309020205020404" pitchFamily="49" charset="0"/>
              </a:rPr>
              <a:t>iter.nextStatement</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getObject</a:t>
            </a:r>
            <a:r>
              <a:rPr lang="en-GB" sz="1600" dirty="0">
                <a:latin typeface="Courier New" panose="02070309020205020404" pitchFamily="49" charset="0"/>
                <a:cs typeface="Courier New" panose="02070309020205020404" pitchFamily="49" charset="0"/>
              </a:rPr>
              <a:t>()</a:t>
            </a:r>
          </a:p>
          <a:p>
            <a:r>
              <a:rPr lang="en-GB" sz="1600" dirty="0" smtClean="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toString</a:t>
            </a:r>
            <a:r>
              <a:rPr lang="en-GB" sz="1600" dirty="0">
                <a:latin typeface="Courier New" panose="02070309020205020404" pitchFamily="49" charset="0"/>
                <a:cs typeface="Courier New" panose="02070309020205020404" pitchFamily="49" charset="0"/>
              </a:rPr>
              <a:t>());</a:t>
            </a:r>
          </a:p>
          <a:p>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3504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a:xfrm>
            <a:off x="457200" y="1600201"/>
            <a:ext cx="8229600" cy="4800599"/>
          </a:xfrm>
        </p:spPr>
        <p:txBody>
          <a:bodyPr>
            <a:normAutofit/>
          </a:bodyPr>
          <a:lstStyle/>
          <a:p>
            <a:r>
              <a:rPr lang="sr-Latn-RS" dirty="0" smtClean="0"/>
              <a:t>Jena omogućuje postavljanje upita nad modelima</a:t>
            </a:r>
          </a:p>
          <a:p>
            <a:r>
              <a:rPr lang="sr-Latn-RS" dirty="0" smtClean="0"/>
              <a:t>Metoda </a:t>
            </a:r>
            <a:r>
              <a:rPr lang="en-GB" b="1" dirty="0" err="1"/>
              <a:t>Model.listStatements</a:t>
            </a:r>
            <a:r>
              <a:rPr lang="en-GB" b="1" dirty="0" smtClean="0"/>
              <a:t>()</a:t>
            </a:r>
            <a:r>
              <a:rPr lang="sr-Latn-RS" dirty="0" smtClean="0"/>
              <a:t> omogućuje prikaz svih iskaza iz modela</a:t>
            </a:r>
          </a:p>
          <a:p>
            <a:r>
              <a:rPr lang="sr-Latn-RS" dirty="0" smtClean="0"/>
              <a:t>Metoda </a:t>
            </a:r>
            <a:r>
              <a:rPr lang="en-GB" b="1" dirty="0" err="1"/>
              <a:t>Model.listSubjects</a:t>
            </a:r>
            <a:r>
              <a:rPr lang="en-GB" b="1" dirty="0" smtClean="0"/>
              <a:t>()</a:t>
            </a:r>
            <a:r>
              <a:rPr lang="sr-Latn-RS" dirty="0" smtClean="0"/>
              <a:t> vraća iterator na listu svih resursa koji su subjekti makar u jednom iskaz</a:t>
            </a:r>
          </a:p>
          <a:p>
            <a:endParaRPr lang="sr-Latn-RS" dirty="0" smtClean="0"/>
          </a:p>
          <a:p>
            <a:endParaRPr lang="en-GB" dirty="0"/>
          </a:p>
        </p:txBody>
      </p:sp>
    </p:spTree>
    <p:extLst>
      <p:ext uri="{BB962C8B-B14F-4D97-AF65-F5344CB8AC3E}">
        <p14:creationId xmlns:p14="http://schemas.microsoft.com/office/powerpoint/2010/main" val="137823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p:txBody>
          <a:bodyPr/>
          <a:lstStyle/>
          <a:p>
            <a:r>
              <a:rPr lang="en-GB" b="1" dirty="0" err="1"/>
              <a:t>Model.listSubjectsWithProperty</a:t>
            </a:r>
            <a:r>
              <a:rPr lang="en-GB" b="1" dirty="0"/>
              <a:t>(Property p, </a:t>
            </a:r>
            <a:r>
              <a:rPr lang="en-GB" b="1" dirty="0" err="1"/>
              <a:t>RDFNode</a:t>
            </a:r>
            <a:r>
              <a:rPr lang="en-GB" b="1" dirty="0"/>
              <a:t> o</a:t>
            </a:r>
            <a:r>
              <a:rPr lang="en-GB" b="1" dirty="0" smtClean="0"/>
              <a:t>)</a:t>
            </a:r>
            <a:r>
              <a:rPr lang="sr-Latn-RS" dirty="0" smtClean="0"/>
              <a:t> pronalazi sve resurse koji na svojstvu </a:t>
            </a:r>
            <a:r>
              <a:rPr lang="sr-Latn-RS" b="1" dirty="0" smtClean="0"/>
              <a:t>p</a:t>
            </a:r>
            <a:r>
              <a:rPr lang="sr-Latn-RS" dirty="0" smtClean="0"/>
              <a:t> imaju vrednost </a:t>
            </a:r>
            <a:r>
              <a:rPr lang="sr-Latn-RS" b="1" dirty="0" smtClean="0"/>
              <a:t>o</a:t>
            </a:r>
            <a:endParaRPr lang="en-GB" b="1" dirty="0"/>
          </a:p>
        </p:txBody>
      </p:sp>
      <p:sp>
        <p:nvSpPr>
          <p:cNvPr id="4" name="Rectangle 3"/>
          <p:cNvSpPr/>
          <p:nvPr/>
        </p:nvSpPr>
        <p:spPr>
          <a:xfrm>
            <a:off x="315482" y="3352800"/>
            <a:ext cx="8534400" cy="2862322"/>
          </a:xfrm>
          <a:prstGeom prst="rect">
            <a:avLst/>
          </a:prstGeom>
        </p:spPr>
        <p:txBody>
          <a:bodyPr wrap="square">
            <a:spAutoFit/>
          </a:bodyPr>
          <a:lstStyle/>
          <a:p>
            <a:r>
              <a:rPr lang="en-GB" sz="2000" dirty="0">
                <a:latin typeface="Courier New" panose="02070309020205020404" pitchFamily="49" charset="0"/>
                <a:cs typeface="Courier New" panose="02070309020205020404" pitchFamily="49" charset="0"/>
              </a:rPr>
              <a:t>// select all the resources with a VCARD.FN property</a:t>
            </a:r>
          </a:p>
          <a:p>
            <a:r>
              <a:rPr lang="en-GB" sz="2000" dirty="0" err="1">
                <a:latin typeface="Courier New" panose="02070309020205020404" pitchFamily="49" charset="0"/>
                <a:cs typeface="Courier New" panose="02070309020205020404" pitchFamily="49" charset="0"/>
              </a:rPr>
              <a:t>ResIterator</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iter</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model.listResourcesWithProperty</a:t>
            </a:r>
            <a:r>
              <a:rPr lang="en-GB" sz="2000" dirty="0">
                <a:latin typeface="Courier New" panose="02070309020205020404" pitchFamily="49" charset="0"/>
                <a:cs typeface="Courier New" panose="02070309020205020404" pitchFamily="49" charset="0"/>
              </a:rPr>
              <a:t>(VCARD.FN);</a:t>
            </a:r>
          </a:p>
          <a:p>
            <a:r>
              <a:rPr lang="en-GB" sz="2000" dirty="0">
                <a:latin typeface="Courier New" panose="02070309020205020404" pitchFamily="49" charset="0"/>
                <a:cs typeface="Courier New" panose="02070309020205020404" pitchFamily="49" charset="0"/>
              </a:rPr>
              <a:t>while (</a:t>
            </a:r>
            <a:r>
              <a:rPr lang="en-GB" sz="2000" dirty="0" err="1">
                <a:latin typeface="Courier New" panose="02070309020205020404" pitchFamily="49" charset="0"/>
                <a:cs typeface="Courier New" panose="02070309020205020404" pitchFamily="49" charset="0"/>
              </a:rPr>
              <a:t>iter.hasNext</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    logger.info("  " + </a:t>
            </a:r>
            <a:r>
              <a:rPr lang="en-GB" sz="2000" dirty="0" err="1">
                <a:latin typeface="Courier New" panose="02070309020205020404" pitchFamily="49" charset="0"/>
                <a:cs typeface="Courier New" panose="02070309020205020404" pitchFamily="49" charset="0"/>
              </a:rPr>
              <a:t>iter.nextResource</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getRequiredProperty</a:t>
            </a:r>
            <a:r>
              <a:rPr lang="en-GB" sz="2000" dirty="0">
                <a:latin typeface="Courier New" panose="02070309020205020404" pitchFamily="49" charset="0"/>
                <a:cs typeface="Courier New" panose="02070309020205020404" pitchFamily="49" charset="0"/>
              </a:rPr>
              <a:t>(VCARD.FN)</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getString</a:t>
            </a:r>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    }</a:t>
            </a:r>
          </a:p>
          <a:p>
            <a:r>
              <a:rPr lang="en-GB" sz="2000" dirty="0">
                <a:latin typeface="Courier New" panose="02070309020205020404" pitchFamily="49" charset="0"/>
                <a:cs typeface="Courier New" panose="02070309020205020404" pitchFamily="49" charset="0"/>
              </a:rPr>
              <a:t>}</a:t>
            </a:r>
          </a:p>
        </p:txBody>
      </p:sp>
      <p:sp>
        <p:nvSpPr>
          <p:cNvPr id="5" name="TextBox 4"/>
          <p:cNvSpPr txBox="1"/>
          <p:nvPr/>
        </p:nvSpPr>
        <p:spPr>
          <a:xfrm>
            <a:off x="6781800" y="5105400"/>
            <a:ext cx="1699625" cy="584775"/>
          </a:xfrm>
          <a:prstGeom prst="rect">
            <a:avLst/>
          </a:prstGeom>
          <a:noFill/>
        </p:spPr>
        <p:txBody>
          <a:bodyPr wrap="square" rtlCol="0">
            <a:spAutoFit/>
          </a:bodyPr>
          <a:lstStyle/>
          <a:p>
            <a:r>
              <a:rPr lang="sr-Latn-RS" sz="3200" dirty="0" smtClean="0"/>
              <a:t>Primer </a:t>
            </a:r>
            <a:r>
              <a:rPr lang="sr-Latn-RS" sz="3200" dirty="0"/>
              <a:t>7</a:t>
            </a:r>
            <a:endParaRPr lang="sr-Latn-RS" sz="3200" dirty="0" smtClean="0"/>
          </a:p>
        </p:txBody>
      </p:sp>
    </p:spTree>
    <p:extLst>
      <p:ext uri="{BB962C8B-B14F-4D97-AF65-F5344CB8AC3E}">
        <p14:creationId xmlns:p14="http://schemas.microsoft.com/office/powerpoint/2010/main" val="168739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Sve navedene metode postavljanje upita su </a:t>
            </a:r>
            <a:r>
              <a:rPr lang="en-GB" dirty="0" smtClean="0"/>
              <a:t>syntactic sugar</a:t>
            </a:r>
            <a:r>
              <a:rPr lang="sr-Latn-RS" dirty="0" smtClean="0"/>
              <a:t> za primitivnu metodu </a:t>
            </a:r>
            <a:r>
              <a:rPr lang="en-GB" b="1" dirty="0" err="1"/>
              <a:t>model.listStatements</a:t>
            </a:r>
            <a:r>
              <a:rPr lang="en-GB" b="1" dirty="0"/>
              <a:t>(Selector s</a:t>
            </a:r>
            <a:r>
              <a:rPr lang="en-GB" b="1" dirty="0" smtClean="0"/>
              <a:t>)</a:t>
            </a:r>
            <a:endParaRPr lang="sr-Latn-RS" b="1" dirty="0" smtClean="0"/>
          </a:p>
          <a:p>
            <a:r>
              <a:rPr lang="sr-Latn-RS" dirty="0" smtClean="0"/>
              <a:t>Interfejs </a:t>
            </a:r>
            <a:r>
              <a:rPr lang="sr-Latn-RS" b="1" dirty="0" smtClean="0"/>
              <a:t>Selector</a:t>
            </a:r>
            <a:r>
              <a:rPr lang="sr-Latn-RS" dirty="0" smtClean="0"/>
              <a:t> možemo da implementiramo ukoliko postoji potreba za tim, ili možemo da koristimo neku od gotovih implementacija, na primer klasu</a:t>
            </a:r>
            <a:r>
              <a:rPr lang="en-GB" dirty="0"/>
              <a:t> </a:t>
            </a:r>
            <a:r>
              <a:rPr lang="en-GB" b="1" dirty="0" err="1" smtClean="0"/>
              <a:t>SimpleSelector</a:t>
            </a:r>
            <a:r>
              <a:rPr lang="sr-Latn-RS" dirty="0" smtClean="0"/>
              <a:t>.</a:t>
            </a:r>
          </a:p>
          <a:p>
            <a:r>
              <a:rPr lang="en-GB" sz="3000" dirty="0">
                <a:latin typeface="Courier New" panose="02070309020205020404" pitchFamily="49" charset="0"/>
                <a:cs typeface="Courier New" panose="02070309020205020404" pitchFamily="49" charset="0"/>
              </a:rPr>
              <a:t>Selector </a:t>
            </a:r>
            <a:r>
              <a:rPr lang="en-GB" sz="3000" dirty="0" err="1">
                <a:latin typeface="Courier New" panose="02070309020205020404" pitchFamily="49" charset="0"/>
                <a:cs typeface="Courier New" panose="02070309020205020404" pitchFamily="49" charset="0"/>
              </a:rPr>
              <a:t>selector</a:t>
            </a:r>
            <a:r>
              <a:rPr lang="en-GB" sz="3000" dirty="0">
                <a:latin typeface="Courier New" panose="02070309020205020404" pitchFamily="49" charset="0"/>
                <a:cs typeface="Courier New" panose="02070309020205020404" pitchFamily="49" charset="0"/>
              </a:rPr>
              <a:t> = new </a:t>
            </a:r>
            <a:r>
              <a:rPr lang="en-GB" sz="3000" dirty="0" err="1">
                <a:latin typeface="Courier New" panose="02070309020205020404" pitchFamily="49" charset="0"/>
                <a:cs typeface="Courier New" panose="02070309020205020404" pitchFamily="49" charset="0"/>
              </a:rPr>
              <a:t>SimpleSelector</a:t>
            </a:r>
            <a:r>
              <a:rPr lang="en-GB" sz="3000" dirty="0">
                <a:latin typeface="Courier New" panose="02070309020205020404" pitchFamily="49" charset="0"/>
                <a:cs typeface="Courier New" panose="02070309020205020404" pitchFamily="49" charset="0"/>
              </a:rPr>
              <a:t>(subject, predicate, object)</a:t>
            </a:r>
            <a:endParaRPr lang="sr-Latn-RS" sz="3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0159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Uvod</a:t>
            </a:r>
            <a:endParaRPr lang="en-GB" dirty="0"/>
          </a:p>
        </p:txBody>
      </p:sp>
      <p:sp>
        <p:nvSpPr>
          <p:cNvPr id="3" name="Content Placeholder 2"/>
          <p:cNvSpPr>
            <a:spLocks noGrp="1"/>
          </p:cNvSpPr>
          <p:nvPr>
            <p:ph idx="1"/>
          </p:nvPr>
        </p:nvSpPr>
        <p:spPr>
          <a:xfrm>
            <a:off x="457200" y="1600201"/>
            <a:ext cx="8229600" cy="914400"/>
          </a:xfrm>
        </p:spPr>
        <p:txBody>
          <a:bodyPr/>
          <a:lstStyle/>
          <a:p>
            <a:r>
              <a:rPr lang="en-GB" dirty="0" smtClean="0"/>
              <a:t>RDF – Standard </a:t>
            </a:r>
            <a:r>
              <a:rPr lang="sr-Latn-RS" dirty="0" smtClean="0"/>
              <a:t>za predstavljanje </a:t>
            </a:r>
            <a:r>
              <a:rPr lang="sr-Latn-RS" i="1" dirty="0" smtClean="0"/>
              <a:t>resursa</a:t>
            </a:r>
          </a:p>
          <a:p>
            <a:endParaRPr lang="en-GB" dirty="0"/>
          </a:p>
        </p:txBody>
      </p:sp>
      <p:pic>
        <p:nvPicPr>
          <p:cNvPr id="1026" name="Picture 2" descr="D:\nastava\2014-2015\letnjiSemestar\XMLiWebServisi\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1460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94645" y="4800600"/>
            <a:ext cx="8229600" cy="914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dirty="0" smtClean="0"/>
              <a:t>Resursi imaju </a:t>
            </a:r>
            <a:r>
              <a:rPr lang="sr-Latn-RS" i="1" dirty="0" smtClean="0"/>
              <a:t>svojstva</a:t>
            </a:r>
          </a:p>
          <a:p>
            <a:r>
              <a:rPr lang="sr-Latn-RS" dirty="0" smtClean="0"/>
              <a:t>Svojstva imaju </a:t>
            </a:r>
            <a:r>
              <a:rPr lang="sr-Latn-RS" i="1" dirty="0" smtClean="0"/>
              <a:t>vrednosti</a:t>
            </a:r>
            <a:r>
              <a:rPr lang="sr-Latn-RS" dirty="0" smtClean="0"/>
              <a:t> (literale ili druge resurse)</a:t>
            </a:r>
          </a:p>
          <a:p>
            <a:endParaRPr lang="en-GB" dirty="0"/>
          </a:p>
        </p:txBody>
      </p:sp>
    </p:spTree>
    <p:extLst>
      <p:ext uri="{BB962C8B-B14F-4D97-AF65-F5344CB8AC3E}">
        <p14:creationId xmlns:p14="http://schemas.microsoft.com/office/powerpoint/2010/main" val="198185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Upiti</a:t>
            </a:r>
            <a:endParaRPr lang="en-GB" dirty="0"/>
          </a:p>
        </p:txBody>
      </p:sp>
      <p:sp>
        <p:nvSpPr>
          <p:cNvPr id="3" name="Content Placeholder 2"/>
          <p:cNvSpPr>
            <a:spLocks noGrp="1"/>
          </p:cNvSpPr>
          <p:nvPr>
            <p:ph idx="1"/>
          </p:nvPr>
        </p:nvSpPr>
        <p:spPr/>
        <p:txBody>
          <a:bodyPr>
            <a:normAutofit/>
          </a:bodyPr>
          <a:lstStyle/>
          <a:p>
            <a:r>
              <a:rPr lang="sr-Latn-RS" dirty="0" smtClean="0"/>
              <a:t>SimpleSelector može da se nasledi i da se preklopi metoda </a:t>
            </a:r>
            <a:r>
              <a:rPr lang="en-GB" dirty="0"/>
              <a:t>selects(Statement s</a:t>
            </a:r>
            <a:r>
              <a:rPr lang="en-GB" dirty="0" smtClean="0"/>
              <a:t>)</a:t>
            </a:r>
            <a:r>
              <a:rPr lang="sr-Latn-RS" dirty="0"/>
              <a:t> </a:t>
            </a:r>
            <a:endParaRPr lang="sr-Latn-RS" dirty="0" smtClean="0"/>
          </a:p>
          <a:p>
            <a:pPr marL="0" indent="0">
              <a:buNone/>
            </a:pPr>
            <a:endParaRPr lang="sr-Latn-RS" sz="1800" dirty="0" smtClean="0">
              <a:latin typeface="Courier New" panose="02070309020205020404" pitchFamily="49" charset="0"/>
              <a:cs typeface="Courier New" panose="02070309020205020404" pitchFamily="49" charset="0"/>
            </a:endParaRPr>
          </a:p>
          <a:p>
            <a:pPr marL="0" indent="0">
              <a:buNone/>
            </a:pPr>
            <a:endParaRPr lang="sr-Latn-RS" sz="1800" dirty="0">
              <a:latin typeface="Courier New" panose="02070309020205020404" pitchFamily="49" charset="0"/>
              <a:cs typeface="Courier New" panose="02070309020205020404" pitchFamily="49" charset="0"/>
            </a:endParaRPr>
          </a:p>
          <a:p>
            <a:pPr marL="0" indent="0">
              <a:buNone/>
            </a:pPr>
            <a:r>
              <a:rPr lang="en-GB" sz="1800" dirty="0" err="1" smtClean="0">
                <a:latin typeface="Courier New" panose="02070309020205020404" pitchFamily="49" charset="0"/>
                <a:cs typeface="Courier New" panose="02070309020205020404" pitchFamily="49" charset="0"/>
              </a:rPr>
              <a:t>StmtIterator</a:t>
            </a:r>
            <a:r>
              <a:rPr lang="en-GB" sz="1800" dirty="0" smtClean="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iter</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model.listStatements</a:t>
            </a:r>
            <a:r>
              <a:rPr lang="en-GB" sz="1800" dirty="0">
                <a:latin typeface="Courier New" panose="02070309020205020404" pitchFamily="49" charset="0"/>
                <a:cs typeface="Courier New" panose="02070309020205020404" pitchFamily="49" charset="0"/>
              </a:rPr>
              <a:t>(new </a:t>
            </a:r>
            <a:r>
              <a:rPr lang="sr-Latn-RS"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SimpleSelector</a:t>
            </a:r>
            <a:r>
              <a:rPr lang="en-GB" sz="1800" dirty="0" smtClean="0">
                <a:latin typeface="Courier New" panose="02070309020205020404" pitchFamily="49" charset="0"/>
                <a:cs typeface="Courier New" panose="02070309020205020404" pitchFamily="49" charset="0"/>
              </a:rPr>
              <a:t>(null,</a:t>
            </a: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VCARD.FN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RDFNode</a:t>
            </a:r>
            <a:r>
              <a:rPr lang="en-GB" sz="1800" dirty="0">
                <a:latin typeface="Courier New" panose="02070309020205020404" pitchFamily="49" charset="0"/>
                <a:cs typeface="Courier New" panose="02070309020205020404" pitchFamily="49" charset="0"/>
              </a:rPr>
              <a:t>) null) {</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r>
              <a:rPr lang="en-GB" sz="1800" dirty="0">
                <a:latin typeface="Courier New" panose="02070309020205020404" pitchFamily="49" charset="0"/>
                <a:cs typeface="Courier New" panose="02070309020205020404" pitchFamily="49" charset="0"/>
              </a:rPr>
              <a:t>Override</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boolean</a:t>
            </a:r>
            <a:r>
              <a:rPr lang="en-GB" sz="1800" dirty="0">
                <a:latin typeface="Courier New" panose="02070309020205020404" pitchFamily="49" charset="0"/>
                <a:cs typeface="Courier New" panose="02070309020205020404" pitchFamily="49" charset="0"/>
              </a:rPr>
              <a:t> selects(Statement s) {</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return </a:t>
            </a:r>
            <a:r>
              <a:rPr lang="en-GB" sz="1800" dirty="0" err="1">
                <a:latin typeface="Courier New" panose="02070309020205020404" pitchFamily="49" charset="0"/>
                <a:cs typeface="Courier New" panose="02070309020205020404" pitchFamily="49" charset="0"/>
              </a:rPr>
              <a:t>s.getString</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endsWith</a:t>
            </a:r>
            <a:r>
              <a:rPr lang="en-GB" sz="1800" dirty="0">
                <a:latin typeface="Courier New" panose="02070309020205020404" pitchFamily="49" charset="0"/>
                <a:cs typeface="Courier New" panose="02070309020205020404" pitchFamily="49" charset="0"/>
              </a:rPr>
              <a:t>("Smith");</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p:txBody>
      </p:sp>
      <p:sp>
        <p:nvSpPr>
          <p:cNvPr id="4" name="TextBox 3"/>
          <p:cNvSpPr txBox="1"/>
          <p:nvPr/>
        </p:nvSpPr>
        <p:spPr>
          <a:xfrm>
            <a:off x="6781800" y="5690175"/>
            <a:ext cx="1699625" cy="584775"/>
          </a:xfrm>
          <a:prstGeom prst="rect">
            <a:avLst/>
          </a:prstGeom>
          <a:noFill/>
        </p:spPr>
        <p:txBody>
          <a:bodyPr wrap="square" rtlCol="0">
            <a:spAutoFit/>
          </a:bodyPr>
          <a:lstStyle/>
          <a:p>
            <a:r>
              <a:rPr lang="sr-Latn-RS" sz="3200" dirty="0" smtClean="0"/>
              <a:t>Primer 8</a:t>
            </a:r>
          </a:p>
        </p:txBody>
      </p:sp>
    </p:spTree>
    <p:extLst>
      <p:ext uri="{BB962C8B-B14F-4D97-AF65-F5344CB8AC3E}">
        <p14:creationId xmlns:p14="http://schemas.microsoft.com/office/powerpoint/2010/main" val="1270578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Operacije nad modelom</a:t>
            </a:r>
            <a:endParaRPr lang="en-GB" dirty="0"/>
          </a:p>
        </p:txBody>
      </p:sp>
      <p:sp>
        <p:nvSpPr>
          <p:cNvPr id="3" name="Content Placeholder 2"/>
          <p:cNvSpPr>
            <a:spLocks noGrp="1"/>
          </p:cNvSpPr>
          <p:nvPr>
            <p:ph idx="1"/>
          </p:nvPr>
        </p:nvSpPr>
        <p:spPr/>
        <p:txBody>
          <a:bodyPr/>
          <a:lstStyle/>
          <a:p>
            <a:r>
              <a:rPr lang="sr-Latn-RS" dirty="0" smtClean="0"/>
              <a:t>Jena omogućuje standardne operacije nad RDF grafom:</a:t>
            </a:r>
          </a:p>
          <a:p>
            <a:pPr lvl="1"/>
            <a:r>
              <a:rPr lang="sr-Latn-RS" dirty="0" smtClean="0"/>
              <a:t>Unija</a:t>
            </a:r>
          </a:p>
          <a:p>
            <a:pPr lvl="1"/>
            <a:r>
              <a:rPr lang="sr-Latn-RS" dirty="0" smtClean="0"/>
              <a:t>Presek</a:t>
            </a:r>
          </a:p>
          <a:p>
            <a:pPr lvl="1"/>
            <a:r>
              <a:rPr lang="sr-Latn-RS" dirty="0" smtClean="0"/>
              <a:t>Razlika</a:t>
            </a:r>
            <a:endParaRPr lang="en-GB" dirty="0"/>
          </a:p>
        </p:txBody>
      </p:sp>
    </p:spTree>
    <p:extLst>
      <p:ext uri="{BB962C8B-B14F-4D97-AF65-F5344CB8AC3E}">
        <p14:creationId xmlns:p14="http://schemas.microsoft.com/office/powerpoint/2010/main" val="939170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Unija</a:t>
            </a:r>
            <a:endParaRPr lang="en-GB" dirty="0"/>
          </a:p>
        </p:txBody>
      </p:sp>
      <p:sp>
        <p:nvSpPr>
          <p:cNvPr id="4" name="TextBox 3"/>
          <p:cNvSpPr txBox="1"/>
          <p:nvPr/>
        </p:nvSpPr>
        <p:spPr>
          <a:xfrm>
            <a:off x="4258432" y="2309336"/>
            <a:ext cx="465192" cy="769441"/>
          </a:xfrm>
          <a:prstGeom prst="rect">
            <a:avLst/>
          </a:prstGeom>
          <a:noFill/>
        </p:spPr>
        <p:txBody>
          <a:bodyPr wrap="none" rtlCol="0">
            <a:spAutoFit/>
          </a:bodyPr>
          <a:lstStyle/>
          <a:p>
            <a:r>
              <a:rPr lang="sr-Latn-RS" sz="4400" dirty="0" smtClean="0"/>
              <a:t>+</a:t>
            </a:r>
            <a:endParaRPr lang="en-GB" sz="4400" dirty="0"/>
          </a:p>
        </p:txBody>
      </p:sp>
      <p:pic>
        <p:nvPicPr>
          <p:cNvPr id="2052" name="Picture 4" descr="C:\Users\milansegedinac\Downloads\fig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000"/>
            <a:ext cx="6856413"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ilansegedinac\Downloads\fig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53" y="1175594"/>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lansegedinac\Downloads\fig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154668"/>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30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Unija</a:t>
            </a:r>
            <a:endParaRPr lang="en-GB" dirty="0"/>
          </a:p>
        </p:txBody>
      </p:sp>
      <p:sp>
        <p:nvSpPr>
          <p:cNvPr id="3" name="Content Placeholder 2"/>
          <p:cNvSpPr>
            <a:spLocks noGrp="1"/>
          </p:cNvSpPr>
          <p:nvPr>
            <p:ph idx="1"/>
          </p:nvPr>
        </p:nvSpPr>
        <p:spPr/>
        <p:txBody>
          <a:bodyPr>
            <a:noAutofit/>
          </a:bodyPr>
          <a:lstStyle/>
          <a:p>
            <a:pPr marL="0" indent="0">
              <a:buNone/>
            </a:pPr>
            <a:r>
              <a:rPr lang="en-GB" sz="1100" dirty="0">
                <a:latin typeface="Courier New" panose="02070309020205020404" pitchFamily="49" charset="0"/>
                <a:cs typeface="Courier New" panose="02070309020205020404" pitchFamily="49" charset="0"/>
              </a:rPr>
              <a:t> Model model1 = </a:t>
            </a:r>
            <a:r>
              <a:rPr lang="en-GB" sz="1100" dirty="0" err="1">
                <a:latin typeface="Courier New" panose="02070309020205020404" pitchFamily="49" charset="0"/>
                <a:cs typeface="Courier New" panose="02070309020205020404" pitchFamily="49" charset="0"/>
              </a:rPr>
              <a:t>ModelFactory.createDefaultModel</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 Model model2 = </a:t>
            </a:r>
            <a:r>
              <a:rPr lang="en-GB" sz="1100" dirty="0" err="1">
                <a:latin typeface="Courier New" panose="02070309020205020404" pitchFamily="49" charset="0"/>
                <a:cs typeface="Courier New" panose="02070309020205020404" pitchFamily="49" charset="0"/>
              </a:rPr>
              <a:t>ModelFactory.createDefaultModel</a:t>
            </a: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 use the class loader to find the input file</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InputStream</a:t>
            </a:r>
            <a:r>
              <a:rPr lang="en-GB" sz="1100" dirty="0">
                <a:latin typeface="Courier New" panose="02070309020205020404" pitchFamily="49" charset="0"/>
                <a:cs typeface="Courier New" panose="02070309020205020404" pitchFamily="49" charset="0"/>
              </a:rPr>
              <a:t> in1 = </a:t>
            </a:r>
            <a:r>
              <a:rPr lang="en-GB" sz="1100" dirty="0" err="1">
                <a:latin typeface="Courier New" panose="02070309020205020404" pitchFamily="49" charset="0"/>
                <a:cs typeface="Courier New" panose="02070309020205020404" pitchFamily="49" charset="0"/>
              </a:rPr>
              <a:t>FileManager.get</a:t>
            </a:r>
            <a:r>
              <a:rPr lang="en-GB" sz="1100" dirty="0">
                <a:latin typeface="Courier New" panose="02070309020205020404" pitchFamily="49" charset="0"/>
                <a:cs typeface="Courier New" panose="02070309020205020404" pitchFamily="49" charset="0"/>
              </a:rPr>
              <a:t>().open(inputFileName1);</a:t>
            </a:r>
          </a:p>
          <a:p>
            <a:pPr marL="0" indent="0">
              <a:buNone/>
            </a:pPr>
            <a:r>
              <a:rPr lang="en-GB" sz="1100" dirty="0">
                <a:latin typeface="Courier New" panose="02070309020205020404" pitchFamily="49" charset="0"/>
                <a:cs typeface="Courier New" panose="02070309020205020404" pitchFamily="49" charset="0"/>
              </a:rPr>
              <a:t> if (in1 == null) {</a:t>
            </a:r>
          </a:p>
          <a:p>
            <a:pPr marL="0" indent="0">
              <a:buNone/>
            </a:pPr>
            <a:r>
              <a:rPr lang="en-GB" sz="1100" dirty="0">
                <a:latin typeface="Courier New" panose="02070309020205020404" pitchFamily="49" charset="0"/>
                <a:cs typeface="Courier New" panose="02070309020205020404" pitchFamily="49" charset="0"/>
              </a:rPr>
              <a:t>     throw new </a:t>
            </a:r>
            <a:r>
              <a:rPr lang="en-GB" sz="1100" dirty="0" err="1">
                <a:latin typeface="Courier New" panose="02070309020205020404" pitchFamily="49" charset="0"/>
                <a:cs typeface="Courier New" panose="02070309020205020404" pitchFamily="49" charset="0"/>
              </a:rPr>
              <a:t>IllegalArgumentException</a:t>
            </a:r>
            <a:r>
              <a:rPr lang="en-GB" sz="1100" dirty="0">
                <a:latin typeface="Courier New" panose="02070309020205020404" pitchFamily="49" charset="0"/>
                <a:cs typeface="Courier New" panose="02070309020205020404" pitchFamily="49" charset="0"/>
              </a:rPr>
              <a:t>( "File: " + inputFileName1 + " not found");</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InputStream</a:t>
            </a:r>
            <a:r>
              <a:rPr lang="en-GB" sz="1100" dirty="0">
                <a:latin typeface="Courier New" panose="02070309020205020404" pitchFamily="49" charset="0"/>
                <a:cs typeface="Courier New" panose="02070309020205020404" pitchFamily="49" charset="0"/>
              </a:rPr>
              <a:t> in2 = </a:t>
            </a:r>
            <a:r>
              <a:rPr lang="en-GB" sz="1100" dirty="0" err="1">
                <a:latin typeface="Courier New" panose="02070309020205020404" pitchFamily="49" charset="0"/>
                <a:cs typeface="Courier New" panose="02070309020205020404" pitchFamily="49" charset="0"/>
              </a:rPr>
              <a:t>FileManager.get</a:t>
            </a:r>
            <a:r>
              <a:rPr lang="en-GB" sz="1100" dirty="0">
                <a:latin typeface="Courier New" panose="02070309020205020404" pitchFamily="49" charset="0"/>
                <a:cs typeface="Courier New" panose="02070309020205020404" pitchFamily="49" charset="0"/>
              </a:rPr>
              <a:t>().open(inputFileName2);</a:t>
            </a:r>
          </a:p>
          <a:p>
            <a:pPr marL="0" indent="0">
              <a:buNone/>
            </a:pPr>
            <a:r>
              <a:rPr lang="en-GB" sz="1100" dirty="0">
                <a:latin typeface="Courier New" panose="02070309020205020404" pitchFamily="49" charset="0"/>
                <a:cs typeface="Courier New" panose="02070309020205020404" pitchFamily="49" charset="0"/>
              </a:rPr>
              <a:t> if (in2 == null) {</a:t>
            </a:r>
          </a:p>
          <a:p>
            <a:pPr marL="0" indent="0">
              <a:buNone/>
            </a:pPr>
            <a:r>
              <a:rPr lang="en-GB" sz="1100" dirty="0">
                <a:latin typeface="Courier New" panose="02070309020205020404" pitchFamily="49" charset="0"/>
                <a:cs typeface="Courier New" panose="02070309020205020404" pitchFamily="49" charset="0"/>
              </a:rPr>
              <a:t>     throw new </a:t>
            </a:r>
            <a:r>
              <a:rPr lang="en-GB" sz="1100" dirty="0" err="1">
                <a:latin typeface="Courier New" panose="02070309020205020404" pitchFamily="49" charset="0"/>
                <a:cs typeface="Courier New" panose="02070309020205020404" pitchFamily="49" charset="0"/>
              </a:rPr>
              <a:t>IllegalArgumentException</a:t>
            </a:r>
            <a:r>
              <a:rPr lang="en-GB" sz="1100" dirty="0">
                <a:latin typeface="Courier New" panose="02070309020205020404" pitchFamily="49" charset="0"/>
                <a:cs typeface="Courier New" panose="02070309020205020404" pitchFamily="49" charset="0"/>
              </a:rPr>
              <a:t>( "File: " + inputFileName2 + " not found");</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a:t>
            </a:r>
            <a:r>
              <a:rPr lang="en-GB" sz="1100" b="1" dirty="0">
                <a:latin typeface="Courier New" panose="02070309020205020404" pitchFamily="49" charset="0"/>
                <a:cs typeface="Courier New" panose="02070309020205020404" pitchFamily="49" charset="0"/>
              </a:rPr>
              <a:t>// read the RDF/XML files</a:t>
            </a:r>
          </a:p>
          <a:p>
            <a:pPr marL="0" indent="0">
              <a:buNone/>
            </a:pPr>
            <a:r>
              <a:rPr lang="en-GB" sz="1100" b="1" dirty="0">
                <a:latin typeface="Courier New" panose="02070309020205020404" pitchFamily="49" charset="0"/>
                <a:cs typeface="Courier New" panose="02070309020205020404" pitchFamily="49" charset="0"/>
              </a:rPr>
              <a:t> model1.read( in1, "" );</a:t>
            </a:r>
          </a:p>
          <a:p>
            <a:pPr marL="0" indent="0">
              <a:buNone/>
            </a:pPr>
            <a:r>
              <a:rPr lang="en-GB" sz="1100" b="1" dirty="0">
                <a:latin typeface="Courier New" panose="02070309020205020404" pitchFamily="49" charset="0"/>
                <a:cs typeface="Courier New" panose="02070309020205020404" pitchFamily="49" charset="0"/>
              </a:rPr>
              <a:t> model2.read( in2, "" );</a:t>
            </a:r>
          </a:p>
          <a:p>
            <a:pPr marL="0" indent="0">
              <a:buNone/>
            </a:pPr>
            <a:r>
              <a:rPr lang="en-GB" sz="1100" b="1"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 merge the graphs</a:t>
            </a:r>
          </a:p>
          <a:p>
            <a:pPr marL="0" indent="0">
              <a:buNone/>
            </a:pPr>
            <a:r>
              <a:rPr lang="en-GB" sz="1100" b="1" dirty="0">
                <a:latin typeface="Courier New" panose="02070309020205020404" pitchFamily="49" charset="0"/>
                <a:cs typeface="Courier New" panose="02070309020205020404" pitchFamily="49" charset="0"/>
              </a:rPr>
              <a:t> Model </a:t>
            </a:r>
            <a:r>
              <a:rPr lang="en-GB" sz="1100" b="1" dirty="0" err="1">
                <a:latin typeface="Courier New" panose="02070309020205020404" pitchFamily="49" charset="0"/>
                <a:cs typeface="Courier New" panose="02070309020205020404" pitchFamily="49" charset="0"/>
              </a:rPr>
              <a:t>model</a:t>
            </a:r>
            <a:r>
              <a:rPr lang="en-GB" sz="1100" b="1" dirty="0">
                <a:latin typeface="Courier New" panose="02070309020205020404" pitchFamily="49" charset="0"/>
                <a:cs typeface="Courier New" panose="02070309020205020404" pitchFamily="49" charset="0"/>
              </a:rPr>
              <a:t> = model1.union(model2);</a:t>
            </a:r>
          </a:p>
          <a:p>
            <a:pPr marL="0" indent="0">
              <a:buNone/>
            </a:pP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 // print the graph as RDF/XML</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model.write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System.out</a:t>
            </a:r>
            <a:r>
              <a:rPr lang="en-GB" sz="1100" dirty="0">
                <a:latin typeface="Courier New" panose="02070309020205020404" pitchFamily="49" charset="0"/>
                <a:cs typeface="Courier New" panose="02070309020205020404" pitchFamily="49" charset="0"/>
              </a:rPr>
              <a:t>, "RDF/XML-ABBREV");</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System.out.println</a:t>
            </a:r>
            <a:r>
              <a:rPr lang="en-GB"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74380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Jena i ontologije</a:t>
            </a:r>
            <a:endParaRPr lang="en-GB" dirty="0"/>
          </a:p>
        </p:txBody>
      </p:sp>
      <p:sp>
        <p:nvSpPr>
          <p:cNvPr id="3" name="Content Placeholder 2"/>
          <p:cNvSpPr>
            <a:spLocks noGrp="1"/>
          </p:cNvSpPr>
          <p:nvPr>
            <p:ph idx="1"/>
          </p:nvPr>
        </p:nvSpPr>
        <p:spPr/>
        <p:txBody>
          <a:bodyPr>
            <a:normAutofit fontScale="62500" lnSpcReduction="20000"/>
          </a:bodyPr>
          <a:lstStyle/>
          <a:p>
            <a:r>
              <a:rPr lang="sr-Latn-RS" dirty="0" smtClean="0"/>
              <a:t>Pomoću ontologije možemo na formalan način da predstavimo značenje koncepata i relacija koji zajedno karakterišu neki domen.</a:t>
            </a:r>
          </a:p>
          <a:p>
            <a:r>
              <a:rPr lang="sr-Latn-RS" dirty="0" smtClean="0"/>
              <a:t>Na primer, koncepti kao što su crno vino, belo vino i roze, varijeteti grožđa, godine berbi, vinarije, ..., karakterišu domen proizvodnje </a:t>
            </a:r>
            <a:r>
              <a:rPr lang="sr-Latn-RS" smtClean="0"/>
              <a:t>i </a:t>
            </a:r>
            <a:r>
              <a:rPr lang="sr-Latn-RS" smtClean="0"/>
              <a:t>prodaje </a:t>
            </a:r>
            <a:r>
              <a:rPr lang="sr-Latn-RS" dirty="0" smtClean="0"/>
              <a:t>vina i omogućuju da se u ovom domenu formalno definišu iskazi kao što su „vinarije proizvode vino“, „vina imaju godinu berbe“,...</a:t>
            </a:r>
          </a:p>
          <a:p>
            <a:r>
              <a:rPr lang="sr-Latn-RS" dirty="0" smtClean="0"/>
              <a:t>Ontologija vina može inicijalno da se razvoje za konkretnu aplikaciju, kao što je informacioni sistem skladišta supermarketa i da bude slična kao baza podataka (</a:t>
            </a:r>
            <a:r>
              <a:rPr lang="sr-Latn-RS" b="1" dirty="0" smtClean="0"/>
              <a:t>ovekill!</a:t>
            </a:r>
            <a:r>
              <a:rPr lang="sr-Latn-RS" dirty="0" smtClean="0"/>
              <a:t>).</a:t>
            </a:r>
          </a:p>
          <a:p>
            <a:r>
              <a:rPr lang="sr-Latn-RS" dirty="0" smtClean="0"/>
              <a:t>Tipična greška je da se ontologija koristi umesto baze podataka.</a:t>
            </a:r>
          </a:p>
          <a:p>
            <a:r>
              <a:rPr lang="sr-Latn-RS" dirty="0" smtClean="0"/>
              <a:t>Pored toga ontologija može da se publikuje i da postane reusable za različite slučajeve korušćenja.</a:t>
            </a:r>
          </a:p>
          <a:p>
            <a:r>
              <a:rPr lang="sr-Latn-RS" dirty="0" smtClean="0"/>
              <a:t>Na primer, supermarket može da koristi ontologiju vina da svoju ponudu vina integriše sa širom ponudom nekog georgrafskog pordučija.</a:t>
            </a:r>
            <a:r>
              <a:rPr lang="en-GB" dirty="0" smtClean="0"/>
              <a:t> </a:t>
            </a:r>
            <a:endParaRPr lang="sr-Latn-RS" dirty="0" smtClean="0"/>
          </a:p>
          <a:p>
            <a:r>
              <a:rPr lang="sr-Latn-RS" dirty="0" smtClean="0"/>
              <a:t>Ili da ponudi </a:t>
            </a:r>
            <a:r>
              <a:rPr lang="en-GB" dirty="0" smtClean="0"/>
              <a:t>recommendation program</a:t>
            </a:r>
            <a:r>
              <a:rPr lang="sr-Latn-RS" dirty="0" smtClean="0"/>
              <a:t> koji preporučuje adekvatno vino u obrok.</a:t>
            </a:r>
            <a:endParaRPr lang="en-GB" dirty="0"/>
          </a:p>
        </p:txBody>
      </p:sp>
    </p:spTree>
    <p:extLst>
      <p:ext uri="{BB962C8B-B14F-4D97-AF65-F5344CB8AC3E}">
        <p14:creationId xmlns:p14="http://schemas.microsoft.com/office/powerpoint/2010/main" val="286513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Jena Ontology API</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Jena Ontology API podržava širok skup jezika za predstavljanje ontologija – od RDFS do OWL full (uz Pellet integraciju i OWL 2 jezike)</a:t>
            </a:r>
          </a:p>
          <a:p>
            <a:r>
              <a:rPr lang="sr-Latn-RS" dirty="0" smtClean="0"/>
              <a:t>Neutralan je u odnosu na jezik – Java klase su iste za sve podržane jezike</a:t>
            </a:r>
          </a:p>
          <a:p>
            <a:r>
              <a:rPr lang="sr-Latn-RS" dirty="0" smtClean="0"/>
              <a:t>Na primer OntClass može da bude OWL klasa ili RDFS klasa</a:t>
            </a:r>
          </a:p>
          <a:p>
            <a:r>
              <a:rPr lang="sr-Latn-RS" dirty="0" smtClean="0"/>
              <a:t>Svaki jezik za predstavljanje ontologija ima </a:t>
            </a:r>
            <a:r>
              <a:rPr lang="sr-Latn-RS" i="1" dirty="0" smtClean="0"/>
              <a:t>profil</a:t>
            </a:r>
            <a:r>
              <a:rPr lang="sr-Latn-RS" dirty="0" smtClean="0"/>
              <a:t> kojim su nabrojani podržani konstrukti i imena klasa i svojstava</a:t>
            </a:r>
            <a:endParaRPr lang="en-GB" i="1" dirty="0"/>
          </a:p>
        </p:txBody>
      </p:sp>
    </p:spTree>
    <p:extLst>
      <p:ext uri="{BB962C8B-B14F-4D97-AF65-F5344CB8AC3E}">
        <p14:creationId xmlns:p14="http://schemas.microsoft.com/office/powerpoint/2010/main" val="3558094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OntModel</a:t>
            </a:r>
            <a:endParaRPr lang="en-GB" dirty="0"/>
          </a:p>
        </p:txBody>
      </p:sp>
      <p:sp>
        <p:nvSpPr>
          <p:cNvPr id="3" name="Content Placeholder 2"/>
          <p:cNvSpPr>
            <a:spLocks noGrp="1"/>
          </p:cNvSpPr>
          <p:nvPr>
            <p:ph idx="1"/>
          </p:nvPr>
        </p:nvSpPr>
        <p:spPr/>
        <p:txBody>
          <a:bodyPr/>
          <a:lstStyle/>
          <a:p>
            <a:r>
              <a:rPr lang="sr-Latn-RS" dirty="0" smtClean="0"/>
              <a:t>Profil je predstavljen klasom </a:t>
            </a:r>
            <a:r>
              <a:rPr lang="sr-Latn-RS" b="1" dirty="0" smtClean="0"/>
              <a:t>OntModel</a:t>
            </a:r>
            <a:r>
              <a:rPr lang="sr-Latn-RS" dirty="0" smtClean="0"/>
              <a:t> koja nasleđuje Jena klasu </a:t>
            </a:r>
            <a:r>
              <a:rPr lang="sr-Latn-RS" b="1" dirty="0" smtClean="0"/>
              <a:t>Model</a:t>
            </a:r>
          </a:p>
          <a:p>
            <a:r>
              <a:rPr lang="sr-Latn-RS" dirty="0" smtClean="0"/>
              <a:t>Klasa </a:t>
            </a:r>
            <a:r>
              <a:rPr lang="sr-Latn-RS" b="1" dirty="0" smtClean="0"/>
              <a:t>Model</a:t>
            </a:r>
            <a:r>
              <a:rPr lang="sr-Latn-RS" dirty="0" smtClean="0"/>
              <a:t> omogućuje manipulidanje RDF podacima</a:t>
            </a:r>
          </a:p>
          <a:p>
            <a:r>
              <a:rPr lang="sr-Latn-RS" dirty="0" smtClean="0"/>
              <a:t>Klasa </a:t>
            </a:r>
            <a:r>
              <a:rPr lang="sr-Latn-RS" b="1" dirty="0" smtClean="0"/>
              <a:t>OntModel</a:t>
            </a:r>
            <a:r>
              <a:rPr lang="sr-Latn-RS" dirty="0" smtClean="0"/>
              <a:t> dodaje funkcionalnosti karakteristične za OWL dijalekte</a:t>
            </a:r>
            <a:endParaRPr lang="en-GB" dirty="0"/>
          </a:p>
        </p:txBody>
      </p:sp>
    </p:spTree>
    <p:extLst>
      <p:ext uri="{BB962C8B-B14F-4D97-AF65-F5344CB8AC3E}">
        <p14:creationId xmlns:p14="http://schemas.microsoft.com/office/powerpoint/2010/main" val="3682833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3" name="Content Placeholder 2"/>
          <p:cNvSpPr>
            <a:spLocks noGrp="1"/>
          </p:cNvSpPr>
          <p:nvPr>
            <p:ph idx="1"/>
          </p:nvPr>
        </p:nvSpPr>
        <p:spPr/>
        <p:txBody>
          <a:bodyPr>
            <a:normAutofit lnSpcReduction="10000"/>
          </a:bodyPr>
          <a:lstStyle/>
          <a:p>
            <a:r>
              <a:rPr lang="sr-Latn-RS" dirty="0" smtClean="0"/>
              <a:t>Kada se manipuliše ontologijom, iskazi su i dalje tripleti S-P-O</a:t>
            </a:r>
          </a:p>
          <a:p>
            <a:r>
              <a:rPr lang="sr-Latn-RS" dirty="0" smtClean="0"/>
              <a:t>Ovim tripletima i dalje se pristupa pomoću klase </a:t>
            </a:r>
            <a:r>
              <a:rPr lang="sr-Latn-RS" b="1" dirty="0" smtClean="0"/>
              <a:t>Statement</a:t>
            </a:r>
            <a:endParaRPr lang="sr-Latn-RS" dirty="0"/>
          </a:p>
          <a:p>
            <a:r>
              <a:rPr lang="sr-Latn-RS" dirty="0" smtClean="0"/>
              <a:t>Ontology API ne menja RDF pogled na ontologiju</a:t>
            </a:r>
          </a:p>
          <a:p>
            <a:r>
              <a:rPr lang="sr-Latn-RS" dirty="0" smtClean="0"/>
              <a:t>Jena rezoner kreira model koji, pored iskaza sadržanih u RDF fajlu, </a:t>
            </a:r>
            <a:r>
              <a:rPr lang="sr-Latn-RS" i="1" dirty="0" smtClean="0"/>
              <a:t>sadrži i iskaze za koje se može zaključiti da se nalaze u modelu</a:t>
            </a:r>
          </a:p>
          <a:p>
            <a:pPr marL="0" indent="0">
              <a:buNone/>
            </a:pPr>
            <a:endParaRPr lang="en-GB" dirty="0"/>
          </a:p>
        </p:txBody>
      </p:sp>
    </p:spTree>
    <p:extLst>
      <p:ext uri="{BB962C8B-B14F-4D97-AF65-F5344CB8AC3E}">
        <p14:creationId xmlns:p14="http://schemas.microsoft.com/office/powerpoint/2010/main" val="2867825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Izvedeni graf</a:t>
            </a:r>
            <a:endParaRPr lang="en-GB" dirty="0"/>
          </a:p>
        </p:txBody>
      </p:sp>
      <p:sp>
        <p:nvSpPr>
          <p:cNvPr id="3" name="Content Placeholder 2"/>
          <p:cNvSpPr>
            <a:spLocks noGrp="1"/>
          </p:cNvSpPr>
          <p:nvPr>
            <p:ph idx="1"/>
          </p:nvPr>
        </p:nvSpPr>
        <p:spPr>
          <a:xfrm>
            <a:off x="304800" y="1541804"/>
            <a:ext cx="4648200" cy="3581400"/>
          </a:xfrm>
        </p:spPr>
        <p:txBody>
          <a:bodyPr>
            <a:normAutofit fontScale="92500" lnSpcReduction="10000"/>
          </a:bodyPr>
          <a:lstStyle/>
          <a:p>
            <a:r>
              <a:rPr lang="sr-Latn-RS" b="1" dirty="0" smtClean="0"/>
              <a:t>Graf</a:t>
            </a:r>
            <a:r>
              <a:rPr lang="sr-Latn-RS" dirty="0" smtClean="0"/>
              <a:t> je interni Jena interfejs koji predstavlja skup iskaza</a:t>
            </a:r>
          </a:p>
          <a:p>
            <a:r>
              <a:rPr lang="sr-Latn-RS" dirty="0" smtClean="0"/>
              <a:t>Rezoner koristi sadržaj osnovnog grafa i semantička pravila da kreira skup osnovnih i izvedenih iskaza</a:t>
            </a:r>
            <a:endParaRPr lang="en-GB" dirty="0"/>
          </a:p>
        </p:txBody>
      </p:sp>
      <p:pic>
        <p:nvPicPr>
          <p:cNvPr id="3074" name="Picture 2" descr="C:\Users\milansegedinac\Downloads\ont-model-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411" y="1524000"/>
            <a:ext cx="3753853"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04800" y="5029200"/>
            <a:ext cx="8654464"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dirty="0" smtClean="0"/>
              <a:t>Ovaj skup iskaza je takođe graf</a:t>
            </a:r>
          </a:p>
          <a:p>
            <a:r>
              <a:rPr lang="sr-Latn-RS" b="1" dirty="0" smtClean="0"/>
              <a:t>OntModel </a:t>
            </a:r>
            <a:r>
              <a:rPr lang="sr-Latn-RS" dirty="0" smtClean="0"/>
              <a:t>klasa koristi taj spoljašnji graf</a:t>
            </a:r>
          </a:p>
          <a:p>
            <a:r>
              <a:rPr lang="sr-Latn-RS" dirty="0" smtClean="0"/>
              <a:t>Bazni graf može da bude smešten u memoriji, u bazi podataka ili na neki drugi način</a:t>
            </a:r>
            <a:endParaRPr lang="en-GB" dirty="0"/>
          </a:p>
        </p:txBody>
      </p:sp>
    </p:spTree>
    <p:extLst>
      <p:ext uri="{BB962C8B-B14F-4D97-AF65-F5344CB8AC3E}">
        <p14:creationId xmlns:p14="http://schemas.microsoft.com/office/powerpoint/2010/main" val="20353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ESWC ontologija</a:t>
            </a:r>
            <a:endParaRPr lang="en-GB" dirty="0"/>
          </a:p>
        </p:txBody>
      </p:sp>
      <p:pic>
        <p:nvPicPr>
          <p:cNvPr id="4098" name="Picture 2" descr="C:\Users\milansegedinac\Downloads\eswc-clas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5984875" cy="474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31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Jena</a:t>
            </a:r>
            <a:endParaRPr lang="en-GB" dirty="0"/>
          </a:p>
        </p:txBody>
      </p:sp>
      <p:sp>
        <p:nvSpPr>
          <p:cNvPr id="3" name="Content Placeholder 2"/>
          <p:cNvSpPr>
            <a:spLocks noGrp="1"/>
          </p:cNvSpPr>
          <p:nvPr>
            <p:ph idx="1"/>
          </p:nvPr>
        </p:nvSpPr>
        <p:spPr/>
        <p:txBody>
          <a:bodyPr>
            <a:normAutofit/>
          </a:bodyPr>
          <a:lstStyle/>
          <a:p>
            <a:r>
              <a:rPr lang="sr-Latn-RS" dirty="0" smtClean="0"/>
              <a:t>Jena je Java API pomoću koga možemo da kreiramo i manipulišemo RDF grafovima</a:t>
            </a:r>
            <a:r>
              <a:rPr lang="en-GB" dirty="0" smtClean="0"/>
              <a:t>.</a:t>
            </a:r>
            <a:endParaRPr lang="sr-Latn-RS" dirty="0" smtClean="0"/>
          </a:p>
          <a:p>
            <a:r>
              <a:rPr lang="sr-Latn-RS" dirty="0" smtClean="0"/>
              <a:t>Ima klase i interfejse koje predstavljaju grafove, resurse, svojstva i literale.</a:t>
            </a:r>
          </a:p>
          <a:p>
            <a:pPr lvl="1"/>
            <a:r>
              <a:rPr lang="en-GB" dirty="0" smtClean="0"/>
              <a:t>Resource </a:t>
            </a:r>
            <a:endParaRPr lang="sr-Latn-RS" dirty="0" smtClean="0"/>
          </a:p>
          <a:p>
            <a:pPr lvl="1"/>
            <a:r>
              <a:rPr lang="en-GB" dirty="0" smtClean="0"/>
              <a:t>Property </a:t>
            </a:r>
            <a:endParaRPr lang="sr-Latn-RS" dirty="0" smtClean="0"/>
          </a:p>
          <a:p>
            <a:pPr lvl="1"/>
            <a:r>
              <a:rPr lang="en-GB" dirty="0" smtClean="0"/>
              <a:t>Literal </a:t>
            </a:r>
            <a:endParaRPr lang="sr-Latn-RS" dirty="0" smtClean="0"/>
          </a:p>
          <a:p>
            <a:pPr lvl="1"/>
            <a:r>
              <a:rPr lang="en-GB" dirty="0" smtClean="0"/>
              <a:t>Model</a:t>
            </a:r>
            <a:endParaRPr lang="en-GB" dirty="0"/>
          </a:p>
        </p:txBody>
      </p:sp>
    </p:spTree>
    <p:extLst>
      <p:ext uri="{BB962C8B-B14F-4D97-AF65-F5344CB8AC3E}">
        <p14:creationId xmlns:p14="http://schemas.microsoft.com/office/powerpoint/2010/main" val="1563255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modela</a:t>
            </a:r>
            <a:endParaRPr lang="en-GB" dirty="0"/>
          </a:p>
        </p:txBody>
      </p:sp>
      <p:sp>
        <p:nvSpPr>
          <p:cNvPr id="3" name="Content Placeholder 2"/>
          <p:cNvSpPr>
            <a:spLocks noGrp="1"/>
          </p:cNvSpPr>
          <p:nvPr>
            <p:ph idx="1"/>
          </p:nvPr>
        </p:nvSpPr>
        <p:spPr/>
        <p:txBody>
          <a:bodyPr>
            <a:normAutofit fontScale="92500" lnSpcReduction="10000"/>
          </a:bodyPr>
          <a:lstStyle/>
          <a:p>
            <a:r>
              <a:rPr lang="sr-Latn-RS" b="1" dirty="0" smtClean="0"/>
              <a:t>OntModel</a:t>
            </a:r>
            <a:r>
              <a:rPr lang="sr-Latn-RS" dirty="0" smtClean="0"/>
              <a:t> je podklasa klase </a:t>
            </a:r>
            <a:r>
              <a:rPr lang="sr-Latn-RS" b="1" dirty="0" smtClean="0"/>
              <a:t>Model</a:t>
            </a:r>
            <a:r>
              <a:rPr lang="sr-Latn-RS" dirty="0" smtClean="0"/>
              <a:t> </a:t>
            </a:r>
          </a:p>
          <a:p>
            <a:pPr marL="0" indent="0">
              <a:buNone/>
            </a:pPr>
            <a:r>
              <a:rPr lang="en-GB" sz="2800" dirty="0" err="1">
                <a:latin typeface="Courier New" panose="02070309020205020404" pitchFamily="49" charset="0"/>
                <a:cs typeface="Courier New" panose="02070309020205020404" pitchFamily="49" charset="0"/>
              </a:rPr>
              <a:t>OntModel</a:t>
            </a:r>
            <a:r>
              <a:rPr lang="en-GB" sz="2800" dirty="0">
                <a:latin typeface="Courier New" panose="02070309020205020404" pitchFamily="49" charset="0"/>
                <a:cs typeface="Courier New" panose="02070309020205020404" pitchFamily="49" charset="0"/>
              </a:rPr>
              <a:t> m = </a:t>
            </a:r>
            <a:r>
              <a:rPr lang="en-GB" sz="2800" dirty="0" err="1">
                <a:latin typeface="Courier New" panose="02070309020205020404" pitchFamily="49" charset="0"/>
                <a:cs typeface="Courier New" panose="02070309020205020404" pitchFamily="49" charset="0"/>
              </a:rPr>
              <a:t>ModelFactory.createOntologyModel</a:t>
            </a:r>
            <a:r>
              <a:rPr lang="en-GB" sz="2800" dirty="0" smtClean="0">
                <a:latin typeface="Courier New" panose="02070309020205020404" pitchFamily="49" charset="0"/>
                <a:cs typeface="Courier New" panose="02070309020205020404" pitchFamily="49" charset="0"/>
              </a:rPr>
              <a:t>();</a:t>
            </a:r>
            <a:endParaRPr lang="sr-Latn-RS" sz="2800" dirty="0" smtClean="0">
              <a:latin typeface="Courier New" panose="02070309020205020404" pitchFamily="49" charset="0"/>
              <a:cs typeface="Courier New" panose="02070309020205020404" pitchFamily="49" charset="0"/>
            </a:endParaRPr>
          </a:p>
          <a:p>
            <a:r>
              <a:rPr lang="sr-Latn-RS" dirty="0"/>
              <a:t>Ovim je kreiran model </a:t>
            </a:r>
            <a:r>
              <a:rPr lang="sr-Latn-RS" dirty="0" smtClean="0"/>
              <a:t>u default verziji:</a:t>
            </a:r>
          </a:p>
          <a:p>
            <a:pPr lvl="1"/>
            <a:r>
              <a:rPr lang="sr-Latn-RS" dirty="0" smtClean="0"/>
              <a:t>OWL full sintaksa</a:t>
            </a:r>
          </a:p>
          <a:p>
            <a:pPr lvl="1"/>
            <a:r>
              <a:rPr lang="sr-Latn-RS" dirty="0" smtClean="0"/>
              <a:t>Smešten u memoriju</a:t>
            </a:r>
          </a:p>
          <a:p>
            <a:pPr lvl="1"/>
            <a:r>
              <a:rPr lang="sr-Latn-RS" dirty="0" smtClean="0"/>
              <a:t>Sa RDFS rezonovanjem</a:t>
            </a:r>
          </a:p>
          <a:p>
            <a:r>
              <a:rPr lang="sr-Latn-RS" dirty="0" smtClean="0"/>
              <a:t>Ovaj model ima mogućnost rezonovanja (na primer podklase i podsvojstva) što se odražava na performansu</a:t>
            </a:r>
          </a:p>
        </p:txBody>
      </p:sp>
    </p:spTree>
    <p:extLst>
      <p:ext uri="{BB962C8B-B14F-4D97-AF65-F5344CB8AC3E}">
        <p14:creationId xmlns:p14="http://schemas.microsoft.com/office/powerpoint/2010/main" val="2889465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custom modela</a:t>
            </a:r>
            <a:endParaRPr lang="en-GB" dirty="0"/>
          </a:p>
        </p:txBody>
      </p:sp>
      <p:sp>
        <p:nvSpPr>
          <p:cNvPr id="3" name="Content Placeholder 2"/>
          <p:cNvSpPr>
            <a:spLocks noGrp="1"/>
          </p:cNvSpPr>
          <p:nvPr>
            <p:ph idx="1"/>
          </p:nvPr>
        </p:nvSpPr>
        <p:spPr>
          <a:xfrm>
            <a:off x="457200" y="1524000"/>
            <a:ext cx="8229600" cy="4525963"/>
          </a:xfrm>
        </p:spPr>
        <p:txBody>
          <a:bodyPr/>
          <a:lstStyle/>
          <a:p>
            <a:r>
              <a:rPr lang="sr-Latn-RS" dirty="0" smtClean="0"/>
              <a:t>Prilikom kreiranja modela, prosledimo </a:t>
            </a:r>
            <a:r>
              <a:rPr lang="en-GB" b="1" dirty="0" err="1" smtClean="0"/>
              <a:t>OntModelSpec</a:t>
            </a:r>
            <a:endParaRPr lang="sr-Latn-RS" b="1" dirty="0" smtClean="0"/>
          </a:p>
          <a:p>
            <a:r>
              <a:rPr lang="sr-Latn-RS" dirty="0" smtClean="0"/>
              <a:t>Na primer, model sa isključenim rezonovanjem bismo kreirali kao</a:t>
            </a:r>
          </a:p>
          <a:p>
            <a:pPr marL="0" indent="0">
              <a:buNone/>
            </a:pPr>
            <a:r>
              <a:rPr lang="en-GB" sz="2600" dirty="0" err="1">
                <a:latin typeface="Courier New" panose="02070309020205020404" pitchFamily="49" charset="0"/>
                <a:cs typeface="Courier New" panose="02070309020205020404" pitchFamily="49" charset="0"/>
              </a:rPr>
              <a:t>OntModel</a:t>
            </a:r>
            <a:r>
              <a:rPr lang="en-GB" sz="2600" dirty="0">
                <a:latin typeface="Courier New" panose="02070309020205020404" pitchFamily="49" charset="0"/>
                <a:cs typeface="Courier New" panose="02070309020205020404" pitchFamily="49" charset="0"/>
              </a:rPr>
              <a:t> m = </a:t>
            </a:r>
            <a:r>
              <a:rPr lang="en-GB" sz="2600" dirty="0" err="1">
                <a:latin typeface="Courier New" panose="02070309020205020404" pitchFamily="49" charset="0"/>
                <a:cs typeface="Courier New" panose="02070309020205020404" pitchFamily="49" charset="0"/>
              </a:rPr>
              <a:t>ModelFactory.createOntologyModel</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OntModelSpec.OWL_MEM</a:t>
            </a:r>
            <a:r>
              <a:rPr lang="en-GB" sz="2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33300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Specifikacija modela</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76626011"/>
              </p:ext>
            </p:extLst>
          </p:nvPr>
        </p:nvGraphicFramePr>
        <p:xfrm>
          <a:off x="457200" y="1676400"/>
          <a:ext cx="8305800" cy="4787509"/>
        </p:xfrm>
        <a:graphic>
          <a:graphicData uri="http://schemas.openxmlformats.org/drawingml/2006/table">
            <a:tbl>
              <a:tblPr>
                <a:tableStyleId>{2D5ABB26-0587-4C30-8999-92F81FD0307C}</a:tableStyleId>
              </a:tblPr>
              <a:tblGrid>
                <a:gridCol w="2514600"/>
                <a:gridCol w="1066800"/>
                <a:gridCol w="1295400"/>
                <a:gridCol w="3429000"/>
              </a:tblGrid>
              <a:tr h="310205">
                <a:tc>
                  <a:txBody>
                    <a:bodyPr/>
                    <a:lstStyle/>
                    <a:p>
                      <a:pPr algn="l"/>
                      <a:r>
                        <a:rPr lang="en-GB" sz="1600" b="1" dirty="0" err="1">
                          <a:effectLst/>
                        </a:rPr>
                        <a:t>OntModelSpec</a:t>
                      </a:r>
                      <a:endParaRPr lang="en-GB" sz="1600" b="1" dirty="0">
                        <a:effectLst/>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a:effectLst/>
                        </a:rPr>
                        <a:t>Language profile</a:t>
                      </a: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a:effectLst/>
                        </a:rPr>
                        <a:t>Storage model</a:t>
                      </a: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dirty="0" err="1">
                          <a:effectLst/>
                        </a:rPr>
                        <a:t>Reasoner</a:t>
                      </a:r>
                      <a:endParaRPr lang="en-GB" sz="1600" b="1" dirty="0">
                        <a:effectLst/>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05">
                <a:tc>
                  <a:txBody>
                    <a:bodyPr/>
                    <a:lstStyle/>
                    <a:p>
                      <a:pPr fontAlgn="t"/>
                      <a:r>
                        <a:rPr lang="en-GB" sz="1600">
                          <a:effectLst/>
                        </a:rPr>
                        <a:t>OWL_MEM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858">
                <a:tc>
                  <a:txBody>
                    <a:bodyPr/>
                    <a:lstStyle/>
                    <a:p>
                      <a:pPr fontAlgn="t"/>
                      <a:r>
                        <a:rPr lang="en-GB" sz="1600">
                          <a:effectLst/>
                        </a:rPr>
                        <a:t>OWL_MEM_TRANS_INF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3435">
                <a:tc>
                  <a:txBody>
                    <a:bodyPr/>
                    <a:lstStyle/>
                    <a:p>
                      <a:pPr fontAlgn="t"/>
                      <a:r>
                        <a:rPr lang="en-GB" sz="1600">
                          <a:effectLst/>
                        </a:rPr>
                        <a:t>OWL_MEM_RULE_INF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5512">
                <a:tc>
                  <a:txBody>
                    <a:bodyPr/>
                    <a:lstStyle/>
                    <a:p>
                      <a:pPr fontAlgn="t"/>
                      <a:r>
                        <a:rPr lang="en-GB" sz="1600">
                          <a:effectLst/>
                        </a:rPr>
                        <a:t>OWL_MEM_MICRO_RULE_INF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optimised 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4068">
                <a:tc>
                  <a:txBody>
                    <a:bodyPr/>
                    <a:lstStyle/>
                    <a:p>
                      <a:pPr fontAlgn="t"/>
                      <a:r>
                        <a:rPr lang="en-GB" sz="1600">
                          <a:effectLst/>
                        </a:rPr>
                        <a:t>OWL_MEM_MINI_RULE_INF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full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subset of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05">
                <a:tc>
                  <a:txBody>
                    <a:bodyPr/>
                    <a:lstStyle/>
                    <a:p>
                      <a:pPr fontAlgn="t"/>
                      <a:r>
                        <a:rPr lang="en-GB" sz="1600">
                          <a:effectLst/>
                        </a:rPr>
                        <a:t>OWL_DL_MEM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5512">
                <a:tc>
                  <a:txBody>
                    <a:bodyPr/>
                    <a:lstStyle/>
                    <a:p>
                      <a:pPr fontAlgn="t"/>
                      <a:r>
                        <a:rPr lang="en-GB" sz="1600">
                          <a:effectLst/>
                        </a:rPr>
                        <a:t>OWL_DL_MEM_RDFS_INF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 </a:t>
                      </a:r>
                      <a:r>
                        <a:rPr lang="en-GB" sz="1600" dirty="0" err="1">
                          <a:effectLst/>
                        </a:rPr>
                        <a:t>reasoner</a:t>
                      </a:r>
                      <a:r>
                        <a:rPr lang="en-GB" sz="1600" dirty="0">
                          <a:effectLst/>
                        </a:rPr>
                        <a:t> with RDFS-level entailment-rules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404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Specifikacija modela</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78737165"/>
              </p:ext>
            </p:extLst>
          </p:nvPr>
        </p:nvGraphicFramePr>
        <p:xfrm>
          <a:off x="609600" y="1600200"/>
          <a:ext cx="8001000" cy="4843222"/>
        </p:xfrm>
        <a:graphic>
          <a:graphicData uri="http://schemas.openxmlformats.org/drawingml/2006/table">
            <a:tbl>
              <a:tblPr>
                <a:tableStyleId>{2D5ABB26-0587-4C30-8999-92F81FD0307C}</a:tableStyleId>
              </a:tblPr>
              <a:tblGrid>
                <a:gridCol w="2667000"/>
                <a:gridCol w="1371600"/>
                <a:gridCol w="1219200"/>
                <a:gridCol w="2743200"/>
              </a:tblGrid>
              <a:tr h="393816">
                <a:tc>
                  <a:txBody>
                    <a:bodyPr/>
                    <a:lstStyle/>
                    <a:p>
                      <a:pPr algn="l"/>
                      <a:r>
                        <a:rPr lang="en-GB" sz="1600" b="1" kern="1200" dirty="0" err="1">
                          <a:effectLst/>
                        </a:rPr>
                        <a:t>OntModelSpec</a:t>
                      </a:r>
                      <a:endParaRPr lang="en-GB" sz="1600" b="1" kern="1200" dirty="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kern="1200">
                          <a:effectLst/>
                        </a:rPr>
                        <a:t>Language profile</a:t>
                      </a:r>
                      <a:endParaRPr lang="en-GB" sz="1600" b="1" kern="120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kern="1200">
                          <a:effectLst/>
                        </a:rPr>
                        <a:t>Storage model</a:t>
                      </a:r>
                      <a:endParaRPr lang="en-GB" sz="1600" b="1" kern="120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kern="1200" dirty="0" err="1">
                          <a:effectLst/>
                        </a:rPr>
                        <a:t>Reasoner</a:t>
                      </a:r>
                      <a:endParaRPr lang="en-GB" sz="1600" b="1" kern="1200" dirty="0">
                        <a:solidFill>
                          <a:schemeClr val="tx1"/>
                        </a:solidFill>
                        <a:effectLst/>
                        <a:latin typeface="+mn-lt"/>
                        <a:ea typeface="+mn-ea"/>
                        <a:cs typeface="+mn-cs"/>
                      </a:endParaRPr>
                    </a:p>
                  </a:txBody>
                  <a:tcPr marL="38033" marR="38033" marT="19017" marB="190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816">
                <a:tc>
                  <a:txBody>
                    <a:bodyPr/>
                    <a:lstStyle/>
                    <a:p>
                      <a:pPr fontAlgn="t"/>
                      <a:r>
                        <a:rPr lang="en-GB" sz="1600" dirty="0">
                          <a:effectLst/>
                        </a:rPr>
                        <a:t>OWL_DL_MEM_TRANS_INF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8543">
                <a:tc>
                  <a:txBody>
                    <a:bodyPr/>
                    <a:lstStyle/>
                    <a:p>
                      <a:pPr fontAlgn="t"/>
                      <a:r>
                        <a:rPr lang="en-GB" sz="1600" dirty="0">
                          <a:effectLst/>
                        </a:rPr>
                        <a:t>OWL_DL_MEM_RULE_INF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DL</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038">
                <a:tc>
                  <a:txBody>
                    <a:bodyPr/>
                    <a:lstStyle/>
                    <a:p>
                      <a:pPr fontAlgn="t"/>
                      <a:r>
                        <a:rPr lang="en-GB" sz="1600" dirty="0">
                          <a:effectLst/>
                        </a:rPr>
                        <a:t>OWL_LITE_MEM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Lite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816">
                <a:tc>
                  <a:txBody>
                    <a:bodyPr/>
                    <a:lstStyle/>
                    <a:p>
                      <a:pPr fontAlgn="t"/>
                      <a:r>
                        <a:rPr lang="en-GB" sz="1600" dirty="0">
                          <a:effectLst/>
                        </a:rPr>
                        <a:t>OWL_LITE_MEM_TRANS_INF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Lite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595">
                <a:tc>
                  <a:txBody>
                    <a:bodyPr/>
                    <a:lstStyle/>
                    <a:p>
                      <a:pPr fontAlgn="t"/>
                      <a:r>
                        <a:rPr lang="en-GB" sz="1600" dirty="0">
                          <a:effectLst/>
                        </a:rPr>
                        <a:t>OWL_LITE_MEM_RDFS_INF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OWL Lite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 </a:t>
                      </a:r>
                      <a:r>
                        <a:rPr lang="en-GB" sz="1600" dirty="0" err="1">
                          <a:effectLst/>
                        </a:rPr>
                        <a:t>reasoner</a:t>
                      </a:r>
                      <a:r>
                        <a:rPr lang="en-GB" sz="1600" dirty="0">
                          <a:effectLst/>
                        </a:rPr>
                        <a:t> with RDFS-level entailment-rules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8543">
                <a:tc>
                  <a:txBody>
                    <a:bodyPr/>
                    <a:lstStyle/>
                    <a:p>
                      <a:pPr fontAlgn="t"/>
                      <a:r>
                        <a:rPr lang="en-GB" sz="1600" dirty="0">
                          <a:effectLst/>
                        </a:rPr>
                        <a:t>OWL_LITE_MEM_RULES_INF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OWL </a:t>
                      </a:r>
                      <a:r>
                        <a:rPr lang="en-GB" sz="1600" dirty="0" err="1">
                          <a:effectLst/>
                        </a:rPr>
                        <a:t>Lite</a:t>
                      </a:r>
                      <a:endParaRPr lang="en-GB" sz="1600" dirty="0">
                        <a:effectLst/>
                      </a:endParaRP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rule-based </a:t>
                      </a:r>
                      <a:r>
                        <a:rPr lang="en-GB" sz="1600" dirty="0" err="1">
                          <a:effectLst/>
                        </a:rPr>
                        <a:t>reasoner</a:t>
                      </a:r>
                      <a:r>
                        <a:rPr lang="en-GB" sz="1600" dirty="0">
                          <a:effectLst/>
                        </a:rPr>
                        <a:t> with OWL 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038">
                <a:tc>
                  <a:txBody>
                    <a:bodyPr/>
                    <a:lstStyle/>
                    <a:p>
                      <a:pPr fontAlgn="t"/>
                      <a:r>
                        <a:rPr lang="en-GB" sz="1600">
                          <a:effectLst/>
                        </a:rPr>
                        <a:t>RDFS_MEM</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RDFS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none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816">
                <a:tc>
                  <a:txBody>
                    <a:bodyPr/>
                    <a:lstStyle/>
                    <a:p>
                      <a:pPr fontAlgn="t"/>
                      <a:r>
                        <a:rPr lang="en-GB" sz="1600">
                          <a:effectLst/>
                        </a:rPr>
                        <a:t>RDFS_MEM_TRANS_INF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RDFS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transitive class-hierarchy inference</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595">
                <a:tc>
                  <a:txBody>
                    <a:bodyPr/>
                    <a:lstStyle/>
                    <a:p>
                      <a:pPr fontAlgn="t"/>
                      <a:r>
                        <a:rPr lang="en-GB" sz="1600">
                          <a:effectLst/>
                        </a:rPr>
                        <a:t>RDFS_MEM_RDFS_INF</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RDFS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in-memory</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rule </a:t>
                      </a:r>
                      <a:r>
                        <a:rPr lang="en-GB" sz="1600" dirty="0" err="1">
                          <a:effectLst/>
                        </a:rPr>
                        <a:t>reasoner</a:t>
                      </a:r>
                      <a:r>
                        <a:rPr lang="en-GB" sz="1600" dirty="0">
                          <a:effectLst/>
                        </a:rPr>
                        <a:t> with RDFS-level entailment-rules</a:t>
                      </a:r>
                    </a:p>
                  </a:txBody>
                  <a:tcPr marL="38033" marR="38033" marT="19017" marB="190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1381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Jedna ili više ontologija?</a:t>
            </a:r>
            <a:endParaRPr lang="en-GB" dirty="0"/>
          </a:p>
        </p:txBody>
      </p:sp>
      <p:pic>
        <p:nvPicPr>
          <p:cNvPr id="6146" name="Picture 2" descr="C:\Users\milansegedinac\Downloads\ont-model-layers-im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4" y="1676400"/>
            <a:ext cx="751732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379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Importovanje ontologija</a:t>
            </a:r>
            <a:endParaRPr lang="en-GB" dirty="0"/>
          </a:p>
        </p:txBody>
      </p:sp>
      <p:sp>
        <p:nvSpPr>
          <p:cNvPr id="3" name="Content Placeholder 2"/>
          <p:cNvSpPr>
            <a:spLocks noGrp="1"/>
          </p:cNvSpPr>
          <p:nvPr>
            <p:ph idx="1"/>
          </p:nvPr>
        </p:nvSpPr>
        <p:spPr/>
        <p:txBody>
          <a:bodyPr/>
          <a:lstStyle/>
          <a:p>
            <a:r>
              <a:rPr lang="sr-Latn-RS" dirty="0" smtClean="0"/>
              <a:t>Bazni model je u stvari unija modela (po jedan model za svaku importovanu ontologiju)</a:t>
            </a:r>
          </a:p>
          <a:p>
            <a:r>
              <a:rPr lang="sr-Latn-RS" dirty="0" smtClean="0"/>
              <a:t>Kada </a:t>
            </a:r>
            <a:r>
              <a:rPr lang="sr-Latn-RS" b="1" dirty="0" smtClean="0"/>
              <a:t>read</a:t>
            </a:r>
            <a:r>
              <a:rPr lang="sr-Latn-RS" dirty="0" smtClean="0"/>
              <a:t> metoda naiđe na import u ontologiji pokušaće da uveze i tu ontologiju kao nov graf u bazni model</a:t>
            </a:r>
          </a:p>
        </p:txBody>
      </p:sp>
    </p:spTree>
    <p:extLst>
      <p:ext uri="{BB962C8B-B14F-4D97-AF65-F5344CB8AC3E}">
        <p14:creationId xmlns:p14="http://schemas.microsoft.com/office/powerpoint/2010/main" val="1904356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Učitavanje ontologija</a:t>
            </a:r>
            <a:endParaRPr lang="en-GB" dirty="0"/>
          </a:p>
        </p:txBody>
      </p:sp>
      <p:sp>
        <p:nvSpPr>
          <p:cNvPr id="3" name="Content Placeholder 2"/>
          <p:cNvSpPr>
            <a:spLocks noGrp="1"/>
          </p:cNvSpPr>
          <p:nvPr>
            <p:ph idx="1"/>
          </p:nvPr>
        </p:nvSpPr>
        <p:spPr/>
        <p:txBody>
          <a:bodyPr>
            <a:normAutofit/>
          </a:bodyPr>
          <a:lstStyle/>
          <a:p>
            <a:r>
              <a:rPr lang="en-GB" sz="2400" dirty="0">
                <a:latin typeface="Courier New" panose="02070309020205020404" pitchFamily="49" charset="0"/>
                <a:cs typeface="Courier New" panose="02070309020205020404" pitchFamily="49" charset="0"/>
              </a:rPr>
              <a:t>read( String </a:t>
            </a:r>
            <a:r>
              <a:rPr lang="en-GB" sz="2400" dirty="0" err="1">
                <a:latin typeface="Courier New" panose="02070309020205020404" pitchFamily="49" charset="0"/>
                <a:cs typeface="Courier New" panose="02070309020205020404" pitchFamily="49" charset="0"/>
              </a:rPr>
              <a:t>url</a:t>
            </a:r>
            <a:r>
              <a:rPr lang="en-GB" sz="2400" dirty="0">
                <a:latin typeface="Courier New" panose="02070309020205020404" pitchFamily="49" charset="0"/>
                <a:cs typeface="Courier New" panose="02070309020205020404" pitchFamily="49" charset="0"/>
              </a:rPr>
              <a:t>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Reader </a:t>
            </a:r>
            <a:r>
              <a:rPr lang="en-GB" sz="2400" dirty="0" err="1">
                <a:latin typeface="Courier New" panose="02070309020205020404" pitchFamily="49" charset="0"/>
                <a:cs typeface="Courier New" panose="02070309020205020404" pitchFamily="49" charset="0"/>
              </a:rPr>
              <a:t>reader</a:t>
            </a:r>
            <a:r>
              <a:rPr lang="en-GB" sz="2400" dirty="0">
                <a:latin typeface="Courier New" panose="02070309020205020404" pitchFamily="49" charset="0"/>
                <a:cs typeface="Courier New" panose="02070309020205020404" pitchFamily="49" charset="0"/>
              </a:rPr>
              <a:t>, String base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a:t>
            </a:r>
            <a:r>
              <a:rPr lang="en-GB" sz="2400" dirty="0" err="1">
                <a:latin typeface="Courier New" panose="02070309020205020404" pitchFamily="49" charset="0"/>
                <a:cs typeface="Courier New" panose="02070309020205020404" pitchFamily="49" charset="0"/>
              </a:rPr>
              <a:t>InputStream</a:t>
            </a:r>
            <a:r>
              <a:rPr lang="en-GB" sz="2400" dirty="0">
                <a:latin typeface="Courier New" panose="02070309020205020404" pitchFamily="49" charset="0"/>
                <a:cs typeface="Courier New" panose="02070309020205020404" pitchFamily="49" charset="0"/>
              </a:rPr>
              <a:t> reader, String base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String </a:t>
            </a:r>
            <a:r>
              <a:rPr lang="en-GB" sz="2400" dirty="0" err="1">
                <a:latin typeface="Courier New" panose="02070309020205020404" pitchFamily="49" charset="0"/>
                <a:cs typeface="Courier New" panose="02070309020205020404" pitchFamily="49" charset="0"/>
              </a:rPr>
              <a:t>url</a:t>
            </a:r>
            <a:r>
              <a:rPr lang="en-GB" sz="2400" dirty="0">
                <a:latin typeface="Courier New" panose="02070309020205020404" pitchFamily="49" charset="0"/>
                <a:cs typeface="Courier New" panose="02070309020205020404" pitchFamily="49" charset="0"/>
              </a:rPr>
              <a:t>, String </a:t>
            </a:r>
            <a:r>
              <a:rPr lang="en-GB" sz="2400" dirty="0" err="1">
                <a:latin typeface="Courier New" panose="02070309020205020404" pitchFamily="49" charset="0"/>
                <a:cs typeface="Courier New" panose="02070309020205020404" pitchFamily="49" charset="0"/>
              </a:rPr>
              <a:t>lang</a:t>
            </a:r>
            <a:r>
              <a:rPr lang="en-GB" sz="2400" dirty="0">
                <a:latin typeface="Courier New" panose="02070309020205020404" pitchFamily="49" charset="0"/>
                <a:cs typeface="Courier New" panose="02070309020205020404" pitchFamily="49" charset="0"/>
              </a:rPr>
              <a:t>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Reader </a:t>
            </a:r>
            <a:r>
              <a:rPr lang="en-GB" sz="2400" dirty="0" err="1">
                <a:latin typeface="Courier New" panose="02070309020205020404" pitchFamily="49" charset="0"/>
                <a:cs typeface="Courier New" panose="02070309020205020404" pitchFamily="49" charset="0"/>
              </a:rPr>
              <a:t>reader</a:t>
            </a:r>
            <a:r>
              <a:rPr lang="en-GB" sz="2400" dirty="0">
                <a:latin typeface="Courier New" panose="02070309020205020404" pitchFamily="49" charset="0"/>
                <a:cs typeface="Courier New" panose="02070309020205020404" pitchFamily="49" charset="0"/>
              </a:rPr>
              <a:t>, String base, String Lang ) </a:t>
            </a:r>
            <a:endParaRPr lang="sr-Latn-RS"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read( </a:t>
            </a:r>
            <a:r>
              <a:rPr lang="en-GB" sz="2400" dirty="0" err="1">
                <a:latin typeface="Courier New" panose="02070309020205020404" pitchFamily="49" charset="0"/>
                <a:cs typeface="Courier New" panose="02070309020205020404" pitchFamily="49" charset="0"/>
              </a:rPr>
              <a:t>InputStream</a:t>
            </a:r>
            <a:r>
              <a:rPr lang="en-GB" sz="2400" dirty="0">
                <a:latin typeface="Courier New" panose="02070309020205020404" pitchFamily="49" charset="0"/>
                <a:cs typeface="Courier New" panose="02070309020205020404" pitchFamily="49" charset="0"/>
              </a:rPr>
              <a:t> reader, String base, String Lang )</a:t>
            </a:r>
          </a:p>
        </p:txBody>
      </p:sp>
    </p:spTree>
    <p:extLst>
      <p:ext uri="{BB962C8B-B14F-4D97-AF65-F5344CB8AC3E}">
        <p14:creationId xmlns:p14="http://schemas.microsoft.com/office/powerpoint/2010/main" val="2046957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Document manager</a:t>
            </a:r>
            <a:endParaRPr lang="en-GB" dirty="0"/>
          </a:p>
        </p:txBody>
      </p:sp>
      <p:sp>
        <p:nvSpPr>
          <p:cNvPr id="3" name="Content Placeholder 2"/>
          <p:cNvSpPr>
            <a:spLocks noGrp="1"/>
          </p:cNvSpPr>
          <p:nvPr>
            <p:ph idx="1"/>
          </p:nvPr>
        </p:nvSpPr>
        <p:spPr/>
        <p:txBody>
          <a:bodyPr>
            <a:normAutofit fontScale="62500" lnSpcReduction="20000"/>
          </a:bodyPr>
          <a:lstStyle/>
          <a:p>
            <a:r>
              <a:rPr lang="sr-Latn-RS" b="1" dirty="0" smtClean="0"/>
              <a:t>OntModel</a:t>
            </a:r>
            <a:r>
              <a:rPr lang="sr-Latn-RS" dirty="0" smtClean="0"/>
              <a:t> ima ducment manager kojim se specificiraju karakteristike upravljanja ontologijama</a:t>
            </a:r>
          </a:p>
          <a:p>
            <a:r>
              <a:rPr lang="sr-Latn-RS" dirty="0" smtClean="0"/>
              <a:t>Postoji globalni document manager, koji se po deafultu dodeljuje priliko kreiranja OntModela</a:t>
            </a:r>
          </a:p>
          <a:p>
            <a:r>
              <a:rPr lang="sr-Latn-RS" dirty="0" smtClean="0"/>
              <a:t>Pomoću document managera mogu se specificirati konfiguracije navođenjem RDF fajla</a:t>
            </a:r>
          </a:p>
          <a:p>
            <a:r>
              <a:rPr lang="sr-Latn-RS" dirty="0" smtClean="0"/>
              <a:t>Na primer:</a:t>
            </a:r>
          </a:p>
          <a:p>
            <a:pPr marL="0" indent="0">
              <a:buNone/>
            </a:pPr>
            <a:r>
              <a:rPr lang="en-GB" sz="2600" dirty="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DocumentManagerPolicy</a:t>
            </a:r>
            <a:r>
              <a:rPr lang="en-GB" sz="2600" dirty="0">
                <a:latin typeface="Courier New" panose="02070309020205020404" pitchFamily="49" charset="0"/>
                <a:cs typeface="Courier New" panose="02070309020205020404" pitchFamily="49" charset="0"/>
              </a:rPr>
              <a:t>&gt; </a:t>
            </a:r>
            <a:endParaRPr lang="sr-Latn-RS" sz="2600" dirty="0" smtClean="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 </a:t>
            </a:r>
            <a:r>
              <a:rPr lang="en-GB" sz="2600" dirty="0">
                <a:latin typeface="Courier New" panose="02070309020205020404" pitchFamily="49" charset="0"/>
                <a:cs typeface="Courier New" panose="02070309020205020404" pitchFamily="49" charset="0"/>
              </a:rPr>
              <a:t>policy for controlling the </a:t>
            </a:r>
            <a:r>
              <a:rPr lang="sr-Latn-RS" sz="2600" dirty="0" smtClean="0">
                <a:latin typeface="Courier New" panose="02070309020205020404" pitchFamily="49" charset="0"/>
                <a:cs typeface="Courier New" panose="02070309020205020404" pitchFamily="49" charset="0"/>
              </a:rPr>
              <a:t>dm</a:t>
            </a:r>
            <a:r>
              <a:rPr lang="en-GB" sz="2600" dirty="0" smtClean="0">
                <a:latin typeface="Courier New" panose="02070309020205020404" pitchFamily="49" charset="0"/>
                <a:cs typeface="Courier New" panose="02070309020205020404" pitchFamily="49" charset="0"/>
              </a:rPr>
              <a:t>'s </a:t>
            </a:r>
            <a:r>
              <a:rPr lang="en-GB" sz="2600" dirty="0">
                <a:latin typeface="Courier New" panose="02070309020205020404" pitchFamily="49" charset="0"/>
                <a:cs typeface="Courier New" panose="02070309020205020404" pitchFamily="49" charset="0"/>
              </a:rPr>
              <a:t>behaviour --&gt; </a:t>
            </a:r>
            <a:endParaRPr lang="sr-Latn-RS" sz="2600" dirty="0" smtClean="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processImports</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rdf:datatype</a:t>
            </a:r>
            <a:r>
              <a:rPr lang="en-GB" sz="2600" dirty="0">
                <a:latin typeface="Courier New" panose="02070309020205020404" pitchFamily="49" charset="0"/>
                <a:cs typeface="Courier New" panose="02070309020205020404" pitchFamily="49" charset="0"/>
              </a:rPr>
              <a:t>="&amp;</a:t>
            </a:r>
            <a:r>
              <a:rPr lang="en-GB" sz="2600" dirty="0" err="1">
                <a:latin typeface="Courier New" panose="02070309020205020404" pitchFamily="49" charset="0"/>
                <a:cs typeface="Courier New" panose="02070309020205020404" pitchFamily="49" charset="0"/>
              </a:rPr>
              <a:t>xsd;boolean</a:t>
            </a:r>
            <a:r>
              <a:rPr lang="en-GB" sz="2600" dirty="0" smtClean="0">
                <a:latin typeface="Courier New" panose="02070309020205020404" pitchFamily="49" charset="0"/>
                <a:cs typeface="Courier New" panose="02070309020205020404" pitchFamily="49" charset="0"/>
              </a:rPr>
              <a:t>"&gt;</a:t>
            </a:r>
            <a:r>
              <a:rPr lang="sr-Latn-RS" sz="2600" dirty="0" smtClean="0">
                <a:latin typeface="Courier New" panose="02070309020205020404" pitchFamily="49" charset="0"/>
                <a:cs typeface="Courier New" panose="02070309020205020404" pitchFamily="49" charset="0"/>
              </a:rPr>
              <a:t> </a:t>
            </a:r>
          </a:p>
          <a:p>
            <a:pPr marL="0" indent="0">
              <a:buNone/>
            </a:pPr>
            <a:r>
              <a:rPr lang="sr-Latn-RS" sz="2600" dirty="0" smtClean="0">
                <a:latin typeface="Courier New" panose="02070309020205020404" pitchFamily="49" charset="0"/>
                <a:cs typeface="Courier New" panose="02070309020205020404" pitchFamily="49" charset="0"/>
              </a:rPr>
              <a:t>    t</a:t>
            </a:r>
            <a:r>
              <a:rPr lang="en-GB" sz="2600" dirty="0" smtClean="0">
                <a:latin typeface="Courier New" panose="02070309020205020404" pitchFamily="49" charset="0"/>
                <a:cs typeface="Courier New" panose="02070309020205020404" pitchFamily="49" charset="0"/>
              </a:rPr>
              <a:t>rue</a:t>
            </a:r>
            <a:endParaRPr lang="sr-Latn-RS" sz="2600" dirty="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processImports</a:t>
            </a:r>
            <a:r>
              <a:rPr lang="en-GB" sz="2600" dirty="0">
                <a:latin typeface="Courier New" panose="02070309020205020404" pitchFamily="49" charset="0"/>
                <a:cs typeface="Courier New" panose="02070309020205020404" pitchFamily="49" charset="0"/>
              </a:rPr>
              <a:t>&gt; </a:t>
            </a:r>
            <a:endParaRPr lang="sr-Latn-RS" sz="2600" dirty="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cacheModels</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rdf:datatype</a:t>
            </a:r>
            <a:r>
              <a:rPr lang="en-GB" sz="2600" dirty="0">
                <a:latin typeface="Courier New" panose="02070309020205020404" pitchFamily="49" charset="0"/>
                <a:cs typeface="Courier New" panose="02070309020205020404" pitchFamily="49" charset="0"/>
              </a:rPr>
              <a:t>="&amp;</a:t>
            </a:r>
            <a:r>
              <a:rPr lang="en-GB" sz="2600" dirty="0" err="1">
                <a:latin typeface="Courier New" panose="02070309020205020404" pitchFamily="49" charset="0"/>
                <a:cs typeface="Courier New" panose="02070309020205020404" pitchFamily="49" charset="0"/>
              </a:rPr>
              <a:t>xsd;boolean</a:t>
            </a:r>
            <a:r>
              <a:rPr lang="en-GB" sz="2600" dirty="0" smtClean="0">
                <a:latin typeface="Courier New" panose="02070309020205020404" pitchFamily="49" charset="0"/>
                <a:cs typeface="Courier New" panose="02070309020205020404" pitchFamily="49" charset="0"/>
              </a:rPr>
              <a:t>"&gt;</a:t>
            </a:r>
            <a:endParaRPr lang="sr-Latn-RS" sz="2600" dirty="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t</a:t>
            </a:r>
            <a:r>
              <a:rPr lang="en-GB" sz="2600" dirty="0" smtClean="0">
                <a:latin typeface="Courier New" panose="02070309020205020404" pitchFamily="49" charset="0"/>
                <a:cs typeface="Courier New" panose="02070309020205020404" pitchFamily="49" charset="0"/>
              </a:rPr>
              <a:t>rue</a:t>
            </a:r>
            <a:endParaRPr lang="sr-Latn-RS" sz="2600" dirty="0" smtClean="0">
              <a:latin typeface="Courier New" panose="02070309020205020404" pitchFamily="49" charset="0"/>
              <a:cs typeface="Courier New" panose="02070309020205020404" pitchFamily="49" charset="0"/>
            </a:endParaRPr>
          </a:p>
          <a:p>
            <a:pPr marL="0" indent="0">
              <a:buNone/>
            </a:pPr>
            <a:r>
              <a:rPr lang="sr-Latn-RS" sz="2600" dirty="0" smtClean="0">
                <a:latin typeface="Courier New" panose="02070309020205020404" pitchFamily="49" charset="0"/>
                <a:cs typeface="Courier New" panose="02070309020205020404" pitchFamily="49" charset="0"/>
              </a:rPr>
              <a:t>  </a:t>
            </a: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cacheModels</a:t>
            </a:r>
            <a:r>
              <a:rPr lang="en-GB" sz="2600" dirty="0">
                <a:latin typeface="Courier New" panose="02070309020205020404" pitchFamily="49" charset="0"/>
                <a:cs typeface="Courier New" panose="02070309020205020404" pitchFamily="49" charset="0"/>
              </a:rPr>
              <a:t>&gt; </a:t>
            </a:r>
            <a:endParaRPr lang="sr-Latn-RS" sz="2600" dirty="0" smtClean="0">
              <a:latin typeface="Courier New" panose="02070309020205020404" pitchFamily="49" charset="0"/>
              <a:cs typeface="Courier New" panose="02070309020205020404" pitchFamily="49" charset="0"/>
            </a:endParaRPr>
          </a:p>
          <a:p>
            <a:pPr marL="0" indent="0">
              <a:buNone/>
            </a:pPr>
            <a:r>
              <a:rPr lang="en-GB" sz="2600" dirty="0" smtClean="0">
                <a:latin typeface="Courier New" panose="02070309020205020404" pitchFamily="49" charset="0"/>
                <a:cs typeface="Courier New" panose="02070309020205020404" pitchFamily="49" charset="0"/>
              </a:rPr>
              <a:t>&lt;/</a:t>
            </a:r>
            <a:r>
              <a:rPr lang="en-GB" sz="2600" dirty="0" err="1">
                <a:latin typeface="Courier New" panose="02070309020205020404" pitchFamily="49" charset="0"/>
                <a:cs typeface="Courier New" panose="02070309020205020404" pitchFamily="49" charset="0"/>
              </a:rPr>
              <a:t>DocumentManagerPolicy</a:t>
            </a:r>
            <a:r>
              <a:rPr lang="en-GB" sz="26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35204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Lokalni importi</a:t>
            </a:r>
            <a:endParaRPr lang="en-GB" dirty="0"/>
          </a:p>
        </p:txBody>
      </p:sp>
      <p:sp>
        <p:nvSpPr>
          <p:cNvPr id="3" name="Content Placeholder 2"/>
          <p:cNvSpPr>
            <a:spLocks noGrp="1"/>
          </p:cNvSpPr>
          <p:nvPr>
            <p:ph idx="1"/>
          </p:nvPr>
        </p:nvSpPr>
        <p:spPr/>
        <p:txBody>
          <a:bodyPr>
            <a:normAutofit/>
          </a:bodyPr>
          <a:lstStyle/>
          <a:p>
            <a:r>
              <a:rPr lang="sr-Latn-RS" dirty="0" smtClean="0"/>
              <a:t>Ontologije tipično importuju druge ontologije</a:t>
            </a:r>
          </a:p>
          <a:p>
            <a:r>
              <a:rPr lang="sr-Latn-RS" dirty="0" smtClean="0"/>
              <a:t>Ontologije koje koristimo možemo da imamo i kao lokalne importe (ne samo URL)</a:t>
            </a:r>
          </a:p>
          <a:p>
            <a:r>
              <a:rPr lang="sr-Latn-RS" dirty="0" smtClean="0"/>
              <a:t>Za to koristimo klasu </a:t>
            </a:r>
            <a:r>
              <a:rPr lang="sr-Latn-RS" b="1" dirty="0" smtClean="0"/>
              <a:t>FileManager</a:t>
            </a:r>
          </a:p>
          <a:p>
            <a:pPr marL="0" indent="0">
              <a:buNone/>
            </a:pPr>
            <a:r>
              <a:rPr lang="en-GB" sz="2100" dirty="0" err="1">
                <a:latin typeface="Courier New" panose="02070309020205020404" pitchFamily="49" charset="0"/>
                <a:cs typeface="Courier New" panose="02070309020205020404" pitchFamily="49" charset="0"/>
              </a:rPr>
              <a:t>OntModel</a:t>
            </a:r>
            <a:r>
              <a:rPr lang="en-GB" sz="2100" dirty="0">
                <a:latin typeface="Courier New" panose="02070309020205020404" pitchFamily="49" charset="0"/>
                <a:cs typeface="Courier New" panose="02070309020205020404" pitchFamily="49" charset="0"/>
              </a:rPr>
              <a:t> m = </a:t>
            </a:r>
            <a:r>
              <a:rPr lang="en-GB" sz="2100" dirty="0" err="1">
                <a:latin typeface="Courier New" panose="02070309020205020404" pitchFamily="49" charset="0"/>
                <a:cs typeface="Courier New" panose="02070309020205020404" pitchFamily="49" charset="0"/>
              </a:rPr>
              <a:t>ModelFactory.createOntologyModel</a:t>
            </a:r>
            <a:r>
              <a:rPr lang="en-GB" sz="2100" dirty="0">
                <a:latin typeface="Courier New" panose="02070309020205020404" pitchFamily="49" charset="0"/>
                <a:cs typeface="Courier New" panose="02070309020205020404" pitchFamily="49" charset="0"/>
              </a:rPr>
              <a:t>(); </a:t>
            </a:r>
            <a:endParaRPr lang="sr-Latn-RS" sz="2100" dirty="0" smtClean="0">
              <a:latin typeface="Courier New" panose="02070309020205020404" pitchFamily="49" charset="0"/>
              <a:cs typeface="Courier New" panose="02070309020205020404" pitchFamily="49" charset="0"/>
            </a:endParaRPr>
          </a:p>
          <a:p>
            <a:pPr marL="0" indent="0">
              <a:buNone/>
            </a:pPr>
            <a:r>
              <a:rPr lang="en-GB" sz="2100" dirty="0" err="1" smtClean="0">
                <a:latin typeface="Courier New" panose="02070309020205020404" pitchFamily="49" charset="0"/>
                <a:cs typeface="Courier New" panose="02070309020205020404" pitchFamily="49" charset="0"/>
              </a:rPr>
              <a:t>OntDocumentManager</a:t>
            </a:r>
            <a:r>
              <a:rPr lang="en-GB" sz="2100" dirty="0" smtClean="0">
                <a:latin typeface="Courier New" panose="02070309020205020404" pitchFamily="49" charset="0"/>
                <a:cs typeface="Courier New" panose="02070309020205020404" pitchFamily="49" charset="0"/>
              </a:rPr>
              <a:t> </a:t>
            </a:r>
            <a:r>
              <a:rPr lang="en-GB" sz="2100" dirty="0" err="1">
                <a:latin typeface="Courier New" panose="02070309020205020404" pitchFamily="49" charset="0"/>
                <a:cs typeface="Courier New" panose="02070309020205020404" pitchFamily="49" charset="0"/>
              </a:rPr>
              <a:t>dm</a:t>
            </a:r>
            <a:r>
              <a:rPr lang="en-GB" sz="2100" dirty="0">
                <a:latin typeface="Courier New" panose="02070309020205020404" pitchFamily="49" charset="0"/>
                <a:cs typeface="Courier New" panose="02070309020205020404" pitchFamily="49" charset="0"/>
              </a:rPr>
              <a:t> = </a:t>
            </a:r>
            <a:r>
              <a:rPr lang="en-GB" sz="2100" dirty="0" err="1">
                <a:latin typeface="Courier New" panose="02070309020205020404" pitchFamily="49" charset="0"/>
                <a:cs typeface="Courier New" panose="02070309020205020404" pitchFamily="49" charset="0"/>
              </a:rPr>
              <a:t>m.getDocumentManager</a:t>
            </a:r>
            <a:r>
              <a:rPr lang="en-GB" sz="2100" dirty="0">
                <a:latin typeface="Courier New" panose="02070309020205020404" pitchFamily="49" charset="0"/>
                <a:cs typeface="Courier New" panose="02070309020205020404" pitchFamily="49" charset="0"/>
              </a:rPr>
              <a:t>(); </a:t>
            </a:r>
            <a:endParaRPr lang="sr-Latn-RS" sz="2100" dirty="0" smtClean="0">
              <a:latin typeface="Courier New" panose="02070309020205020404" pitchFamily="49" charset="0"/>
              <a:cs typeface="Courier New" panose="02070309020205020404" pitchFamily="49" charset="0"/>
            </a:endParaRPr>
          </a:p>
          <a:p>
            <a:pPr marL="0" indent="0">
              <a:buNone/>
            </a:pPr>
            <a:r>
              <a:rPr lang="en-GB" sz="2100" dirty="0" err="1" smtClean="0">
                <a:latin typeface="Courier New" panose="02070309020205020404" pitchFamily="49" charset="0"/>
                <a:cs typeface="Courier New" panose="02070309020205020404" pitchFamily="49" charset="0"/>
              </a:rPr>
              <a:t>dm.addAltEntry</a:t>
            </a:r>
            <a:r>
              <a:rPr lang="en-GB" sz="2100" dirty="0">
                <a:latin typeface="Courier New" panose="02070309020205020404" pitchFamily="49" charset="0"/>
                <a:cs typeface="Courier New" panose="02070309020205020404" pitchFamily="49" charset="0"/>
              </a:rPr>
              <a:t>( "http://</a:t>
            </a:r>
            <a:r>
              <a:rPr lang="en-GB" sz="2100" dirty="0" smtClean="0">
                <a:latin typeface="Courier New" panose="02070309020205020404" pitchFamily="49" charset="0"/>
                <a:cs typeface="Courier New" panose="02070309020205020404" pitchFamily="49" charset="0"/>
              </a:rPr>
              <a:t>www.es.org//ontology</a:t>
            </a:r>
            <a:r>
              <a:rPr lang="en-GB" sz="2100" dirty="0">
                <a:latin typeface="Courier New" panose="02070309020205020404" pitchFamily="49" charset="0"/>
                <a:cs typeface="Courier New" panose="02070309020205020404" pitchFamily="49" charset="0"/>
              </a:rPr>
              <a:t>", </a:t>
            </a:r>
            <a:r>
              <a:rPr lang="sr-Latn-RS" sz="2100" dirty="0" smtClean="0">
                <a:latin typeface="Courier New" panose="02070309020205020404" pitchFamily="49" charset="0"/>
                <a:cs typeface="Courier New" panose="02070309020205020404" pitchFamily="49" charset="0"/>
              </a:rPr>
              <a:t>  	</a:t>
            </a:r>
            <a:r>
              <a:rPr lang="en-GB" sz="2100" dirty="0" smtClean="0">
                <a:latin typeface="Courier New" panose="02070309020205020404" pitchFamily="49" charset="0"/>
                <a:cs typeface="Courier New" panose="02070309020205020404" pitchFamily="49" charset="0"/>
              </a:rPr>
              <a:t>"</a:t>
            </a:r>
            <a:r>
              <a:rPr lang="en-GB" sz="2100" dirty="0">
                <a:latin typeface="Courier New" panose="02070309020205020404" pitchFamily="49" charset="0"/>
                <a:cs typeface="Courier New" panose="02070309020205020404" pitchFamily="49" charset="0"/>
              </a:rPr>
              <a:t>file:" + JENA + </a:t>
            </a:r>
            <a:r>
              <a:rPr lang="en-GB" sz="2100" dirty="0" smtClean="0">
                <a:latin typeface="Courier New" panose="02070309020205020404" pitchFamily="49" charset="0"/>
                <a:cs typeface="Courier New" panose="02070309020205020404" pitchFamily="49" charset="0"/>
              </a:rPr>
              <a:t>"/</a:t>
            </a:r>
            <a:r>
              <a:rPr lang="en-GB" sz="2100" dirty="0">
                <a:latin typeface="Courier New" panose="02070309020205020404" pitchFamily="49" charset="0"/>
                <a:cs typeface="Courier New" panose="02070309020205020404" pitchFamily="49" charset="0"/>
              </a:rPr>
              <a:t>eswc-2006-09-21.rdf" ); </a:t>
            </a:r>
            <a:endParaRPr lang="sr-Latn-RS" sz="2100" dirty="0" smtClean="0">
              <a:latin typeface="Courier New" panose="02070309020205020404" pitchFamily="49" charset="0"/>
              <a:cs typeface="Courier New" panose="02070309020205020404" pitchFamily="49" charset="0"/>
            </a:endParaRPr>
          </a:p>
          <a:p>
            <a:pPr marL="0" indent="0">
              <a:buNone/>
            </a:pPr>
            <a:r>
              <a:rPr lang="en-GB" sz="2100" dirty="0" err="1" smtClean="0">
                <a:latin typeface="Courier New" panose="02070309020205020404" pitchFamily="49" charset="0"/>
                <a:cs typeface="Courier New" panose="02070309020205020404" pitchFamily="49" charset="0"/>
              </a:rPr>
              <a:t>m.read</a:t>
            </a:r>
            <a:r>
              <a:rPr lang="en-GB" sz="2100" dirty="0" smtClean="0">
                <a:latin typeface="Courier New" panose="02070309020205020404" pitchFamily="49" charset="0"/>
                <a:cs typeface="Courier New" panose="02070309020205020404" pitchFamily="49" charset="0"/>
              </a:rPr>
              <a:t>("http</a:t>
            </a:r>
            <a:r>
              <a:rPr lang="en-GB" sz="2100" dirty="0">
                <a:latin typeface="Courier New" panose="02070309020205020404" pitchFamily="49" charset="0"/>
                <a:cs typeface="Courier New" panose="02070309020205020404" pitchFamily="49" charset="0"/>
              </a:rPr>
              <a:t>://www.es.org//</a:t>
            </a:r>
            <a:r>
              <a:rPr lang="en-GB" sz="2100" dirty="0" smtClean="0">
                <a:latin typeface="Courier New" panose="02070309020205020404" pitchFamily="49" charset="0"/>
                <a:cs typeface="Courier New" panose="02070309020205020404" pitchFamily="49" charset="0"/>
              </a:rPr>
              <a:t>ontology");</a:t>
            </a:r>
            <a:endParaRPr lang="en-GB" sz="2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925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OntResource</a:t>
            </a:r>
            <a:endParaRPr lang="en-GB" dirty="0"/>
          </a:p>
        </p:txBody>
      </p:sp>
      <p:sp>
        <p:nvSpPr>
          <p:cNvPr id="3" name="Content Placeholder 2"/>
          <p:cNvSpPr>
            <a:spLocks noGrp="1"/>
          </p:cNvSpPr>
          <p:nvPr>
            <p:ph idx="1"/>
          </p:nvPr>
        </p:nvSpPr>
        <p:spPr/>
        <p:txBody>
          <a:bodyPr/>
          <a:lstStyle/>
          <a:p>
            <a:r>
              <a:rPr lang="sr-Latn-RS" dirty="0" smtClean="0"/>
              <a:t>Sve klase iz Jena Ontology API koje predstavljaju koncepte koji se koriste u ontologijama (klase, svojstva, ontlogije, individuali,...) su implementiraju interfejs </a:t>
            </a:r>
            <a:r>
              <a:rPr lang="en-GB" b="1" dirty="0" err="1" smtClean="0"/>
              <a:t>OntResource</a:t>
            </a:r>
            <a:r>
              <a:rPr lang="sr-Latn-RS" dirty="0" smtClean="0"/>
              <a:t>.</a:t>
            </a:r>
          </a:p>
          <a:p>
            <a:r>
              <a:rPr lang="sr-Latn-RS" b="1" dirty="0" smtClean="0"/>
              <a:t>OntResource</a:t>
            </a:r>
            <a:r>
              <a:rPr lang="sr-Latn-RS" dirty="0" smtClean="0"/>
              <a:t> interfejs nasleđuje Jena RDF </a:t>
            </a:r>
            <a:r>
              <a:rPr lang="sr-Latn-RS" b="1" dirty="0" smtClean="0"/>
              <a:t>Resource</a:t>
            </a:r>
            <a:r>
              <a:rPr lang="sr-Latn-RS" dirty="0" smtClean="0"/>
              <a:t> interfejs</a:t>
            </a:r>
            <a:endParaRPr lang="sr-Latn-RS" b="1" dirty="0" smtClean="0"/>
          </a:p>
          <a:p>
            <a:endParaRPr lang="en-GB" dirty="0"/>
          </a:p>
        </p:txBody>
      </p:sp>
    </p:spTree>
    <p:extLst>
      <p:ext uri="{BB962C8B-B14F-4D97-AF65-F5344CB8AC3E}">
        <p14:creationId xmlns:p14="http://schemas.microsoft.com/office/powerpoint/2010/main" val="2692990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Jena – kreiranje resursa</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latin typeface="Courier New" panose="02070309020205020404" pitchFamily="49" charset="0"/>
                <a:cs typeface="Courier New" panose="02070309020205020404" pitchFamily="49" charset="0"/>
              </a:rPr>
              <a:t>String </a:t>
            </a:r>
            <a:r>
              <a:rPr lang="en-GB" dirty="0" err="1">
                <a:latin typeface="Courier New" panose="02070309020205020404" pitchFamily="49" charset="0"/>
                <a:cs typeface="Courier New" panose="02070309020205020404" pitchFamily="49" charset="0"/>
              </a:rPr>
              <a:t>personURI</a:t>
            </a:r>
            <a:r>
              <a:rPr lang="en-GB" dirty="0">
                <a:latin typeface="Courier New" panose="02070309020205020404" pitchFamily="49" charset="0"/>
                <a:cs typeface="Courier New" panose="02070309020205020404" pitchFamily="49" charset="0"/>
              </a:rPr>
              <a:t>    = "http://somewhere/JohnSmith";</a:t>
            </a:r>
          </a:p>
          <a:p>
            <a:pPr marL="0" indent="0">
              <a:buNone/>
            </a:pPr>
            <a:r>
              <a:rPr lang="en-GB" dirty="0">
                <a:latin typeface="Courier New" panose="02070309020205020404" pitchFamily="49" charset="0"/>
                <a:cs typeface="Courier New" panose="02070309020205020404" pitchFamily="49" charset="0"/>
              </a:rPr>
              <a:t>String </a:t>
            </a:r>
            <a:r>
              <a:rPr lang="en-GB" dirty="0" err="1">
                <a:latin typeface="Courier New" panose="02070309020205020404" pitchFamily="49" charset="0"/>
                <a:cs typeface="Courier New" panose="02070309020205020404" pitchFamily="49" charset="0"/>
              </a:rPr>
              <a:t>fullName</a:t>
            </a:r>
            <a:r>
              <a:rPr lang="en-GB" dirty="0">
                <a:latin typeface="Courier New" panose="02070309020205020404" pitchFamily="49" charset="0"/>
                <a:cs typeface="Courier New" panose="02070309020205020404" pitchFamily="49" charset="0"/>
              </a:rPr>
              <a:t>     = "John Smith";</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create an empty Model</a:t>
            </a:r>
          </a:p>
          <a:p>
            <a:pPr marL="0" indent="0">
              <a:buNone/>
            </a:pPr>
            <a:r>
              <a:rPr lang="en-GB" dirty="0">
                <a:latin typeface="Courier New" panose="02070309020205020404" pitchFamily="49" charset="0"/>
                <a:cs typeface="Courier New" panose="02070309020205020404" pitchFamily="49" charset="0"/>
              </a:rPr>
              <a:t>Model </a:t>
            </a:r>
            <a:r>
              <a:rPr lang="en-GB" dirty="0" err="1">
                <a:latin typeface="Courier New" panose="02070309020205020404" pitchFamily="49" charset="0"/>
                <a:cs typeface="Courier New" panose="02070309020205020404" pitchFamily="49" charset="0"/>
              </a:rPr>
              <a:t>model</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ModelFactory.createDefaultModel</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create the resource</a:t>
            </a:r>
          </a:p>
          <a:p>
            <a:pPr marL="0" indent="0">
              <a:buNone/>
            </a:pPr>
            <a:r>
              <a:rPr lang="en-GB" dirty="0">
                <a:latin typeface="Courier New" panose="02070309020205020404" pitchFamily="49" charset="0"/>
                <a:cs typeface="Courier New" panose="02070309020205020404" pitchFamily="49" charset="0"/>
              </a:rPr>
              <a:t>Resource </a:t>
            </a:r>
            <a:r>
              <a:rPr lang="en-GB" dirty="0" err="1">
                <a:latin typeface="Courier New" panose="02070309020205020404" pitchFamily="49" charset="0"/>
                <a:cs typeface="Courier New" panose="02070309020205020404" pitchFamily="49" charset="0"/>
              </a:rPr>
              <a:t>johnSmith</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model.createResource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personURI</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add the property</a:t>
            </a:r>
          </a:p>
          <a:p>
            <a:pPr marL="0" indent="0">
              <a:buNone/>
            </a:pPr>
            <a:r>
              <a:rPr lang="en-GB" dirty="0" err="1">
                <a:latin typeface="Courier New" panose="02070309020205020404" pitchFamily="49" charset="0"/>
                <a:cs typeface="Courier New" panose="02070309020205020404" pitchFamily="49" charset="0"/>
              </a:rPr>
              <a:t>johnSmith.addProperty</a:t>
            </a:r>
            <a:r>
              <a:rPr lang="en-GB" dirty="0">
                <a:latin typeface="Courier New" panose="02070309020205020404" pitchFamily="49" charset="0"/>
                <a:cs typeface="Courier New" panose="02070309020205020404" pitchFamily="49" charset="0"/>
              </a:rPr>
              <a:t>(VCARD.FN, </a:t>
            </a:r>
            <a:r>
              <a:rPr lang="en-GB" dirty="0" err="1">
                <a:latin typeface="Courier New" panose="02070309020205020404" pitchFamily="49" charset="0"/>
                <a:cs typeface="Courier New" panose="02070309020205020404" pitchFamily="49" charset="0"/>
              </a:rPr>
              <a:t>fullName</a:t>
            </a: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logger.info("John Smith object: "+</a:t>
            </a:r>
            <a:r>
              <a:rPr lang="en-GB" dirty="0" err="1">
                <a:latin typeface="Courier New" panose="02070309020205020404" pitchFamily="49" charset="0"/>
                <a:cs typeface="Courier New" panose="02070309020205020404" pitchFamily="49" charset="0"/>
              </a:rPr>
              <a:t>johnSmith</a:t>
            </a:r>
            <a:r>
              <a:rPr lang="en-GB" dirty="0">
                <a:latin typeface="Courier New" panose="02070309020205020404" pitchFamily="49" charset="0"/>
                <a:cs typeface="Courier New" panose="02070309020205020404" pitchFamily="49" charset="0"/>
              </a:rPr>
              <a:t>);</a:t>
            </a:r>
          </a:p>
        </p:txBody>
      </p:sp>
      <p:sp>
        <p:nvSpPr>
          <p:cNvPr id="4" name="TextBox 3"/>
          <p:cNvSpPr txBox="1"/>
          <p:nvPr/>
        </p:nvSpPr>
        <p:spPr>
          <a:xfrm>
            <a:off x="7063374" y="6028565"/>
            <a:ext cx="1699625" cy="584775"/>
          </a:xfrm>
          <a:prstGeom prst="rect">
            <a:avLst/>
          </a:prstGeom>
          <a:noFill/>
        </p:spPr>
        <p:txBody>
          <a:bodyPr wrap="square" rtlCol="0">
            <a:spAutoFit/>
          </a:bodyPr>
          <a:lstStyle/>
          <a:p>
            <a:r>
              <a:rPr lang="sr-Latn-RS" sz="3200" dirty="0" smtClean="0"/>
              <a:t>Primer 1</a:t>
            </a:r>
          </a:p>
        </p:txBody>
      </p:sp>
    </p:spTree>
    <p:extLst>
      <p:ext uri="{BB962C8B-B14F-4D97-AF65-F5344CB8AC3E}">
        <p14:creationId xmlns:p14="http://schemas.microsoft.com/office/powerpoint/2010/main" val="3602378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OntResource atributi</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19125003"/>
              </p:ext>
            </p:extLst>
          </p:nvPr>
        </p:nvGraphicFramePr>
        <p:xfrm>
          <a:off x="729201" y="1371600"/>
          <a:ext cx="7685598" cy="5012100"/>
        </p:xfrm>
        <a:graphic>
          <a:graphicData uri="http://schemas.openxmlformats.org/drawingml/2006/table">
            <a:tbl>
              <a:tblPr>
                <a:tableStyleId>{2D5ABB26-0587-4C30-8999-92F81FD0307C}</a:tableStyleId>
              </a:tblPr>
              <a:tblGrid>
                <a:gridCol w="2013999"/>
                <a:gridCol w="5671599"/>
              </a:tblGrid>
              <a:tr h="341582">
                <a:tc>
                  <a:txBody>
                    <a:bodyPr/>
                    <a:lstStyle/>
                    <a:p>
                      <a:pPr algn="l"/>
                      <a:r>
                        <a:rPr lang="en-GB" sz="2000" b="1" dirty="0">
                          <a:effectLst/>
                        </a:rPr>
                        <a:t>Attribute</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b="1" dirty="0">
                          <a:effectLst/>
                        </a:rPr>
                        <a:t>Meaning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versionInfo</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string documenting the version or history of this resource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comment</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general comment associated with this value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82">
                <a:tc>
                  <a:txBody>
                    <a:bodyPr/>
                    <a:lstStyle/>
                    <a:p>
                      <a:pPr fontAlgn="t"/>
                      <a:r>
                        <a:rPr lang="en-GB" sz="2000">
                          <a:effectLst/>
                        </a:rPr>
                        <a:t>label</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human-readable label</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seeAlso</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Another web location to consult for more information about this resource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955">
                <a:tc>
                  <a:txBody>
                    <a:bodyPr/>
                    <a:lstStyle/>
                    <a:p>
                      <a:pPr fontAlgn="t"/>
                      <a:r>
                        <a:rPr lang="en-GB" sz="2000">
                          <a:effectLst/>
                        </a:rPr>
                        <a:t>isDefinedBy</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 specialisation of </a:t>
                      </a:r>
                      <a:r>
                        <a:rPr lang="en-GB" sz="2000" dirty="0" err="1">
                          <a:effectLst/>
                        </a:rPr>
                        <a:t>seeAlso</a:t>
                      </a:r>
                      <a:r>
                        <a:rPr lang="en-GB" sz="2000" dirty="0">
                          <a:effectLst/>
                        </a:rPr>
                        <a:t> that is intended to supply a definition of this resource</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sameAs</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Denotes another resource that this resource is equivalent to</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69">
                <a:tc>
                  <a:txBody>
                    <a:bodyPr/>
                    <a:lstStyle/>
                    <a:p>
                      <a:pPr fontAlgn="t"/>
                      <a:r>
                        <a:rPr lang="en-GB" sz="2000">
                          <a:effectLst/>
                        </a:rPr>
                        <a:t>differentFrom</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Denotes another resource that is distinct from this resource (by definition)</a:t>
                      </a:r>
                    </a:p>
                  </a:txBody>
                  <a:tcPr marL="85396" marR="85396" marT="42698" marB="426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0854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OntResource metode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18587927"/>
              </p:ext>
            </p:extLst>
          </p:nvPr>
        </p:nvGraphicFramePr>
        <p:xfrm>
          <a:off x="533400" y="1295400"/>
          <a:ext cx="8153400" cy="5199809"/>
        </p:xfrm>
        <a:graphic>
          <a:graphicData uri="http://schemas.openxmlformats.org/drawingml/2006/table">
            <a:tbl>
              <a:tblPr>
                <a:tableStyleId>{2D5ABB26-0587-4C30-8999-92F81FD0307C}</a:tableStyleId>
              </a:tblPr>
              <a:tblGrid>
                <a:gridCol w="2133600"/>
                <a:gridCol w="6019800"/>
              </a:tblGrid>
              <a:tr h="290282">
                <a:tc>
                  <a:txBody>
                    <a:bodyPr/>
                    <a:lstStyle/>
                    <a:p>
                      <a:pPr algn="l"/>
                      <a:r>
                        <a:rPr lang="en-GB" sz="2000" b="1">
                          <a:effectLst/>
                        </a:rPr>
                        <a:t>Method</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b="1" dirty="0">
                          <a:effectLst/>
                        </a:rPr>
                        <a:t>Effect</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301">
                <a:tc>
                  <a:txBody>
                    <a:bodyPr/>
                    <a:lstStyle/>
                    <a:p>
                      <a:pPr fontAlgn="t"/>
                      <a:r>
                        <a:rPr lang="en-GB" sz="2000">
                          <a:effectLst/>
                        </a:rPr>
                        <a:t>add&lt;property&gt;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Add an additional value for the given property</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301">
                <a:tc>
                  <a:txBody>
                    <a:bodyPr/>
                    <a:lstStyle/>
                    <a:p>
                      <a:pPr fontAlgn="t"/>
                      <a:r>
                        <a:rPr lang="en-GB" sz="2000">
                          <a:effectLst/>
                        </a:rPr>
                        <a:t>set&lt;property&gt;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Remove any existing values for the property, then add the given value</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301">
                <a:tc>
                  <a:txBody>
                    <a:bodyPr/>
                    <a:lstStyle/>
                    <a:p>
                      <a:pPr fontAlgn="t"/>
                      <a:r>
                        <a:rPr lang="en-GB" sz="2000">
                          <a:effectLst/>
                        </a:rPr>
                        <a:t>list&lt;property&gt;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Return an iterator ranging over the values of the property</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339">
                <a:tc>
                  <a:txBody>
                    <a:bodyPr/>
                    <a:lstStyle/>
                    <a:p>
                      <a:pPr fontAlgn="t"/>
                      <a:r>
                        <a:rPr lang="en-GB" sz="2000">
                          <a:effectLst/>
                        </a:rPr>
                        <a:t>get&lt;property&gt;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Return the value for the given property, if the resource has one. If not, return null. If it has more than one value, an arbitrary selection is made.</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339">
                <a:tc>
                  <a:txBody>
                    <a:bodyPr/>
                    <a:lstStyle/>
                    <a:p>
                      <a:pPr fontAlgn="t"/>
                      <a:r>
                        <a:rPr lang="en-GB" sz="2000">
                          <a:effectLst/>
                        </a:rPr>
                        <a:t>has&lt;property&gt;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Return true if there is at least one value for the given property. Depending on the name of the property, this is sometimes is&lt;property&gt;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339">
                <a:tc>
                  <a:txBody>
                    <a:bodyPr/>
                    <a:lstStyle/>
                    <a:p>
                      <a:pPr fontAlgn="t"/>
                      <a:r>
                        <a:rPr lang="en-GB" sz="2000">
                          <a:effectLst/>
                        </a:rPr>
                        <a:t>remove&lt;property&gt;</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2000" dirty="0">
                          <a:effectLst/>
                        </a:rPr>
                        <a:t>Removes a given value from the values of the property on this resource. Has no effect if the resource does not have that value.</a:t>
                      </a:r>
                    </a:p>
                  </a:txBody>
                  <a:tcPr marL="70718" marR="70718" marT="35359" marB="35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0950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OntResource</a:t>
            </a:r>
            <a:endParaRPr lang="en-GB" dirty="0"/>
          </a:p>
        </p:txBody>
      </p:sp>
      <p:sp>
        <p:nvSpPr>
          <p:cNvPr id="3" name="Content Placeholder 2"/>
          <p:cNvSpPr>
            <a:spLocks noGrp="1"/>
          </p:cNvSpPr>
          <p:nvPr>
            <p:ph idx="1"/>
          </p:nvPr>
        </p:nvSpPr>
        <p:spPr/>
        <p:txBody>
          <a:bodyPr/>
          <a:lstStyle/>
          <a:p>
            <a:r>
              <a:rPr lang="sr-Latn-RS" dirty="0" smtClean="0"/>
              <a:t>Skup utility metoda kao što su:</a:t>
            </a:r>
          </a:p>
          <a:p>
            <a:pPr lvl="1"/>
            <a:r>
              <a:rPr lang="en-GB" b="1" dirty="0" err="1" smtClean="0"/>
              <a:t>getCardinality</a:t>
            </a:r>
            <a:r>
              <a:rPr lang="en-GB" b="1" dirty="0"/>
              <a:t>( Property p </a:t>
            </a:r>
            <a:r>
              <a:rPr lang="en-GB" b="1" dirty="0" smtClean="0"/>
              <a:t>)</a:t>
            </a:r>
            <a:r>
              <a:rPr lang="sr-Latn-RS" dirty="0" smtClean="0"/>
              <a:t> – broj svojstava p za resurs</a:t>
            </a:r>
          </a:p>
          <a:p>
            <a:pPr lvl="1"/>
            <a:r>
              <a:rPr lang="en-GB" b="1" dirty="0"/>
              <a:t>remove</a:t>
            </a:r>
            <a:r>
              <a:rPr lang="en-GB" b="1" dirty="0" smtClean="0"/>
              <a:t>()</a:t>
            </a:r>
            <a:r>
              <a:rPr lang="sr-Latn-RS" b="1" dirty="0"/>
              <a:t> </a:t>
            </a:r>
            <a:r>
              <a:rPr lang="sr-Latn-RS" dirty="0" smtClean="0"/>
              <a:t>– brisanje resursa iz modela</a:t>
            </a:r>
          </a:p>
          <a:p>
            <a:pPr lvl="1"/>
            <a:r>
              <a:rPr lang="sr-Latn-RS" b="1" dirty="0"/>
              <a:t>g</a:t>
            </a:r>
            <a:r>
              <a:rPr lang="en-GB" b="1" dirty="0" smtClean="0"/>
              <a:t>et</a:t>
            </a:r>
            <a:r>
              <a:rPr lang="sr-Latn-RS" b="1" dirty="0" smtClean="0"/>
              <a:t>/set</a:t>
            </a:r>
            <a:r>
              <a:rPr lang="en-GB" b="1" dirty="0" err="1" smtClean="0"/>
              <a:t>PropertyValue</a:t>
            </a:r>
            <a:r>
              <a:rPr lang="en-GB" b="1" dirty="0"/>
              <a:t>( Property p </a:t>
            </a:r>
            <a:r>
              <a:rPr lang="en-GB" b="1" dirty="0" smtClean="0"/>
              <a:t>)</a:t>
            </a:r>
            <a:r>
              <a:rPr lang="sr-Latn-RS" b="1" dirty="0" smtClean="0"/>
              <a:t> </a:t>
            </a:r>
            <a:r>
              <a:rPr lang="sr-Latn-RS" dirty="0" smtClean="0"/>
              <a:t>– i sve ostale metode za svojstva prema konvenciji sa prethodnog slajda</a:t>
            </a:r>
          </a:p>
          <a:p>
            <a:pPr lvl="1"/>
            <a:r>
              <a:rPr lang="en-GB" b="1" dirty="0" err="1"/>
              <a:t>listRDFTypes</a:t>
            </a:r>
            <a:r>
              <a:rPr lang="en-GB" b="1" dirty="0" smtClean="0"/>
              <a:t>()</a:t>
            </a:r>
            <a:r>
              <a:rPr lang="sr-Latn-RS" b="1" dirty="0" smtClean="0"/>
              <a:t> </a:t>
            </a:r>
            <a:r>
              <a:rPr lang="sr-Latn-RS" dirty="0" smtClean="0"/>
              <a:t>– svi tipovi navedenog resursa – i eksplicitno navedeni i izvedeni</a:t>
            </a:r>
            <a:endParaRPr lang="en-GB" dirty="0"/>
          </a:p>
        </p:txBody>
      </p:sp>
    </p:spTree>
    <p:extLst>
      <p:ext uri="{BB962C8B-B14F-4D97-AF65-F5344CB8AC3E}">
        <p14:creationId xmlns:p14="http://schemas.microsoft.com/office/powerpoint/2010/main" val="864580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a:xfrm>
            <a:off x="457200" y="1225357"/>
            <a:ext cx="8229600" cy="4525963"/>
          </a:xfrm>
        </p:spPr>
        <p:txBody>
          <a:bodyPr>
            <a:noAutofit/>
          </a:bodyPr>
          <a:lstStyle/>
          <a:p>
            <a:pPr marL="0" indent="0">
              <a:buNone/>
            </a:pPr>
            <a:r>
              <a:rPr lang="en-GB" sz="1100" dirty="0">
                <a:latin typeface="Courier New" panose="02070309020205020404" pitchFamily="49" charset="0"/>
                <a:cs typeface="Courier New" panose="02070309020205020404" pitchFamily="49" charset="0"/>
              </a:rPr>
              <a:t>// create the base model</a:t>
            </a:r>
          </a:p>
          <a:p>
            <a:pPr marL="0" indent="0">
              <a:buNone/>
            </a:pPr>
            <a:r>
              <a:rPr lang="en-GB" sz="1100" dirty="0">
                <a:latin typeface="Courier New" panose="02070309020205020404" pitchFamily="49" charset="0"/>
                <a:cs typeface="Courier New" panose="02070309020205020404" pitchFamily="49" charset="0"/>
              </a:rPr>
              <a:t>String SOURCE = "files/</a:t>
            </a:r>
            <a:r>
              <a:rPr lang="en-GB" sz="1100" dirty="0" err="1">
                <a:latin typeface="Courier New" panose="02070309020205020404" pitchFamily="49" charset="0"/>
                <a:cs typeface="Courier New" panose="02070309020205020404" pitchFamily="49" charset="0"/>
              </a:rPr>
              <a:t>eswc.rdf</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String NS = "http://www.eswc2006.org/technologies/ontology#";</a:t>
            </a:r>
          </a:p>
          <a:p>
            <a:pPr marL="0" indent="0">
              <a:buNone/>
            </a:pPr>
            <a:r>
              <a:rPr lang="en-GB" sz="1100" b="1" dirty="0" err="1" smtClean="0">
                <a:latin typeface="Courier New" panose="02070309020205020404" pitchFamily="49" charset="0"/>
                <a:cs typeface="Courier New" panose="02070309020205020404" pitchFamily="49" charset="0"/>
              </a:rPr>
              <a:t>OntModel</a:t>
            </a:r>
            <a:r>
              <a:rPr lang="en-GB" sz="1100" b="1" dirty="0" smtClean="0">
                <a:latin typeface="Courier New" panose="02070309020205020404" pitchFamily="49" charset="0"/>
                <a:cs typeface="Courier New" panose="02070309020205020404" pitchFamily="49" charset="0"/>
              </a:rPr>
              <a:t> base = </a:t>
            </a:r>
            <a:r>
              <a:rPr lang="en-GB" sz="1100" b="1" dirty="0" err="1" smtClean="0">
                <a:latin typeface="Courier New" panose="02070309020205020404" pitchFamily="49" charset="0"/>
                <a:cs typeface="Courier New" panose="02070309020205020404" pitchFamily="49" charset="0"/>
              </a:rPr>
              <a:t>ModelFactory.createOntologyModel</a:t>
            </a:r>
            <a:r>
              <a:rPr lang="en-GB" sz="1100" b="1" dirty="0" smtClean="0">
                <a:latin typeface="Courier New" panose="02070309020205020404" pitchFamily="49" charset="0"/>
                <a:cs typeface="Courier New" panose="02070309020205020404" pitchFamily="49" charset="0"/>
              </a:rPr>
              <a:t>( </a:t>
            </a:r>
            <a:r>
              <a:rPr lang="en-GB" sz="1100" b="1" dirty="0" err="1" smtClean="0">
                <a:latin typeface="Courier New" panose="02070309020205020404" pitchFamily="49" charset="0"/>
                <a:cs typeface="Courier New" panose="02070309020205020404" pitchFamily="49" charset="0"/>
              </a:rPr>
              <a:t>OntModelSpec.OWL_MEM</a:t>
            </a:r>
            <a:r>
              <a:rPr lang="en-GB" sz="1100" b="1" dirty="0" smtClean="0">
                <a:latin typeface="Courier New" panose="02070309020205020404" pitchFamily="49" charset="0"/>
                <a:cs typeface="Courier New" panose="02070309020205020404" pitchFamily="49" charset="0"/>
              </a:rPr>
              <a:t> );</a:t>
            </a:r>
          </a:p>
          <a:p>
            <a:pPr marL="0" indent="0">
              <a:buNone/>
            </a:pPr>
            <a:r>
              <a:rPr lang="en-GB" sz="1100" dirty="0" err="1" smtClean="0">
                <a:latin typeface="Courier New" panose="02070309020205020404" pitchFamily="49" charset="0"/>
                <a:cs typeface="Courier New" panose="02070309020205020404" pitchFamily="49" charset="0"/>
              </a:rPr>
              <a:t>base.read</a:t>
            </a:r>
            <a:r>
              <a:rPr lang="en-GB" sz="1100" dirty="0" smtClean="0">
                <a:latin typeface="Courier New" panose="02070309020205020404" pitchFamily="49" charset="0"/>
                <a:cs typeface="Courier New" panose="02070309020205020404" pitchFamily="49" charset="0"/>
              </a:rPr>
              <a:t>( SOURCE, "RDF/XML"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create the reasoning model using the base</a:t>
            </a:r>
          </a:p>
          <a:p>
            <a:pPr marL="0" indent="0">
              <a:buNone/>
            </a:pPr>
            <a:r>
              <a:rPr lang="en-GB" sz="1100" b="1" dirty="0" err="1">
                <a:latin typeface="Courier New" panose="02070309020205020404" pitchFamily="49" charset="0"/>
                <a:cs typeface="Courier New" panose="02070309020205020404" pitchFamily="49" charset="0"/>
              </a:rPr>
              <a:t>OntModel</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inf</a:t>
            </a:r>
            <a:r>
              <a:rPr lang="en-GB" sz="1100" b="1" dirty="0">
                <a:latin typeface="Courier New" panose="02070309020205020404" pitchFamily="49" charset="0"/>
                <a:cs typeface="Courier New" panose="02070309020205020404" pitchFamily="49" charset="0"/>
              </a:rPr>
              <a:t> = </a:t>
            </a:r>
            <a:r>
              <a:rPr lang="en-GB" sz="1100" b="1" dirty="0" err="1">
                <a:latin typeface="Courier New" panose="02070309020205020404" pitchFamily="49" charset="0"/>
                <a:cs typeface="Courier New" panose="02070309020205020404" pitchFamily="49" charset="0"/>
              </a:rPr>
              <a:t>ModelFactory.createOntologyModel</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OntModelSpec.OWL_MEM_MICRO_RULE_INF</a:t>
            </a:r>
            <a:r>
              <a:rPr lang="en-GB" sz="1100" b="1" dirty="0">
                <a:latin typeface="Courier New" panose="02070309020205020404" pitchFamily="49" charset="0"/>
                <a:cs typeface="Courier New" panose="02070309020205020404" pitchFamily="49" charset="0"/>
              </a:rPr>
              <a:t>, base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create a dummy paper for this example</a:t>
            </a:r>
          </a:p>
          <a:p>
            <a:pPr marL="0" indent="0">
              <a:buNone/>
            </a:pPr>
            <a:r>
              <a:rPr lang="en-GB" sz="1100" dirty="0" err="1">
                <a:latin typeface="Courier New" panose="02070309020205020404" pitchFamily="49" charset="0"/>
                <a:cs typeface="Courier New" panose="02070309020205020404" pitchFamily="49" charset="0"/>
              </a:rPr>
              <a:t>OntClass</a:t>
            </a:r>
            <a:r>
              <a:rPr lang="en-GB" sz="1100" dirty="0">
                <a:latin typeface="Courier New" panose="02070309020205020404" pitchFamily="49" charset="0"/>
                <a:cs typeface="Courier New" panose="02070309020205020404" pitchFamily="49" charset="0"/>
              </a:rPr>
              <a:t> paper = </a:t>
            </a:r>
            <a:r>
              <a:rPr lang="en-GB" sz="1100" dirty="0" err="1">
                <a:latin typeface="Courier New" panose="02070309020205020404" pitchFamily="49" charset="0"/>
                <a:cs typeface="Courier New" panose="02070309020205020404" pitchFamily="49" charset="0"/>
              </a:rPr>
              <a:t>base.getOntClass</a:t>
            </a:r>
            <a:r>
              <a:rPr lang="en-GB" sz="1100" dirty="0">
                <a:latin typeface="Courier New" panose="02070309020205020404" pitchFamily="49" charset="0"/>
                <a:cs typeface="Courier New" panose="02070309020205020404" pitchFamily="49" charset="0"/>
              </a:rPr>
              <a:t>( NS + "Paper" );</a:t>
            </a:r>
          </a:p>
          <a:p>
            <a:pPr marL="0" indent="0">
              <a:buNone/>
            </a:pPr>
            <a:r>
              <a:rPr lang="en-GB" sz="1100" dirty="0">
                <a:latin typeface="Courier New" panose="02070309020205020404" pitchFamily="49" charset="0"/>
                <a:cs typeface="Courier New" panose="02070309020205020404" pitchFamily="49" charset="0"/>
              </a:rPr>
              <a:t>Individual p1 = </a:t>
            </a:r>
            <a:r>
              <a:rPr lang="en-GB" sz="1100" dirty="0" err="1">
                <a:latin typeface="Courier New" panose="02070309020205020404" pitchFamily="49" charset="0"/>
                <a:cs typeface="Courier New" panose="02070309020205020404" pitchFamily="49" charset="0"/>
              </a:rPr>
              <a:t>base.createIndividual</a:t>
            </a:r>
            <a:r>
              <a:rPr lang="en-GB" sz="1100" dirty="0">
                <a:latin typeface="Courier New" panose="02070309020205020404" pitchFamily="49" charset="0"/>
                <a:cs typeface="Courier New" panose="02070309020205020404" pitchFamily="49" charset="0"/>
              </a:rPr>
              <a:t>( NS + "paper1", paper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list the asserted </a:t>
            </a:r>
            <a:r>
              <a:rPr lang="en-GB" sz="1100" dirty="0" smtClean="0">
                <a:latin typeface="Courier New" panose="02070309020205020404" pitchFamily="49" charset="0"/>
                <a:cs typeface="Courier New" panose="02070309020205020404" pitchFamily="49" charset="0"/>
              </a:rPr>
              <a:t>types</a:t>
            </a:r>
            <a:endParaRPr lang="sr-Latn-RS" sz="1100" dirty="0" smtClean="0">
              <a:latin typeface="Courier New" panose="02070309020205020404" pitchFamily="49" charset="0"/>
              <a:cs typeface="Courier New" panose="02070309020205020404" pitchFamily="49" charset="0"/>
            </a:endParaRPr>
          </a:p>
          <a:p>
            <a:pPr marL="0" indent="0">
              <a:buNone/>
            </a:pPr>
            <a:r>
              <a:rPr lang="sr-Latn-RS"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listRDFTypes</a:t>
            </a:r>
            <a:r>
              <a:rPr lang="en-GB" sz="1100" dirty="0" smtClean="0">
                <a:latin typeface="Courier New" panose="02070309020205020404" pitchFamily="49" charset="0"/>
                <a:cs typeface="Courier New" panose="02070309020205020404" pitchFamily="49" charset="0"/>
              </a:rPr>
              <a:t>(</a:t>
            </a:r>
            <a:r>
              <a:rPr lang="en-GB" sz="1100" b="1" dirty="0" smtClean="0">
                <a:latin typeface="Courier New" panose="02070309020205020404" pitchFamily="49" charset="0"/>
                <a:cs typeface="Courier New" panose="02070309020205020404" pitchFamily="49" charset="0"/>
              </a:rPr>
              <a:t>false</a:t>
            </a:r>
            <a:r>
              <a:rPr lang="en-GB" sz="1100" dirty="0" smtClean="0">
                <a:latin typeface="Courier New" panose="02070309020205020404" pitchFamily="49" charset="0"/>
                <a:cs typeface="Courier New" panose="02070309020205020404" pitchFamily="49" charset="0"/>
              </a:rPr>
              <a:t>)</a:t>
            </a:r>
            <a:r>
              <a:rPr lang="sr-Latn-RS" sz="1100" dirty="0">
                <a:latin typeface="Courier New" panose="02070309020205020404" pitchFamily="49" charset="0"/>
                <a:cs typeface="Courier New" panose="02070309020205020404" pitchFamily="49" charset="0"/>
              </a:rPr>
              <a:t> </a:t>
            </a:r>
            <a:r>
              <a:rPr lang="sr-Latn-RS" sz="1100" dirty="0" smtClean="0">
                <a:latin typeface="Courier New" panose="02070309020205020404" pitchFamily="49" charset="0"/>
                <a:cs typeface="Courier New" panose="02070309020205020404" pitchFamily="49" charset="0"/>
              </a:rPr>
              <a:t>– show inferred types as well</a:t>
            </a: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System.out.println</a:t>
            </a:r>
            <a:r>
              <a:rPr lang="en-GB" sz="1100" dirty="0">
                <a:latin typeface="Courier New" panose="02070309020205020404" pitchFamily="49" charset="0"/>
                <a:cs typeface="Courier New" panose="02070309020205020404" pitchFamily="49" charset="0"/>
              </a:rPr>
              <a:t>("asserted types:");</a:t>
            </a:r>
          </a:p>
          <a:p>
            <a:pPr marL="0" indent="0">
              <a:buNone/>
            </a:pPr>
            <a:r>
              <a:rPr lang="en-GB" sz="1100" dirty="0">
                <a:latin typeface="Courier New" panose="02070309020205020404" pitchFamily="49" charset="0"/>
                <a:cs typeface="Courier New" panose="02070309020205020404" pitchFamily="49" charset="0"/>
              </a:rPr>
              <a:t>for (Iterator&lt;Resource&gt;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 </a:t>
            </a:r>
            <a:r>
              <a:rPr lang="en-GB" sz="1100" b="1" dirty="0">
                <a:latin typeface="Courier New" panose="02070309020205020404" pitchFamily="49" charset="0"/>
                <a:cs typeface="Courier New" panose="02070309020205020404" pitchFamily="49" charset="0"/>
              </a:rPr>
              <a:t>p1.listRDFTypes(false);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i.hasNext</a:t>
            </a:r>
            <a:r>
              <a:rPr lang="en-GB" sz="1100" dirty="0">
                <a:latin typeface="Courier New" panose="02070309020205020404" pitchFamily="49" charset="0"/>
                <a:cs typeface="Courier New" panose="02070309020205020404" pitchFamily="49" charset="0"/>
              </a:rPr>
              <a:t>(); ) {</a:t>
            </a:r>
          </a:p>
          <a:p>
            <a:pPr marL="0" indent="0">
              <a:buNone/>
            </a:pPr>
            <a:r>
              <a:rPr lang="sr-Latn-RS" sz="1100" dirty="0" smtClean="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logger.info</a:t>
            </a:r>
            <a:r>
              <a:rPr lang="en-GB" sz="1100" dirty="0">
                <a:latin typeface="Courier New" panose="02070309020205020404" pitchFamily="49" charset="0"/>
                <a:cs typeface="Courier New" panose="02070309020205020404" pitchFamily="49" charset="0"/>
              </a:rPr>
              <a:t>( p1.getURI() + " is asserted in class " + </a:t>
            </a:r>
            <a:r>
              <a:rPr lang="en-GB" sz="1100" dirty="0" err="1">
                <a:latin typeface="Courier New" panose="02070309020205020404" pitchFamily="49" charset="0"/>
                <a:cs typeface="Courier New" panose="02070309020205020404" pitchFamily="49" charset="0"/>
              </a:rPr>
              <a:t>i.next</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list the inferred types</a:t>
            </a:r>
          </a:p>
          <a:p>
            <a:pPr marL="0" indent="0">
              <a:buNone/>
            </a:pPr>
            <a:r>
              <a:rPr lang="en-GB" sz="1100" dirty="0">
                <a:latin typeface="Courier New" panose="02070309020205020404" pitchFamily="49" charset="0"/>
                <a:cs typeface="Courier New" panose="02070309020205020404" pitchFamily="49" charset="0"/>
              </a:rPr>
              <a:t>p1 = </a:t>
            </a:r>
            <a:r>
              <a:rPr lang="en-GB" sz="1100" dirty="0" err="1">
                <a:latin typeface="Courier New" panose="02070309020205020404" pitchFamily="49" charset="0"/>
                <a:cs typeface="Courier New" panose="02070309020205020404" pitchFamily="49" charset="0"/>
              </a:rPr>
              <a:t>inf.getIndividual</a:t>
            </a:r>
            <a:r>
              <a:rPr lang="en-GB" sz="1100" dirty="0">
                <a:latin typeface="Courier New" panose="02070309020205020404" pitchFamily="49" charset="0"/>
                <a:cs typeface="Courier New" panose="02070309020205020404" pitchFamily="49" charset="0"/>
              </a:rPr>
              <a:t>( NS + "paper1" );</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System.out.println</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infered</a:t>
            </a:r>
            <a:r>
              <a:rPr lang="en-GB" sz="1100" dirty="0">
                <a:latin typeface="Courier New" panose="02070309020205020404" pitchFamily="49" charset="0"/>
                <a:cs typeface="Courier New" panose="02070309020205020404" pitchFamily="49" charset="0"/>
              </a:rPr>
              <a:t> types");</a:t>
            </a:r>
          </a:p>
          <a:p>
            <a:pPr marL="0" indent="0">
              <a:buNone/>
            </a:pPr>
            <a:r>
              <a:rPr lang="en-GB" sz="1100" dirty="0">
                <a:latin typeface="Courier New" panose="02070309020205020404" pitchFamily="49" charset="0"/>
                <a:cs typeface="Courier New" panose="02070309020205020404" pitchFamily="49" charset="0"/>
              </a:rPr>
              <a:t>for (Iterator&lt;Resource&gt;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 p1.listRDFTypes(false); </a:t>
            </a:r>
            <a:r>
              <a:rPr lang="en-GB" sz="1100" dirty="0" err="1">
                <a:latin typeface="Courier New" panose="02070309020205020404" pitchFamily="49" charset="0"/>
                <a:cs typeface="Courier New" panose="02070309020205020404" pitchFamily="49" charset="0"/>
              </a:rPr>
              <a:t>i.hasNext</a:t>
            </a:r>
            <a:r>
              <a:rPr lang="en-GB" sz="1100" dirty="0">
                <a:latin typeface="Courier New" panose="02070309020205020404" pitchFamily="49" charset="0"/>
                <a:cs typeface="Courier New" panose="02070309020205020404" pitchFamily="49" charset="0"/>
              </a:rPr>
              <a:t>(); ) {</a:t>
            </a:r>
          </a:p>
          <a:p>
            <a:pPr marL="0" indent="0">
              <a:buNone/>
            </a:pPr>
            <a:r>
              <a:rPr lang="sr-Latn-RS" sz="1100" dirty="0" smtClean="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logger.info</a:t>
            </a:r>
            <a:r>
              <a:rPr lang="en-GB" sz="1100" dirty="0">
                <a:latin typeface="Courier New" panose="02070309020205020404" pitchFamily="49" charset="0"/>
                <a:cs typeface="Courier New" panose="02070309020205020404" pitchFamily="49" charset="0"/>
              </a:rPr>
              <a:t>( p1.getURI() + " is inferred to be in class " + </a:t>
            </a:r>
            <a:r>
              <a:rPr lang="en-GB" sz="1100" dirty="0" err="1">
                <a:latin typeface="Courier New" panose="02070309020205020404" pitchFamily="49" charset="0"/>
                <a:cs typeface="Courier New" panose="02070309020205020404" pitchFamily="49" charset="0"/>
              </a:rPr>
              <a:t>i.next</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p:txBody>
      </p:sp>
      <p:sp>
        <p:nvSpPr>
          <p:cNvPr id="4" name="TextBox 3"/>
          <p:cNvSpPr txBox="1"/>
          <p:nvPr/>
        </p:nvSpPr>
        <p:spPr>
          <a:xfrm>
            <a:off x="6629400" y="5715000"/>
            <a:ext cx="2362200" cy="584775"/>
          </a:xfrm>
          <a:prstGeom prst="rect">
            <a:avLst/>
          </a:prstGeom>
          <a:noFill/>
        </p:spPr>
        <p:txBody>
          <a:bodyPr wrap="square" rtlCol="0">
            <a:spAutoFit/>
          </a:bodyPr>
          <a:lstStyle/>
          <a:p>
            <a:r>
              <a:rPr lang="sr-Latn-RS" sz="3200" dirty="0" smtClean="0"/>
              <a:t>owl/Primer 1</a:t>
            </a:r>
          </a:p>
        </p:txBody>
      </p:sp>
    </p:spTree>
    <p:extLst>
      <p:ext uri="{BB962C8B-B14F-4D97-AF65-F5344CB8AC3E}">
        <p14:creationId xmlns:p14="http://schemas.microsoft.com/office/powerpoint/2010/main" val="1282147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Navedene, izvedene i direktno izvedene relacije</a:t>
            </a:r>
            <a:endParaRPr lang="en-GB" dirty="0"/>
          </a:p>
        </p:txBody>
      </p:sp>
      <p:pic>
        <p:nvPicPr>
          <p:cNvPr id="10242" name="Picture 2" descr="C:\Users\milansegedinac\Downloads\direct-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077200" cy="42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035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Klase</a:t>
            </a:r>
            <a:endParaRPr lang="en-GB" dirty="0"/>
          </a:p>
        </p:txBody>
      </p:sp>
      <p:sp>
        <p:nvSpPr>
          <p:cNvPr id="3" name="Content Placeholder 2"/>
          <p:cNvSpPr>
            <a:spLocks noGrp="1"/>
          </p:cNvSpPr>
          <p:nvPr>
            <p:ph idx="1"/>
          </p:nvPr>
        </p:nvSpPr>
        <p:spPr/>
        <p:txBody>
          <a:bodyPr/>
          <a:lstStyle/>
          <a:p>
            <a:r>
              <a:rPr lang="sr-Latn-RS" b="1" dirty="0" smtClean="0"/>
              <a:t>OntClass</a:t>
            </a:r>
          </a:p>
          <a:p>
            <a:r>
              <a:rPr lang="sr-Latn-RS" dirty="0" smtClean="0"/>
              <a:t>Klasa može da se posmatra kao facet resursa:</a:t>
            </a:r>
          </a:p>
          <a:p>
            <a:pPr marL="0" indent="0">
              <a:buNone/>
            </a:pPr>
            <a:r>
              <a:rPr lang="en-GB" sz="2000" dirty="0">
                <a:latin typeface="Courier New" panose="02070309020205020404" pitchFamily="49" charset="0"/>
                <a:cs typeface="Courier New" panose="02070309020205020404" pitchFamily="49" charset="0"/>
              </a:rPr>
              <a:t>Resource r = </a:t>
            </a:r>
            <a:r>
              <a:rPr lang="en-GB" sz="2000" dirty="0" err="1">
                <a:latin typeface="Courier New" panose="02070309020205020404" pitchFamily="49" charset="0"/>
                <a:cs typeface="Courier New" panose="02070309020205020404" pitchFamily="49" charset="0"/>
              </a:rPr>
              <a:t>model.getResource</a:t>
            </a:r>
            <a:r>
              <a:rPr lang="en-GB" sz="2000" dirty="0">
                <a:latin typeface="Courier New" panose="02070309020205020404" pitchFamily="49" charset="0"/>
                <a:cs typeface="Courier New" panose="02070309020205020404" pitchFamily="49" charset="0"/>
              </a:rPr>
              <a:t>( NS + "Paper" );</a:t>
            </a:r>
          </a:p>
          <a:p>
            <a:pPr marL="0" indent="0">
              <a:buNone/>
            </a:pPr>
            <a:r>
              <a:rPr lang="en-GB" sz="2000" dirty="0" err="1">
                <a:latin typeface="Courier New" panose="02070309020205020404" pitchFamily="49" charset="0"/>
                <a:cs typeface="Courier New" panose="02070309020205020404" pitchFamily="49" charset="0"/>
              </a:rPr>
              <a:t>OntClass</a:t>
            </a:r>
            <a:r>
              <a:rPr lang="en-GB" sz="2000" dirty="0">
                <a:latin typeface="Courier New" panose="02070309020205020404" pitchFamily="49" charset="0"/>
                <a:cs typeface="Courier New" panose="02070309020205020404" pitchFamily="49" charset="0"/>
              </a:rPr>
              <a:t> paper = r.as( </a:t>
            </a:r>
            <a:r>
              <a:rPr lang="en-GB" sz="2000" dirty="0" err="1">
                <a:latin typeface="Courier New" panose="02070309020205020404" pitchFamily="49" charset="0"/>
                <a:cs typeface="Courier New" panose="02070309020205020404" pitchFamily="49" charset="0"/>
              </a:rPr>
              <a:t>OntClass.class</a:t>
            </a:r>
            <a:r>
              <a:rPr lang="en-GB" sz="2000" dirty="0">
                <a:latin typeface="Courier New" panose="02070309020205020404" pitchFamily="49" charset="0"/>
                <a:cs typeface="Courier New" panose="02070309020205020404" pitchFamily="49" charset="0"/>
              </a:rPr>
              <a:t> );</a:t>
            </a:r>
            <a:endParaRPr lang="sr-Latn-RS" sz="2000" dirty="0">
              <a:latin typeface="Courier New" panose="02070309020205020404" pitchFamily="49" charset="0"/>
              <a:cs typeface="Courier New" panose="02070309020205020404" pitchFamily="49" charset="0"/>
            </a:endParaRPr>
          </a:p>
          <a:p>
            <a:r>
              <a:rPr lang="sr-Latn-RS" dirty="0" smtClean="0"/>
              <a:t>Ili da se preuzme direktno iz modela:</a:t>
            </a:r>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model.getOntClass</a:t>
            </a:r>
            <a:r>
              <a:rPr lang="en-GB" sz="2000" dirty="0">
                <a:latin typeface="Courier New" panose="02070309020205020404" pitchFamily="49" charset="0"/>
                <a:cs typeface="Courier New" panose="02070309020205020404" pitchFamily="49" charset="0"/>
              </a:rPr>
              <a:t>( NS + "Paper" </a:t>
            </a:r>
            <a:r>
              <a:rPr lang="en-GB" sz="2000" dirty="0" smtClean="0">
                <a:latin typeface="Courier New" panose="02070309020205020404" pitchFamily="49" charset="0"/>
                <a:cs typeface="Courier New" panose="02070309020205020404" pitchFamily="49" charset="0"/>
              </a:rPr>
              <a:t>);</a:t>
            </a:r>
            <a:endParaRPr lang="sr-Latn-RS" sz="2000"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6248400" y="5486400"/>
            <a:ext cx="2362200" cy="584775"/>
          </a:xfrm>
          <a:prstGeom prst="rect">
            <a:avLst/>
          </a:prstGeom>
          <a:noFill/>
        </p:spPr>
        <p:txBody>
          <a:bodyPr wrap="square" rtlCol="0">
            <a:spAutoFit/>
          </a:bodyPr>
          <a:lstStyle/>
          <a:p>
            <a:r>
              <a:rPr lang="sr-Latn-RS" sz="3200" dirty="0" smtClean="0"/>
              <a:t>owl/Primer 2</a:t>
            </a:r>
          </a:p>
        </p:txBody>
      </p:sp>
    </p:spTree>
    <p:extLst>
      <p:ext uri="{BB962C8B-B14F-4D97-AF65-F5344CB8AC3E}">
        <p14:creationId xmlns:p14="http://schemas.microsoft.com/office/powerpoint/2010/main" val="3414347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klasa</a:t>
            </a:r>
            <a:endParaRPr lang="en-GB" dirty="0"/>
          </a:p>
        </p:txBody>
      </p:sp>
      <p:sp>
        <p:nvSpPr>
          <p:cNvPr id="3" name="Content Placeholder 2"/>
          <p:cNvSpPr>
            <a:spLocks noGrp="1"/>
          </p:cNvSpPr>
          <p:nvPr>
            <p:ph idx="1"/>
          </p:nvPr>
        </p:nvSpPr>
        <p:spPr/>
        <p:txBody>
          <a:bodyPr>
            <a:normAutofit lnSpcReduction="10000"/>
          </a:bodyPr>
          <a:lstStyle/>
          <a:p>
            <a:r>
              <a:rPr lang="sr-Latn-RS" dirty="0" smtClean="0"/>
              <a:t>Ukoliko klasa ne postoji, </a:t>
            </a:r>
            <a:r>
              <a:rPr lang="sr-Latn-RS" b="1" dirty="0" smtClean="0"/>
              <a:t>getOntClass</a:t>
            </a:r>
            <a:r>
              <a:rPr lang="sr-Latn-RS" dirty="0" smtClean="0"/>
              <a:t> vraća null:</a:t>
            </a:r>
          </a:p>
          <a:p>
            <a:pPr marL="0" indent="0">
              <a:buNone/>
            </a:pPr>
            <a:r>
              <a:rPr lang="en-GB" sz="2000" dirty="0" smtClean="0">
                <a:latin typeface="Courier New" panose="02070309020205020404" pitchFamily="49" charset="0"/>
                <a:cs typeface="Courier New" panose="02070309020205020404" pitchFamily="49" charset="0"/>
              </a:rPr>
              <a:t>Paper </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model.getOntClass</a:t>
            </a:r>
            <a:r>
              <a:rPr lang="en-GB" sz="2000" dirty="0">
                <a:latin typeface="Courier New" panose="02070309020205020404" pitchFamily="49" charset="0"/>
                <a:cs typeface="Courier New" panose="02070309020205020404" pitchFamily="49" charset="0"/>
              </a:rPr>
              <a:t>( NS + "</a:t>
            </a:r>
            <a:r>
              <a:rPr lang="en-GB" sz="2000" dirty="0" err="1">
                <a:latin typeface="Courier New" panose="02070309020205020404" pitchFamily="49" charset="0"/>
                <a:cs typeface="Courier New" panose="02070309020205020404" pitchFamily="49" charset="0"/>
              </a:rPr>
              <a:t>BestPaper</a:t>
            </a: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a:t>
            </a:r>
            <a:endParaRPr lang="sr-Latn-RS" sz="2000" dirty="0" smtClean="0">
              <a:latin typeface="Courier New" panose="02070309020205020404" pitchFamily="49" charset="0"/>
              <a:cs typeface="Courier New" panose="02070309020205020404" pitchFamily="49" charset="0"/>
            </a:endParaRPr>
          </a:p>
          <a:p>
            <a:r>
              <a:rPr lang="sr-Latn-RS" dirty="0"/>
              <a:t>Ako treba da kreiramo novu klasu koristimo </a:t>
            </a:r>
            <a:r>
              <a:rPr lang="sr-Latn-RS" dirty="0" smtClean="0"/>
              <a:t>createClass:</a:t>
            </a:r>
            <a:endParaRPr lang="sr-Latn-RS" dirty="0"/>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 NS + "Paper" );</a:t>
            </a:r>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 NS + "</a:t>
            </a:r>
            <a:r>
              <a:rPr lang="en-GB" sz="2000" dirty="0" err="1">
                <a:latin typeface="Courier New" panose="02070309020205020404" pitchFamily="49" charset="0"/>
                <a:cs typeface="Courier New" panose="02070309020205020404" pitchFamily="49" charset="0"/>
              </a:rPr>
              <a:t>BestPaper</a:t>
            </a:r>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a:t>
            </a:r>
            <a:endParaRPr lang="sr-Latn-RS" sz="2000" dirty="0" smtClean="0">
              <a:latin typeface="Courier New" panose="02070309020205020404" pitchFamily="49" charset="0"/>
              <a:cs typeface="Courier New" panose="02070309020205020404" pitchFamily="49" charset="0"/>
            </a:endParaRPr>
          </a:p>
          <a:p>
            <a:r>
              <a:rPr lang="sr-Latn-RS" dirty="0"/>
              <a:t>Ako klasa postoji u ontologiji, ova metoda će je vratiti</a:t>
            </a:r>
          </a:p>
          <a:p>
            <a:r>
              <a:rPr lang="sr-Latn-RS" dirty="0"/>
              <a:t>Ako ne postoji kreiraće novu</a:t>
            </a:r>
            <a:endParaRPr lang="en-GB" dirty="0"/>
          </a:p>
        </p:txBody>
      </p:sp>
    </p:spTree>
    <p:extLst>
      <p:ext uri="{BB962C8B-B14F-4D97-AF65-F5344CB8AC3E}">
        <p14:creationId xmlns:p14="http://schemas.microsoft.com/office/powerpoint/2010/main" val="24722832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Neimenovane klase</a:t>
            </a:r>
            <a:endParaRPr lang="en-GB" dirty="0"/>
          </a:p>
        </p:txBody>
      </p:sp>
      <p:sp>
        <p:nvSpPr>
          <p:cNvPr id="3" name="Content Placeholder 2"/>
          <p:cNvSpPr>
            <a:spLocks noGrp="1"/>
          </p:cNvSpPr>
          <p:nvPr>
            <p:ph idx="1"/>
          </p:nvPr>
        </p:nvSpPr>
        <p:spPr/>
        <p:txBody>
          <a:bodyPr/>
          <a:lstStyle/>
          <a:p>
            <a:r>
              <a:rPr lang="sr-Latn-RS" dirty="0" smtClean="0"/>
              <a:t>Prilikom kreiranja klase ne moramo da zadamo ime klase:</a:t>
            </a:r>
          </a:p>
          <a:p>
            <a:pPr marL="0" indent="0">
              <a:buNone/>
            </a:pPr>
            <a:r>
              <a:rPr lang="en-GB" sz="2000" dirty="0">
                <a:latin typeface="Courier New" panose="02070309020205020404" pitchFamily="49" charset="0"/>
                <a:cs typeface="Courier New" panose="02070309020205020404" pitchFamily="49" charset="0"/>
              </a:rPr>
              <a:t>paper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a:t>
            </a:r>
            <a:endParaRPr lang="sr-Latn-RS" sz="2000" dirty="0">
              <a:latin typeface="Courier New" panose="02070309020205020404" pitchFamily="49" charset="0"/>
              <a:cs typeface="Courier New" panose="02070309020205020404" pitchFamily="49" charset="0"/>
            </a:endParaRPr>
          </a:p>
          <a:p>
            <a:r>
              <a:rPr lang="sr-Latn-RS" dirty="0" smtClean="0"/>
              <a:t>Zašto nam trebaju ovakve klase?</a:t>
            </a:r>
            <a:endParaRPr lang="en-GB" dirty="0"/>
          </a:p>
        </p:txBody>
      </p:sp>
    </p:spTree>
    <p:extLst>
      <p:ext uri="{BB962C8B-B14F-4D97-AF65-F5344CB8AC3E}">
        <p14:creationId xmlns:p14="http://schemas.microsoft.com/office/powerpoint/2010/main" val="1125454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 interfejsa OntClass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84138549"/>
              </p:ext>
            </p:extLst>
          </p:nvPr>
        </p:nvGraphicFramePr>
        <p:xfrm>
          <a:off x="152400" y="1714341"/>
          <a:ext cx="8763000" cy="2926080"/>
        </p:xfrm>
        <a:graphic>
          <a:graphicData uri="http://schemas.openxmlformats.org/drawingml/2006/table">
            <a:tbl>
              <a:tblPr>
                <a:tableStyleId>{2D5ABB26-0587-4C30-8999-92F81FD0307C}</a:tableStyleId>
              </a:tblPr>
              <a:tblGrid>
                <a:gridCol w="1676400"/>
                <a:gridCol w="7086600"/>
              </a:tblGrid>
              <a:tr h="0">
                <a:tc>
                  <a:txBody>
                    <a:bodyPr/>
                    <a:lstStyle/>
                    <a:p>
                      <a:pPr algn="l"/>
                      <a:r>
                        <a:rPr lang="en-GB" b="1" dirty="0">
                          <a:effectLst/>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subClass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a:effectLst/>
                        </a:rPr>
                        <a:t>A subclass of this class, i.e. those classes that are declared subClassOf this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superClass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a:effectLst/>
                        </a:rPr>
                        <a:t>A super-class of this class, i.e. a class that this class is a subClassOf.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equivalentClass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a:effectLst/>
                        </a:rPr>
                        <a:t>A class that represents the same concept as this class. This is not just having the same class extension: the class 'British Prime Minister in 2003' contains the same individual as the class 'the husband of Cherie Blair', but they represent different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disjointWith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Denotes a class with which this class has no instances in common.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61395" y="4724400"/>
            <a:ext cx="7628435" cy="1415772"/>
          </a:xfrm>
          <a:prstGeom prst="rect">
            <a:avLst/>
          </a:prstGeom>
          <a:noFill/>
        </p:spPr>
        <p:txBody>
          <a:bodyPr wrap="none" rtlCol="0">
            <a:spAutoFit/>
          </a:bodyPr>
          <a:lstStyle/>
          <a:p>
            <a:pPr algn="ctr"/>
            <a:r>
              <a:rPr lang="sr-Latn-RS" sz="5400" b="1" dirty="0" smtClean="0"/>
              <a:t>+</a:t>
            </a:r>
            <a:endParaRPr lang="sr-Latn-RS" sz="3200" b="1" dirty="0" smtClean="0"/>
          </a:p>
          <a:p>
            <a:r>
              <a:rPr lang="sr-Latn-RS" sz="3200" dirty="0" smtClean="0"/>
              <a:t>Metode sa slajda 41 za svaki od ovih atributa</a:t>
            </a:r>
            <a:endParaRPr lang="en-GB" sz="3200" dirty="0"/>
          </a:p>
        </p:txBody>
      </p:sp>
    </p:spTree>
    <p:extLst>
      <p:ext uri="{BB962C8B-B14F-4D97-AF65-F5344CB8AC3E}">
        <p14:creationId xmlns:p14="http://schemas.microsoft.com/office/powerpoint/2010/main" val="13926447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 </a:t>
            </a:r>
            <a:r>
              <a:rPr lang="sr-Latn-RS" dirty="0"/>
              <a:t>interfejsa </a:t>
            </a:r>
            <a:r>
              <a:rPr lang="sr-Latn-RS" dirty="0" smtClean="0"/>
              <a:t>OntClas</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 artefact = </a:t>
            </a:r>
            <a:r>
              <a:rPr lang="en-GB" sz="1800" dirty="0" err="1">
                <a:latin typeface="Courier New" panose="02070309020205020404" pitchFamily="49" charset="0"/>
                <a:cs typeface="Courier New" panose="02070309020205020404" pitchFamily="49" charset="0"/>
              </a:rPr>
              <a:t>model.getOntClass</a:t>
            </a:r>
            <a:r>
              <a:rPr lang="en-GB" sz="1800" dirty="0">
                <a:latin typeface="Courier New" panose="02070309020205020404" pitchFamily="49" charset="0"/>
                <a:cs typeface="Courier New" panose="02070309020205020404" pitchFamily="49" charset="0"/>
              </a:rPr>
              <a:t>( NS + "Artefact" );</a:t>
            </a:r>
          </a:p>
          <a:p>
            <a:pPr marL="0" indent="0">
              <a:buNone/>
            </a:pPr>
            <a:r>
              <a:rPr lang="en-GB" sz="1800" dirty="0">
                <a:latin typeface="Courier New" panose="02070309020205020404" pitchFamily="49" charset="0"/>
                <a:cs typeface="Courier New" panose="02070309020205020404" pitchFamily="49" charset="0"/>
              </a:rPr>
              <a:t>for (Iterator&lt;</a:t>
            </a: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&gt; </a:t>
            </a:r>
            <a:r>
              <a:rPr lang="en-GB" sz="1800" dirty="0" err="1">
                <a:latin typeface="Courier New" panose="02070309020205020404" pitchFamily="49" charset="0"/>
                <a:cs typeface="Courier New" panose="02070309020205020404" pitchFamily="49" charset="0"/>
              </a:rPr>
              <a:t>i</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artefact.listSubClasses</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i.hasNext</a:t>
            </a:r>
            <a:r>
              <a:rPr lang="en-GB" sz="1800" dirty="0">
                <a:latin typeface="Courier New" panose="02070309020205020404" pitchFamily="49" charset="0"/>
                <a:cs typeface="Courier New" panose="02070309020205020404" pitchFamily="49" charset="0"/>
              </a:rPr>
              <a:t>(); ) {</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 c = </a:t>
            </a:r>
            <a:r>
              <a:rPr lang="en-GB" sz="1800" dirty="0" err="1">
                <a:latin typeface="Courier New" panose="02070309020205020404" pitchFamily="49" charset="0"/>
                <a:cs typeface="Courier New" panose="02070309020205020404" pitchFamily="49" charset="0"/>
              </a:rPr>
              <a:t>i.next</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logger.info("artefact: " + </a:t>
            </a:r>
            <a:r>
              <a:rPr lang="en-GB" sz="1800" dirty="0" err="1">
                <a:latin typeface="Courier New" panose="02070309020205020404" pitchFamily="49" charset="0"/>
                <a:cs typeface="Courier New" panose="02070309020205020404" pitchFamily="49" charset="0"/>
              </a:rPr>
              <a:t>c.getURI</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3989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Relacije između resursa</a:t>
            </a:r>
            <a:endParaRPr lang="en-GB" dirty="0"/>
          </a:p>
        </p:txBody>
      </p:sp>
      <p:pic>
        <p:nvPicPr>
          <p:cNvPr id="2050" name="Picture 2" descr="D:\nastava\2014-2015\letnjiSemestar\XMLiWebServisi\fi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91241"/>
            <a:ext cx="457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57200" y="4267200"/>
            <a:ext cx="8229600" cy="685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r-Latn-RS" sz="2800" dirty="0" smtClean="0"/>
              <a:t>Dodali smo novo svojstvo</a:t>
            </a:r>
            <a:r>
              <a:rPr lang="en-GB" sz="2800" dirty="0" smtClean="0"/>
              <a:t> </a:t>
            </a:r>
            <a:r>
              <a:rPr lang="en-GB" sz="2800" dirty="0" err="1"/>
              <a:t>vcard:N</a:t>
            </a:r>
            <a:r>
              <a:rPr lang="en-GB" sz="2800" dirty="0"/>
              <a:t>, </a:t>
            </a:r>
            <a:r>
              <a:rPr lang="sr-Latn-RS" sz="2800" dirty="0" smtClean="0"/>
              <a:t>koje predstavlja strukturu imena</a:t>
            </a:r>
            <a:r>
              <a:rPr lang="en-GB" sz="2800" dirty="0" smtClean="0"/>
              <a:t>.</a:t>
            </a:r>
            <a:endParaRPr lang="sr-Latn-RS" sz="2800" dirty="0" smtClean="0"/>
          </a:p>
          <a:p>
            <a:r>
              <a:rPr lang="en-GB" sz="2800" dirty="0" err="1" smtClean="0"/>
              <a:t>vcard:N</a:t>
            </a:r>
            <a:r>
              <a:rPr lang="en-GB" sz="2800" dirty="0" smtClean="0"/>
              <a:t> </a:t>
            </a:r>
            <a:r>
              <a:rPr lang="sr-Latn-RS" sz="2800" dirty="0" smtClean="0"/>
              <a:t>svojstvo za vrednost ima resurs</a:t>
            </a:r>
          </a:p>
          <a:p>
            <a:r>
              <a:rPr lang="sr-Latn-RS" sz="2800" dirty="0" smtClean="0"/>
              <a:t>U ovom slučaju, taj resrus nema URI: to je blank node.</a:t>
            </a:r>
            <a:endParaRPr lang="en-GB" sz="2800" dirty="0"/>
          </a:p>
        </p:txBody>
      </p:sp>
      <p:sp>
        <p:nvSpPr>
          <p:cNvPr id="3" name="Content Placeholder 2"/>
          <p:cNvSpPr>
            <a:spLocks noGrp="1"/>
          </p:cNvSpPr>
          <p:nvPr>
            <p:ph idx="1"/>
          </p:nvPr>
        </p:nvSpPr>
        <p:spPr>
          <a:xfrm>
            <a:off x="457200" y="1143000"/>
            <a:ext cx="8229600" cy="685799"/>
          </a:xfrm>
        </p:spPr>
        <p:txBody>
          <a:bodyPr>
            <a:normAutofit/>
          </a:bodyPr>
          <a:lstStyle/>
          <a:p>
            <a:r>
              <a:rPr lang="sr-Latn-RS" sz="2800" dirty="0" smtClean="0"/>
              <a:t>Vrednost svojstva može da bude i resurs</a:t>
            </a:r>
            <a:endParaRPr lang="en-GB" sz="2800" dirty="0"/>
          </a:p>
        </p:txBody>
      </p:sp>
    </p:spTree>
    <p:extLst>
      <p:ext uri="{BB962C8B-B14F-4D97-AF65-F5344CB8AC3E}">
        <p14:creationId xmlns:p14="http://schemas.microsoft.com/office/powerpoint/2010/main" val="2934685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OntClass metode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89732549"/>
              </p:ext>
            </p:extLst>
          </p:nvPr>
        </p:nvGraphicFramePr>
        <p:xfrm>
          <a:off x="152400" y="1489655"/>
          <a:ext cx="8839200" cy="4768219"/>
        </p:xfrm>
        <a:graphic>
          <a:graphicData uri="http://schemas.openxmlformats.org/drawingml/2006/table">
            <a:tbl>
              <a:tblPr>
                <a:tableStyleId>{2D5ABB26-0587-4C30-8999-92F81FD0307C}</a:tableStyleId>
              </a:tblPr>
              <a:tblGrid>
                <a:gridCol w="2514600"/>
                <a:gridCol w="6324600"/>
              </a:tblGrid>
              <a:tr h="204156">
                <a:tc>
                  <a:txBody>
                    <a:bodyPr/>
                    <a:lstStyle/>
                    <a:p>
                      <a:pPr algn="l"/>
                      <a:r>
                        <a:rPr lang="en-GB" sz="1600" b="1" dirty="0">
                          <a:effectLst/>
                        </a:rPr>
                        <a:t>Method</a:t>
                      </a:r>
                    </a:p>
                  </a:txBody>
                  <a:tcPr marL="55195" marR="55195" marT="27597" marB="275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1" dirty="0">
                          <a:effectLst/>
                        </a:rPr>
                        <a:t>Meaning</a:t>
                      </a:r>
                    </a:p>
                  </a:txBody>
                  <a:tcPr marL="55195" marR="55195" marT="27597" marB="275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6528">
                <a:tc>
                  <a:txBody>
                    <a:bodyPr/>
                    <a:lstStyle/>
                    <a:p>
                      <a:pPr fontAlgn="t"/>
                      <a:r>
                        <a:rPr lang="en-GB" sz="1600">
                          <a:effectLst/>
                        </a:rPr>
                        <a:t>listInstances()</a:t>
                      </a:r>
                      <a:br>
                        <a:rPr lang="en-GB" sz="1600">
                          <a:effectLst/>
                        </a:rPr>
                      </a:br>
                      <a:r>
                        <a:rPr lang="en-GB" sz="1600">
                          <a:effectLst/>
                        </a:rPr>
                        <a:t>listInstances(boolean direct)</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Returns an iterator over those instances that include this class among </a:t>
                      </a:r>
                      <a:r>
                        <a:rPr lang="en-GB" sz="1600" dirty="0" err="1">
                          <a:effectLst/>
                        </a:rPr>
                        <a:t>theirrdf:type</a:t>
                      </a:r>
                      <a:r>
                        <a:rPr lang="en-GB" sz="1600" dirty="0">
                          <a:effectLst/>
                        </a:rPr>
                        <a:t> values. The direct flag can be used to select individuals that are direct members of the class, rather than indirectly through the class hierarchy. Thus if p1 has </a:t>
                      </a:r>
                      <a:r>
                        <a:rPr lang="en-GB" sz="1600" dirty="0" err="1">
                          <a:effectLst/>
                        </a:rPr>
                        <a:t>rdf:type</a:t>
                      </a:r>
                      <a:r>
                        <a:rPr lang="en-GB" sz="1600" dirty="0">
                          <a:effectLst/>
                        </a:rPr>
                        <a:t> :Paper, it will appear in the iterator returned </a:t>
                      </a:r>
                      <a:r>
                        <a:rPr lang="en-GB" sz="1600" dirty="0" err="1">
                          <a:effectLst/>
                        </a:rPr>
                        <a:t>bylistInstances</a:t>
                      </a:r>
                      <a:r>
                        <a:rPr lang="en-GB" sz="1600" dirty="0">
                          <a:effectLst/>
                        </a:rPr>
                        <a:t> on :Artefact, but not in the iterator returned </a:t>
                      </a:r>
                      <a:r>
                        <a:rPr lang="en-GB" sz="1600" dirty="0" err="1">
                          <a:effectLst/>
                        </a:rPr>
                        <a:t>bylistInstances</a:t>
                      </a:r>
                      <a:r>
                        <a:rPr lang="en-GB" sz="1600" dirty="0">
                          <a:effectLst/>
                        </a:rPr>
                        <a:t>(false) on :Artefact.</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31">
                <a:tc>
                  <a:txBody>
                    <a:bodyPr/>
                    <a:lstStyle/>
                    <a:p>
                      <a:pPr fontAlgn="t"/>
                      <a:r>
                        <a:rPr lang="en-GB" sz="1600">
                          <a:effectLst/>
                        </a:rPr>
                        <a:t>createIndividual()</a:t>
                      </a:r>
                      <a:br>
                        <a:rPr lang="en-GB" sz="1600">
                          <a:effectLst/>
                        </a:rPr>
                      </a:br>
                      <a:r>
                        <a:rPr lang="en-GB" sz="1600">
                          <a:effectLst/>
                        </a:rPr>
                        <a:t>createIndividual(String uri)</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Adds a resource to the model, whose asserted </a:t>
                      </a:r>
                      <a:r>
                        <a:rPr lang="en-GB" sz="1600" dirty="0" err="1">
                          <a:effectLst/>
                        </a:rPr>
                        <a:t>rdf:type</a:t>
                      </a:r>
                      <a:r>
                        <a:rPr lang="en-GB" sz="1600" dirty="0">
                          <a:effectLst/>
                        </a:rPr>
                        <a:t> is this ontology class. If no URI is given, the individual is an anonymous resource.</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6528">
                <a:tc>
                  <a:txBody>
                    <a:bodyPr/>
                    <a:lstStyle/>
                    <a:p>
                      <a:pPr fontAlgn="t"/>
                      <a:r>
                        <a:rPr lang="en-GB" sz="1600" dirty="0" err="1">
                          <a:effectLst/>
                        </a:rPr>
                        <a:t>dropIndividual</a:t>
                      </a:r>
                      <a:r>
                        <a:rPr lang="en-GB" sz="1600" dirty="0">
                          <a:effectLst/>
                        </a:rPr>
                        <a:t>(Resource </a:t>
                      </a:r>
                      <a:r>
                        <a:rPr lang="en-GB" sz="1600" dirty="0" err="1" smtClean="0">
                          <a:effectLst/>
                        </a:rPr>
                        <a:t>i</a:t>
                      </a:r>
                      <a:r>
                        <a:rPr lang="en-GB" sz="1600" dirty="0" smtClean="0">
                          <a:effectLst/>
                        </a:rPr>
                        <a:t>)</a:t>
                      </a:r>
                      <a:endParaRPr lang="en-GB" sz="1600" dirty="0">
                        <a:effectLst/>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600" dirty="0">
                          <a:effectLst/>
                        </a:rPr>
                        <a:t>Removes the association between the given individual and this ontology class. Effectively, this removes the </a:t>
                      </a:r>
                      <a:r>
                        <a:rPr lang="en-GB" sz="1600" dirty="0" err="1">
                          <a:effectLst/>
                        </a:rPr>
                        <a:t>rdf:type</a:t>
                      </a:r>
                      <a:r>
                        <a:rPr lang="en-GB" sz="1600" dirty="0">
                          <a:effectLst/>
                        </a:rPr>
                        <a:t> link between this class and the resource. Note that this is not the same as removing the individual altogether, unless the only thing that is known about the resource is that it is a member of the class. To delete an </a:t>
                      </a:r>
                      <a:r>
                        <a:rPr lang="en-GB" sz="1600" dirty="0" err="1">
                          <a:effectLst/>
                        </a:rPr>
                        <a:t>OntResource</a:t>
                      </a:r>
                      <a:r>
                        <a:rPr lang="en-GB" sz="1600" dirty="0">
                          <a:effectLst/>
                        </a:rPr>
                        <a:t>, including classes and individuals, use the remove() method.</a:t>
                      </a: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969">
                <a:tc>
                  <a:txBody>
                    <a:bodyPr/>
                    <a:lstStyle/>
                    <a:p>
                      <a:pPr fontAlgn="t"/>
                      <a:r>
                        <a:rPr lang="en-GB" sz="1600" kern="1200" dirty="0" err="1" smtClean="0">
                          <a:solidFill>
                            <a:schemeClr val="tx1"/>
                          </a:solidFill>
                          <a:effectLst/>
                          <a:latin typeface="+mn-lt"/>
                          <a:ea typeface="+mn-ea"/>
                          <a:cs typeface="+mn-cs"/>
                        </a:rPr>
                        <a:t>isHierarchyRoot</a:t>
                      </a:r>
                      <a:r>
                        <a:rPr lang="en-GB" sz="1600" kern="1200" dirty="0" smtClean="0">
                          <a:solidFill>
                            <a:schemeClr val="tx1"/>
                          </a:solidFill>
                          <a:effectLst/>
                          <a:latin typeface="+mn-lt"/>
                          <a:ea typeface="+mn-ea"/>
                          <a:cs typeface="+mn-cs"/>
                        </a:rPr>
                        <a:t>()</a:t>
                      </a:r>
                      <a:endParaRPr lang="en-GB" sz="1600" kern="1200" dirty="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sr-Latn-RS" sz="1600" kern="1200" dirty="0" smtClean="0">
                          <a:solidFill>
                            <a:schemeClr val="tx1"/>
                          </a:solidFill>
                          <a:effectLst/>
                          <a:latin typeface="+mn-lt"/>
                          <a:ea typeface="+mn-ea"/>
                          <a:cs typeface="+mn-cs"/>
                        </a:rPr>
                        <a:t>T</a:t>
                      </a:r>
                      <a:r>
                        <a:rPr lang="en-GB" sz="1600" kern="1200" dirty="0" err="1" smtClean="0">
                          <a:solidFill>
                            <a:schemeClr val="tx1"/>
                          </a:solidFill>
                          <a:effectLst/>
                          <a:latin typeface="+mn-lt"/>
                          <a:ea typeface="+mn-ea"/>
                          <a:cs typeface="+mn-cs"/>
                        </a:rPr>
                        <a:t>est</a:t>
                      </a:r>
                      <a:r>
                        <a:rPr lang="sr-Latn-RS" sz="1600"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 whether a class is a root of the class hierarchy in this model (i.e. it has no known super-classes)</a:t>
                      </a:r>
                      <a:endParaRPr lang="sr-Latn-RS" sz="1600" kern="1200" dirty="0" smtClean="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969">
                <a:tc>
                  <a:txBody>
                    <a:bodyPr/>
                    <a:lstStyle/>
                    <a:p>
                      <a:pPr fontAlgn="t"/>
                      <a:r>
                        <a:rPr lang="en-GB" sz="1600" kern="1200" dirty="0" err="1" smtClean="0">
                          <a:solidFill>
                            <a:schemeClr val="tx1"/>
                          </a:solidFill>
                          <a:effectLst/>
                          <a:latin typeface="+mn-lt"/>
                          <a:ea typeface="+mn-ea"/>
                          <a:cs typeface="+mn-cs"/>
                        </a:rPr>
                        <a:t>listDeclaredProperties</a:t>
                      </a:r>
                      <a:r>
                        <a:rPr lang="en-GB" sz="1600" kern="1200" dirty="0" smtClean="0">
                          <a:solidFill>
                            <a:schemeClr val="tx1"/>
                          </a:solidFill>
                          <a:effectLst/>
                          <a:latin typeface="+mn-lt"/>
                          <a:ea typeface="+mn-ea"/>
                          <a:cs typeface="+mn-cs"/>
                        </a:rPr>
                        <a:t>()</a:t>
                      </a:r>
                      <a:endParaRPr lang="en-GB" sz="1600" kern="1200" dirty="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sr-Latn-RS" sz="1600"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how</a:t>
                      </a:r>
                      <a:r>
                        <a:rPr lang="sr-Latn-RS" sz="1600"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 the properties that have this class among their domain classes</a:t>
                      </a:r>
                      <a:endParaRPr lang="sr-Latn-RS" sz="1600" kern="1200" dirty="0" smtClean="0">
                        <a:solidFill>
                          <a:schemeClr val="tx1"/>
                        </a:solidFill>
                        <a:effectLst/>
                        <a:latin typeface="+mn-lt"/>
                        <a:ea typeface="+mn-ea"/>
                        <a:cs typeface="+mn-cs"/>
                      </a:endParaRPr>
                    </a:p>
                  </a:txBody>
                  <a:tcPr marL="55195" marR="55195" marT="27597" marB="27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7346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Svojstva</a:t>
            </a:r>
            <a:endParaRPr lang="en-GB" dirty="0"/>
          </a:p>
        </p:txBody>
      </p:sp>
      <p:sp>
        <p:nvSpPr>
          <p:cNvPr id="3" name="Content Placeholder 2"/>
          <p:cNvSpPr>
            <a:spLocks noGrp="1"/>
          </p:cNvSpPr>
          <p:nvPr>
            <p:ph idx="1"/>
          </p:nvPr>
        </p:nvSpPr>
        <p:spPr/>
        <p:txBody>
          <a:bodyPr>
            <a:normAutofit fontScale="92500"/>
          </a:bodyPr>
          <a:lstStyle/>
          <a:p>
            <a:r>
              <a:rPr lang="sr-Latn-RS" dirty="0" smtClean="0"/>
              <a:t>U ontologiji, svojstvo je naziv relacije između dva resursa ili između resursa i literala</a:t>
            </a:r>
          </a:p>
          <a:p>
            <a:r>
              <a:rPr lang="sr-Latn-RS" dirty="0" smtClean="0"/>
              <a:t>Svojstva nisu definisana nad klasama (kao na primer u OOP) već su </a:t>
            </a:r>
            <a:r>
              <a:rPr lang="en-GB" dirty="0"/>
              <a:t>first-class </a:t>
            </a:r>
            <a:r>
              <a:rPr lang="sr-Latn-RS" dirty="0" smtClean="0"/>
              <a:t>objekti sami.</a:t>
            </a:r>
          </a:p>
          <a:p>
            <a:r>
              <a:rPr lang="sr-Latn-RS" dirty="0" smtClean="0"/>
              <a:t>Aplikacije koje koriste ontologije mogu direktno da skladište, pronalaze i postavljaju iskaze o svojstvima</a:t>
            </a:r>
            <a:r>
              <a:rPr lang="en-GB" dirty="0" smtClean="0"/>
              <a:t>.</a:t>
            </a:r>
            <a:endParaRPr lang="sr-Latn-RS" dirty="0" smtClean="0"/>
          </a:p>
          <a:p>
            <a:r>
              <a:rPr lang="sr-Latn-RS" dirty="0" smtClean="0"/>
              <a:t>Jena Ontology API nudi set klasa i metoda namenjenih za rukovanje svojstvima u ontologiji.</a:t>
            </a:r>
            <a:r>
              <a:rPr lang="en-GB" dirty="0"/>
              <a:t> </a:t>
            </a:r>
          </a:p>
        </p:txBody>
      </p:sp>
    </p:spTree>
    <p:extLst>
      <p:ext uri="{BB962C8B-B14F-4D97-AF65-F5344CB8AC3E}">
        <p14:creationId xmlns:p14="http://schemas.microsoft.com/office/powerpoint/2010/main" val="2950044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OntProperty</a:t>
            </a:r>
            <a:endParaRPr lang="en-GB" dirty="0"/>
          </a:p>
        </p:txBody>
      </p:sp>
      <p:sp>
        <p:nvSpPr>
          <p:cNvPr id="3" name="Content Placeholder 2"/>
          <p:cNvSpPr>
            <a:spLocks noGrp="1"/>
          </p:cNvSpPr>
          <p:nvPr>
            <p:ph idx="1"/>
          </p:nvPr>
        </p:nvSpPr>
        <p:spPr/>
        <p:txBody>
          <a:bodyPr/>
          <a:lstStyle/>
          <a:p>
            <a:r>
              <a:rPr lang="sr-Latn-RS" dirty="0" smtClean="0"/>
              <a:t>Interfejs </a:t>
            </a:r>
            <a:r>
              <a:rPr lang="sr-Latn-RS" b="1" dirty="0" smtClean="0"/>
              <a:t>OntProperty</a:t>
            </a:r>
            <a:r>
              <a:rPr lang="sr-Latn-RS" dirty="0" smtClean="0"/>
              <a:t> je nasleđuje interfejs </a:t>
            </a:r>
            <a:r>
              <a:rPr lang="sr-Latn-RS" b="1" dirty="0" smtClean="0"/>
              <a:t>Property </a:t>
            </a:r>
            <a:r>
              <a:rPr lang="sr-Latn-RS" dirty="0" smtClean="0"/>
              <a:t>iz Jena Core API-ja</a:t>
            </a:r>
          </a:p>
          <a:p>
            <a:r>
              <a:rPr lang="sr-Latn-RS" dirty="0" smtClean="0"/>
              <a:t>Kao i </a:t>
            </a:r>
            <a:r>
              <a:rPr lang="sr-Latn-RS" b="1" dirty="0" smtClean="0"/>
              <a:t>OntClass</a:t>
            </a:r>
            <a:r>
              <a:rPr lang="sr-Latn-RS" dirty="0" smtClean="0"/>
              <a:t> i </a:t>
            </a:r>
            <a:r>
              <a:rPr lang="sr-Latn-RS" b="1" dirty="0" smtClean="0"/>
              <a:t>OntProperty</a:t>
            </a:r>
            <a:r>
              <a:rPr lang="sr-Latn-RS" dirty="0" smtClean="0"/>
              <a:t> interfejs ima skup atributa i standardnih metoda (slajd 41) definisanih za te atribute</a:t>
            </a:r>
          </a:p>
          <a:p>
            <a:endParaRPr lang="en-GB" b="1" dirty="0"/>
          </a:p>
        </p:txBody>
      </p:sp>
    </p:spTree>
    <p:extLst>
      <p:ext uri="{BB962C8B-B14F-4D97-AF65-F5344CB8AC3E}">
        <p14:creationId xmlns:p14="http://schemas.microsoft.com/office/powerpoint/2010/main" val="35354514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 interfejsa OntProperty</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24884933"/>
              </p:ext>
            </p:extLst>
          </p:nvPr>
        </p:nvGraphicFramePr>
        <p:xfrm>
          <a:off x="152400" y="1714341"/>
          <a:ext cx="8763000" cy="4754880"/>
        </p:xfrm>
        <a:graphic>
          <a:graphicData uri="http://schemas.openxmlformats.org/drawingml/2006/table">
            <a:tbl>
              <a:tblPr>
                <a:tableStyleId>{2D5ABB26-0587-4C30-8999-92F81FD0307C}</a:tableStyleId>
              </a:tblPr>
              <a:tblGrid>
                <a:gridCol w="2057400"/>
                <a:gridCol w="6705600"/>
              </a:tblGrid>
              <a:tr h="0">
                <a:tc>
                  <a:txBody>
                    <a:bodyPr/>
                    <a:lstStyle/>
                    <a:p>
                      <a:pPr algn="l"/>
                      <a:r>
                        <a:rPr lang="en-GB" b="1" dirty="0">
                          <a:effectLst/>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err="1" smtClean="0">
                          <a:solidFill>
                            <a:schemeClr val="tx1"/>
                          </a:solidFill>
                          <a:effectLst/>
                          <a:latin typeface="+mn-lt"/>
                          <a:ea typeface="+mn-ea"/>
                          <a:cs typeface="+mn-cs"/>
                        </a:rPr>
                        <a:t>subProperty</a:t>
                      </a:r>
                      <a:r>
                        <a:rPr lang="en-GB" sz="1800" b="0" i="0" kern="1200" dirty="0" smtClean="0">
                          <a:solidFill>
                            <a:schemeClr val="tx1"/>
                          </a:solidFill>
                          <a:effectLst/>
                          <a:latin typeface="+mn-lt"/>
                          <a:ea typeface="+mn-ea"/>
                          <a:cs typeface="+mn-cs"/>
                        </a:rPr>
                        <a:t>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A sub property of this property; i.e. a property which is declared to be </a:t>
                      </a:r>
                      <a:r>
                        <a:rPr lang="en-GB" sz="1800" b="0" i="0" kern="1200" dirty="0" err="1" smtClean="0">
                          <a:solidFill>
                            <a:schemeClr val="tx1"/>
                          </a:solidFill>
                          <a:effectLst/>
                          <a:latin typeface="+mn-lt"/>
                          <a:ea typeface="+mn-ea"/>
                          <a:cs typeface="+mn-cs"/>
                        </a:rPr>
                        <a:t>a</a:t>
                      </a:r>
                      <a:r>
                        <a:rPr lang="en-GB" dirty="0" err="1" smtClean="0"/>
                        <a:t>subPropertyOf</a:t>
                      </a:r>
                      <a:r>
                        <a:rPr lang="en-GB" sz="1800" b="0" i="0" kern="1200" dirty="0" smtClean="0">
                          <a:solidFill>
                            <a:schemeClr val="tx1"/>
                          </a:solidFill>
                          <a:effectLst/>
                          <a:latin typeface="+mn-lt"/>
                          <a:ea typeface="+mn-ea"/>
                          <a:cs typeface="+mn-cs"/>
                        </a:rPr>
                        <a:t> this property. If p is a sub property of q, and we know that </a:t>
                      </a:r>
                      <a:r>
                        <a:rPr lang="en-GB" dirty="0" smtClean="0"/>
                        <a:t>A p B</a:t>
                      </a:r>
                      <a:r>
                        <a:rPr lang="en-GB" sz="1800" b="0" i="0" kern="1200" dirty="0" smtClean="0">
                          <a:solidFill>
                            <a:schemeClr val="tx1"/>
                          </a:solidFill>
                          <a:effectLst/>
                          <a:latin typeface="+mn-lt"/>
                          <a:ea typeface="+mn-ea"/>
                          <a:cs typeface="+mn-cs"/>
                        </a:rPr>
                        <a:t> is true, we can infer that </a:t>
                      </a:r>
                      <a:r>
                        <a:rPr lang="en-GB" dirty="0" smtClean="0"/>
                        <a:t>A q B</a:t>
                      </a:r>
                      <a:r>
                        <a:rPr lang="en-GB" sz="1800" b="0" i="0" kern="1200" dirty="0" smtClean="0">
                          <a:solidFill>
                            <a:schemeClr val="tx1"/>
                          </a:solidFill>
                          <a:effectLst/>
                          <a:latin typeface="+mn-lt"/>
                          <a:ea typeface="+mn-ea"/>
                          <a:cs typeface="+mn-cs"/>
                        </a:rPr>
                        <a:t> is also true.</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err="1" smtClean="0">
                          <a:solidFill>
                            <a:schemeClr val="tx1"/>
                          </a:solidFill>
                          <a:effectLst/>
                          <a:latin typeface="+mn-lt"/>
                          <a:ea typeface="+mn-ea"/>
                          <a:cs typeface="+mn-cs"/>
                        </a:rPr>
                        <a:t>superProperty</a:t>
                      </a:r>
                      <a:r>
                        <a:rPr lang="en-GB" sz="1800" b="0" i="0" kern="1200" dirty="0" smtClean="0">
                          <a:solidFill>
                            <a:schemeClr val="tx1"/>
                          </a:solidFill>
                          <a:effectLst/>
                          <a:latin typeface="+mn-lt"/>
                          <a:ea typeface="+mn-ea"/>
                          <a:cs typeface="+mn-cs"/>
                        </a:rPr>
                        <a:t>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A super property of this property, i.e. a property that this property is a </a:t>
                      </a:r>
                      <a:r>
                        <a:rPr lang="en-GB" dirty="0" err="1" smtClean="0"/>
                        <a:t>subPropertyOf</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domain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the class or classes that form the domain of this property. Multiple domain values are interpreted as a conjunction. The domain denotes the class of value the property maps from.</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range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the class or classes that form the range of this property. Multiple range values are interpreted as a conjunction. The range denotes the class of values the property maps to.</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err="1" smtClean="0">
                          <a:solidFill>
                            <a:schemeClr val="tx1"/>
                          </a:solidFill>
                          <a:effectLst/>
                          <a:latin typeface="+mn-lt"/>
                          <a:ea typeface="+mn-ea"/>
                          <a:cs typeface="+mn-cs"/>
                        </a:rPr>
                        <a:t>equivalentProperty</a:t>
                      </a:r>
                      <a:r>
                        <a:rPr lang="en-GB" sz="1800" b="0" i="0" kern="1200" dirty="0" smtClean="0">
                          <a:solidFill>
                            <a:schemeClr val="tx1"/>
                          </a:solidFill>
                          <a:effectLst/>
                          <a:latin typeface="+mn-lt"/>
                          <a:ea typeface="+mn-ea"/>
                          <a:cs typeface="+mn-cs"/>
                        </a:rPr>
                        <a:t>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a property that is the same as this property.</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inverse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Denotes a property that is the inverse of this property. Thus if q is the inverse of p, and we know that </a:t>
                      </a:r>
                      <a:r>
                        <a:rPr lang="en-GB" dirty="0" smtClean="0"/>
                        <a:t>A q B</a:t>
                      </a:r>
                      <a:r>
                        <a:rPr lang="en-GB" sz="1800" b="0" i="0" kern="1200" dirty="0" smtClean="0">
                          <a:solidFill>
                            <a:schemeClr val="tx1"/>
                          </a:solidFill>
                          <a:effectLst/>
                          <a:latin typeface="+mn-lt"/>
                          <a:ea typeface="+mn-ea"/>
                          <a:cs typeface="+mn-cs"/>
                        </a:rPr>
                        <a:t>, then we can infer that </a:t>
                      </a:r>
                      <a:r>
                        <a:rPr lang="en-GB" dirty="0" smtClean="0"/>
                        <a:t>B p A</a:t>
                      </a:r>
                      <a:r>
                        <a:rPr lang="en-GB" sz="1800" b="0" i="0" kern="1200" dirty="0" smtClean="0">
                          <a:solidFill>
                            <a:schemeClr val="tx1"/>
                          </a:solidFill>
                          <a:effectLst/>
                          <a:latin typeface="+mn-lt"/>
                          <a:ea typeface="+mn-ea"/>
                          <a:cs typeface="+mn-cs"/>
                        </a:rPr>
                        <a:t>.</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551226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a:xfrm>
            <a:off x="457200" y="1143000"/>
            <a:ext cx="8229600" cy="4525963"/>
          </a:xfrm>
        </p:spPr>
        <p:txBody>
          <a:bodyPr>
            <a:noAutofit/>
          </a:bodyPr>
          <a:lstStyle/>
          <a:p>
            <a:pPr marL="0" indent="0">
              <a:buNone/>
            </a:pPr>
            <a:r>
              <a:rPr lang="en-GB" sz="1100" dirty="0">
                <a:latin typeface="Courier New" panose="02070309020205020404" pitchFamily="49" charset="0"/>
                <a:cs typeface="Courier New" panose="02070309020205020404" pitchFamily="49" charset="0"/>
              </a:rPr>
              <a:t>// create the base model</a:t>
            </a:r>
          </a:p>
          <a:p>
            <a:pPr marL="0" indent="0">
              <a:buNone/>
            </a:pPr>
            <a:r>
              <a:rPr lang="en-GB" sz="1100" dirty="0">
                <a:latin typeface="Courier New" panose="02070309020205020404" pitchFamily="49" charset="0"/>
                <a:cs typeface="Courier New" panose="02070309020205020404" pitchFamily="49" charset="0"/>
              </a:rPr>
              <a:t>String SOURCE = "files/</a:t>
            </a:r>
            <a:r>
              <a:rPr lang="en-GB" sz="1100" dirty="0" err="1">
                <a:latin typeface="Courier New" panose="02070309020205020404" pitchFamily="49" charset="0"/>
                <a:cs typeface="Courier New" panose="02070309020205020404" pitchFamily="49" charset="0"/>
              </a:rPr>
              <a:t>eswc.rdf</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String NS = "http://www.eswc2006.org/technologies/ontology#";</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 create the reasoning model using the base</a:t>
            </a:r>
          </a:p>
          <a:p>
            <a:pPr marL="0" indent="0">
              <a:buNone/>
            </a:pPr>
            <a:r>
              <a:rPr lang="en-GB" sz="1100" dirty="0" err="1">
                <a:latin typeface="Courier New" panose="02070309020205020404" pitchFamily="49" charset="0"/>
                <a:cs typeface="Courier New" panose="02070309020205020404" pitchFamily="49" charset="0"/>
              </a:rPr>
              <a:t>OntModel</a:t>
            </a:r>
            <a:r>
              <a:rPr lang="en-GB" sz="1100" dirty="0">
                <a:latin typeface="Courier New" panose="02070309020205020404" pitchFamily="49" charset="0"/>
                <a:cs typeface="Courier New" panose="02070309020205020404" pitchFamily="49" charset="0"/>
              </a:rPr>
              <a:t> model = </a:t>
            </a:r>
            <a:r>
              <a:rPr lang="en-GB" sz="1100" dirty="0" err="1">
                <a:latin typeface="Courier New" panose="02070309020205020404" pitchFamily="49" charset="0"/>
                <a:cs typeface="Courier New" panose="02070309020205020404" pitchFamily="49" charset="0"/>
              </a:rPr>
              <a:t>ModelFactory.createOntologyModel</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OntModelSpec.OWL_MEM_MICRO_RULE_INF</a:t>
            </a:r>
            <a:r>
              <a:rPr lang="en-GB" sz="1100" dirty="0">
                <a:latin typeface="Courier New" panose="02070309020205020404" pitchFamily="49" charset="0"/>
                <a:cs typeface="Courier New" panose="02070309020205020404" pitchFamily="49" charset="0"/>
              </a:rPr>
              <a:t>);</a:t>
            </a:r>
          </a:p>
          <a:p>
            <a:pPr marL="0" indent="0">
              <a:buNone/>
            </a:pPr>
            <a:r>
              <a:rPr lang="en-GB" sz="1100" dirty="0" err="1">
                <a:latin typeface="Courier New" panose="02070309020205020404" pitchFamily="49" charset="0"/>
                <a:cs typeface="Courier New" panose="02070309020205020404" pitchFamily="49" charset="0"/>
              </a:rPr>
              <a:t>model.read</a:t>
            </a:r>
            <a:r>
              <a:rPr lang="en-GB" sz="1100" dirty="0">
                <a:latin typeface="Courier New" panose="02070309020205020404" pitchFamily="49" charset="0"/>
                <a:cs typeface="Courier New" panose="02070309020205020404" pitchFamily="49" charset="0"/>
              </a:rPr>
              <a:t>(SOURCE);</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err="1">
                <a:latin typeface="Courier New" panose="02070309020205020404" pitchFamily="49" charset="0"/>
                <a:cs typeface="Courier New" panose="02070309020205020404" pitchFamily="49" charset="0"/>
              </a:rPr>
              <a:t>OntClass</a:t>
            </a:r>
            <a:r>
              <a:rPr lang="en-GB" sz="1100" dirty="0">
                <a:latin typeface="Courier New" panose="02070309020205020404" pitchFamily="49" charset="0"/>
                <a:cs typeface="Courier New" panose="02070309020205020404" pitchFamily="49" charset="0"/>
              </a:rPr>
              <a:t> programme = </a:t>
            </a:r>
            <a:r>
              <a:rPr lang="en-GB" sz="1100" dirty="0" err="1">
                <a:latin typeface="Courier New" panose="02070309020205020404" pitchFamily="49" charset="0"/>
                <a:cs typeface="Courier New" panose="02070309020205020404" pitchFamily="49" charset="0"/>
              </a:rPr>
              <a:t>model.createClass</a:t>
            </a:r>
            <a:r>
              <a:rPr lang="en-GB" sz="1100" dirty="0">
                <a:latin typeface="Courier New" panose="02070309020205020404" pitchFamily="49" charset="0"/>
                <a:cs typeface="Courier New" panose="02070309020205020404" pitchFamily="49" charset="0"/>
              </a:rPr>
              <a:t>(NS + "Programme");</a:t>
            </a:r>
          </a:p>
          <a:p>
            <a:pPr marL="0" indent="0">
              <a:buNone/>
            </a:pPr>
            <a:r>
              <a:rPr lang="en-GB" sz="1100" dirty="0" err="1">
                <a:latin typeface="Courier New" panose="02070309020205020404" pitchFamily="49" charset="0"/>
                <a:cs typeface="Courier New" panose="02070309020205020404" pitchFamily="49" charset="0"/>
              </a:rPr>
              <a:t>OntClass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orgEvent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model.createClass</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OrganisedEvent</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logger.info("programme: "+programme);</a:t>
            </a:r>
          </a:p>
          <a:p>
            <a:pPr marL="0" indent="0">
              <a:buNone/>
            </a:pPr>
            <a:r>
              <a:rPr lang="en-GB" sz="1100" dirty="0">
                <a:latin typeface="Courier New" panose="02070309020205020404" pitchFamily="49" charset="0"/>
                <a:cs typeface="Courier New" panose="02070309020205020404" pitchFamily="49" charset="0"/>
              </a:rPr>
              <a:t>logger.info("</a:t>
            </a:r>
            <a:r>
              <a:rPr lang="en-GB" sz="1100" dirty="0" err="1">
                <a:latin typeface="Courier New" panose="02070309020205020404" pitchFamily="49" charset="0"/>
                <a:cs typeface="Courier New" panose="02070309020205020404" pitchFamily="49" charset="0"/>
              </a:rPr>
              <a:t>organizedEvent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orgEvent</a:t>
            </a: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//model before adding new property</a:t>
            </a:r>
          </a:p>
          <a:p>
            <a:pPr marL="0" indent="0">
              <a:buNone/>
            </a:pPr>
            <a:r>
              <a:rPr lang="en-GB" sz="1100" dirty="0">
                <a:latin typeface="Courier New" panose="02070309020205020404" pitchFamily="49" charset="0"/>
                <a:cs typeface="Courier New" panose="02070309020205020404" pitchFamily="49" charset="0"/>
              </a:rPr>
              <a:t>logger.info("model before adding </a:t>
            </a:r>
            <a:r>
              <a:rPr lang="en-GB" sz="1100" dirty="0" err="1">
                <a:latin typeface="Courier New" panose="02070309020205020404" pitchFamily="49" charset="0"/>
                <a:cs typeface="Courier New" panose="02070309020205020404" pitchFamily="49" charset="0"/>
              </a:rPr>
              <a:t>hasProgramme</a:t>
            </a:r>
            <a:r>
              <a:rPr lang="en-GB" sz="1100" dirty="0">
                <a:latin typeface="Courier New" panose="02070309020205020404" pitchFamily="49" charset="0"/>
                <a:cs typeface="Courier New" panose="02070309020205020404" pitchFamily="49" charset="0"/>
              </a:rPr>
              <a:t> property");</a:t>
            </a:r>
          </a:p>
          <a:p>
            <a:pPr marL="0" indent="0">
              <a:buNone/>
            </a:pPr>
            <a:r>
              <a:rPr lang="en-GB" sz="1100" dirty="0" err="1">
                <a:latin typeface="Courier New" panose="02070309020205020404" pitchFamily="49" charset="0"/>
                <a:cs typeface="Courier New" panose="02070309020205020404" pitchFamily="49" charset="0"/>
              </a:rPr>
              <a:t>model.write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System.out</a:t>
            </a: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b="1" dirty="0" err="1">
                <a:latin typeface="Courier New" panose="02070309020205020404" pitchFamily="49" charset="0"/>
                <a:cs typeface="Courier New" panose="02070309020205020404" pitchFamily="49" charset="0"/>
              </a:rPr>
              <a:t>ObjectProperty</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hasProgramme</a:t>
            </a:r>
            <a:r>
              <a:rPr lang="en-GB" sz="1100" b="1" dirty="0">
                <a:latin typeface="Courier New" panose="02070309020205020404" pitchFamily="49" charset="0"/>
                <a:cs typeface="Courier New" panose="02070309020205020404" pitchFamily="49" charset="0"/>
              </a:rPr>
              <a:t> = </a:t>
            </a:r>
            <a:r>
              <a:rPr lang="en-GB" sz="1100" b="1" dirty="0" err="1">
                <a:latin typeface="Courier New" panose="02070309020205020404" pitchFamily="49" charset="0"/>
                <a:cs typeface="Courier New" panose="02070309020205020404" pitchFamily="49" charset="0"/>
              </a:rPr>
              <a:t>model.createObjectProperty</a:t>
            </a:r>
            <a:r>
              <a:rPr lang="en-GB" sz="1100" b="1" dirty="0">
                <a:latin typeface="Courier New" panose="02070309020205020404" pitchFamily="49" charset="0"/>
                <a:cs typeface="Courier New" panose="02070309020205020404" pitchFamily="49" charset="0"/>
              </a:rPr>
              <a:t>( NS + "</a:t>
            </a:r>
            <a:r>
              <a:rPr lang="en-GB" sz="1100" b="1" dirty="0" err="1">
                <a:latin typeface="Courier New" panose="02070309020205020404" pitchFamily="49" charset="0"/>
                <a:cs typeface="Courier New" panose="02070309020205020404" pitchFamily="49" charset="0"/>
              </a:rPr>
              <a:t>hasProgramme</a:t>
            </a:r>
            <a:r>
              <a:rPr lang="en-GB" sz="1100" b="1"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b="1" dirty="0" err="1">
                <a:latin typeface="Courier New" panose="02070309020205020404" pitchFamily="49" charset="0"/>
                <a:cs typeface="Courier New" panose="02070309020205020404" pitchFamily="49" charset="0"/>
              </a:rPr>
              <a:t>hasProgramme.addDomain</a:t>
            </a:r>
            <a:r>
              <a:rPr lang="en-GB" sz="1100" b="1" dirty="0">
                <a:latin typeface="Courier New" panose="02070309020205020404" pitchFamily="49" charset="0"/>
                <a:cs typeface="Courier New" panose="02070309020205020404" pitchFamily="49" charset="0"/>
              </a:rPr>
              <a:t>( </a:t>
            </a:r>
            <a:r>
              <a:rPr lang="en-GB" sz="1100" b="1" dirty="0" err="1">
                <a:latin typeface="Courier New" panose="02070309020205020404" pitchFamily="49" charset="0"/>
                <a:cs typeface="Courier New" panose="02070309020205020404" pitchFamily="49" charset="0"/>
              </a:rPr>
              <a:t>orgEvent</a:t>
            </a:r>
            <a:r>
              <a:rPr lang="en-GB" sz="1100" b="1" dirty="0">
                <a:latin typeface="Courier New" panose="02070309020205020404" pitchFamily="49" charset="0"/>
                <a:cs typeface="Courier New" panose="02070309020205020404" pitchFamily="49" charset="0"/>
              </a:rPr>
              <a:t> );</a:t>
            </a:r>
          </a:p>
          <a:p>
            <a:pPr marL="0" indent="0">
              <a:buNone/>
            </a:pPr>
            <a:r>
              <a:rPr lang="en-GB" sz="1100" b="1" dirty="0" err="1">
                <a:latin typeface="Courier New" panose="02070309020205020404" pitchFamily="49" charset="0"/>
                <a:cs typeface="Courier New" panose="02070309020205020404" pitchFamily="49" charset="0"/>
              </a:rPr>
              <a:t>hasProgramme.addRange</a:t>
            </a:r>
            <a:r>
              <a:rPr lang="en-GB" sz="1100" b="1" dirty="0">
                <a:latin typeface="Courier New" panose="02070309020205020404" pitchFamily="49" charset="0"/>
                <a:cs typeface="Courier New" panose="02070309020205020404" pitchFamily="49" charset="0"/>
              </a:rPr>
              <a:t>( programme );</a:t>
            </a:r>
          </a:p>
          <a:p>
            <a:pPr marL="0" indent="0">
              <a:buNone/>
            </a:pPr>
            <a:r>
              <a:rPr lang="en-GB" sz="1100" b="1" dirty="0" err="1">
                <a:latin typeface="Courier New" panose="02070309020205020404" pitchFamily="49" charset="0"/>
                <a:cs typeface="Courier New" panose="02070309020205020404" pitchFamily="49" charset="0"/>
              </a:rPr>
              <a:t>hasProgramme.addLabel</a:t>
            </a:r>
            <a:r>
              <a:rPr lang="en-GB" sz="1100" b="1" dirty="0">
                <a:latin typeface="Courier New" panose="02070309020205020404" pitchFamily="49" charset="0"/>
                <a:cs typeface="Courier New" panose="02070309020205020404" pitchFamily="49" charset="0"/>
              </a:rPr>
              <a:t>( "has programme", "</a:t>
            </a:r>
            <a:r>
              <a:rPr lang="en-GB" sz="1100" b="1" dirty="0" err="1">
                <a:latin typeface="Courier New" panose="02070309020205020404" pitchFamily="49" charset="0"/>
                <a:cs typeface="Courier New" panose="02070309020205020404" pitchFamily="49" charset="0"/>
              </a:rPr>
              <a:t>en</a:t>
            </a:r>
            <a:r>
              <a:rPr lang="en-GB" sz="1100" b="1"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//model after adding the property</a:t>
            </a:r>
          </a:p>
          <a:p>
            <a:pPr marL="0" indent="0">
              <a:buNone/>
            </a:pPr>
            <a:r>
              <a:rPr lang="en-GB" sz="1100" dirty="0">
                <a:latin typeface="Courier New" panose="02070309020205020404" pitchFamily="49" charset="0"/>
                <a:cs typeface="Courier New" panose="02070309020205020404" pitchFamily="49" charset="0"/>
              </a:rPr>
              <a:t>logger.info("model after adding </a:t>
            </a:r>
            <a:r>
              <a:rPr lang="en-GB" sz="1100" dirty="0" err="1">
                <a:latin typeface="Courier New" panose="02070309020205020404" pitchFamily="49" charset="0"/>
                <a:cs typeface="Courier New" panose="02070309020205020404" pitchFamily="49" charset="0"/>
              </a:rPr>
              <a:t>hasProgramme</a:t>
            </a:r>
            <a:r>
              <a:rPr lang="en-GB" sz="1100" dirty="0">
                <a:latin typeface="Courier New" panose="02070309020205020404" pitchFamily="49" charset="0"/>
                <a:cs typeface="Courier New" panose="02070309020205020404" pitchFamily="49" charset="0"/>
              </a:rPr>
              <a:t> property");</a:t>
            </a:r>
          </a:p>
          <a:p>
            <a:pPr marL="0" indent="0">
              <a:buNone/>
            </a:pPr>
            <a:r>
              <a:rPr lang="en-GB" sz="1100" dirty="0" err="1">
                <a:latin typeface="Courier New" panose="02070309020205020404" pitchFamily="49" charset="0"/>
                <a:cs typeface="Courier New" panose="02070309020205020404" pitchFamily="49" charset="0"/>
              </a:rPr>
              <a:t>model.write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System.out</a:t>
            </a:r>
            <a:r>
              <a:rPr lang="en-GB" sz="1100" dirty="0">
                <a:latin typeface="Courier New" panose="02070309020205020404" pitchFamily="49" charset="0"/>
                <a:cs typeface="Courier New" panose="02070309020205020404" pitchFamily="49" charset="0"/>
              </a:rPr>
              <a:t>);</a:t>
            </a:r>
          </a:p>
        </p:txBody>
      </p:sp>
      <p:sp>
        <p:nvSpPr>
          <p:cNvPr id="4" name="TextBox 3"/>
          <p:cNvSpPr txBox="1"/>
          <p:nvPr/>
        </p:nvSpPr>
        <p:spPr>
          <a:xfrm>
            <a:off x="6248400" y="5486400"/>
            <a:ext cx="2362200" cy="584775"/>
          </a:xfrm>
          <a:prstGeom prst="rect">
            <a:avLst/>
          </a:prstGeom>
          <a:noFill/>
        </p:spPr>
        <p:txBody>
          <a:bodyPr wrap="square" rtlCol="0">
            <a:spAutoFit/>
          </a:bodyPr>
          <a:lstStyle/>
          <a:p>
            <a:r>
              <a:rPr lang="sr-Latn-RS" sz="3200" dirty="0" smtClean="0"/>
              <a:t>owl/Primer 3</a:t>
            </a:r>
          </a:p>
        </p:txBody>
      </p:sp>
    </p:spTree>
    <p:extLst>
      <p:ext uri="{BB962C8B-B14F-4D97-AF65-F5344CB8AC3E}">
        <p14:creationId xmlns:p14="http://schemas.microsoft.com/office/powerpoint/2010/main" val="273446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Dodavanje informacije o svojstvima</a:t>
            </a:r>
            <a:endParaRPr lang="en-GB" dirty="0"/>
          </a:p>
        </p:txBody>
      </p:sp>
      <p:sp>
        <p:nvSpPr>
          <p:cNvPr id="3" name="Content Placeholder 2"/>
          <p:cNvSpPr>
            <a:spLocks noGrp="1"/>
          </p:cNvSpPr>
          <p:nvPr>
            <p:ph idx="1"/>
          </p:nvPr>
        </p:nvSpPr>
        <p:spPr/>
        <p:txBody>
          <a:bodyPr>
            <a:noAutofit/>
          </a:bodyPr>
          <a:lstStyle/>
          <a:p>
            <a:pPr marL="0" indent="0">
              <a:buNone/>
            </a:pPr>
            <a:r>
              <a:rPr lang="en-GB" sz="1100" dirty="0">
                <a:latin typeface="Courier New" panose="02070309020205020404" pitchFamily="49" charset="0"/>
                <a:cs typeface="Courier New" panose="02070309020205020404" pitchFamily="49" charset="0"/>
              </a:rPr>
              <a:t>//create new properties</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subDeadline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hasSubmissionDeadline</a:t>
            </a:r>
            <a:r>
              <a:rPr lang="en-GB" sz="1100" dirty="0">
                <a:latin typeface="Courier New" panose="02070309020205020404" pitchFamily="49" charset="0"/>
                <a:cs typeface="Courier New" panose="02070309020205020404" pitchFamily="49" charset="0"/>
              </a:rPr>
              <a:t>" );</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notifyDeadline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hasNotificationDeadline</a:t>
            </a:r>
            <a:r>
              <a:rPr lang="en-GB" sz="1100" dirty="0">
                <a:latin typeface="Courier New" panose="02070309020205020404" pitchFamily="49" charset="0"/>
                <a:cs typeface="Courier New" panose="02070309020205020404" pitchFamily="49" charset="0"/>
              </a:rPr>
              <a:t>" );</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cameraDeadline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a:t>
            </a:r>
            <a:r>
              <a:rPr lang="en-GB" sz="1100" dirty="0" err="1">
                <a:latin typeface="Courier New" panose="02070309020205020404" pitchFamily="49" charset="0"/>
                <a:cs typeface="Courier New" panose="02070309020205020404" pitchFamily="49" charset="0"/>
              </a:rPr>
              <a:t>hasCameraReadyDeadline</a:t>
            </a:r>
            <a:r>
              <a:rPr lang="en-GB" sz="1100"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//retrieve deadline property form the ontology</a:t>
            </a:r>
          </a:p>
          <a:p>
            <a:pPr marL="0" indent="0">
              <a:buNone/>
            </a:pPr>
            <a:r>
              <a:rPr lang="en-GB" sz="1100" dirty="0" err="1">
                <a:latin typeface="Courier New" panose="02070309020205020404" pitchFamily="49" charset="0"/>
                <a:cs typeface="Courier New" panose="02070309020205020404" pitchFamily="49" charset="0"/>
              </a:rPr>
              <a:t>DatatypeProperty</a:t>
            </a:r>
            <a:r>
              <a:rPr lang="en-GB" sz="1100" dirty="0">
                <a:latin typeface="Courier New" panose="02070309020205020404" pitchFamily="49" charset="0"/>
                <a:cs typeface="Courier New" panose="02070309020205020404" pitchFamily="49" charset="0"/>
              </a:rPr>
              <a:t> deadline = </a:t>
            </a:r>
            <a:r>
              <a:rPr lang="en-GB" sz="1100" dirty="0" err="1">
                <a:latin typeface="Courier New" panose="02070309020205020404" pitchFamily="49" charset="0"/>
                <a:cs typeface="Courier New" panose="02070309020205020404" pitchFamily="49" charset="0"/>
              </a:rPr>
              <a:t>model.createDatatypeProperty</a:t>
            </a:r>
            <a:r>
              <a:rPr lang="en-GB" sz="1100" dirty="0">
                <a:latin typeface="Courier New" panose="02070309020205020404" pitchFamily="49" charset="0"/>
                <a:cs typeface="Courier New" panose="02070309020205020404" pitchFamily="49" charset="0"/>
              </a:rPr>
              <a:t>( NS + "deadline" );</a:t>
            </a:r>
          </a:p>
          <a:p>
            <a:pPr marL="0" indent="0">
              <a:buNone/>
            </a:pPr>
            <a:r>
              <a:rPr lang="en-GB" sz="1100" dirty="0" err="1">
                <a:latin typeface="Courier New" panose="02070309020205020404" pitchFamily="49" charset="0"/>
                <a:cs typeface="Courier New" panose="02070309020205020404" pitchFamily="49" charset="0"/>
              </a:rPr>
              <a:t>deadline.addDomain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model.getOntClass</a:t>
            </a:r>
            <a:r>
              <a:rPr lang="en-GB" sz="1100" dirty="0">
                <a:latin typeface="Courier New" panose="02070309020205020404" pitchFamily="49" charset="0"/>
                <a:cs typeface="Courier New" panose="02070309020205020404" pitchFamily="49" charset="0"/>
              </a:rPr>
              <a:t>( NS + "Call" ) );</a:t>
            </a:r>
          </a:p>
          <a:p>
            <a:pPr marL="0" indent="0">
              <a:buNone/>
            </a:pPr>
            <a:r>
              <a:rPr lang="en-GB" sz="1100" dirty="0" err="1">
                <a:latin typeface="Courier New" panose="02070309020205020404" pitchFamily="49" charset="0"/>
                <a:cs typeface="Courier New" panose="02070309020205020404" pitchFamily="49" charset="0"/>
              </a:rPr>
              <a:t>deadline.addRange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XSD.dateTime</a:t>
            </a:r>
            <a:r>
              <a:rPr lang="en-GB" sz="1100"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//add new properties as </a:t>
            </a:r>
            <a:r>
              <a:rPr lang="en-GB" sz="1100" dirty="0" err="1">
                <a:latin typeface="Courier New" panose="02070309020205020404" pitchFamily="49" charset="0"/>
                <a:cs typeface="Courier New" panose="02070309020205020404" pitchFamily="49" charset="0"/>
              </a:rPr>
              <a:t>subproperties</a:t>
            </a:r>
            <a:endParaRPr lang="en-GB" sz="1100" dirty="0">
              <a:latin typeface="Courier New" panose="02070309020205020404" pitchFamily="49" charset="0"/>
              <a:cs typeface="Courier New" panose="02070309020205020404" pitchFamily="49" charset="0"/>
            </a:endParaRPr>
          </a:p>
          <a:p>
            <a:pPr marL="0" indent="0">
              <a:buNone/>
            </a:pPr>
            <a:r>
              <a:rPr lang="en-GB" sz="1100" dirty="0" err="1">
                <a:latin typeface="Courier New" panose="02070309020205020404" pitchFamily="49" charset="0"/>
                <a:cs typeface="Courier New" panose="02070309020205020404" pitchFamily="49" charset="0"/>
              </a:rPr>
              <a:t>deadline.addSubProperty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subDeadline</a:t>
            </a:r>
            <a:r>
              <a:rPr lang="en-GB" sz="1100" dirty="0">
                <a:latin typeface="Courier New" panose="02070309020205020404" pitchFamily="49" charset="0"/>
                <a:cs typeface="Courier New" panose="02070309020205020404" pitchFamily="49" charset="0"/>
              </a:rPr>
              <a:t> );</a:t>
            </a:r>
          </a:p>
          <a:p>
            <a:pPr marL="0" indent="0">
              <a:buNone/>
            </a:pPr>
            <a:r>
              <a:rPr lang="en-GB" sz="1100" dirty="0" err="1">
                <a:latin typeface="Courier New" panose="02070309020205020404" pitchFamily="49" charset="0"/>
                <a:cs typeface="Courier New" panose="02070309020205020404" pitchFamily="49" charset="0"/>
              </a:rPr>
              <a:t>deadline.addSubProperty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notifyDeadline</a:t>
            </a:r>
            <a:r>
              <a:rPr lang="en-GB" sz="1100" dirty="0">
                <a:latin typeface="Courier New" panose="02070309020205020404" pitchFamily="49" charset="0"/>
                <a:cs typeface="Courier New" panose="02070309020205020404" pitchFamily="49" charset="0"/>
              </a:rPr>
              <a:t> );</a:t>
            </a:r>
          </a:p>
          <a:p>
            <a:pPr marL="0" indent="0">
              <a:buNone/>
            </a:pPr>
            <a:r>
              <a:rPr lang="en-GB" sz="1100" dirty="0" err="1">
                <a:latin typeface="Courier New" panose="02070309020205020404" pitchFamily="49" charset="0"/>
                <a:cs typeface="Courier New" panose="02070309020205020404" pitchFamily="49" charset="0"/>
              </a:rPr>
              <a:t>deadline.addSubProperty</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cameraDeadline</a:t>
            </a:r>
            <a:r>
              <a:rPr lang="en-GB" sz="1100" dirty="0">
                <a:latin typeface="Courier New" panose="02070309020205020404" pitchFamily="49" charset="0"/>
                <a:cs typeface="Courier New" panose="02070309020205020404" pitchFamily="49" charset="0"/>
              </a:rPr>
              <a:t>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//the classes can be processed in a similar way to resources</a:t>
            </a:r>
          </a:p>
          <a:p>
            <a:pPr marL="0" indent="0">
              <a:buNone/>
            </a:pPr>
            <a:r>
              <a:rPr lang="en-GB" sz="1100" dirty="0">
                <a:latin typeface="Courier New" panose="02070309020205020404" pitchFamily="49" charset="0"/>
                <a:cs typeface="Courier New" panose="02070309020205020404" pitchFamily="49" charset="0"/>
              </a:rPr>
              <a:t>deadline = </a:t>
            </a:r>
            <a:r>
              <a:rPr lang="en-GB" sz="1100" dirty="0" err="1">
                <a:latin typeface="Courier New" panose="02070309020205020404" pitchFamily="49" charset="0"/>
                <a:cs typeface="Courier New" panose="02070309020205020404" pitchFamily="49" charset="0"/>
              </a:rPr>
              <a:t>model.getDatatypeProperty</a:t>
            </a:r>
            <a:r>
              <a:rPr lang="en-GB" sz="1100" dirty="0">
                <a:latin typeface="Courier New" panose="02070309020205020404" pitchFamily="49" charset="0"/>
                <a:cs typeface="Courier New" panose="02070309020205020404" pitchFamily="49" charset="0"/>
              </a:rPr>
              <a:t>( NS + "deadline" );</a:t>
            </a:r>
          </a:p>
          <a:p>
            <a:pPr marL="0" indent="0">
              <a:buNone/>
            </a:pP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//iterate through the collection of </a:t>
            </a:r>
            <a:r>
              <a:rPr lang="en-GB" sz="1100" dirty="0" err="1">
                <a:latin typeface="Courier New" panose="02070309020205020404" pitchFamily="49" charset="0"/>
                <a:cs typeface="Courier New" panose="02070309020205020404" pitchFamily="49" charset="0"/>
              </a:rPr>
              <a:t>subproperties</a:t>
            </a:r>
            <a:endParaRPr lang="en-GB" sz="1100" dirty="0">
              <a:latin typeface="Courier New" panose="02070309020205020404" pitchFamily="49" charset="0"/>
              <a:cs typeface="Courier New" panose="02070309020205020404" pitchFamily="49" charset="0"/>
            </a:endParaRPr>
          </a:p>
          <a:p>
            <a:pPr marL="0" indent="0">
              <a:buNone/>
            </a:pPr>
            <a:r>
              <a:rPr lang="en-GB" sz="1100" dirty="0">
                <a:latin typeface="Courier New" panose="02070309020205020404" pitchFamily="49" charset="0"/>
                <a:cs typeface="Courier New" panose="02070309020205020404" pitchFamily="49" charset="0"/>
              </a:rPr>
              <a:t>for (Iterator&lt;? extends </a:t>
            </a:r>
            <a:r>
              <a:rPr lang="en-GB" sz="1100" dirty="0" err="1">
                <a:latin typeface="Courier New" panose="02070309020205020404" pitchFamily="49" charset="0"/>
                <a:cs typeface="Courier New" panose="02070309020205020404" pitchFamily="49" charset="0"/>
              </a:rPr>
              <a:t>OntProperty</a:t>
            </a:r>
            <a:r>
              <a:rPr lang="en-GB" sz="1100" dirty="0">
                <a:latin typeface="Courier New" panose="02070309020205020404" pitchFamily="49" charset="0"/>
                <a:cs typeface="Courier New" panose="02070309020205020404" pitchFamily="49" charset="0"/>
              </a:rPr>
              <a:t>&gt; </a:t>
            </a:r>
            <a:r>
              <a:rPr lang="en-GB" sz="1100" dirty="0" err="1">
                <a:latin typeface="Courier New" panose="02070309020205020404" pitchFamily="49" charset="0"/>
                <a:cs typeface="Courier New" panose="02070309020205020404" pitchFamily="49" charset="0"/>
              </a:rPr>
              <a:t>i</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deadline.listSubProperties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i.hasNext</a:t>
            </a:r>
            <a:r>
              <a:rPr lang="en-GB" sz="1100" dirty="0">
                <a:latin typeface="Courier New" panose="02070309020205020404" pitchFamily="49" charset="0"/>
                <a:cs typeface="Courier New" panose="02070309020205020404" pitchFamily="49" charset="0"/>
              </a:rPr>
              <a:t>(); ) {</a:t>
            </a:r>
          </a:p>
          <a:p>
            <a:pPr marL="0" indent="0">
              <a:buNone/>
            </a:pP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OntProperty</a:t>
            </a:r>
            <a:r>
              <a:rPr lang="en-GB" sz="1100" dirty="0">
                <a:latin typeface="Courier New" panose="02070309020205020404" pitchFamily="49" charset="0"/>
                <a:cs typeface="Courier New" panose="02070309020205020404" pitchFamily="49" charset="0"/>
              </a:rPr>
              <a:t> c = </a:t>
            </a:r>
            <a:r>
              <a:rPr lang="en-GB" sz="1100" dirty="0" err="1">
                <a:latin typeface="Courier New" panose="02070309020205020404" pitchFamily="49" charset="0"/>
                <a:cs typeface="Courier New" panose="02070309020205020404" pitchFamily="49" charset="0"/>
              </a:rPr>
              <a:t>i.next</a:t>
            </a:r>
            <a:r>
              <a:rPr lang="en-GB" sz="1100" dirty="0">
                <a:latin typeface="Courier New" panose="02070309020205020404" pitchFamily="49" charset="0"/>
                <a:cs typeface="Courier New" panose="02070309020205020404" pitchFamily="49" charset="0"/>
              </a:rPr>
              <a:t>();</a:t>
            </a:r>
          </a:p>
          <a:p>
            <a:pPr marL="0" indent="0">
              <a:buNone/>
            </a:pPr>
            <a:r>
              <a:rPr lang="en-GB" sz="1100" dirty="0">
                <a:latin typeface="Courier New" panose="02070309020205020404" pitchFamily="49" charset="0"/>
                <a:cs typeface="Courier New" panose="02070309020205020404" pitchFamily="49" charset="0"/>
              </a:rPr>
              <a:t>  logger.info("</a:t>
            </a:r>
            <a:r>
              <a:rPr lang="en-GB" sz="1100" dirty="0" err="1">
                <a:latin typeface="Courier New" panose="02070309020205020404" pitchFamily="49" charset="0"/>
                <a:cs typeface="Courier New" panose="02070309020205020404" pitchFamily="49" charset="0"/>
              </a:rPr>
              <a:t>subproperty</a:t>
            </a:r>
            <a:r>
              <a:rPr lang="en-GB" sz="1100" dirty="0">
                <a:latin typeface="Courier New" panose="02070309020205020404" pitchFamily="49" charset="0"/>
                <a:cs typeface="Courier New" panose="02070309020205020404" pitchFamily="49" charset="0"/>
              </a:rPr>
              <a:t>: " + </a:t>
            </a:r>
            <a:r>
              <a:rPr lang="en-GB" sz="1100" dirty="0" err="1">
                <a:latin typeface="Courier New" panose="02070309020205020404" pitchFamily="49" charset="0"/>
                <a:cs typeface="Courier New" panose="02070309020205020404" pitchFamily="49" charset="0"/>
              </a:rPr>
              <a:t>c.getURI</a:t>
            </a:r>
            <a:r>
              <a:rPr lang="en-GB" sz="1100" dirty="0">
                <a:latin typeface="Courier New" panose="02070309020205020404" pitchFamily="49" charset="0"/>
                <a:cs typeface="Courier New" panose="02070309020205020404" pitchFamily="49" charset="0"/>
              </a:rPr>
              <a:t>() );</a:t>
            </a:r>
          </a:p>
          <a:p>
            <a:pPr marL="0" indent="0">
              <a:buNone/>
            </a:pPr>
            <a:r>
              <a:rPr lang="en-GB" sz="1100" dirty="0">
                <a:latin typeface="Courier New" panose="02070309020205020404" pitchFamily="49" charset="0"/>
                <a:cs typeface="Courier New" panose="02070309020205020404" pitchFamily="49" charset="0"/>
              </a:rPr>
              <a:t>}</a:t>
            </a:r>
          </a:p>
          <a:p>
            <a:pPr marL="0" indent="0">
              <a:buNone/>
            </a:pPr>
            <a:endParaRPr lang="en-GB" sz="11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4</a:t>
            </a:r>
          </a:p>
        </p:txBody>
      </p:sp>
    </p:spTree>
    <p:extLst>
      <p:ext uri="{BB962C8B-B14F-4D97-AF65-F5344CB8AC3E}">
        <p14:creationId xmlns:p14="http://schemas.microsoft.com/office/powerpoint/2010/main" val="10820670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Object i Datatype svojstva</a:t>
            </a:r>
            <a:endParaRPr lang="en-GB" dirty="0"/>
          </a:p>
        </p:txBody>
      </p:sp>
      <p:sp>
        <p:nvSpPr>
          <p:cNvPr id="3" name="Content Placeholder 2"/>
          <p:cNvSpPr>
            <a:spLocks noGrp="1"/>
          </p:cNvSpPr>
          <p:nvPr>
            <p:ph idx="1"/>
          </p:nvPr>
        </p:nvSpPr>
        <p:spPr/>
        <p:txBody>
          <a:bodyPr>
            <a:normAutofit fontScale="77500" lnSpcReduction="20000"/>
          </a:bodyPr>
          <a:lstStyle/>
          <a:p>
            <a:r>
              <a:rPr lang="sr-Latn-RS" dirty="0" smtClean="0"/>
              <a:t>U OWL su Object i Datatype svojstva eksplicitno razdvojena (za razliku od RDFS)</a:t>
            </a:r>
          </a:p>
          <a:p>
            <a:pPr lvl="1"/>
            <a:r>
              <a:rPr lang="sr-Latn-RS" dirty="0" smtClean="0"/>
              <a:t>Object svojstvo može da primi vrednost koja je individual</a:t>
            </a:r>
          </a:p>
          <a:p>
            <a:pPr lvl="1"/>
            <a:r>
              <a:rPr lang="sr-Latn-RS" dirty="0" smtClean="0"/>
              <a:t>Datatype svojstvo može da primi vrednost koja je literal odovarajućeg tipa</a:t>
            </a:r>
          </a:p>
          <a:p>
            <a:r>
              <a:rPr lang="sr-Latn-RS" dirty="0" smtClean="0"/>
              <a:t>U Jena Ontology API postoje tri interfejsa koja nasleđuju </a:t>
            </a:r>
            <a:r>
              <a:rPr lang="sr-Latn-RS" b="1" dirty="0" smtClean="0"/>
              <a:t>OntProperty</a:t>
            </a:r>
            <a:r>
              <a:rPr lang="sr-Latn-RS" dirty="0" smtClean="0"/>
              <a:t>:</a:t>
            </a:r>
          </a:p>
          <a:p>
            <a:pPr lvl="1"/>
            <a:r>
              <a:rPr lang="en-GB" b="1" dirty="0" err="1" smtClean="0"/>
              <a:t>ObjectProperty</a:t>
            </a:r>
            <a:r>
              <a:rPr lang="en-GB" dirty="0"/>
              <a:t>, </a:t>
            </a:r>
            <a:endParaRPr lang="sr-Latn-RS" dirty="0" smtClean="0"/>
          </a:p>
          <a:p>
            <a:pPr lvl="1"/>
            <a:r>
              <a:rPr lang="en-GB" b="1" dirty="0" err="1" smtClean="0"/>
              <a:t>DatatypeProperty</a:t>
            </a:r>
            <a:r>
              <a:rPr lang="en-GB" dirty="0" smtClean="0"/>
              <a:t> </a:t>
            </a:r>
            <a:r>
              <a:rPr lang="sr-Latn-RS" dirty="0" smtClean="0"/>
              <a:t>i</a:t>
            </a:r>
          </a:p>
          <a:p>
            <a:pPr lvl="1"/>
            <a:r>
              <a:rPr lang="en-GB" b="1" dirty="0" err="1" smtClean="0"/>
              <a:t>AnnotationProperty</a:t>
            </a:r>
            <a:endParaRPr lang="sr-Latn-RS" dirty="0" smtClean="0"/>
          </a:p>
          <a:p>
            <a:r>
              <a:rPr lang="sr-Latn-RS" dirty="0" smtClean="0"/>
              <a:t>Ovi interfejsi nemaju različita ponašanja</a:t>
            </a:r>
          </a:p>
          <a:p>
            <a:r>
              <a:rPr lang="sr-Latn-RS" dirty="0" smtClean="0"/>
              <a:t>Omogućuju složeno stablo nasleđivanja </a:t>
            </a:r>
            <a:r>
              <a:rPr lang="sr-Latn-RS" b="1" dirty="0" smtClean="0"/>
              <a:t>ObjectProperty</a:t>
            </a:r>
            <a:r>
              <a:rPr lang="sr-Latn-RS" dirty="0" smtClean="0"/>
              <a:t> interfejsa (na primer funckionalna svojstva)</a:t>
            </a:r>
            <a:endParaRPr lang="en-GB" dirty="0"/>
          </a:p>
        </p:txBody>
      </p:sp>
    </p:spTree>
    <p:extLst>
      <p:ext uri="{BB962C8B-B14F-4D97-AF65-F5344CB8AC3E}">
        <p14:creationId xmlns:p14="http://schemas.microsoft.com/office/powerpoint/2010/main" val="37068763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Funkcionalna svojstva</a:t>
            </a:r>
            <a:endParaRPr lang="en-GB" dirty="0"/>
          </a:p>
        </p:txBody>
      </p:sp>
      <p:sp>
        <p:nvSpPr>
          <p:cNvPr id="3" name="Content Placeholder 2"/>
          <p:cNvSpPr>
            <a:spLocks noGrp="1"/>
          </p:cNvSpPr>
          <p:nvPr>
            <p:ph idx="1"/>
          </p:nvPr>
        </p:nvSpPr>
        <p:spPr/>
        <p:txBody>
          <a:bodyPr>
            <a:normAutofit fontScale="77500" lnSpcReduction="20000"/>
          </a:bodyPr>
          <a:lstStyle/>
          <a:p>
            <a:r>
              <a:rPr lang="sr-Latn-RS" dirty="0" smtClean="0"/>
              <a:t>Object i Datatype svojstva mogu da budu funkcionalna:</a:t>
            </a:r>
          </a:p>
          <a:p>
            <a:pPr lvl="1"/>
            <a:r>
              <a:rPr lang="sr-Latn-RS" dirty="0" smtClean="0"/>
              <a:t>Za jednu vrednost u domenu biće tačno jedna vrednst u opsegu</a:t>
            </a:r>
          </a:p>
          <a:p>
            <a:r>
              <a:rPr lang="sr-Latn-RS" dirty="0" smtClean="0"/>
              <a:t>Podatak o tome da li je svojstvo funkcionalno predstavlja se kao facet resursa:</a:t>
            </a:r>
          </a:p>
          <a:p>
            <a:pPr lvl="1"/>
            <a:r>
              <a:rPr lang="sr-Latn-RS" dirty="0" smtClean="0"/>
              <a:t>Ako je svojstvo funkcionalno (proverimo pomoću metode </a:t>
            </a:r>
            <a:r>
              <a:rPr lang="en-GB" b="1" dirty="0" err="1"/>
              <a:t>isFunctional</a:t>
            </a:r>
            <a:r>
              <a:rPr lang="en-GB" b="1" dirty="0"/>
              <a:t>()</a:t>
            </a:r>
            <a:r>
              <a:rPr lang="sr-Latn-RS" dirty="0" smtClean="0"/>
              <a:t>) onda metoda </a:t>
            </a:r>
            <a:r>
              <a:rPr lang="en-GB" b="1" dirty="0" err="1"/>
              <a:t>asFunctionalProperty</a:t>
            </a:r>
            <a:r>
              <a:rPr lang="en-GB" b="1" dirty="0"/>
              <a:t>()</a:t>
            </a:r>
            <a:r>
              <a:rPr lang="sr-Latn-RS" dirty="0" smtClean="0"/>
              <a:t> vraća funkcionalno svojstvo kao facet za resurs</a:t>
            </a:r>
          </a:p>
          <a:p>
            <a:pPr lvl="1"/>
            <a:r>
              <a:rPr lang="sr-Latn-RS" dirty="0" smtClean="0"/>
              <a:t>Ako svojstvo nije funkcionalno, možemo ga konvertovati pomoću </a:t>
            </a:r>
            <a:r>
              <a:rPr lang="en-GB" b="1" dirty="0" err="1"/>
              <a:t>convertToFunctionalProperty</a:t>
            </a:r>
            <a:r>
              <a:rPr lang="en-GB" b="1" dirty="0" smtClean="0"/>
              <a:t>()</a:t>
            </a:r>
            <a:endParaRPr lang="sr-Latn-RS" dirty="0" smtClean="0"/>
          </a:p>
          <a:p>
            <a:pPr lvl="1"/>
            <a:r>
              <a:rPr lang="sr-Latn-RS" dirty="0" smtClean="0"/>
              <a:t>Prilikom kreiranja svojstva </a:t>
            </a:r>
            <a:r>
              <a:rPr lang="en-GB" b="1" dirty="0" err="1"/>
              <a:t>createObjectProperty</a:t>
            </a:r>
            <a:r>
              <a:rPr lang="en-GB" b="1" dirty="0" smtClean="0"/>
              <a:t>()</a:t>
            </a:r>
            <a:r>
              <a:rPr lang="sr-Latn-RS" dirty="0" smtClean="0"/>
              <a:t> može da primi boolean parametar da li je svojstvo funkcionalno</a:t>
            </a:r>
          </a:p>
          <a:p>
            <a:r>
              <a:rPr lang="sr-Latn-RS" dirty="0"/>
              <a:t>Ako želimo da posmatrmo svojstvo kao funkcionalno, a postoje podaci u modelu koji su nekonzistentni, koristimo </a:t>
            </a:r>
            <a:r>
              <a:rPr lang="en-GB" b="1" dirty="0" err="1"/>
              <a:t>myOntModel.setStrictMode</a:t>
            </a:r>
            <a:r>
              <a:rPr lang="en-GB" b="1" dirty="0"/>
              <a:t>( false )</a:t>
            </a:r>
          </a:p>
          <a:p>
            <a:endParaRPr lang="en-GB" dirty="0"/>
          </a:p>
        </p:txBody>
      </p:sp>
    </p:spTree>
    <p:extLst>
      <p:ext uri="{BB962C8B-B14F-4D97-AF65-F5344CB8AC3E}">
        <p14:creationId xmlns:p14="http://schemas.microsoft.com/office/powerpoint/2010/main" val="7294537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Ostali tipovi svojstava</a:t>
            </a:r>
            <a:endParaRPr lang="en-GB" dirty="0"/>
          </a:p>
        </p:txBody>
      </p:sp>
      <p:sp>
        <p:nvSpPr>
          <p:cNvPr id="3" name="Content Placeholder 2"/>
          <p:cNvSpPr>
            <a:spLocks noGrp="1"/>
          </p:cNvSpPr>
          <p:nvPr>
            <p:ph idx="1"/>
          </p:nvPr>
        </p:nvSpPr>
        <p:spPr/>
        <p:txBody>
          <a:bodyPr>
            <a:normAutofit/>
          </a:bodyPr>
          <a:lstStyle/>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TransitiveProperty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asTransitiveProperty</a:t>
            </a:r>
            <a:r>
              <a:rPr lang="en-GB" sz="1800" dirty="0">
                <a:latin typeface="Courier New" panose="02070309020205020404" pitchFamily="49" charset="0"/>
                <a:cs typeface="Courier New" panose="02070309020205020404" pitchFamily="49" charset="0"/>
              </a:rPr>
              <a:t>(); </a:t>
            </a:r>
            <a:endParaRPr lang="sr-Latn-RS"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asFunctionalProperty</a:t>
            </a:r>
            <a:r>
              <a:rPr lang="en-GB" sz="1800" dirty="0">
                <a:latin typeface="Courier New" panose="02070309020205020404" pitchFamily="49" charset="0"/>
                <a:cs typeface="Courier New" panose="02070309020205020404" pitchFamily="49" charset="0"/>
              </a:rPr>
              <a:t>(); </a:t>
            </a:r>
            <a:endParaRPr lang="sr-Latn-RS"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SymmetricProperty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asSymmetricPropery</a:t>
            </a:r>
            <a:r>
              <a:rPr lang="en-GB" sz="1800" dirty="0">
                <a:latin typeface="Courier New" panose="02070309020205020404" pitchFamily="49" charset="0"/>
                <a:cs typeface="Courier New" panose="02070309020205020404" pitchFamily="49" charset="0"/>
              </a:rPr>
              <a:t>(); </a:t>
            </a:r>
            <a:endParaRPr lang="sr-Latn-RS"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InverseFunctionalProperty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asInverseFunctionalProperty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TransitiveProperty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convertToTransitiveProperty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convertToFunctionalProperty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SymmetricProperty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convertToSymmetricPropery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r>
              <a:rPr lang="en-GB" sz="1800" dirty="0" smtClean="0">
                <a:latin typeface="Courier New" panose="02070309020205020404" pitchFamily="49" charset="0"/>
                <a:cs typeface="Courier New" panose="02070309020205020404" pitchFamily="49" charset="0"/>
              </a:rPr>
              <a:t>public </a:t>
            </a:r>
            <a:r>
              <a:rPr lang="en-GB" sz="1800" dirty="0" err="1">
                <a:latin typeface="Courier New" panose="02070309020205020404" pitchFamily="49" charset="0"/>
                <a:cs typeface="Courier New" panose="02070309020205020404" pitchFamily="49" charset="0"/>
              </a:rPr>
              <a:t>InverseFunctionalProperty</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convertToInverseFunctionalProperty</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pPr marL="0" indent="0">
              <a:buNone/>
            </a:pPr>
            <a:endParaRPr lang="sr-Latn-R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3024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Restrikcije</a:t>
            </a:r>
            <a:endParaRPr lang="en-GB" dirty="0"/>
          </a:p>
        </p:txBody>
      </p:sp>
      <p:sp>
        <p:nvSpPr>
          <p:cNvPr id="3" name="Content Placeholder 2"/>
          <p:cNvSpPr>
            <a:spLocks noGrp="1"/>
          </p:cNvSpPr>
          <p:nvPr>
            <p:ph idx="1"/>
          </p:nvPr>
        </p:nvSpPr>
        <p:spPr/>
        <p:txBody>
          <a:bodyPr/>
          <a:lstStyle/>
          <a:p>
            <a:r>
              <a:rPr lang="sr-Latn-RS" dirty="0" smtClean="0"/>
              <a:t>Pomoću restrikcije definišemo klasu tako što navodimo ograničenje koje individuali te klase imaju na nekom svojstvu</a:t>
            </a:r>
          </a:p>
          <a:p>
            <a:r>
              <a:rPr lang="sr-Latn-RS" dirty="0" smtClean="0"/>
              <a:t>Postoji šest vrsta restrikcija u OWL jezicima</a:t>
            </a:r>
            <a:endParaRPr lang="en-GB" dirty="0"/>
          </a:p>
        </p:txBody>
      </p:sp>
    </p:spTree>
    <p:extLst>
      <p:ext uri="{BB962C8B-B14F-4D97-AF65-F5344CB8AC3E}">
        <p14:creationId xmlns:p14="http://schemas.microsoft.com/office/powerpoint/2010/main" val="2397659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Relacije između resursa</a:t>
            </a:r>
            <a:endParaRPr lang="en-GB" dirty="0"/>
          </a:p>
        </p:txBody>
      </p:sp>
      <p:sp>
        <p:nvSpPr>
          <p:cNvPr id="3" name="Content Placeholder 2"/>
          <p:cNvSpPr>
            <a:spLocks noGrp="1"/>
          </p:cNvSpPr>
          <p:nvPr>
            <p:ph idx="1"/>
          </p:nvPr>
        </p:nvSpPr>
        <p:spPr/>
        <p:txBody>
          <a:bodyPr>
            <a:noAutofit/>
          </a:bodyPr>
          <a:lstStyle/>
          <a:p>
            <a:pPr marL="0" indent="0">
              <a:buNone/>
            </a:pPr>
            <a:r>
              <a:rPr lang="en-GB" sz="1400" dirty="0">
                <a:latin typeface="Courier New" panose="02070309020205020404" pitchFamily="49" charset="0"/>
                <a:cs typeface="Courier New" panose="02070309020205020404" pitchFamily="49" charset="0"/>
              </a:rPr>
              <a:t> // some definitions</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personURI</a:t>
            </a:r>
            <a:r>
              <a:rPr lang="en-GB" sz="1400" dirty="0">
                <a:latin typeface="Courier New" panose="02070309020205020404" pitchFamily="49" charset="0"/>
                <a:cs typeface="Courier New" panose="02070309020205020404" pitchFamily="49" charset="0"/>
              </a:rPr>
              <a:t>    = "http://somewhere/JohnSmith";</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"John";</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   = "Smith";</a:t>
            </a:r>
          </a:p>
          <a:p>
            <a:pPr marL="0" indent="0">
              <a:buNone/>
            </a:pPr>
            <a:r>
              <a:rPr lang="en-GB" sz="1400" dirty="0" smtClean="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fullName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 " +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create an empty model</a:t>
            </a:r>
          </a:p>
          <a:p>
            <a:pPr marL="0" indent="0">
              <a:buNone/>
            </a:pPr>
            <a:r>
              <a:rPr lang="en-GB" sz="1400" dirty="0" smtClean="0">
                <a:latin typeface="Courier New" panose="02070309020205020404" pitchFamily="49" charset="0"/>
                <a:cs typeface="Courier New" panose="02070309020205020404" pitchFamily="49" charset="0"/>
              </a:rPr>
              <a:t>Model </a:t>
            </a:r>
            <a:r>
              <a:rPr lang="en-GB" sz="1400" dirty="0" err="1">
                <a:latin typeface="Courier New" panose="02070309020205020404" pitchFamily="49" charset="0"/>
                <a:cs typeface="Courier New" panose="02070309020205020404" pitchFamily="49" charset="0"/>
              </a:rPr>
              <a:t>model</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ModelFactory.createDefaultModel</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create the resource</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and add the properties cascading style</a:t>
            </a:r>
          </a:p>
          <a:p>
            <a:pPr marL="0" indent="0">
              <a:buNone/>
            </a:pPr>
            <a:r>
              <a:rPr lang="en-GB" sz="1400" dirty="0" smtClean="0">
                <a:latin typeface="Courier New" panose="02070309020205020404" pitchFamily="49" charset="0"/>
                <a:cs typeface="Courier New" panose="02070309020205020404" pitchFamily="49" charset="0"/>
              </a:rPr>
              <a:t>Resource </a:t>
            </a:r>
            <a:r>
              <a:rPr lang="en-GB" sz="1400" dirty="0" err="1">
                <a:latin typeface="Courier New" panose="02070309020205020404" pitchFamily="49" charset="0"/>
                <a:cs typeface="Courier New" panose="02070309020205020404" pitchFamily="49" charset="0"/>
              </a:rPr>
              <a:t>johnSmith</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model.createResource</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personURI</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(VCARD.FN, </a:t>
            </a:r>
            <a:r>
              <a:rPr lang="en-GB" sz="1400" dirty="0" err="1">
                <a:latin typeface="Courier New" panose="02070309020205020404" pitchFamily="49" charset="0"/>
                <a:cs typeface="Courier New" panose="02070309020205020404" pitchFamily="49" charset="0"/>
              </a:rPr>
              <a:t>fullName</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(VCARD.N, </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model.createResource</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VCARD.Given</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VCARD.Family</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a:t>
            </a:r>
          </a:p>
        </p:txBody>
      </p:sp>
      <p:sp>
        <p:nvSpPr>
          <p:cNvPr id="4" name="TextBox 3"/>
          <p:cNvSpPr txBox="1"/>
          <p:nvPr/>
        </p:nvSpPr>
        <p:spPr>
          <a:xfrm>
            <a:off x="6781800" y="5105400"/>
            <a:ext cx="1699625" cy="584775"/>
          </a:xfrm>
          <a:prstGeom prst="rect">
            <a:avLst/>
          </a:prstGeom>
          <a:noFill/>
        </p:spPr>
        <p:txBody>
          <a:bodyPr wrap="square" rtlCol="0">
            <a:spAutoFit/>
          </a:bodyPr>
          <a:lstStyle/>
          <a:p>
            <a:r>
              <a:rPr lang="sr-Latn-RS" sz="3200" dirty="0" smtClean="0"/>
              <a:t>Primer 2</a:t>
            </a:r>
          </a:p>
        </p:txBody>
      </p:sp>
    </p:spTree>
    <p:extLst>
      <p:ext uri="{BB962C8B-B14F-4D97-AF65-F5344CB8AC3E}">
        <p14:creationId xmlns:p14="http://schemas.microsoft.com/office/powerpoint/2010/main" val="34106422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Restrikcije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70709941"/>
              </p:ext>
            </p:extLst>
          </p:nvPr>
        </p:nvGraphicFramePr>
        <p:xfrm>
          <a:off x="152400" y="1714341"/>
          <a:ext cx="8763000" cy="3108960"/>
        </p:xfrm>
        <a:graphic>
          <a:graphicData uri="http://schemas.openxmlformats.org/drawingml/2006/table">
            <a:tbl>
              <a:tblPr>
                <a:tableStyleId>{2D5ABB26-0587-4C30-8999-92F81FD0307C}</a:tableStyleId>
              </a:tblPr>
              <a:tblGrid>
                <a:gridCol w="2057400"/>
                <a:gridCol w="6705600"/>
              </a:tblGrid>
              <a:tr h="0">
                <a:tc>
                  <a:txBody>
                    <a:bodyPr/>
                    <a:lstStyle/>
                    <a:p>
                      <a:pPr algn="l"/>
                      <a:r>
                        <a:rPr lang="sr-Latn-RS" b="1" dirty="0" smtClean="0">
                          <a:effectLst/>
                        </a:rPr>
                        <a:t>Restriction</a:t>
                      </a:r>
                      <a:endParaRPr lang="en-GB"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value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restricted property has exactly the given value.</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all values from</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All values of the restricted property, if it has any, are members of the given class.</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some values from</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at least one value which is a member of the given class.</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cardinality </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exactly </a:t>
                      </a:r>
                      <a:r>
                        <a:rPr lang="en-GB" sz="1800" b="0" i="1" kern="1200" dirty="0" smtClean="0">
                          <a:solidFill>
                            <a:schemeClr val="tx1"/>
                          </a:solidFill>
                          <a:effectLst/>
                          <a:latin typeface="+mn-lt"/>
                          <a:ea typeface="+mn-ea"/>
                          <a:cs typeface="+mn-cs"/>
                        </a:rPr>
                        <a:t>n</a:t>
                      </a:r>
                      <a:r>
                        <a:rPr lang="en-GB" sz="1800" b="0" i="0" kern="1200" dirty="0" smtClean="0">
                          <a:solidFill>
                            <a:schemeClr val="tx1"/>
                          </a:solidFill>
                          <a:effectLst/>
                          <a:latin typeface="+mn-lt"/>
                          <a:ea typeface="+mn-ea"/>
                          <a:cs typeface="+mn-cs"/>
                        </a:rPr>
                        <a:t> values, for some positive integer n.</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min cardinality</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at least </a:t>
                      </a:r>
                      <a:r>
                        <a:rPr lang="en-GB" sz="1800" b="0" i="1" kern="1200" dirty="0" smtClean="0">
                          <a:solidFill>
                            <a:schemeClr val="tx1"/>
                          </a:solidFill>
                          <a:effectLst/>
                          <a:latin typeface="+mn-lt"/>
                          <a:ea typeface="+mn-ea"/>
                          <a:cs typeface="+mn-cs"/>
                        </a:rPr>
                        <a:t>n</a:t>
                      </a:r>
                      <a:r>
                        <a:rPr lang="en-GB" sz="1800" b="0" i="0" kern="1200" dirty="0" smtClean="0">
                          <a:solidFill>
                            <a:schemeClr val="tx1"/>
                          </a:solidFill>
                          <a:effectLst/>
                          <a:latin typeface="+mn-lt"/>
                          <a:ea typeface="+mn-ea"/>
                          <a:cs typeface="+mn-cs"/>
                        </a:rPr>
                        <a:t> values, for some positive integer n.</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sz="1800" b="0" i="0" kern="1200" dirty="0" smtClean="0">
                          <a:solidFill>
                            <a:schemeClr val="tx1"/>
                          </a:solidFill>
                          <a:effectLst/>
                          <a:latin typeface="+mn-lt"/>
                          <a:ea typeface="+mn-ea"/>
                          <a:cs typeface="+mn-cs"/>
                        </a:rPr>
                        <a:t>max cardinality</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sz="1800" b="0" i="0" kern="1200" dirty="0" smtClean="0">
                          <a:solidFill>
                            <a:schemeClr val="tx1"/>
                          </a:solidFill>
                          <a:effectLst/>
                          <a:latin typeface="+mn-lt"/>
                          <a:ea typeface="+mn-ea"/>
                          <a:cs typeface="+mn-cs"/>
                        </a:rPr>
                        <a:t>The property has at most </a:t>
                      </a:r>
                      <a:r>
                        <a:rPr lang="en-GB" sz="1800" b="0" i="1" kern="1200" dirty="0" smtClean="0">
                          <a:solidFill>
                            <a:schemeClr val="tx1"/>
                          </a:solidFill>
                          <a:effectLst/>
                          <a:latin typeface="+mn-lt"/>
                          <a:ea typeface="+mn-ea"/>
                          <a:cs typeface="+mn-cs"/>
                        </a:rPr>
                        <a:t>n</a:t>
                      </a:r>
                      <a:r>
                        <a:rPr lang="en-GB" sz="1800" b="0" i="0" kern="1200" dirty="0" smtClean="0">
                          <a:solidFill>
                            <a:schemeClr val="tx1"/>
                          </a:solidFill>
                          <a:effectLst/>
                          <a:latin typeface="+mn-lt"/>
                          <a:ea typeface="+mn-ea"/>
                          <a:cs typeface="+mn-cs"/>
                        </a:rPr>
                        <a:t> values, for some positive integer n.</a:t>
                      </a:r>
                      <a:endParaRPr lang="en-GB"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13109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restrikcije</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//select a named </a:t>
            </a:r>
            <a:r>
              <a:rPr lang="en-GB" sz="1800" dirty="0" smtClean="0">
                <a:latin typeface="Courier New" panose="02070309020205020404" pitchFamily="49" charset="0"/>
                <a:cs typeface="Courier New" panose="02070309020205020404" pitchFamily="49" charset="0"/>
              </a:rPr>
              <a:t>restriction</a:t>
            </a: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r>
              <a:rPr lang="sr-Latn-RS" sz="1800" dirty="0" smtClean="0">
                <a:latin typeface="Courier New" panose="02070309020205020404" pitchFamily="49" charset="0"/>
                <a:cs typeface="Courier New" panose="02070309020205020404" pitchFamily="49" charset="0"/>
              </a:rPr>
              <a:t>it</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doesn</a:t>
            </a:r>
            <a:r>
              <a:rPr lang="sr-Latn-RS" sz="1800" dirty="0" smtClean="0">
                <a:latin typeface="Courier New" panose="02070309020205020404" pitchFamily="49" charset="0"/>
                <a:cs typeface="Courier New" panose="02070309020205020404" pitchFamily="49" charset="0"/>
              </a:rPr>
              <a:t>’</a:t>
            </a:r>
            <a:r>
              <a:rPr lang="en-GB" sz="1800" dirty="0" smtClean="0">
                <a:latin typeface="Courier New" panose="02070309020205020404" pitchFamily="49" charset="0"/>
                <a:cs typeface="Courier New" panose="02070309020205020404" pitchFamily="49" charset="0"/>
              </a:rPr>
              <a:t>t </a:t>
            </a:r>
            <a:r>
              <a:rPr lang="en-GB" sz="1800" dirty="0">
                <a:latin typeface="Courier New" panose="02070309020205020404" pitchFamily="49" charset="0"/>
                <a:cs typeface="Courier New" panose="02070309020205020404" pitchFamily="49" charset="0"/>
              </a:rPr>
              <a:t>exist)</a:t>
            </a:r>
          </a:p>
          <a:p>
            <a:pPr marL="0" indent="0">
              <a:buNone/>
            </a:pPr>
            <a:r>
              <a:rPr lang="en-GB" sz="1800" dirty="0">
                <a:latin typeface="Courier New" panose="02070309020205020404" pitchFamily="49" charset="0"/>
                <a:cs typeface="Courier New" panose="02070309020205020404" pitchFamily="49" charset="0"/>
              </a:rPr>
              <a:t>Restriction r = </a:t>
            </a:r>
            <a:r>
              <a:rPr lang="en-GB" sz="1800" dirty="0" err="1">
                <a:latin typeface="Courier New" panose="02070309020205020404" pitchFamily="49" charset="0"/>
                <a:cs typeface="Courier New" panose="02070309020205020404" pitchFamily="49" charset="0"/>
              </a:rPr>
              <a:t>model.getRestriction</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theName</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logger.info("selected restriction: "+r</a:t>
            </a:r>
            <a:r>
              <a:rPr lang="en-GB" sz="1800" dirty="0" smtClean="0">
                <a:latin typeface="Courier New" panose="02070309020205020404" pitchFamily="49" charset="0"/>
                <a:cs typeface="Courier New" panose="02070309020205020404" pitchFamily="49" charset="0"/>
              </a:rPr>
              <a:t>);</a:t>
            </a:r>
            <a:endParaRPr lang="sr-Latn-RS" sz="1800" dirty="0" smtClean="0">
              <a:latin typeface="Courier New" panose="02070309020205020404" pitchFamily="49" charset="0"/>
              <a:cs typeface="Courier New" panose="02070309020205020404" pitchFamily="49" charset="0"/>
            </a:endParaRPr>
          </a:p>
          <a:p>
            <a:pPr marL="0" indent="0">
              <a:buNone/>
            </a:pPr>
            <a:endParaRPr lang="sr-Latn-RS"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//creating an unnamed </a:t>
            </a:r>
            <a:r>
              <a:rPr lang="en-GB" sz="1800" dirty="0" smtClean="0">
                <a:latin typeface="Courier New" panose="02070309020205020404" pitchFamily="49" charset="0"/>
                <a:cs typeface="Courier New" panose="02070309020205020404" pitchFamily="49" charset="0"/>
              </a:rPr>
              <a:t>restriction</a:t>
            </a:r>
            <a:r>
              <a:rPr lang="sr-Latn-RS" sz="1800" dirty="0" smtClean="0">
                <a:latin typeface="Courier New" panose="02070309020205020404" pitchFamily="49" charset="0"/>
                <a:cs typeface="Courier New" panose="02070309020205020404" pitchFamily="49" charset="0"/>
              </a:rPr>
              <a:t> for a an existing prop.</a:t>
            </a:r>
            <a:endParaRPr lang="en-GB" sz="1800" dirty="0">
              <a:latin typeface="Courier New" panose="02070309020205020404" pitchFamily="49" charset="0"/>
              <a:cs typeface="Courier New" panose="02070309020205020404" pitchFamily="49" charset="0"/>
            </a:endParaRPr>
          </a:p>
          <a:p>
            <a:pPr marL="0" indent="0">
              <a:buNone/>
            </a:pPr>
            <a:r>
              <a:rPr lang="en-GB" sz="1800" dirty="0" err="1">
                <a:latin typeface="Courier New" panose="02070309020205020404" pitchFamily="49" charset="0"/>
                <a:cs typeface="Courier New" panose="02070309020205020404" pitchFamily="49" charset="0"/>
              </a:rPr>
              <a:t>OntProperty</a:t>
            </a:r>
            <a:r>
              <a:rPr lang="sr-Latn-RS"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p </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model.createOntProperty</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hasLocation</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r = </a:t>
            </a:r>
            <a:r>
              <a:rPr lang="en-GB" sz="1800" dirty="0" err="1">
                <a:latin typeface="Courier New" panose="02070309020205020404" pitchFamily="49" charset="0"/>
                <a:cs typeface="Courier New" panose="02070309020205020404" pitchFamily="49" charset="0"/>
              </a:rPr>
              <a:t>model.createRestriction</a:t>
            </a:r>
            <a:r>
              <a:rPr lang="en-GB" sz="1800" dirty="0">
                <a:latin typeface="Courier New" panose="02070309020205020404" pitchFamily="49" charset="0"/>
                <a:cs typeface="Courier New" panose="02070309020205020404" pitchFamily="49" charset="0"/>
              </a:rPr>
              <a:t>( p );</a:t>
            </a:r>
          </a:p>
          <a:p>
            <a:pPr marL="0" indent="0">
              <a:buNone/>
            </a:pPr>
            <a:r>
              <a:rPr lang="en-GB" sz="1800" dirty="0">
                <a:latin typeface="Courier New" panose="02070309020205020404" pitchFamily="49" charset="0"/>
                <a:cs typeface="Courier New" panose="02070309020205020404" pitchFamily="49" charset="0"/>
              </a:rPr>
              <a:t>logger.info("created restriction: "+r);</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94660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Prolazak kroz restrikcije</a:t>
            </a:r>
            <a:endParaRPr lang="en-GB" dirty="0"/>
          </a:p>
        </p:txBody>
      </p:sp>
      <p:sp>
        <p:nvSpPr>
          <p:cNvPr id="3" name="Content Placeholder 2"/>
          <p:cNvSpPr>
            <a:spLocks noGrp="1"/>
          </p:cNvSpPr>
          <p:nvPr>
            <p:ph idx="1"/>
          </p:nvPr>
        </p:nvSpPr>
        <p:spPr/>
        <p:txBody>
          <a:bodyPr>
            <a:noAutofit/>
          </a:bodyPr>
          <a:lstStyle/>
          <a:p>
            <a:pPr marL="0" indent="0">
              <a:buNone/>
            </a:pPr>
            <a:r>
              <a:rPr lang="en-GB" sz="1600" dirty="0">
                <a:latin typeface="Courier New" panose="02070309020205020404" pitchFamily="49" charset="0"/>
                <a:cs typeface="Courier New" panose="02070309020205020404" pitchFamily="49" charset="0"/>
              </a:rPr>
              <a:t>//going through all the restrictions from the model</a:t>
            </a:r>
          </a:p>
          <a:p>
            <a:pPr marL="0" indent="0">
              <a:buNone/>
            </a:pPr>
            <a:r>
              <a:rPr lang="en-GB" sz="1600" dirty="0">
                <a:latin typeface="Courier New" panose="02070309020205020404" pitchFamily="49" charset="0"/>
                <a:cs typeface="Courier New" panose="02070309020205020404" pitchFamily="49" charset="0"/>
              </a:rPr>
              <a:t>Iterator&lt;Restriction&gt;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model.listRestrictions</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i.hasNext</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    r = </a:t>
            </a:r>
            <a:r>
              <a:rPr lang="en-GB" sz="1600" dirty="0" err="1">
                <a:latin typeface="Courier New" panose="02070309020205020404" pitchFamily="49" charset="0"/>
                <a:cs typeface="Courier New" panose="02070309020205020404" pitchFamily="49" charset="0"/>
              </a:rPr>
              <a:t>i.next</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    logger.info("restriction from the model: "+r);</a:t>
            </a:r>
          </a:p>
          <a:p>
            <a:pPr marL="0" indent="0">
              <a:buNone/>
            </a:pP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smtClean="0">
                <a:latin typeface="Courier New" panose="02070309020205020404" pitchFamily="49" charset="0"/>
                <a:cs typeface="Courier New" panose="02070309020205020404" pitchFamily="49" charset="0"/>
              </a:rPr>
              <a:t>p </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model.createOntProperty</a:t>
            </a:r>
            <a:r>
              <a:rPr lang="en-GB" sz="1600" dirty="0">
                <a:latin typeface="Courier New" panose="02070309020205020404" pitchFamily="49" charset="0"/>
                <a:cs typeface="Courier New" panose="02070309020205020404" pitchFamily="49" charset="0"/>
              </a:rPr>
              <a:t>( NS + "</a:t>
            </a:r>
            <a:r>
              <a:rPr lang="en-GB" sz="1600" dirty="0" err="1">
                <a:latin typeface="Courier New" panose="02070309020205020404" pitchFamily="49" charset="0"/>
                <a:cs typeface="Courier New" panose="02070309020205020404" pitchFamily="49" charset="0"/>
              </a:rPr>
              <a:t>hasLocation</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r = </a:t>
            </a:r>
            <a:r>
              <a:rPr lang="en-GB" sz="1600" dirty="0" err="1">
                <a:latin typeface="Courier New" panose="02070309020205020404" pitchFamily="49" charset="0"/>
                <a:cs typeface="Courier New" panose="02070309020205020404" pitchFamily="49" charset="0"/>
              </a:rPr>
              <a:t>model.createRestriction</a:t>
            </a:r>
            <a:r>
              <a:rPr lang="en-GB" sz="1600" dirty="0">
                <a:latin typeface="Courier New" panose="02070309020205020404" pitchFamily="49" charset="0"/>
                <a:cs typeface="Courier New" panose="02070309020205020404" pitchFamily="49" charset="0"/>
              </a:rPr>
              <a:t>( p );</a:t>
            </a:r>
          </a:p>
          <a:p>
            <a:pPr marL="0" indent="0">
              <a:buNone/>
            </a:pPr>
            <a:r>
              <a:rPr lang="en-GB" sz="1600" dirty="0">
                <a:latin typeface="Courier New" panose="02070309020205020404" pitchFamily="49" charset="0"/>
                <a:cs typeface="Courier New" panose="02070309020205020404" pitchFamily="49" charset="0"/>
              </a:rPr>
              <a:t>//going through the </a:t>
            </a:r>
            <a:r>
              <a:rPr lang="en-GB" sz="1600" dirty="0" smtClean="0">
                <a:latin typeface="Courier New" panose="02070309020205020404" pitchFamily="49" charset="0"/>
                <a:cs typeface="Courier New" panose="02070309020205020404" pitchFamily="49" charset="0"/>
              </a:rPr>
              <a:t>list </a:t>
            </a:r>
            <a:r>
              <a:rPr lang="en-GB" sz="1600" dirty="0">
                <a:latin typeface="Courier New" panose="02070309020205020404" pitchFamily="49" charset="0"/>
                <a:cs typeface="Courier New" panose="02070309020205020404" pitchFamily="49" charset="0"/>
              </a:rPr>
              <a:t>of </a:t>
            </a:r>
            <a:r>
              <a:rPr lang="en-GB" sz="1600" b="1" dirty="0">
                <a:latin typeface="Courier New" panose="02070309020205020404" pitchFamily="49" charset="0"/>
                <a:cs typeface="Courier New" panose="02070309020205020404" pitchFamily="49" charset="0"/>
              </a:rPr>
              <a:t>restrictions for the given property</a:t>
            </a:r>
          </a:p>
          <a:p>
            <a:pPr marL="0" indent="0">
              <a:buNone/>
            </a:pPr>
            <a:r>
              <a:rPr lang="en-GB" sz="1600" dirty="0">
                <a:latin typeface="Courier New" panose="02070309020205020404" pitchFamily="49" charset="0"/>
                <a:cs typeface="Courier New" panose="02070309020205020404" pitchFamily="49" charset="0"/>
              </a:rPr>
              <a:t>p = </a:t>
            </a:r>
            <a:r>
              <a:rPr lang="en-GB" sz="1600" dirty="0" err="1">
                <a:latin typeface="Courier New" panose="02070309020205020404" pitchFamily="49" charset="0"/>
                <a:cs typeface="Courier New" panose="02070309020205020404" pitchFamily="49" charset="0"/>
              </a:rPr>
              <a:t>model.getOntProperty</a:t>
            </a:r>
            <a:r>
              <a:rPr lang="en-GB" sz="1600" dirty="0">
                <a:latin typeface="Courier New" panose="02070309020205020404" pitchFamily="49" charset="0"/>
                <a:cs typeface="Courier New" panose="02070309020205020404" pitchFamily="49" charset="0"/>
              </a:rPr>
              <a:t>( NS + "</a:t>
            </a:r>
            <a:r>
              <a:rPr lang="en-GB" sz="1600" dirty="0" err="1">
                <a:latin typeface="Courier New" panose="02070309020205020404" pitchFamily="49" charset="0"/>
                <a:cs typeface="Courier New" panose="02070309020205020404" pitchFamily="49" charset="0"/>
              </a:rPr>
              <a:t>hasLocation</a:t>
            </a:r>
            <a:r>
              <a:rPr lang="en-GB" sz="1600" dirty="0">
                <a:latin typeface="Courier New" panose="02070309020205020404" pitchFamily="49" charset="0"/>
                <a:cs typeface="Courier New" panose="02070309020205020404" pitchFamily="49" charset="0"/>
              </a:rPr>
              <a:t>" );</a:t>
            </a:r>
          </a:p>
          <a:p>
            <a:pPr marL="0" indent="0">
              <a:buNone/>
            </a:pP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p.listReferringRestrictions</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while (</a:t>
            </a:r>
            <a:r>
              <a:rPr lang="en-GB" sz="1600" dirty="0" err="1">
                <a:latin typeface="Courier New" panose="02070309020205020404" pitchFamily="49" charset="0"/>
                <a:cs typeface="Courier New" panose="02070309020205020404" pitchFamily="49" charset="0"/>
              </a:rPr>
              <a:t>i.hasNext</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    r = </a:t>
            </a:r>
            <a:r>
              <a:rPr lang="en-GB" sz="1600" dirty="0" err="1">
                <a:latin typeface="Courier New" panose="02070309020205020404" pitchFamily="49" charset="0"/>
                <a:cs typeface="Courier New" panose="02070309020205020404" pitchFamily="49" charset="0"/>
              </a:rPr>
              <a:t>i.next</a:t>
            </a:r>
            <a:r>
              <a:rPr lang="en-GB" sz="1600" dirty="0">
                <a:latin typeface="Courier New" panose="02070309020205020404" pitchFamily="49" charset="0"/>
                <a:cs typeface="Courier New" panose="02070309020205020404" pitchFamily="49" charset="0"/>
              </a:rPr>
              <a:t>();</a:t>
            </a:r>
          </a:p>
          <a:p>
            <a:pPr marL="0" indent="0">
              <a:buNone/>
            </a:pPr>
            <a:r>
              <a:rPr lang="en-GB" sz="1600" dirty="0">
                <a:latin typeface="Courier New" panose="02070309020205020404" pitchFamily="49" charset="0"/>
                <a:cs typeface="Courier New" panose="02070309020205020404" pitchFamily="49" charset="0"/>
              </a:rPr>
              <a:t>    logger.info("one of the restrictions for the property: "+r);</a:t>
            </a:r>
          </a:p>
          <a:p>
            <a:pPr marL="0" indent="0">
              <a:buNone/>
            </a:pP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52779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Restrikcija kao facet</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//creating an unnamed restriction</a:t>
            </a:r>
          </a:p>
          <a:p>
            <a:pPr marL="0" indent="0">
              <a:buNone/>
            </a:pPr>
            <a:r>
              <a:rPr lang="en-GB" sz="1800" dirty="0">
                <a:latin typeface="Courier New" panose="02070309020205020404" pitchFamily="49" charset="0"/>
                <a:cs typeface="Courier New" panose="02070309020205020404" pitchFamily="49" charset="0"/>
              </a:rPr>
              <a:t>p = </a:t>
            </a:r>
            <a:r>
              <a:rPr lang="en-GB" sz="1800" dirty="0" err="1">
                <a:latin typeface="Courier New" panose="02070309020205020404" pitchFamily="49" charset="0"/>
                <a:cs typeface="Courier New" panose="02070309020205020404" pitchFamily="49" charset="0"/>
              </a:rPr>
              <a:t>model.createOntProperty</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hasLocation</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r = </a:t>
            </a:r>
            <a:r>
              <a:rPr lang="en-GB" sz="1800" dirty="0" err="1">
                <a:latin typeface="Courier New" panose="02070309020205020404" pitchFamily="49" charset="0"/>
                <a:cs typeface="Courier New" panose="02070309020205020404" pitchFamily="49" charset="0"/>
              </a:rPr>
              <a:t>model.createRestriction</a:t>
            </a:r>
            <a:r>
              <a:rPr lang="en-GB" sz="1800" dirty="0">
                <a:latin typeface="Courier New" panose="02070309020205020404" pitchFamily="49" charset="0"/>
                <a:cs typeface="Courier New" panose="02070309020205020404" pitchFamily="49" charset="0"/>
              </a:rPr>
              <a:t>( p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//a type of the restriction can be observed as a facet</a:t>
            </a:r>
          </a:p>
          <a:p>
            <a:pPr marL="0" indent="0">
              <a:buNone/>
            </a:pPr>
            <a:r>
              <a:rPr lang="en-GB" sz="1800" dirty="0" err="1">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 c = </a:t>
            </a:r>
            <a:r>
              <a:rPr lang="en-GB" sz="1800" dirty="0" err="1">
                <a:latin typeface="Courier New" panose="02070309020205020404" pitchFamily="49" charset="0"/>
                <a:cs typeface="Courier New" panose="02070309020205020404" pitchFamily="49" charset="0"/>
              </a:rPr>
              <a:t>model.createClass</a:t>
            </a:r>
            <a:r>
              <a:rPr lang="en-GB" sz="1800" dirty="0">
                <a:latin typeface="Courier New" panose="02070309020205020404" pitchFamily="49" charset="0"/>
                <a:cs typeface="Courier New" panose="02070309020205020404" pitchFamily="49" charset="0"/>
              </a:rPr>
              <a:t>(NS+"</a:t>
            </a:r>
            <a:r>
              <a:rPr lang="en-GB" sz="1800" dirty="0" err="1">
                <a:latin typeface="Courier New" panose="02070309020205020404" pitchFamily="49" charset="0"/>
                <a:cs typeface="Courier New" panose="02070309020205020404" pitchFamily="49" charset="0"/>
              </a:rPr>
              <a:t>OrganisedEvent</a:t>
            </a:r>
            <a:r>
              <a:rPr lang="en-GB" sz="1800" dirty="0">
                <a:latin typeface="Courier New" panose="02070309020205020404" pitchFamily="49" charset="0"/>
                <a:cs typeface="Courier New" panose="02070309020205020404" pitchFamily="49" charset="0"/>
              </a:rPr>
              <a:t>");</a:t>
            </a:r>
          </a:p>
          <a:p>
            <a:pPr marL="0" indent="0">
              <a:buNone/>
            </a:pPr>
            <a:r>
              <a:rPr lang="en-GB" sz="1800" b="1" dirty="0" err="1" smtClean="0">
                <a:latin typeface="Courier New" panose="02070309020205020404" pitchFamily="49" charset="0"/>
                <a:cs typeface="Courier New" panose="02070309020205020404" pitchFamily="49" charset="0"/>
              </a:rPr>
              <a:t>SomeValuesFromRestriction</a:t>
            </a:r>
            <a:r>
              <a:rPr lang="en-GB" sz="1800" b="1" dirty="0" smtClean="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svfr</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r.convertToSomeValuesFromRestriction</a:t>
            </a:r>
            <a:r>
              <a:rPr lang="en-GB" sz="1800" b="1" dirty="0">
                <a:latin typeface="Courier New" panose="02070309020205020404" pitchFamily="49" charset="0"/>
                <a:cs typeface="Courier New" panose="02070309020205020404" pitchFamily="49" charset="0"/>
              </a:rPr>
              <a:t>(c);</a:t>
            </a:r>
          </a:p>
          <a:p>
            <a:pPr marL="0" indent="0">
              <a:buNone/>
            </a:pPr>
            <a:r>
              <a:rPr lang="en-GB" sz="1800" dirty="0" err="1" smtClean="0">
                <a:latin typeface="Courier New" panose="02070309020205020404" pitchFamily="49" charset="0"/>
                <a:cs typeface="Courier New" panose="02070309020205020404" pitchFamily="49" charset="0"/>
              </a:rPr>
              <a:t>model.write</a:t>
            </a:r>
            <a:r>
              <a:rPr lang="en-GB" sz="1800" dirty="0" smtClean="0">
                <a:latin typeface="Courier New" panose="02070309020205020404" pitchFamily="49" charset="0"/>
                <a:cs typeface="Courier New" panose="02070309020205020404" pitchFamily="49" charset="0"/>
              </a:rPr>
              <a:t>(</a:t>
            </a:r>
            <a:r>
              <a:rPr lang="en-GB" sz="1800" dirty="0" err="1" smtClean="0">
                <a:latin typeface="Courier New" panose="02070309020205020404" pitchFamily="49" charset="0"/>
                <a:cs typeface="Courier New" panose="02070309020205020404" pitchFamily="49" charset="0"/>
              </a:rPr>
              <a:t>System.out</a:t>
            </a: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3377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restrikcije ex nihilo</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//creating a restriction from the scratch</a:t>
            </a:r>
          </a:p>
          <a:p>
            <a:pPr marL="0" indent="0">
              <a:buNone/>
            </a:pPr>
            <a:r>
              <a:rPr lang="en-GB" sz="1800" dirty="0">
                <a:latin typeface="Courier New" panose="02070309020205020404" pitchFamily="49" charset="0"/>
                <a:cs typeface="Courier New" panose="02070309020205020404" pitchFamily="49" charset="0"/>
              </a:rPr>
              <a:t>p = </a:t>
            </a:r>
            <a:r>
              <a:rPr lang="en-GB" sz="1800" dirty="0" err="1">
                <a:latin typeface="Courier New" panose="02070309020205020404" pitchFamily="49" charset="0"/>
                <a:cs typeface="Courier New" panose="02070309020205020404" pitchFamily="49" charset="0"/>
              </a:rPr>
              <a:t>model.createObjectProperty</a:t>
            </a:r>
            <a:r>
              <a:rPr lang="en-GB" sz="1800" dirty="0">
                <a:latin typeface="Courier New" panose="02070309020205020404" pitchFamily="49" charset="0"/>
                <a:cs typeface="Courier New" panose="02070309020205020404" pitchFamily="49" charset="0"/>
              </a:rPr>
              <a:t>( NS + "</a:t>
            </a:r>
            <a:r>
              <a:rPr lang="en-GB" sz="1800" dirty="0" err="1">
                <a:latin typeface="Courier New" panose="02070309020205020404" pitchFamily="49" charset="0"/>
                <a:cs typeface="Courier New" panose="02070309020205020404" pitchFamily="49" charset="0"/>
              </a:rPr>
              <a:t>forEvent</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c = </a:t>
            </a:r>
            <a:r>
              <a:rPr lang="en-GB" sz="1800" dirty="0" err="1">
                <a:latin typeface="Courier New" panose="02070309020205020404" pitchFamily="49" charset="0"/>
                <a:cs typeface="Courier New" panose="02070309020205020404" pitchFamily="49" charset="0"/>
              </a:rPr>
              <a:t>model.createClass</a:t>
            </a:r>
            <a:r>
              <a:rPr lang="en-GB" sz="1800" dirty="0">
                <a:latin typeface="Courier New" panose="02070309020205020404" pitchFamily="49" charset="0"/>
                <a:cs typeface="Courier New" panose="02070309020205020404" pitchFamily="49" charset="0"/>
              </a:rPr>
              <a:t>( NS + "Event" );</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null denotes the URI in an anonymous restriction</a:t>
            </a:r>
          </a:p>
          <a:p>
            <a:pPr marL="0" indent="0">
              <a:buNone/>
            </a:pPr>
            <a:r>
              <a:rPr lang="en-GB" sz="1800" dirty="0" err="1">
                <a:latin typeface="Courier New" panose="02070309020205020404" pitchFamily="49" charset="0"/>
                <a:cs typeface="Courier New" panose="02070309020205020404" pitchFamily="49" charset="0"/>
              </a:rPr>
              <a:t>AllValuesFromRestriction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avf</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model.createAllValuesFromRestriction</a:t>
            </a:r>
            <a:r>
              <a:rPr lang="en-GB" sz="1800" dirty="0">
                <a:latin typeface="Courier New" panose="02070309020205020404" pitchFamily="49" charset="0"/>
                <a:cs typeface="Courier New" panose="02070309020205020404" pitchFamily="49" charset="0"/>
              </a:rPr>
              <a:t>( null, p, c );</a:t>
            </a:r>
          </a:p>
          <a:p>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92454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Postavljanje restrikcije na klasu</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latin typeface="Courier New" panose="02070309020205020404" pitchFamily="49" charset="0"/>
                <a:cs typeface="Courier New" panose="02070309020205020404" pitchFamily="49" charset="0"/>
              </a:rPr>
              <a:t>c = </a:t>
            </a:r>
            <a:r>
              <a:rPr lang="en-GB" sz="1800" dirty="0" err="1">
                <a:latin typeface="Courier New" panose="02070309020205020404" pitchFamily="49" charset="0"/>
                <a:cs typeface="Courier New" panose="02070309020205020404" pitchFamily="49" charset="0"/>
              </a:rPr>
              <a:t>model.createClass</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NS+"Call</a:t>
            </a:r>
            <a:r>
              <a:rPr lang="en-GB" sz="1800" dirty="0">
                <a:latin typeface="Courier New" panose="02070309020205020404" pitchFamily="49" charset="0"/>
                <a:cs typeface="Courier New" panose="02070309020205020404" pitchFamily="49" charset="0"/>
              </a:rPr>
              <a:t>");</a:t>
            </a:r>
          </a:p>
          <a:p>
            <a:pPr marL="0" indent="0">
              <a:buNone/>
            </a:pPr>
            <a:r>
              <a:rPr lang="en-GB" sz="1800" dirty="0" err="1">
                <a:latin typeface="Courier New" panose="02070309020205020404" pitchFamily="49" charset="0"/>
                <a:cs typeface="Courier New" panose="02070309020205020404" pitchFamily="49" charset="0"/>
              </a:rPr>
              <a:t>c.addSuperClass</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avf</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a:t>
            </a:r>
            <a:r>
              <a:rPr lang="en-GB" sz="1800" b="1" dirty="0">
                <a:latin typeface="Courier New" panose="02070309020205020404" pitchFamily="49" charset="0"/>
                <a:cs typeface="Courier New" panose="02070309020205020404" pitchFamily="49" charset="0"/>
              </a:rPr>
              <a:t>restriction is one of the </a:t>
            </a:r>
            <a:r>
              <a:rPr lang="en-GB" sz="1800" b="1" dirty="0" err="1">
                <a:latin typeface="Courier New" panose="02070309020205020404" pitchFamily="49" charset="0"/>
                <a:cs typeface="Courier New" panose="02070309020205020404" pitchFamily="49" charset="0"/>
              </a:rPr>
              <a:t>superclasses</a:t>
            </a:r>
            <a:endParaRPr lang="en-GB" sz="1800" b="1" dirty="0">
              <a:latin typeface="Courier New" panose="02070309020205020404" pitchFamily="49" charset="0"/>
              <a:cs typeface="Courier New" panose="02070309020205020404" pitchFamily="49" charset="0"/>
            </a:endParaRPr>
          </a:p>
          <a:p>
            <a:pPr marL="0" indent="0">
              <a:buNone/>
            </a:pPr>
            <a:r>
              <a:rPr lang="en-GB" sz="1800" dirty="0" smtClean="0">
                <a:latin typeface="Courier New" panose="02070309020205020404" pitchFamily="49" charset="0"/>
                <a:cs typeface="Courier New" panose="02070309020205020404" pitchFamily="49" charset="0"/>
              </a:rPr>
              <a:t>Iterator&lt;</a:t>
            </a:r>
            <a:r>
              <a:rPr lang="en-GB" sz="1800" dirty="0" err="1" smtClean="0">
                <a:latin typeface="Courier New" panose="02070309020205020404" pitchFamily="49" charset="0"/>
                <a:cs typeface="Courier New" panose="02070309020205020404" pitchFamily="49" charset="0"/>
              </a:rPr>
              <a:t>OntClass</a:t>
            </a:r>
            <a:r>
              <a:rPr lang="en-GB" sz="1800" dirty="0">
                <a:latin typeface="Courier New" panose="02070309020205020404" pitchFamily="49" charset="0"/>
                <a:cs typeface="Courier New" panose="02070309020205020404" pitchFamily="49" charset="0"/>
              </a:rPr>
              <a:t>&gt; i1 = </a:t>
            </a:r>
            <a:r>
              <a:rPr lang="en-GB" sz="1800" dirty="0" err="1">
                <a:latin typeface="Courier New" panose="02070309020205020404" pitchFamily="49" charset="0"/>
                <a:cs typeface="Courier New" panose="02070309020205020404" pitchFamily="49" charset="0"/>
              </a:rPr>
              <a:t>c.listSuperClasses</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while (i1.hasNext()) {</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OntClass</a:t>
            </a: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x = i1.next();</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r>
              <a:rPr lang="en-GB" sz="1800" dirty="0">
                <a:latin typeface="Courier New" panose="02070309020205020404" pitchFamily="49" charset="0"/>
                <a:cs typeface="Courier New" panose="02070309020205020404" pitchFamily="49" charset="0"/>
              </a:rPr>
              <a:t>show restrictions</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if(</a:t>
            </a:r>
            <a:r>
              <a:rPr lang="en-GB" sz="1800" dirty="0" err="1" smtClean="0">
                <a:latin typeface="Courier New" panose="02070309020205020404" pitchFamily="49" charset="0"/>
                <a:cs typeface="Courier New" panose="02070309020205020404" pitchFamily="49" charset="0"/>
              </a:rPr>
              <a:t>x.isRestriction</a:t>
            </a:r>
            <a:r>
              <a:rPr lang="en-GB" sz="1800" dirty="0">
                <a:latin typeface="Courier New" panose="02070309020205020404" pitchFamily="49" charset="0"/>
                <a:cs typeface="Courier New" panose="02070309020205020404" pitchFamily="49" charset="0"/>
              </a:rPr>
              <a:t>()){</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logger.info</a:t>
            </a:r>
            <a:r>
              <a:rPr lang="en-GB" sz="1800" dirty="0">
                <a:latin typeface="Courier New" panose="02070309020205020404" pitchFamily="49" charset="0"/>
                <a:cs typeface="Courier New" panose="02070309020205020404" pitchFamily="49" charset="0"/>
              </a:rPr>
              <a:t>("superclass: : "+x);</a:t>
            </a:r>
          </a:p>
          <a:p>
            <a:pPr marL="0" indent="0">
              <a:buNone/>
            </a:pPr>
            <a:r>
              <a:rPr lang="sr-Latn-RS"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5</a:t>
            </a:r>
          </a:p>
        </p:txBody>
      </p:sp>
    </p:spTree>
    <p:extLst>
      <p:ext uri="{BB962C8B-B14F-4D97-AF65-F5344CB8AC3E}">
        <p14:creationId xmlns:p14="http://schemas.microsoft.com/office/powerpoint/2010/main" val="13855860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Kolekcije</a:t>
            </a:r>
            <a:endParaRPr lang="en-GB" dirty="0"/>
          </a:p>
        </p:txBody>
      </p:sp>
      <p:sp>
        <p:nvSpPr>
          <p:cNvPr id="3" name="Content Placeholder 2"/>
          <p:cNvSpPr>
            <a:spLocks noGrp="1"/>
          </p:cNvSpPr>
          <p:nvPr>
            <p:ph idx="1"/>
          </p:nvPr>
        </p:nvSpPr>
        <p:spPr/>
        <p:txBody>
          <a:bodyPr/>
          <a:lstStyle/>
          <a:p>
            <a:r>
              <a:rPr lang="sr-Latn-RS" dirty="0" smtClean="0"/>
              <a:t>RDF omogućuje korišćenje kolekcija resursa</a:t>
            </a:r>
          </a:p>
          <a:p>
            <a:r>
              <a:rPr lang="sr-Latn-RS" dirty="0" smtClean="0"/>
              <a:t>U Jena framework to je deo generičkog RDF modela</a:t>
            </a:r>
          </a:p>
          <a:p>
            <a:r>
              <a:rPr lang="sr-Latn-RS" dirty="0" smtClean="0"/>
              <a:t>Ali se intenzivno koristi u Jena Ontology API</a:t>
            </a:r>
            <a:endParaRPr lang="en-GB" dirty="0"/>
          </a:p>
        </p:txBody>
      </p:sp>
    </p:spTree>
    <p:extLst>
      <p:ext uri="{BB962C8B-B14F-4D97-AF65-F5344CB8AC3E}">
        <p14:creationId xmlns:p14="http://schemas.microsoft.com/office/powerpoint/2010/main" val="642994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kolekcije klasa</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c0 =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"c0" );</a:t>
            </a:r>
          </a:p>
          <a:p>
            <a:pPr marL="0" indent="0">
              <a:buNone/>
            </a:pP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c1 =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"c1" );</a:t>
            </a:r>
          </a:p>
          <a:p>
            <a:pPr marL="0" indent="0">
              <a:buNone/>
            </a:pP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c2 =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"c2" );</a:t>
            </a:r>
          </a:p>
          <a:p>
            <a:pPr marL="0" indent="0">
              <a:buNone/>
            </a:pPr>
            <a:r>
              <a:rPr lang="en-GB" sz="1600" dirty="0" err="1">
                <a:latin typeface="Courier New" panose="02070309020205020404" pitchFamily="49" charset="0"/>
                <a:cs typeface="Courier New" panose="02070309020205020404" pitchFamily="49" charset="0"/>
              </a:rPr>
              <a:t>RDFList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model.createList</a:t>
            </a:r>
            <a:r>
              <a:rPr lang="en-GB" sz="1600" dirty="0">
                <a:latin typeface="Courier New" panose="02070309020205020404" pitchFamily="49" charset="0"/>
                <a:cs typeface="Courier New" panose="02070309020205020404" pitchFamily="49" charset="0"/>
              </a:rPr>
              <a:t>( new </a:t>
            </a:r>
            <a:r>
              <a:rPr lang="en-GB" sz="1600" dirty="0" err="1">
                <a:latin typeface="Courier New" panose="02070309020205020404" pitchFamily="49" charset="0"/>
                <a:cs typeface="Courier New" panose="02070309020205020404" pitchFamily="49" charset="0"/>
              </a:rPr>
              <a:t>OntClass</a:t>
            </a:r>
            <a:r>
              <a:rPr lang="en-GB" sz="1600" dirty="0">
                <a:latin typeface="Courier New" panose="02070309020205020404" pitchFamily="49" charset="0"/>
                <a:cs typeface="Courier New" panose="02070309020205020404" pitchFamily="49" charset="0"/>
              </a:rPr>
              <a:t>[] {c0, c1, c2} );</a:t>
            </a:r>
            <a:endParaRPr lang="sr-Cyrl-RS" sz="1600" dirty="0">
              <a:latin typeface="Courier New" panose="02070309020205020404" pitchFamily="49" charset="0"/>
              <a:cs typeface="Courier New" panose="02070309020205020404" pitchFamily="49" charset="0"/>
            </a:endParaRPr>
          </a:p>
          <a:p>
            <a:pPr marL="0" indent="0">
              <a:buNone/>
            </a:pPr>
            <a:endParaRPr lang="sr-Cyrl-RS" sz="1600" dirty="0" smtClean="0">
              <a:latin typeface="Courier New" panose="02070309020205020404" pitchFamily="49" charset="0"/>
              <a:cs typeface="Courier New" panose="02070309020205020404" pitchFamily="49" charset="0"/>
            </a:endParaRPr>
          </a:p>
          <a:p>
            <a:pPr marL="0" indent="0" algn="ctr">
              <a:buNone/>
            </a:pPr>
            <a:r>
              <a:rPr lang="en-GB" b="1" dirty="0" smtClean="0"/>
              <a:t>Ili</a:t>
            </a:r>
            <a:endParaRPr lang="sr-Cyrl-RS" sz="1600" b="1" dirty="0">
              <a:latin typeface="Courier New" panose="02070309020205020404" pitchFamily="49" charset="0"/>
              <a:cs typeface="Courier New" panose="02070309020205020404" pitchFamily="49" charset="0"/>
            </a:endParaRPr>
          </a:p>
          <a:p>
            <a:pPr marL="0" indent="0">
              <a:buNone/>
            </a:pPr>
            <a:endParaRPr lang="sr-Cyrl-RS" sz="1600" dirty="0">
              <a:latin typeface="Courier New" panose="02070309020205020404" pitchFamily="49" charset="0"/>
              <a:cs typeface="Courier New" panose="02070309020205020404" pitchFamily="49" charset="0"/>
            </a:endParaRPr>
          </a:p>
          <a:p>
            <a:pPr marL="0" indent="0">
              <a:buNone/>
            </a:pPr>
            <a:r>
              <a:rPr lang="en-GB" sz="1600" dirty="0" err="1">
                <a:latin typeface="Courier New" panose="02070309020205020404" pitchFamily="49" charset="0"/>
                <a:cs typeface="Courier New" panose="02070309020205020404" pitchFamily="49" charset="0"/>
              </a:rPr>
              <a:t>RDFList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model.createList</a:t>
            </a:r>
            <a:r>
              <a:rPr lang="en-GB" sz="1600" dirty="0">
                <a:latin typeface="Courier New" panose="02070309020205020404" pitchFamily="49" charset="0"/>
                <a:cs typeface="Courier New" panose="02070309020205020404" pitchFamily="49" charset="0"/>
              </a:rPr>
              <a:t>(); // Cs is empty</a:t>
            </a:r>
          </a:p>
          <a:p>
            <a:pPr marL="0" indent="0">
              <a:buNone/>
            </a:pP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cs.cons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"c0" ) );</a:t>
            </a:r>
          </a:p>
          <a:p>
            <a:pPr marL="0" indent="0">
              <a:buNone/>
            </a:pP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cs.cons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"c1" ) );</a:t>
            </a:r>
          </a:p>
          <a:p>
            <a:pPr marL="0" indent="0">
              <a:buNone/>
            </a:pPr>
            <a:r>
              <a:rPr lang="en-GB" sz="1600" dirty="0" err="1">
                <a:latin typeface="Courier New" panose="02070309020205020404" pitchFamily="49" charset="0"/>
                <a:cs typeface="Courier New" panose="02070309020205020404" pitchFamily="49" charset="0"/>
              </a:rPr>
              <a:t>cs</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cs.cons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model.createClass</a:t>
            </a:r>
            <a:r>
              <a:rPr lang="en-GB" sz="1600" dirty="0">
                <a:latin typeface="Courier New" panose="02070309020205020404" pitchFamily="49" charset="0"/>
                <a:cs typeface="Courier New" panose="02070309020205020404" pitchFamily="49" charset="0"/>
              </a:rPr>
              <a:t>( NS + "c2" ) </a:t>
            </a:r>
            <a:r>
              <a:rPr lang="en-GB" sz="1600" dirty="0" smtClean="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2400" b="1" dirty="0" err="1" smtClean="0"/>
              <a:t>Kako</a:t>
            </a:r>
            <a:r>
              <a:rPr lang="en-GB" sz="2400" b="1" dirty="0" smtClean="0"/>
              <a:t> je </a:t>
            </a:r>
            <a:r>
              <a:rPr lang="en-GB" sz="2400" b="1" dirty="0" err="1" smtClean="0"/>
              <a:t>predstavljena</a:t>
            </a:r>
            <a:r>
              <a:rPr lang="en-GB" sz="2400" b="1" dirty="0" smtClean="0"/>
              <a:t> </a:t>
            </a:r>
            <a:r>
              <a:rPr lang="en-GB" sz="2400" b="1" dirty="0" err="1" smtClean="0"/>
              <a:t>lista</a:t>
            </a:r>
            <a:r>
              <a:rPr lang="en-GB" sz="2400" b="1" dirty="0" smtClean="0"/>
              <a:t> </a:t>
            </a:r>
            <a:r>
              <a:rPr lang="en-GB" sz="2400" b="1" dirty="0" err="1" smtClean="0"/>
              <a:t>klasa</a:t>
            </a:r>
            <a:r>
              <a:rPr lang="en-GB" sz="2400" b="1" dirty="0" smtClean="0"/>
              <a:t> u </a:t>
            </a:r>
            <a:r>
              <a:rPr lang="en-GB" sz="2400" b="1" dirty="0" err="1" smtClean="0"/>
              <a:t>fajlu</a:t>
            </a:r>
            <a:r>
              <a:rPr lang="en-GB" sz="2400" b="1" dirty="0" smtClean="0"/>
              <a:t>? Da li vas to </a:t>
            </a:r>
            <a:r>
              <a:rPr lang="sr-Latn-RS" sz="2400" b="1" dirty="0" smtClean="0"/>
              <a:t>podseća na nešto?</a:t>
            </a:r>
          </a:p>
          <a:p>
            <a:pPr marL="0" indent="0">
              <a:buNone/>
            </a:pPr>
            <a:endParaRPr lang="sr-Latn-RS" sz="2400" dirty="0" smtClean="0"/>
          </a:p>
          <a:p>
            <a:pPr marL="0" indent="0" algn="ctr">
              <a:buNone/>
            </a:pPr>
            <a:r>
              <a:rPr lang="sr-Latn-RS" sz="2400" b="1" dirty="0" smtClean="0"/>
              <a:t>Prolazak kroz listu:</a:t>
            </a:r>
          </a:p>
          <a:p>
            <a:pPr marL="0" indent="0">
              <a:buNone/>
            </a:pPr>
            <a:r>
              <a:rPr lang="en-GB" sz="1600" dirty="0" smtClean="0">
                <a:latin typeface="Courier New" panose="02070309020205020404" pitchFamily="49" charset="0"/>
                <a:cs typeface="Courier New" panose="02070309020205020404" pitchFamily="49" charset="0"/>
              </a:rPr>
              <a:t>for </a:t>
            </a:r>
            <a:r>
              <a:rPr lang="en-GB" sz="1600" dirty="0">
                <a:latin typeface="Courier New" panose="02070309020205020404" pitchFamily="49" charset="0"/>
                <a:cs typeface="Courier New" panose="02070309020205020404" pitchFamily="49" charset="0"/>
              </a:rPr>
              <a:t>(Iterator&lt;</a:t>
            </a:r>
            <a:r>
              <a:rPr lang="en-GB" sz="1600" dirty="0" err="1">
                <a:latin typeface="Courier New" panose="02070309020205020404" pitchFamily="49" charset="0"/>
                <a:cs typeface="Courier New" panose="02070309020205020404" pitchFamily="49" charset="0"/>
              </a:rPr>
              <a:t>RDFNode</a:t>
            </a:r>
            <a:r>
              <a:rPr lang="en-GB" sz="1600" dirty="0">
                <a:latin typeface="Courier New" panose="02070309020205020404" pitchFamily="49" charset="0"/>
                <a:cs typeface="Courier New" panose="02070309020205020404" pitchFamily="49" charset="0"/>
              </a:rPr>
              <a:t>&gt; </a:t>
            </a:r>
            <a:r>
              <a:rPr lang="en-GB" sz="1600" dirty="0" err="1">
                <a:latin typeface="Courier New" panose="02070309020205020404" pitchFamily="49" charset="0"/>
                <a:cs typeface="Courier New" panose="02070309020205020404" pitchFamily="49" charset="0"/>
              </a:rPr>
              <a:t>i</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cs.iterator</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i.hasNext</a:t>
            </a:r>
            <a:r>
              <a:rPr lang="en-GB" sz="1600" dirty="0">
                <a:latin typeface="Courier New" panose="02070309020205020404" pitchFamily="49" charset="0"/>
                <a:cs typeface="Courier New" panose="02070309020205020404" pitchFamily="49" charset="0"/>
              </a:rPr>
              <a:t>(); ) {</a:t>
            </a:r>
          </a:p>
          <a:p>
            <a:pPr marL="0" indent="0">
              <a:buNone/>
            </a:pPr>
            <a:r>
              <a:rPr lang="sr-Latn-RS" sz="16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logger.info( </a:t>
            </a:r>
            <a:r>
              <a:rPr lang="en-GB" sz="1600" dirty="0" err="1">
                <a:latin typeface="Courier New" panose="02070309020205020404" pitchFamily="49" charset="0"/>
                <a:cs typeface="Courier New" panose="02070309020205020404" pitchFamily="49" charset="0"/>
              </a:rPr>
              <a:t>i.next</a:t>
            </a:r>
            <a:r>
              <a:rPr lang="en-GB" sz="1600" dirty="0">
                <a:latin typeface="Courier New" panose="02070309020205020404" pitchFamily="49" charset="0"/>
                <a:cs typeface="Courier New" panose="02070309020205020404" pitchFamily="49" charset="0"/>
              </a:rPr>
              <a:t>() );</a:t>
            </a:r>
          </a:p>
          <a:p>
            <a:pPr marL="0" indent="0">
              <a:buNone/>
            </a:pPr>
            <a:r>
              <a:rPr lang="en-GB" sz="1600" dirty="0">
                <a:latin typeface="Courier New" panose="02070309020205020404" pitchFamily="49" charset="0"/>
                <a:cs typeface="Courier New" panose="02070309020205020404" pitchFamily="49" charset="0"/>
              </a:rPr>
              <a:t>}</a:t>
            </a:r>
            <a:endParaRPr lang="sr-Latn-RS" sz="1600" dirty="0">
              <a:latin typeface="Courier New" panose="02070309020205020404" pitchFamily="49" charset="0"/>
              <a:cs typeface="Courier New" panose="02070309020205020404" pitchFamily="49" charset="0"/>
            </a:endParaRPr>
          </a:p>
          <a:p>
            <a:pPr marL="0" indent="0">
              <a:buNone/>
            </a:pPr>
            <a:endParaRPr lang="en-GB" sz="16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6</a:t>
            </a:r>
          </a:p>
        </p:txBody>
      </p:sp>
    </p:spTree>
    <p:extLst>
      <p:ext uri="{BB962C8B-B14F-4D97-AF65-F5344CB8AC3E}">
        <p14:creationId xmlns:p14="http://schemas.microsoft.com/office/powerpoint/2010/main" val="13968122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Unija, presek, komplement</a:t>
            </a:r>
            <a:endParaRPr lang="en-GB" dirty="0"/>
          </a:p>
        </p:txBody>
      </p:sp>
      <p:sp>
        <p:nvSpPr>
          <p:cNvPr id="4" name="Content Placeholder 3"/>
          <p:cNvSpPr>
            <a:spLocks noGrp="1"/>
          </p:cNvSpPr>
          <p:nvPr>
            <p:ph idx="1"/>
          </p:nvPr>
        </p:nvSpPr>
        <p:spPr/>
        <p:txBody>
          <a:bodyPr>
            <a:normAutofit lnSpcReduction="10000"/>
          </a:bodyPr>
          <a:lstStyle/>
          <a:p>
            <a:r>
              <a:rPr lang="sr-Latn-RS" dirty="0" smtClean="0"/>
              <a:t>Unija, presek i komplement su nam potrebni da bismo mogli da kreiramo restrikcije nad klasama</a:t>
            </a:r>
          </a:p>
          <a:p>
            <a:r>
              <a:rPr lang="sr-Latn-RS" dirty="0" smtClean="0"/>
              <a:t>Rukovanje kolekcijama u Jena Core API čini ove operacije jednostavno relativnim</a:t>
            </a:r>
          </a:p>
          <a:p>
            <a:r>
              <a:rPr lang="sr-Latn-RS" dirty="0" smtClean="0"/>
              <a:t>Sve klase za koje hoćemo da imamo uniju ili presek stavimo u jednu kolkeciju</a:t>
            </a:r>
          </a:p>
          <a:p>
            <a:r>
              <a:rPr lang="sr-Latn-RS" dirty="0" smtClean="0"/>
              <a:t>Nad tom kolekcijom pozovemo odgovarajuću metodu za uniju ili presek</a:t>
            </a:r>
            <a:endParaRPr lang="en-GB" dirty="0"/>
          </a:p>
        </p:txBody>
      </p:sp>
    </p:spTree>
    <p:extLst>
      <p:ext uri="{BB962C8B-B14F-4D97-AF65-F5344CB8AC3E}">
        <p14:creationId xmlns:p14="http://schemas.microsoft.com/office/powerpoint/2010/main" val="8239871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p:txBody>
          <a:bodyPr>
            <a:noAutofit/>
          </a:bodyPr>
          <a:lstStyle/>
          <a:p>
            <a:pPr marL="0" indent="0">
              <a:buNone/>
            </a:pPr>
            <a:r>
              <a:rPr lang="en-GB" sz="1200" dirty="0">
                <a:latin typeface="Courier New" panose="02070309020205020404" pitchFamily="49" charset="0"/>
                <a:cs typeface="Courier New" panose="02070309020205020404" pitchFamily="49" charset="0"/>
              </a:rPr>
              <a:t>// get the class references</a:t>
            </a:r>
          </a:p>
          <a:p>
            <a:pPr marL="0" indent="0">
              <a:buNone/>
            </a:pPr>
            <a:r>
              <a:rPr lang="en-GB" sz="1200" dirty="0" err="1">
                <a:latin typeface="Courier New" panose="02070309020205020404" pitchFamily="49" charset="0"/>
                <a:cs typeface="Courier New" panose="02070309020205020404" pitchFamily="49" charset="0"/>
              </a:rPr>
              <a:t>OntClass</a:t>
            </a:r>
            <a:r>
              <a:rPr lang="en-GB" sz="1200" dirty="0">
                <a:latin typeface="Courier New" panose="02070309020205020404" pitchFamily="49" charset="0"/>
                <a:cs typeface="Courier New" panose="02070309020205020404" pitchFamily="49" charset="0"/>
              </a:rPr>
              <a:t> place = </a:t>
            </a:r>
            <a:r>
              <a:rPr lang="en-GB" sz="1200" dirty="0" err="1">
                <a:latin typeface="Courier New" panose="02070309020205020404" pitchFamily="49" charset="0"/>
                <a:cs typeface="Courier New" panose="02070309020205020404" pitchFamily="49" charset="0"/>
              </a:rPr>
              <a:t>model.createClass</a:t>
            </a:r>
            <a:r>
              <a:rPr lang="en-GB" sz="1200" dirty="0">
                <a:latin typeface="Courier New" panose="02070309020205020404" pitchFamily="49" charset="0"/>
                <a:cs typeface="Courier New" panose="02070309020205020404" pitchFamily="49" charset="0"/>
              </a:rPr>
              <a:t>( NS + "Place" );</a:t>
            </a:r>
          </a:p>
          <a:p>
            <a:pPr marL="0" indent="0">
              <a:buNone/>
            </a:pPr>
            <a:r>
              <a:rPr lang="en-GB" sz="1200" dirty="0" err="1">
                <a:latin typeface="Courier New" panose="02070309020205020404" pitchFamily="49" charset="0"/>
                <a:cs typeface="Courier New" panose="02070309020205020404" pitchFamily="49" charset="0"/>
              </a:rPr>
              <a:t>OntClass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indTrack</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model.createClass</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IndustryTrack</a:t>
            </a:r>
            <a:r>
              <a:rPr lang="en-GB" sz="1200"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 get the property references</a:t>
            </a:r>
          </a:p>
          <a:p>
            <a:pPr marL="0" indent="0">
              <a:buNone/>
            </a:pPr>
            <a:r>
              <a:rPr lang="en-GB" sz="1200" dirty="0" err="1">
                <a:latin typeface="Courier New" panose="02070309020205020404" pitchFamily="49" charset="0"/>
                <a:cs typeface="Courier New" panose="02070309020205020404" pitchFamily="49" charset="0"/>
              </a:rPr>
              <a:t>ObjectProperty</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hasPart</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model.createObjectProperty</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hasPart</a:t>
            </a:r>
            <a:r>
              <a:rPr lang="en-GB" sz="1200" dirty="0">
                <a:latin typeface="Courier New" panose="02070309020205020404" pitchFamily="49" charset="0"/>
                <a:cs typeface="Courier New" panose="02070309020205020404" pitchFamily="49" charset="0"/>
              </a:rPr>
              <a:t>" );</a:t>
            </a:r>
          </a:p>
          <a:p>
            <a:pPr marL="0" indent="0">
              <a:buNone/>
            </a:pPr>
            <a:r>
              <a:rPr lang="en-GB" sz="1200" dirty="0" err="1">
                <a:latin typeface="Courier New" panose="02070309020205020404" pitchFamily="49" charset="0"/>
                <a:cs typeface="Courier New" panose="02070309020205020404" pitchFamily="49" charset="0"/>
              </a:rPr>
              <a:t>ObjectProperty</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hasLoc</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model.createObjectProperty</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hasLocation</a:t>
            </a:r>
            <a:r>
              <a:rPr lang="en-GB" sz="1200"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 create the UK instance</a:t>
            </a:r>
          </a:p>
          <a:p>
            <a:pPr marL="0" indent="0">
              <a:buNone/>
            </a:pPr>
            <a:r>
              <a:rPr lang="en-GB" sz="1200" dirty="0">
                <a:latin typeface="Courier New" panose="02070309020205020404" pitchFamily="49" charset="0"/>
                <a:cs typeface="Courier New" panose="02070309020205020404" pitchFamily="49" charset="0"/>
              </a:rPr>
              <a:t>Individual </a:t>
            </a:r>
            <a:r>
              <a:rPr lang="en-GB" sz="1200" dirty="0" err="1">
                <a:latin typeface="Courier New" panose="02070309020205020404" pitchFamily="49" charset="0"/>
                <a:cs typeface="Courier New" panose="02070309020205020404" pitchFamily="49" charset="0"/>
              </a:rPr>
              <a:t>uk</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place.createIndividual</a:t>
            </a:r>
            <a:r>
              <a:rPr lang="en-GB" sz="1200" dirty="0">
                <a:latin typeface="Courier New" panose="02070309020205020404" pitchFamily="49" charset="0"/>
                <a:cs typeface="Courier New" panose="02070309020205020404" pitchFamily="49" charset="0"/>
              </a:rPr>
              <a:t>( NS + "</a:t>
            </a:r>
            <a:r>
              <a:rPr lang="en-GB" sz="1200" dirty="0" err="1">
                <a:latin typeface="Courier New" panose="02070309020205020404" pitchFamily="49" charset="0"/>
                <a:cs typeface="Courier New" panose="02070309020205020404" pitchFamily="49" charset="0"/>
              </a:rPr>
              <a:t>united_kingdom</a:t>
            </a:r>
            <a:r>
              <a:rPr lang="en-GB" sz="1200"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b="1" dirty="0">
                <a:latin typeface="Courier New" panose="02070309020205020404" pitchFamily="49" charset="0"/>
                <a:cs typeface="Courier New" panose="02070309020205020404" pitchFamily="49" charset="0"/>
              </a:rPr>
              <a:t>// now the anonymous restrictions</a:t>
            </a:r>
          </a:p>
          <a:p>
            <a:pPr marL="0" indent="0">
              <a:buNone/>
            </a:pPr>
            <a:r>
              <a:rPr lang="en-GB" sz="1200" b="1" dirty="0" err="1">
                <a:latin typeface="Courier New" panose="02070309020205020404" pitchFamily="49" charset="0"/>
                <a:cs typeface="Courier New" panose="02070309020205020404" pitchFamily="49" charset="0"/>
              </a:rPr>
              <a:t>HasValueRestriction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ukLocation</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model.createHasValueRestriction</a:t>
            </a:r>
            <a:r>
              <a:rPr lang="en-GB" sz="1200" b="1" dirty="0">
                <a:latin typeface="Courier New" panose="02070309020205020404" pitchFamily="49" charset="0"/>
                <a:cs typeface="Courier New" panose="02070309020205020404" pitchFamily="49" charset="0"/>
              </a:rPr>
              <a:t>( null, </a:t>
            </a:r>
            <a:r>
              <a:rPr lang="en-GB" sz="1200" b="1" dirty="0" err="1">
                <a:latin typeface="Courier New" panose="02070309020205020404" pitchFamily="49" charset="0"/>
                <a:cs typeface="Courier New" panose="02070309020205020404" pitchFamily="49" charset="0"/>
              </a:rPr>
              <a:t>hasLoc</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HasValueRestriction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hasIndTrack</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model.createHasValueRestriction</a:t>
            </a:r>
            <a:r>
              <a:rPr lang="en-GB" sz="1200" b="1" dirty="0">
                <a:latin typeface="Courier New" panose="02070309020205020404" pitchFamily="49" charset="0"/>
                <a:cs typeface="Courier New" panose="02070309020205020404" pitchFamily="49" charset="0"/>
              </a:rPr>
              <a:t>( null, </a:t>
            </a:r>
            <a:r>
              <a:rPr lang="en-GB" sz="1200" b="1" dirty="0" err="1">
                <a:latin typeface="Courier New" panose="02070309020205020404" pitchFamily="49" charset="0"/>
                <a:cs typeface="Courier New" panose="02070309020205020404" pitchFamily="49" charset="0"/>
              </a:rPr>
              <a:t>hasPart</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indTrack</a:t>
            </a:r>
            <a:r>
              <a:rPr lang="en-GB" sz="1200" b="1" dirty="0">
                <a:latin typeface="Courier New" panose="02070309020205020404" pitchFamily="49" charset="0"/>
                <a:cs typeface="Courier New" panose="02070309020205020404" pitchFamily="49" charset="0"/>
              </a:rPr>
              <a:t> );</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b="1" dirty="0">
                <a:latin typeface="Courier New" panose="02070309020205020404" pitchFamily="49" charset="0"/>
                <a:cs typeface="Courier New" panose="02070309020205020404" pitchFamily="49" charset="0"/>
              </a:rPr>
              <a:t>// finally create the intersection class</a:t>
            </a:r>
          </a:p>
          <a:p>
            <a:pPr marL="0" indent="0">
              <a:buNone/>
            </a:pP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SuppressWarnings</a:t>
            </a:r>
            <a:r>
              <a:rPr lang="en-GB" sz="1200" dirty="0">
                <a:latin typeface="Courier New" panose="02070309020205020404" pitchFamily="49" charset="0"/>
                <a:cs typeface="Courier New" panose="02070309020205020404" pitchFamily="49" charset="0"/>
              </a:rPr>
              <a:t>("unused")</a:t>
            </a:r>
          </a:p>
          <a:p>
            <a:pPr marL="0" indent="0">
              <a:buNone/>
            </a:pPr>
            <a:r>
              <a:rPr lang="en-GB" sz="1200" b="1" dirty="0" err="1">
                <a:latin typeface="Courier New" panose="02070309020205020404" pitchFamily="49" charset="0"/>
                <a:cs typeface="Courier New" panose="02070309020205020404" pitchFamily="49" charset="0"/>
              </a:rPr>
              <a:t>IntersectionClass</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ukIndustrialConf</a:t>
            </a:r>
            <a:r>
              <a:rPr lang="en-GB" sz="1200" b="1" dirty="0">
                <a:latin typeface="Courier New" panose="02070309020205020404" pitchFamily="49" charset="0"/>
                <a:cs typeface="Courier New" panose="02070309020205020404" pitchFamily="49" charset="0"/>
              </a:rPr>
              <a:t> =</a:t>
            </a:r>
          </a:p>
          <a:p>
            <a:pPr marL="0" indent="0">
              <a:buNone/>
            </a:pPr>
            <a:r>
              <a:rPr lang="en-GB" sz="1200" b="1" dirty="0" err="1">
                <a:latin typeface="Courier New" panose="02070309020205020404" pitchFamily="49" charset="0"/>
                <a:cs typeface="Courier New" panose="02070309020205020404" pitchFamily="49" charset="0"/>
              </a:rPr>
              <a:t>model.createIntersectionClass</a:t>
            </a:r>
            <a:r>
              <a:rPr lang="en-GB" sz="1200" b="1" dirty="0">
                <a:latin typeface="Courier New" panose="02070309020205020404" pitchFamily="49" charset="0"/>
                <a:cs typeface="Courier New" panose="02070309020205020404" pitchFamily="49" charset="0"/>
              </a:rPr>
              <a:t>( NS + "</a:t>
            </a:r>
            <a:r>
              <a:rPr lang="en-GB" sz="1200" b="1" dirty="0" err="1">
                <a:latin typeface="Courier New" panose="02070309020205020404" pitchFamily="49" charset="0"/>
                <a:cs typeface="Courier New" panose="02070309020205020404" pitchFamily="49" charset="0"/>
              </a:rPr>
              <a:t>UKIndustrialConference</a:t>
            </a:r>
            <a:r>
              <a:rPr lang="en-GB" sz="1200" b="1" dirty="0">
                <a:latin typeface="Courier New" panose="02070309020205020404" pitchFamily="49" charset="0"/>
                <a:cs typeface="Courier New" panose="02070309020205020404" pitchFamily="49" charset="0"/>
              </a:rPr>
              <a:t>",</a:t>
            </a:r>
          </a:p>
          <a:p>
            <a:pPr marL="0" indent="0">
              <a:buNone/>
            </a:pPr>
            <a:r>
              <a:rPr lang="en-GB" sz="1200" b="1" dirty="0" err="1">
                <a:latin typeface="Courier New" panose="02070309020205020404" pitchFamily="49" charset="0"/>
                <a:cs typeface="Courier New" panose="02070309020205020404" pitchFamily="49" charset="0"/>
              </a:rPr>
              <a:t>model.createList</a:t>
            </a:r>
            <a:r>
              <a:rPr lang="en-GB" sz="1200" b="1" dirty="0">
                <a:latin typeface="Courier New" panose="02070309020205020404" pitchFamily="49" charset="0"/>
                <a:cs typeface="Courier New" panose="02070309020205020404" pitchFamily="49" charset="0"/>
              </a:rPr>
              <a:t>( new </a:t>
            </a:r>
            <a:r>
              <a:rPr lang="en-GB" sz="1200" b="1" dirty="0" err="1">
                <a:latin typeface="Courier New" panose="02070309020205020404" pitchFamily="49" charset="0"/>
                <a:cs typeface="Courier New" panose="02070309020205020404" pitchFamily="49" charset="0"/>
              </a:rPr>
              <a:t>RDFNode</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ukLocation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hasIndTrack</a:t>
            </a:r>
            <a:r>
              <a:rPr lang="en-GB" sz="1200" b="1" dirty="0">
                <a:latin typeface="Courier New" panose="02070309020205020404" pitchFamily="49" charset="0"/>
                <a:cs typeface="Courier New" panose="02070309020205020404" pitchFamily="49" charset="0"/>
              </a:rPr>
              <a:t>} ) );</a:t>
            </a:r>
          </a:p>
          <a:p>
            <a:pPr marL="0" indent="0">
              <a:buNone/>
            </a:pPr>
            <a:endParaRPr lang="en-GB" sz="12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7</a:t>
            </a:r>
          </a:p>
        </p:txBody>
      </p:sp>
    </p:spTree>
    <p:extLst>
      <p:ext uri="{BB962C8B-B14F-4D97-AF65-F5344CB8AC3E}">
        <p14:creationId xmlns:p14="http://schemas.microsoft.com/office/powerpoint/2010/main" val="128906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3" name="Content Placeholder 2"/>
          <p:cNvSpPr>
            <a:spLocks noGrp="1"/>
          </p:cNvSpPr>
          <p:nvPr>
            <p:ph idx="1"/>
          </p:nvPr>
        </p:nvSpPr>
        <p:spPr/>
        <p:txBody>
          <a:bodyPr>
            <a:normAutofit lnSpcReduction="10000"/>
          </a:bodyPr>
          <a:lstStyle/>
          <a:p>
            <a:r>
              <a:rPr lang="sr-Latn-RS" dirty="0" smtClean="0"/>
              <a:t>Svaki povezani par čvorova u RDF grafu je iskaz i predstavlja tvrđenje činjenice o resursu</a:t>
            </a:r>
          </a:p>
          <a:p>
            <a:r>
              <a:rPr lang="sr-Latn-RS" dirty="0" smtClean="0"/>
              <a:t>Ima tri elementa:</a:t>
            </a:r>
            <a:endParaRPr lang="en-GB" dirty="0"/>
          </a:p>
          <a:p>
            <a:pPr lvl="1"/>
            <a:r>
              <a:rPr lang="sr-Latn-RS" dirty="0" smtClean="0"/>
              <a:t>Subjekat – resurs od koga polazi luk u grafu</a:t>
            </a:r>
            <a:endParaRPr lang="en-GB" dirty="0"/>
          </a:p>
          <a:p>
            <a:pPr lvl="1"/>
            <a:r>
              <a:rPr lang="sr-Latn-RS" dirty="0" smtClean="0"/>
              <a:t>Predikat – labela luka u grafu </a:t>
            </a:r>
            <a:endParaRPr lang="en-GB" dirty="0"/>
          </a:p>
          <a:p>
            <a:pPr lvl="1"/>
            <a:r>
              <a:rPr lang="sr-Latn-RS" dirty="0" smtClean="0"/>
              <a:t>Objekat – literal ili objekat ka kome ide luk u grafu</a:t>
            </a:r>
            <a:endParaRPr lang="en-GB" dirty="0"/>
          </a:p>
          <a:p>
            <a:r>
              <a:rPr lang="sr-Latn-RS" dirty="0" smtClean="0"/>
              <a:t>Obzirom da ima tri elementa, naziva se još i triplet</a:t>
            </a:r>
            <a:endParaRPr lang="sr-Latn-RS" dirty="0"/>
          </a:p>
          <a:p>
            <a:r>
              <a:rPr lang="sr-Latn-RS" dirty="0" smtClean="0"/>
              <a:t>RDF graf je skup iskaza</a:t>
            </a:r>
            <a:endParaRPr lang="en-GB" dirty="0"/>
          </a:p>
          <a:p>
            <a:endParaRPr lang="en-GB" dirty="0"/>
          </a:p>
        </p:txBody>
      </p:sp>
    </p:spTree>
    <p:extLst>
      <p:ext uri="{BB962C8B-B14F-4D97-AF65-F5344CB8AC3E}">
        <p14:creationId xmlns:p14="http://schemas.microsoft.com/office/powerpoint/2010/main" val="14716835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Nabrojane klase</a:t>
            </a:r>
            <a:endParaRPr lang="en-GB" dirty="0"/>
          </a:p>
        </p:txBody>
      </p:sp>
      <p:sp>
        <p:nvSpPr>
          <p:cNvPr id="3" name="Content Placeholder 2"/>
          <p:cNvSpPr>
            <a:spLocks noGrp="1"/>
          </p:cNvSpPr>
          <p:nvPr>
            <p:ph idx="1"/>
          </p:nvPr>
        </p:nvSpPr>
        <p:spPr/>
        <p:txBody>
          <a:bodyPr/>
          <a:lstStyle/>
          <a:p>
            <a:r>
              <a:rPr lang="sr-Latn-RS" dirty="0" smtClean="0"/>
              <a:t>Pored navođenja osobina koje individual treba da zadovolji da bi pripadao klasi (intenzija), OWL predviđa mogućnost definisanja klase nabrajanjem individuala (ekstenzija)</a:t>
            </a:r>
            <a:endParaRPr lang="en-GB" dirty="0"/>
          </a:p>
        </p:txBody>
      </p:sp>
    </p:spTree>
    <p:extLst>
      <p:ext uri="{BB962C8B-B14F-4D97-AF65-F5344CB8AC3E}">
        <p14:creationId xmlns:p14="http://schemas.microsoft.com/office/powerpoint/2010/main" val="10433529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p:txBody>
          <a:bodyPr>
            <a:normAutofit/>
          </a:bodyPr>
          <a:lstStyle/>
          <a:p>
            <a:pPr marL="0" indent="0">
              <a:buNone/>
            </a:pP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 place = </a:t>
            </a:r>
            <a:r>
              <a:rPr lang="en-GB" sz="1400" dirty="0" err="1">
                <a:latin typeface="Courier New" panose="02070309020205020404" pitchFamily="49" charset="0"/>
                <a:cs typeface="Courier New" panose="02070309020205020404" pitchFamily="49" charset="0"/>
              </a:rPr>
              <a:t>model.getOntClass</a:t>
            </a:r>
            <a:r>
              <a:rPr lang="en-GB" sz="1400" dirty="0">
                <a:latin typeface="Courier New" panose="02070309020205020404" pitchFamily="49" charset="0"/>
                <a:cs typeface="Courier New" panose="02070309020205020404" pitchFamily="49" charset="0"/>
              </a:rPr>
              <a:t>( NS + "Place" );</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err="1">
                <a:latin typeface="Courier New" panose="02070309020205020404" pitchFamily="49" charset="0"/>
                <a:cs typeface="Courier New" panose="02070309020205020404" pitchFamily="49" charset="0"/>
              </a:rPr>
              <a:t>EnumeratedClass</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ukCountries</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model.createEnumeratedClass</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UKCountries</a:t>
            </a:r>
            <a:r>
              <a:rPr lang="en-GB" sz="1400" dirty="0">
                <a:latin typeface="Courier New" panose="02070309020205020404" pitchFamily="49" charset="0"/>
                <a:cs typeface="Courier New" panose="02070309020205020404" pitchFamily="49" charset="0"/>
              </a:rPr>
              <a:t>", null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england</a:t>
            </a:r>
            <a:r>
              <a:rPr lang="en-GB" sz="1400" dirty="0">
                <a:latin typeface="Courier New" panose="02070309020205020404" pitchFamily="49" charset="0"/>
                <a:cs typeface="Courier New" panose="02070309020205020404" pitchFamily="49" charset="0"/>
              </a:rPr>
              <a:t>" )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scotland</a:t>
            </a:r>
            <a:r>
              <a:rPr lang="en-GB" sz="1400" dirty="0">
                <a:latin typeface="Courier New" panose="02070309020205020404" pitchFamily="49" charset="0"/>
                <a:cs typeface="Courier New" panose="02070309020205020404" pitchFamily="49" charset="0"/>
              </a:rPr>
              <a:t>" )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"wales" ) );</a:t>
            </a:r>
          </a:p>
          <a:p>
            <a:pPr marL="0" indent="0">
              <a:buNone/>
            </a:pPr>
            <a:r>
              <a:rPr lang="en-GB" sz="1400" dirty="0" err="1">
                <a:latin typeface="Courier New" panose="02070309020205020404" pitchFamily="49" charset="0"/>
                <a:cs typeface="Courier New" panose="02070309020205020404" pitchFamily="49" charset="0"/>
              </a:rPr>
              <a:t>ukCountries.addOneOf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place.createIndividual</a:t>
            </a:r>
            <a:r>
              <a:rPr lang="en-GB" sz="1400" dirty="0">
                <a:latin typeface="Courier New" panose="02070309020205020404" pitchFamily="49" charset="0"/>
                <a:cs typeface="Courier New" panose="02070309020205020404" pitchFamily="49" charset="0"/>
              </a:rPr>
              <a:t>( NS + "</a:t>
            </a:r>
            <a:r>
              <a:rPr lang="en-GB" sz="1400" dirty="0" err="1">
                <a:latin typeface="Courier New" panose="02070309020205020404" pitchFamily="49" charset="0"/>
                <a:cs typeface="Courier New" panose="02070309020205020404" pitchFamily="49" charset="0"/>
              </a:rPr>
              <a:t>northern_ireland</a:t>
            </a:r>
            <a:r>
              <a:rPr lang="en-GB" sz="1400" dirty="0">
                <a:latin typeface="Courier New" panose="02070309020205020404" pitchFamily="49" charset="0"/>
                <a:cs typeface="Courier New" panose="02070309020205020404" pitchFamily="49" charset="0"/>
              </a:rPr>
              <a:t>" ) );</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for (Iterator&lt;?&gt;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ukCountries.listOneOf</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i.hasNext</a:t>
            </a:r>
            <a:r>
              <a:rPr lang="en-GB" sz="1400" dirty="0">
                <a:latin typeface="Courier New" panose="02070309020205020404" pitchFamily="49" charset="0"/>
                <a:cs typeface="Courier New" panose="02070309020205020404" pitchFamily="49" charset="0"/>
              </a:rPr>
              <a:t>(); ) {</a:t>
            </a:r>
          </a:p>
          <a:p>
            <a:pPr marL="0" indent="0">
              <a:buNone/>
            </a:pPr>
            <a:r>
              <a:rPr lang="en-GB" sz="1400" dirty="0">
                <a:latin typeface="Courier New" panose="02070309020205020404" pitchFamily="49" charset="0"/>
                <a:cs typeface="Courier New" panose="02070309020205020404" pitchFamily="49" charset="0"/>
              </a:rPr>
              <a:t>  Resource r = (Resource) </a:t>
            </a:r>
            <a:r>
              <a:rPr lang="en-GB" sz="1400" dirty="0" err="1">
                <a:latin typeface="Courier New" panose="02070309020205020404" pitchFamily="49" charset="0"/>
                <a:cs typeface="Courier New" panose="02070309020205020404" pitchFamily="49" charset="0"/>
              </a:rPr>
              <a:t>i.next</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logger.info("UK country: " + </a:t>
            </a:r>
            <a:r>
              <a:rPr lang="en-GB" sz="1400" dirty="0" err="1">
                <a:latin typeface="Courier New" panose="02070309020205020404" pitchFamily="49" charset="0"/>
                <a:cs typeface="Courier New" panose="02070309020205020404" pitchFamily="49" charset="0"/>
              </a:rPr>
              <a:t>r.getURI</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p:txBody>
      </p:sp>
      <p:sp>
        <p:nvSpPr>
          <p:cNvPr id="4" name="TextBox 3"/>
          <p:cNvSpPr txBox="1"/>
          <p:nvPr/>
        </p:nvSpPr>
        <p:spPr>
          <a:xfrm>
            <a:off x="6324600" y="5778787"/>
            <a:ext cx="2362200" cy="584775"/>
          </a:xfrm>
          <a:prstGeom prst="rect">
            <a:avLst/>
          </a:prstGeom>
          <a:noFill/>
        </p:spPr>
        <p:txBody>
          <a:bodyPr wrap="square" rtlCol="0">
            <a:spAutoFit/>
          </a:bodyPr>
          <a:lstStyle/>
          <a:p>
            <a:r>
              <a:rPr lang="sr-Latn-RS" sz="3200" dirty="0" smtClean="0"/>
              <a:t>owl/Primer 8</a:t>
            </a:r>
          </a:p>
        </p:txBody>
      </p:sp>
    </p:spTree>
    <p:extLst>
      <p:ext uri="{BB962C8B-B14F-4D97-AF65-F5344CB8AC3E}">
        <p14:creationId xmlns:p14="http://schemas.microsoft.com/office/powerpoint/2010/main" val="42933559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Listanje klasa</a:t>
            </a:r>
            <a:endParaRPr lang="en-GB" dirty="0"/>
          </a:p>
        </p:txBody>
      </p:sp>
      <p:sp>
        <p:nvSpPr>
          <p:cNvPr id="3" name="Content Placeholder 2"/>
          <p:cNvSpPr>
            <a:spLocks noGrp="1"/>
          </p:cNvSpPr>
          <p:nvPr>
            <p:ph idx="1"/>
          </p:nvPr>
        </p:nvSpPr>
        <p:spPr/>
        <p:txBody>
          <a:bodyPr>
            <a:normAutofit/>
          </a:bodyPr>
          <a:lstStyle/>
          <a:p>
            <a:r>
              <a:rPr lang="sr-Latn-RS" sz="2000" dirty="0"/>
              <a:t>Često imamo potrebu da pregledamo sve klase određenog tipa iz modela</a:t>
            </a:r>
          </a:p>
          <a:p>
            <a:r>
              <a:rPr lang="sr-Latn-RS" sz="2000" dirty="0"/>
              <a:t>Na primer kada debagujemo model</a:t>
            </a:r>
          </a:p>
          <a:p>
            <a:r>
              <a:rPr lang="sr-Latn-RS" sz="2000" dirty="0"/>
              <a:t>Nad OntModel mogu da se izvrše sledeće metode za listanje klasa:</a:t>
            </a:r>
          </a:p>
          <a:p>
            <a:endParaRPr lang="sr-Latn-RS" sz="1400" dirty="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EnumeratedClass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listEnumeratedClasses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UnionClass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listUnionClasses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ComplementClass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listComplementClasses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IntersectionClass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listIntersectionClasses</a:t>
            </a:r>
            <a:r>
              <a:rPr lang="en-GB" sz="1400" dirty="0" smtClean="0">
                <a:latin typeface="Courier New" panose="02070309020205020404" pitchFamily="49" charset="0"/>
                <a:cs typeface="Courier New" panose="02070309020205020404" pitchFamily="49" charset="0"/>
              </a:rPr>
              <a:t>();</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&lt;Restriction&gt; </a:t>
            </a:r>
            <a:r>
              <a:rPr lang="en-GB" sz="1400" dirty="0" err="1">
                <a:latin typeface="Courier New" panose="02070309020205020404" pitchFamily="49" charset="0"/>
                <a:cs typeface="Courier New" panose="02070309020205020404" pitchFamily="49" charset="0"/>
              </a:rPr>
              <a:t>listRestrictions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listNamedClasses</a:t>
            </a:r>
            <a:r>
              <a:rPr lang="en-GB" sz="1400" dirty="0">
                <a:latin typeface="Courier New" panose="02070309020205020404" pitchFamily="49" charset="0"/>
                <a:cs typeface="Courier New" panose="02070309020205020404" pitchFamily="49" charset="0"/>
              </a:rPr>
              <a:t>(); </a:t>
            </a:r>
            <a:endParaRPr lang="sr-Latn-RS" sz="1400" dirty="0" smtClean="0">
              <a:latin typeface="Courier New" panose="02070309020205020404" pitchFamily="49" charset="0"/>
              <a:cs typeface="Courier New" panose="02070309020205020404" pitchFamily="49" charset="0"/>
            </a:endParaRPr>
          </a:p>
          <a:p>
            <a:pPr>
              <a:buFont typeface="Courier New" panose="02070309020205020404" pitchFamily="49" charset="0"/>
              <a:buChar char="—"/>
            </a:pPr>
            <a:r>
              <a:rPr lang="en-GB" sz="1400" dirty="0" smtClean="0">
                <a:latin typeface="Courier New" panose="02070309020205020404" pitchFamily="49" charset="0"/>
                <a:cs typeface="Courier New" panose="02070309020205020404" pitchFamily="49" charset="0"/>
              </a:rPr>
              <a:t>public </a:t>
            </a:r>
            <a:r>
              <a:rPr lang="en-GB" sz="1400" dirty="0" err="1">
                <a:latin typeface="Courier New" panose="02070309020205020404" pitchFamily="49" charset="0"/>
                <a:cs typeface="Courier New" panose="02070309020205020404" pitchFamily="49" charset="0"/>
              </a:rPr>
              <a:t>ExtendedIterator</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OntClass</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listHierarchyRootClasses</a:t>
            </a: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18426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Individuali</a:t>
            </a:r>
            <a:endParaRPr lang="en-GB" dirty="0"/>
          </a:p>
        </p:txBody>
      </p:sp>
      <p:sp>
        <p:nvSpPr>
          <p:cNvPr id="3" name="Content Placeholder 2"/>
          <p:cNvSpPr>
            <a:spLocks noGrp="1"/>
          </p:cNvSpPr>
          <p:nvPr>
            <p:ph idx="1"/>
          </p:nvPr>
        </p:nvSpPr>
        <p:spPr/>
        <p:txBody>
          <a:bodyPr>
            <a:normAutofit/>
          </a:bodyPr>
          <a:lstStyle/>
          <a:p>
            <a:r>
              <a:rPr lang="sr-Latn-RS" dirty="0" smtClean="0"/>
              <a:t>U Jena Ontology API </a:t>
            </a:r>
            <a:r>
              <a:rPr lang="sr-Latn-RS" b="1" dirty="0" smtClean="0"/>
              <a:t>Individual</a:t>
            </a:r>
            <a:r>
              <a:rPr lang="sr-Latn-RS" dirty="0" smtClean="0"/>
              <a:t> je veoma slican sa </a:t>
            </a:r>
            <a:r>
              <a:rPr lang="sr-Latn-RS" b="1" dirty="0" smtClean="0"/>
              <a:t>Resource</a:t>
            </a:r>
          </a:p>
          <a:p>
            <a:endParaRPr lang="sr-Latn-RS" sz="2000" dirty="0" smtClean="0">
              <a:latin typeface="Courier New" panose="02070309020205020404" pitchFamily="49" charset="0"/>
              <a:cs typeface="Courier New" panose="02070309020205020404" pitchFamily="49" charset="0"/>
            </a:endParaRPr>
          </a:p>
          <a:p>
            <a:pPr marL="0" indent="0">
              <a:buNone/>
            </a:pPr>
            <a:r>
              <a:rPr lang="en-GB" sz="2000" dirty="0" err="1" smtClean="0">
                <a:latin typeface="Courier New" panose="02070309020205020404" pitchFamily="49" charset="0"/>
                <a:cs typeface="Courier New" panose="02070309020205020404" pitchFamily="49" charset="0"/>
              </a:rPr>
              <a:t>OntClass</a:t>
            </a:r>
            <a:r>
              <a:rPr lang="en-GB" sz="2000" dirty="0" smtClean="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c = </a:t>
            </a:r>
            <a:r>
              <a:rPr lang="en-GB" sz="2000" dirty="0" err="1">
                <a:latin typeface="Courier New" panose="02070309020205020404" pitchFamily="49" charset="0"/>
                <a:cs typeface="Courier New" panose="02070309020205020404" pitchFamily="49" charset="0"/>
              </a:rPr>
              <a:t>model.createClass</a:t>
            </a:r>
            <a:r>
              <a:rPr lang="en-GB" sz="2000" dirty="0">
                <a:latin typeface="Courier New" panose="02070309020205020404" pitchFamily="49" charset="0"/>
                <a:cs typeface="Courier New" panose="02070309020205020404" pitchFamily="49" charset="0"/>
              </a:rPr>
              <a:t>( NS + "</a:t>
            </a:r>
            <a:r>
              <a:rPr lang="en-GB" sz="2000" dirty="0" err="1">
                <a:latin typeface="Courier New" panose="02070309020205020404" pitchFamily="49" charset="0"/>
                <a:cs typeface="Courier New" panose="02070309020205020404" pitchFamily="49" charset="0"/>
              </a:rPr>
              <a:t>SomeClass</a:t>
            </a:r>
            <a:r>
              <a:rPr lang="en-GB" sz="2000" dirty="0">
                <a:latin typeface="Courier New" panose="02070309020205020404" pitchFamily="49" charset="0"/>
                <a:cs typeface="Courier New" panose="02070309020205020404" pitchFamily="49" charset="0"/>
              </a:rPr>
              <a:t>" );</a:t>
            </a: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first way: use a call on </a:t>
            </a:r>
            <a:r>
              <a:rPr lang="en-GB" sz="2000" dirty="0" err="1">
                <a:latin typeface="Courier New" panose="02070309020205020404" pitchFamily="49" charset="0"/>
                <a:cs typeface="Courier New" panose="02070309020205020404" pitchFamily="49" charset="0"/>
              </a:rPr>
              <a:t>OntModel</a:t>
            </a:r>
            <a:endParaRPr lang="en-GB" sz="2000" dirty="0">
              <a:latin typeface="Courier New" panose="02070309020205020404" pitchFamily="49" charset="0"/>
              <a:cs typeface="Courier New" panose="02070309020205020404" pitchFamily="49" charset="0"/>
            </a:endParaRPr>
          </a:p>
          <a:p>
            <a:pPr marL="0" indent="0">
              <a:buNone/>
            </a:pPr>
            <a:r>
              <a:rPr lang="en-GB" sz="2000" dirty="0" smtClean="0">
                <a:latin typeface="Courier New" panose="02070309020205020404" pitchFamily="49" charset="0"/>
                <a:cs typeface="Courier New" panose="02070309020205020404" pitchFamily="49" charset="0"/>
              </a:rPr>
              <a:t>Individual </a:t>
            </a:r>
            <a:r>
              <a:rPr lang="en-GB" sz="2000" dirty="0">
                <a:latin typeface="Courier New" panose="02070309020205020404" pitchFamily="49" charset="0"/>
                <a:cs typeface="Courier New" panose="02070309020205020404" pitchFamily="49" charset="0"/>
              </a:rPr>
              <a:t>ind0 = </a:t>
            </a:r>
            <a:r>
              <a:rPr lang="en-GB" sz="2000" dirty="0" err="1">
                <a:latin typeface="Courier New" panose="02070309020205020404" pitchFamily="49" charset="0"/>
                <a:cs typeface="Courier New" panose="02070309020205020404" pitchFamily="49" charset="0"/>
              </a:rPr>
              <a:t>model.createIndividual</a:t>
            </a:r>
            <a:r>
              <a:rPr lang="en-GB" sz="2000" dirty="0">
                <a:latin typeface="Courier New" panose="02070309020205020404" pitchFamily="49" charset="0"/>
                <a:cs typeface="Courier New" panose="02070309020205020404" pitchFamily="49" charset="0"/>
              </a:rPr>
              <a:t>( NS + "ind0", c );</a:t>
            </a: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 second way: use a call on </a:t>
            </a:r>
            <a:r>
              <a:rPr lang="en-GB" sz="2000" dirty="0" err="1">
                <a:latin typeface="Courier New" panose="02070309020205020404" pitchFamily="49" charset="0"/>
                <a:cs typeface="Courier New" panose="02070309020205020404" pitchFamily="49" charset="0"/>
              </a:rPr>
              <a:t>OntClass</a:t>
            </a:r>
            <a:endParaRPr lang="en-GB" sz="2000" dirty="0">
              <a:latin typeface="Courier New" panose="02070309020205020404" pitchFamily="49" charset="0"/>
              <a:cs typeface="Courier New" panose="02070309020205020404" pitchFamily="49" charset="0"/>
            </a:endParaRPr>
          </a:p>
          <a:p>
            <a:pPr marL="0" indent="0">
              <a:buNone/>
            </a:pPr>
            <a:r>
              <a:rPr lang="en-GB" sz="2000" dirty="0" smtClean="0">
                <a:latin typeface="Courier New" panose="02070309020205020404" pitchFamily="49" charset="0"/>
                <a:cs typeface="Courier New" panose="02070309020205020404" pitchFamily="49" charset="0"/>
              </a:rPr>
              <a:t>Individual </a:t>
            </a:r>
            <a:r>
              <a:rPr lang="en-GB" sz="2000" dirty="0">
                <a:latin typeface="Courier New" panose="02070309020205020404" pitchFamily="49" charset="0"/>
                <a:cs typeface="Courier New" panose="02070309020205020404" pitchFamily="49" charset="0"/>
              </a:rPr>
              <a:t>ind1 = </a:t>
            </a:r>
            <a:r>
              <a:rPr lang="en-GB" sz="2000" dirty="0" err="1">
                <a:latin typeface="Courier New" panose="02070309020205020404" pitchFamily="49" charset="0"/>
                <a:cs typeface="Courier New" panose="02070309020205020404" pitchFamily="49" charset="0"/>
              </a:rPr>
              <a:t>c.createIndividual</a:t>
            </a:r>
            <a:r>
              <a:rPr lang="en-GB" sz="2000" dirty="0">
                <a:latin typeface="Courier New" panose="02070309020205020404" pitchFamily="49" charset="0"/>
                <a:cs typeface="Courier New" panose="02070309020205020404" pitchFamily="49" charset="0"/>
              </a:rPr>
              <a:t>( NS + "ind1" );</a:t>
            </a:r>
          </a:p>
          <a:p>
            <a:endParaRPr lang="en-GB" b="1" dirty="0"/>
          </a:p>
        </p:txBody>
      </p:sp>
      <p:sp>
        <p:nvSpPr>
          <p:cNvPr id="4" name="TextBox 3"/>
          <p:cNvSpPr txBox="1"/>
          <p:nvPr/>
        </p:nvSpPr>
        <p:spPr>
          <a:xfrm>
            <a:off x="6324600" y="6019800"/>
            <a:ext cx="2362200" cy="584775"/>
          </a:xfrm>
          <a:prstGeom prst="rect">
            <a:avLst/>
          </a:prstGeom>
          <a:noFill/>
        </p:spPr>
        <p:txBody>
          <a:bodyPr wrap="square" rtlCol="0">
            <a:spAutoFit/>
          </a:bodyPr>
          <a:lstStyle/>
          <a:p>
            <a:r>
              <a:rPr lang="sr-Latn-RS" sz="3200" dirty="0" smtClean="0"/>
              <a:t>owl/Primer 9</a:t>
            </a:r>
          </a:p>
        </p:txBody>
      </p:sp>
    </p:spTree>
    <p:extLst>
      <p:ext uri="{BB962C8B-B14F-4D97-AF65-F5344CB8AC3E}">
        <p14:creationId xmlns:p14="http://schemas.microsoft.com/office/powerpoint/2010/main" val="12744299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Meta-podaci za ontologije</a:t>
            </a:r>
            <a:endParaRPr lang="en-GB" dirty="0"/>
          </a:p>
        </p:txBody>
      </p:sp>
      <p:sp>
        <p:nvSpPr>
          <p:cNvPr id="3" name="Content Placeholder 2"/>
          <p:cNvSpPr>
            <a:spLocks noGrp="1"/>
          </p:cNvSpPr>
          <p:nvPr>
            <p:ph idx="1"/>
          </p:nvPr>
        </p:nvSpPr>
        <p:spPr/>
        <p:txBody>
          <a:bodyPr/>
          <a:lstStyle/>
          <a:p>
            <a:r>
              <a:rPr lang="sr-Latn-RS" dirty="0" smtClean="0"/>
              <a:t>U OWL metapodaci o ontologiji predstavljeni su kroz svojstva individuala klase </a:t>
            </a:r>
            <a:r>
              <a:rPr lang="sr-Latn-RS" b="1" dirty="0" smtClean="0"/>
              <a:t>owl:Ontology</a:t>
            </a:r>
          </a:p>
          <a:p>
            <a:r>
              <a:rPr lang="sr-Latn-RS" dirty="0" smtClean="0"/>
              <a:t>Po pravilu URI ovog individuala je URL na kom se nalazi ontologija</a:t>
            </a:r>
            <a:endParaRPr lang="en-GB" dirty="0"/>
          </a:p>
        </p:txBody>
      </p:sp>
    </p:spTree>
    <p:extLst>
      <p:ext uri="{BB962C8B-B14F-4D97-AF65-F5344CB8AC3E}">
        <p14:creationId xmlns:p14="http://schemas.microsoft.com/office/powerpoint/2010/main" val="2575058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Atributi</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074750647"/>
              </p:ext>
            </p:extLst>
          </p:nvPr>
        </p:nvGraphicFramePr>
        <p:xfrm>
          <a:off x="457200" y="1524000"/>
          <a:ext cx="8229600" cy="2651760"/>
        </p:xfrm>
        <a:graphic>
          <a:graphicData uri="http://schemas.openxmlformats.org/drawingml/2006/table">
            <a:tbl>
              <a:tblPr>
                <a:tableStyleId>{2D5ABB26-0587-4C30-8999-92F81FD0307C}</a:tableStyleId>
              </a:tblPr>
              <a:tblGrid>
                <a:gridCol w="2819400"/>
                <a:gridCol w="5410200"/>
              </a:tblGrid>
              <a:tr h="0">
                <a:tc>
                  <a:txBody>
                    <a:bodyPr/>
                    <a:lstStyle/>
                    <a:p>
                      <a:pPr algn="l"/>
                      <a:r>
                        <a:rPr lang="en-GB" b="1">
                          <a:effectLst/>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b="1" dirty="0">
                          <a:effectLst/>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backwardCompatibleWith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 prior version of this ontology that this version is compatible 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incompatibleWith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 prior version of this ontology that this version is not compatible 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priorVersion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 prior version of this ontology.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GB">
                          <a:effectLst/>
                        </a:rPr>
                        <a:t>imports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GB" dirty="0">
                          <a:effectLst/>
                        </a:rPr>
                        <a:t>Names an ontology whose definitions this ontology includes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457200" y="4343400"/>
            <a:ext cx="8153400" cy="2246769"/>
          </a:xfrm>
          <a:prstGeom prst="rect">
            <a:avLst/>
          </a:prstGeom>
          <a:noFill/>
        </p:spPr>
        <p:txBody>
          <a:bodyPr wrap="square" rtlCol="0">
            <a:spAutoFit/>
          </a:bodyPr>
          <a:lstStyle/>
          <a:p>
            <a:pPr marL="457200" indent="-457200">
              <a:buFont typeface="Arial" panose="020B0604020202020204" pitchFamily="34" charset="0"/>
              <a:buChar char="•"/>
            </a:pPr>
            <a:r>
              <a:rPr lang="sr-Latn-RS" sz="2800" dirty="0" smtClean="0"/>
              <a:t>Pored ovih atributa individual klase Ontology najčešće ima tipične metapodatke: comment, label, version,...</a:t>
            </a:r>
          </a:p>
          <a:p>
            <a:pPr marL="457200" indent="-457200">
              <a:buFont typeface="Arial" panose="020B0604020202020204" pitchFamily="34" charset="0"/>
              <a:buChar char="•"/>
            </a:pPr>
            <a:r>
              <a:rPr lang="sr-Latn-RS" sz="2800" dirty="0" smtClean="0"/>
              <a:t>Nad ovim atributima mogu da se izvrše metode sa slajda 41</a:t>
            </a:r>
            <a:endParaRPr lang="en-GB" sz="2800" dirty="0"/>
          </a:p>
        </p:txBody>
      </p:sp>
    </p:spTree>
    <p:extLst>
      <p:ext uri="{BB962C8B-B14F-4D97-AF65-F5344CB8AC3E}">
        <p14:creationId xmlns:p14="http://schemas.microsoft.com/office/powerpoint/2010/main" val="566874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p:txBody>
          <a:bodyPr>
            <a:normAutofit/>
          </a:bodyPr>
          <a:lstStyle/>
          <a:p>
            <a:pPr marL="0" indent="0">
              <a:buNone/>
            </a:pPr>
            <a:r>
              <a:rPr lang="en-GB" sz="1400" dirty="0">
                <a:latin typeface="Courier New" panose="02070309020205020404" pitchFamily="49" charset="0"/>
                <a:cs typeface="Courier New" panose="02070309020205020404" pitchFamily="49" charset="0"/>
              </a:rPr>
              <a:t>// create the base model</a:t>
            </a:r>
          </a:p>
          <a:p>
            <a:pPr marL="0" indent="0">
              <a:buNone/>
            </a:pPr>
            <a:r>
              <a:rPr lang="en-GB" sz="1400" dirty="0">
                <a:latin typeface="Courier New" panose="02070309020205020404" pitchFamily="49" charset="0"/>
                <a:cs typeface="Courier New" panose="02070309020205020404" pitchFamily="49" charset="0"/>
              </a:rPr>
              <a:t>String SOURCE = "files/</a:t>
            </a:r>
            <a:r>
              <a:rPr lang="en-GB" sz="1400" dirty="0" err="1">
                <a:latin typeface="Courier New" panose="02070309020205020404" pitchFamily="49" charset="0"/>
                <a:cs typeface="Courier New" panose="02070309020205020404" pitchFamily="49" charset="0"/>
              </a:rPr>
              <a:t>eswc.rdf</a:t>
            </a:r>
            <a:r>
              <a:rPr lang="en-GB" sz="1400" dirty="0">
                <a:latin typeface="Courier New" panose="02070309020205020404" pitchFamily="49" charset="0"/>
                <a:cs typeface="Courier New" panose="02070309020205020404" pitchFamily="49" charset="0"/>
              </a:rPr>
              <a:t>";</a:t>
            </a:r>
          </a:p>
          <a:p>
            <a:pPr marL="0" indent="0">
              <a:buNone/>
            </a:pPr>
            <a:r>
              <a:rPr lang="en-GB" sz="1400" b="1" dirty="0">
                <a:latin typeface="Courier New" panose="02070309020205020404" pitchFamily="49" charset="0"/>
                <a:cs typeface="Courier New" panose="02070309020205020404" pitchFamily="49" charset="0"/>
              </a:rPr>
              <a:t>String BASE = "http://www.eswc2006.org/technologies/ontology";</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create the reasoning model using the base</a:t>
            </a:r>
          </a:p>
          <a:p>
            <a:pPr marL="0" indent="0">
              <a:buNone/>
            </a:pPr>
            <a:r>
              <a:rPr lang="en-GB" sz="1400" dirty="0" err="1">
                <a:latin typeface="Courier New" panose="02070309020205020404" pitchFamily="49" charset="0"/>
                <a:cs typeface="Courier New" panose="02070309020205020404" pitchFamily="49" charset="0"/>
              </a:rPr>
              <a:t>OntModel</a:t>
            </a:r>
            <a:r>
              <a:rPr lang="en-GB" sz="1400" dirty="0">
                <a:latin typeface="Courier New" panose="02070309020205020404" pitchFamily="49" charset="0"/>
                <a:cs typeface="Courier New" panose="02070309020205020404" pitchFamily="49" charset="0"/>
              </a:rPr>
              <a:t> model = </a:t>
            </a:r>
            <a:r>
              <a:rPr lang="en-GB" sz="1400" dirty="0" err="1">
                <a:latin typeface="Courier New" panose="02070309020205020404" pitchFamily="49" charset="0"/>
                <a:cs typeface="Courier New" panose="02070309020205020404" pitchFamily="49" charset="0"/>
              </a:rPr>
              <a:t>ModelFactory.createOntologyModel</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OntModelSpec.OWL_MEM_MICRO_RULE_INF</a:t>
            </a:r>
            <a:r>
              <a:rPr lang="en-GB" sz="1400" dirty="0">
                <a:latin typeface="Courier New" panose="02070309020205020404" pitchFamily="49" charset="0"/>
                <a:cs typeface="Courier New" panose="02070309020205020404" pitchFamily="49" charset="0"/>
              </a:rPr>
              <a:t>);</a:t>
            </a:r>
          </a:p>
          <a:p>
            <a:pPr marL="0" indent="0">
              <a:buNone/>
            </a:pPr>
            <a:r>
              <a:rPr lang="en-GB" sz="1400" dirty="0" err="1">
                <a:latin typeface="Courier New" panose="02070309020205020404" pitchFamily="49" charset="0"/>
                <a:cs typeface="Courier New" panose="02070309020205020404" pitchFamily="49" charset="0"/>
              </a:rPr>
              <a:t>model.read</a:t>
            </a:r>
            <a:r>
              <a:rPr lang="en-GB" sz="1400" dirty="0">
                <a:latin typeface="Courier New" panose="02070309020205020404" pitchFamily="49" charset="0"/>
                <a:cs typeface="Courier New" panose="02070309020205020404" pitchFamily="49" charset="0"/>
              </a:rPr>
              <a:t>(SOURCE);</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Ontology </a:t>
            </a:r>
            <a:r>
              <a:rPr lang="en-GB" sz="1400" b="1" dirty="0" err="1">
                <a:latin typeface="Courier New" panose="02070309020205020404" pitchFamily="49" charset="0"/>
                <a:cs typeface="Courier New" panose="02070309020205020404" pitchFamily="49" charset="0"/>
              </a:rPr>
              <a:t>ont</a:t>
            </a:r>
            <a:r>
              <a:rPr lang="en-GB" sz="1400" b="1" dirty="0">
                <a:latin typeface="Courier New" panose="02070309020205020404" pitchFamily="49" charset="0"/>
                <a:cs typeface="Courier New" panose="02070309020205020404" pitchFamily="49" charset="0"/>
              </a:rPr>
              <a:t> = </a:t>
            </a:r>
            <a:r>
              <a:rPr lang="en-GB" sz="1400" b="1" dirty="0" err="1">
                <a:latin typeface="Courier New" panose="02070309020205020404" pitchFamily="49" charset="0"/>
                <a:cs typeface="Courier New" panose="02070309020205020404" pitchFamily="49" charset="0"/>
              </a:rPr>
              <a:t>model.getOntology</a:t>
            </a:r>
            <a:r>
              <a:rPr lang="en-GB" sz="1400" b="1" dirty="0">
                <a:latin typeface="Courier New" panose="02070309020205020404" pitchFamily="49" charset="0"/>
                <a:cs typeface="Courier New" panose="02070309020205020404" pitchFamily="49" charset="0"/>
              </a:rPr>
              <a:t>(BASE);</a:t>
            </a:r>
          </a:p>
          <a:p>
            <a:pPr marL="0" indent="0">
              <a:buNone/>
            </a:pPr>
            <a:r>
              <a:rPr lang="en-GB" sz="1400" b="1" dirty="0" err="1">
                <a:latin typeface="Courier New" panose="02070309020205020404" pitchFamily="49" charset="0"/>
                <a:cs typeface="Courier New" panose="02070309020205020404" pitchFamily="49" charset="0"/>
              </a:rPr>
              <a:t>ont.addImport</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model.createResource</a:t>
            </a:r>
            <a:r>
              <a:rPr lang="en-GB" sz="1400" b="1" dirty="0">
                <a:latin typeface="Courier New" panose="02070309020205020404" pitchFamily="49" charset="0"/>
                <a:cs typeface="Courier New" panose="02070309020205020404" pitchFamily="49" charset="0"/>
              </a:rPr>
              <a:t>("http://blablabla.org"));</a:t>
            </a:r>
          </a:p>
          <a:p>
            <a:pPr marL="0" indent="0">
              <a:buNone/>
            </a:pPr>
            <a:r>
              <a:rPr lang="en-GB" sz="1400" dirty="0">
                <a:latin typeface="Courier New" panose="02070309020205020404" pitchFamily="49" charset="0"/>
                <a:cs typeface="Courier New" panose="02070309020205020404" pitchFamily="49" charset="0"/>
              </a:rPr>
              <a:t>for (Iterator&lt;</a:t>
            </a:r>
            <a:r>
              <a:rPr lang="en-GB" sz="1400" dirty="0" err="1">
                <a:latin typeface="Courier New" panose="02070309020205020404" pitchFamily="49" charset="0"/>
                <a:cs typeface="Courier New" panose="02070309020205020404" pitchFamily="49" charset="0"/>
              </a:rPr>
              <a:t>OntResource</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 </a:t>
            </a:r>
            <a:r>
              <a:rPr lang="en-GB" sz="1400" b="1" dirty="0" err="1">
                <a:latin typeface="Courier New" panose="02070309020205020404" pitchFamily="49" charset="0"/>
                <a:cs typeface="Courier New" panose="02070309020205020404" pitchFamily="49" charset="0"/>
              </a:rPr>
              <a:t>ont.listImports</a:t>
            </a:r>
            <a:r>
              <a:rPr lang="en-GB" sz="1400" b="1" dirty="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i.hasNext</a:t>
            </a:r>
            <a:r>
              <a:rPr lang="en-GB" sz="1400" dirty="0">
                <a:latin typeface="Courier New" panose="02070309020205020404" pitchFamily="49" charset="0"/>
                <a:cs typeface="Courier New" panose="02070309020205020404" pitchFamily="49" charset="0"/>
              </a:rPr>
              <a:t>(); ) {</a:t>
            </a:r>
          </a:p>
          <a:p>
            <a:pPr marL="0" indent="0">
              <a:buNone/>
            </a:pPr>
            <a:r>
              <a:rPr lang="en-GB" sz="1400" dirty="0">
                <a:latin typeface="Courier New" panose="02070309020205020404" pitchFamily="49" charset="0"/>
                <a:cs typeface="Courier New" panose="02070309020205020404" pitchFamily="49" charset="0"/>
              </a:rPr>
              <a:t>  Resource r = (Resource) </a:t>
            </a:r>
            <a:r>
              <a:rPr lang="en-GB" sz="1400" dirty="0" err="1">
                <a:latin typeface="Courier New" panose="02070309020205020404" pitchFamily="49" charset="0"/>
                <a:cs typeface="Courier New" panose="02070309020205020404" pitchFamily="49" charset="0"/>
              </a:rPr>
              <a:t>i.next</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logger.info("imported ontology: " + </a:t>
            </a:r>
            <a:r>
              <a:rPr lang="en-GB" sz="1400" dirty="0" err="1">
                <a:latin typeface="Courier New" panose="02070309020205020404" pitchFamily="49" charset="0"/>
                <a:cs typeface="Courier New" panose="02070309020205020404" pitchFamily="49" charset="0"/>
              </a:rPr>
              <a:t>r.getURI</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endParaRPr lang="en-GB" sz="1400" dirty="0">
              <a:latin typeface="Courier New" panose="02070309020205020404" pitchFamily="49" charset="0"/>
              <a:cs typeface="Courier New" panose="02070309020205020404" pitchFamily="49" charset="0"/>
            </a:endParaRPr>
          </a:p>
        </p:txBody>
      </p:sp>
      <p:sp>
        <p:nvSpPr>
          <p:cNvPr id="4" name="TextBox 3"/>
          <p:cNvSpPr txBox="1"/>
          <p:nvPr/>
        </p:nvSpPr>
        <p:spPr>
          <a:xfrm>
            <a:off x="5867400" y="5638800"/>
            <a:ext cx="2819400" cy="584775"/>
          </a:xfrm>
          <a:prstGeom prst="rect">
            <a:avLst/>
          </a:prstGeom>
          <a:noFill/>
        </p:spPr>
        <p:txBody>
          <a:bodyPr wrap="square" rtlCol="0">
            <a:spAutoFit/>
          </a:bodyPr>
          <a:lstStyle/>
          <a:p>
            <a:r>
              <a:rPr lang="sr-Latn-RS" sz="3200" dirty="0" smtClean="0"/>
              <a:t>owl/Primer 10</a:t>
            </a:r>
          </a:p>
        </p:txBody>
      </p:sp>
    </p:spTree>
    <p:extLst>
      <p:ext uri="{BB962C8B-B14F-4D97-AF65-F5344CB8AC3E}">
        <p14:creationId xmlns:p14="http://schemas.microsoft.com/office/powerpoint/2010/main" val="1256906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3" name="Content Placeholder 2"/>
          <p:cNvSpPr>
            <a:spLocks noGrp="1"/>
          </p:cNvSpPr>
          <p:nvPr>
            <p:ph idx="1"/>
          </p:nvPr>
        </p:nvSpPr>
        <p:spPr>
          <a:xfrm>
            <a:off x="152400" y="1447800"/>
            <a:ext cx="8825670" cy="4525963"/>
          </a:xfrm>
        </p:spPr>
        <p:txBody>
          <a:bodyPr>
            <a:noAutofit/>
          </a:bodyPr>
          <a:lstStyle/>
          <a:p>
            <a:pPr marL="0" indent="0">
              <a:buNone/>
            </a:pPr>
            <a:r>
              <a:rPr lang="en-GB" sz="1400" dirty="0">
                <a:latin typeface="Courier New" panose="02070309020205020404" pitchFamily="49" charset="0"/>
                <a:cs typeface="Courier New" panose="02070309020205020404" pitchFamily="49" charset="0"/>
              </a:rPr>
              <a:t>// some definitions</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personURI</a:t>
            </a:r>
            <a:r>
              <a:rPr lang="en-GB" sz="1400" dirty="0">
                <a:latin typeface="Courier New" panose="02070309020205020404" pitchFamily="49" charset="0"/>
                <a:cs typeface="Courier New" panose="02070309020205020404" pitchFamily="49" charset="0"/>
              </a:rPr>
              <a:t> = "http://somewhere/JohnSmith";</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"John";</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familyName</a:t>
            </a:r>
            <a:r>
              <a:rPr lang="en-GB" sz="1400" dirty="0">
                <a:latin typeface="Courier New" panose="02070309020205020404" pitchFamily="49" charset="0"/>
                <a:cs typeface="Courier New" panose="02070309020205020404" pitchFamily="49" charset="0"/>
              </a:rPr>
              <a:t> = "Smith";</a:t>
            </a:r>
          </a:p>
          <a:p>
            <a:pPr marL="0" indent="0">
              <a:buNone/>
            </a:pPr>
            <a:r>
              <a:rPr lang="en-GB" sz="1400" dirty="0">
                <a:latin typeface="Courier New" panose="02070309020205020404" pitchFamily="49" charset="0"/>
                <a:cs typeface="Courier New" panose="02070309020205020404" pitchFamily="49" charset="0"/>
              </a:rPr>
              <a:t>String </a:t>
            </a:r>
            <a:r>
              <a:rPr lang="en-GB" sz="1400" dirty="0" err="1">
                <a:latin typeface="Courier New" panose="02070309020205020404" pitchFamily="49" charset="0"/>
                <a:cs typeface="Courier New" panose="02070309020205020404" pitchFamily="49" charset="0"/>
              </a:rPr>
              <a:t>fullName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givenName</a:t>
            </a:r>
            <a:r>
              <a:rPr lang="en-GB" sz="1400" dirty="0">
                <a:latin typeface="Courier New" panose="02070309020205020404" pitchFamily="49" charset="0"/>
                <a:cs typeface="Courier New" panose="02070309020205020404" pitchFamily="49" charset="0"/>
              </a:rPr>
              <a:t> + " " + </a:t>
            </a:r>
            <a:r>
              <a:rPr lang="en-GB" sz="1400" dirty="0" err="1">
                <a:latin typeface="Courier New" panose="02070309020205020404" pitchFamily="49" charset="0"/>
                <a:cs typeface="Courier New" panose="02070309020205020404" pitchFamily="49" charset="0"/>
              </a:rPr>
              <a:t>familyName</a:t>
            </a:r>
            <a:r>
              <a:rPr lang="en-GB" sz="1400" dirty="0" smtClean="0">
                <a:latin typeface="Courier New" panose="02070309020205020404" pitchFamily="49" charset="0"/>
                <a:cs typeface="Courier New" panose="02070309020205020404" pitchFamily="49" charset="0"/>
              </a:rPr>
              <a:t>;</a:t>
            </a:r>
            <a:r>
              <a:rPr lang="sr-Latn-RS" sz="1400"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create an empty model</a:t>
            </a:r>
          </a:p>
          <a:p>
            <a:pPr marL="0" indent="0">
              <a:buNone/>
            </a:pPr>
            <a:r>
              <a:rPr lang="en-GB" sz="1400" dirty="0">
                <a:latin typeface="Courier New" panose="02070309020205020404" pitchFamily="49" charset="0"/>
                <a:cs typeface="Courier New" panose="02070309020205020404" pitchFamily="49" charset="0"/>
              </a:rPr>
              <a:t>Model </a:t>
            </a:r>
            <a:r>
              <a:rPr lang="en-GB" sz="1400" dirty="0" err="1">
                <a:latin typeface="Courier New" panose="02070309020205020404" pitchFamily="49" charset="0"/>
                <a:cs typeface="Courier New" panose="02070309020205020404" pitchFamily="49" charset="0"/>
              </a:rPr>
              <a:t>model</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ModelFactory.createDefaultModel</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create the resource</a:t>
            </a:r>
          </a:p>
          <a:p>
            <a:pPr marL="0" indent="0">
              <a:buNone/>
            </a:pPr>
            <a:r>
              <a:rPr lang="en-GB" sz="1400" dirty="0">
                <a:latin typeface="Courier New" panose="02070309020205020404" pitchFamily="49" charset="0"/>
                <a:cs typeface="Courier New" panose="02070309020205020404" pitchFamily="49" charset="0"/>
              </a:rPr>
              <a:t>// and add the properties cascading style</a:t>
            </a:r>
          </a:p>
          <a:p>
            <a:pPr marL="0" indent="0">
              <a:buNone/>
            </a:pP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SuppressWarnings</a:t>
            </a:r>
            <a:r>
              <a:rPr lang="en-GB" sz="1400" dirty="0">
                <a:latin typeface="Courier New" panose="02070309020205020404" pitchFamily="49" charset="0"/>
                <a:cs typeface="Courier New" panose="02070309020205020404" pitchFamily="49" charset="0"/>
              </a:rPr>
              <a:t>("unused")</a:t>
            </a:r>
          </a:p>
          <a:p>
            <a:pPr marL="0" indent="0">
              <a:buNone/>
            </a:pPr>
            <a:r>
              <a:rPr lang="en-GB" sz="1400" dirty="0">
                <a:latin typeface="Courier New" panose="02070309020205020404" pitchFamily="49" charset="0"/>
                <a:cs typeface="Courier New" panose="02070309020205020404" pitchFamily="49" charset="0"/>
              </a:rPr>
              <a:t>Resource </a:t>
            </a:r>
            <a:r>
              <a:rPr lang="en-GB" sz="1400" dirty="0" err="1">
                <a:latin typeface="Courier New" panose="02070309020205020404" pitchFamily="49" charset="0"/>
                <a:cs typeface="Courier New" panose="02070309020205020404" pitchFamily="49" charset="0"/>
              </a:rPr>
              <a:t>johnSmith</a:t>
            </a:r>
            <a:r>
              <a:rPr lang="en-GB" sz="1400" dirty="0">
                <a:latin typeface="Courier New" panose="02070309020205020404" pitchFamily="49" charset="0"/>
                <a:cs typeface="Courier New" panose="02070309020205020404" pitchFamily="49" charset="0"/>
              </a:rPr>
              <a:t> = </a:t>
            </a:r>
            <a:r>
              <a:rPr lang="en-GB" sz="1400" dirty="0" err="1" smtClean="0">
                <a:latin typeface="Courier New" panose="02070309020205020404" pitchFamily="49" charset="0"/>
                <a:cs typeface="Courier New" panose="02070309020205020404" pitchFamily="49" charset="0"/>
              </a:rPr>
              <a:t>model.createResource</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personURI</a:t>
            </a:r>
            <a:r>
              <a:rPr lang="en-GB" sz="1400" dirty="0" smtClean="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(VCARD.FN, </a:t>
            </a:r>
            <a:r>
              <a:rPr lang="en-GB" sz="1400" dirty="0" err="1">
                <a:latin typeface="Courier New" panose="02070309020205020404" pitchFamily="49" charset="0"/>
                <a:cs typeface="Courier New" panose="02070309020205020404" pitchFamily="49" charset="0"/>
              </a:rPr>
              <a:t>fullName</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addProperty</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VCARD.N,model.createResource</a:t>
            </a:r>
            <a:r>
              <a:rPr lang="en-GB" sz="1400" dirty="0" smtClean="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VCARD.Given</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givenName</a:t>
            </a:r>
            <a:r>
              <a:rPr lang="en-GB" sz="1400" dirty="0" smtClean="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addProperty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VCARD.Family</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familyName</a:t>
            </a:r>
            <a:r>
              <a:rPr lang="en-GB" sz="1400" dirty="0" smtClean="0">
                <a:latin typeface="Courier New" panose="02070309020205020404" pitchFamily="49" charset="0"/>
                <a:cs typeface="Courier New" panose="02070309020205020404" pitchFamily="49" charset="0"/>
              </a:rPr>
              <a:t>));</a:t>
            </a:r>
            <a:endParaRPr lang="sr-Latn-RS" sz="1400" dirty="0" smtClean="0">
              <a:latin typeface="Courier New" panose="02070309020205020404" pitchFamily="49" charset="0"/>
              <a:cs typeface="Courier New" panose="02070309020205020404" pitchFamily="49" charset="0"/>
            </a:endParaRPr>
          </a:p>
          <a:p>
            <a:pPr marL="0" indent="0">
              <a:buNone/>
            </a:pPr>
            <a:endParaRPr lang="sr-Latn-RS" sz="1400" dirty="0" smtClean="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list the statements in the graph</a:t>
            </a:r>
          </a:p>
          <a:p>
            <a:pPr marL="0" indent="0">
              <a:buNone/>
            </a:pPr>
            <a:r>
              <a:rPr lang="en-GB" sz="1400" dirty="0" err="1">
                <a:latin typeface="Courier New" panose="02070309020205020404" pitchFamily="49" charset="0"/>
                <a:cs typeface="Courier New" panose="02070309020205020404" pitchFamily="49" charset="0"/>
              </a:rPr>
              <a:t>StmtIterator</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iter</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model.listStatements</a:t>
            </a:r>
            <a:r>
              <a:rPr lang="en-GB"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3167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Iskazi</a:t>
            </a:r>
            <a:endParaRPr lang="en-GB" dirty="0"/>
          </a:p>
        </p:txBody>
      </p:sp>
      <p:sp>
        <p:nvSpPr>
          <p:cNvPr id="4" name="Content Placeholder 2"/>
          <p:cNvSpPr txBox="1">
            <a:spLocks/>
          </p:cNvSpPr>
          <p:nvPr/>
        </p:nvSpPr>
        <p:spPr>
          <a:xfrm>
            <a:off x="609600" y="1600200"/>
            <a:ext cx="8077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print out the predicate, subject and object of each statement</a:t>
            </a:r>
          </a:p>
          <a:p>
            <a:pPr marL="0" indent="0">
              <a:buNone/>
            </a:pPr>
            <a:r>
              <a:rPr lang="en-GB" sz="1400" dirty="0">
                <a:latin typeface="Courier New" panose="02070309020205020404" pitchFamily="49" charset="0"/>
                <a:cs typeface="Courier New" panose="02070309020205020404" pitchFamily="49" charset="0"/>
              </a:rPr>
              <a:t>while (</a:t>
            </a:r>
            <a:r>
              <a:rPr lang="en-GB" sz="1400" dirty="0" err="1">
                <a:latin typeface="Courier New" panose="02070309020205020404" pitchFamily="49" charset="0"/>
                <a:cs typeface="Courier New" panose="02070309020205020404" pitchFamily="49" charset="0"/>
              </a:rPr>
              <a:t>iter.hasNext</a:t>
            </a:r>
            <a:r>
              <a:rPr lang="en-GB" sz="1400" dirty="0">
                <a:latin typeface="Courier New" panose="02070309020205020404" pitchFamily="49" charset="0"/>
                <a:cs typeface="Courier New" panose="02070309020205020404" pitchFamily="49" charset="0"/>
              </a:rPr>
              <a:t>()) {</a:t>
            </a:r>
          </a:p>
          <a:p>
            <a:pPr marL="0" indent="0">
              <a:buNone/>
            </a:pPr>
            <a:r>
              <a:rPr lang="sr-Latn-RS" sz="1400" dirty="0">
                <a:latin typeface="Courier New" panose="02070309020205020404" pitchFamily="49" charset="0"/>
                <a:cs typeface="Courier New" panose="02070309020205020404" pitchFamily="49" charset="0"/>
              </a:rPr>
              <a:t> </a:t>
            </a: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Statement </a:t>
            </a:r>
            <a:r>
              <a:rPr lang="en-GB" sz="1400" dirty="0" err="1">
                <a:latin typeface="Courier New" panose="02070309020205020404" pitchFamily="49" charset="0"/>
                <a:cs typeface="Courier New" panose="02070309020205020404" pitchFamily="49" charset="0"/>
              </a:rPr>
              <a:t>stmt</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iter.nextStatement</a:t>
            </a:r>
            <a:r>
              <a:rPr lang="en-GB" sz="1400" dirty="0">
                <a:latin typeface="Courier New" panose="02070309020205020404" pitchFamily="49" charset="0"/>
                <a:cs typeface="Courier New" panose="02070309020205020404" pitchFamily="49" charset="0"/>
              </a:rPr>
              <a:t>(); // get next statement</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Resource </a:t>
            </a:r>
            <a:r>
              <a:rPr lang="en-GB" sz="1400" dirty="0">
                <a:latin typeface="Courier New" panose="02070309020205020404" pitchFamily="49" charset="0"/>
                <a:cs typeface="Courier New" panose="02070309020205020404" pitchFamily="49" charset="0"/>
              </a:rPr>
              <a:t>subject = </a:t>
            </a:r>
            <a:r>
              <a:rPr lang="en-GB" sz="1400" dirty="0" err="1">
                <a:latin typeface="Courier New" panose="02070309020205020404" pitchFamily="49" charset="0"/>
                <a:cs typeface="Courier New" panose="02070309020205020404" pitchFamily="49" charset="0"/>
              </a:rPr>
              <a:t>stmt.getSubject</a:t>
            </a:r>
            <a:r>
              <a:rPr lang="en-GB" sz="1400" dirty="0">
                <a:latin typeface="Courier New" panose="02070309020205020404" pitchFamily="49" charset="0"/>
                <a:cs typeface="Courier New" panose="02070309020205020404" pitchFamily="49" charset="0"/>
              </a:rPr>
              <a:t>(); // get the subject</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Property </a:t>
            </a:r>
            <a:r>
              <a:rPr lang="en-GB" sz="1400" dirty="0">
                <a:latin typeface="Courier New" panose="02070309020205020404" pitchFamily="49" charset="0"/>
                <a:cs typeface="Courier New" panose="02070309020205020404" pitchFamily="49" charset="0"/>
              </a:rPr>
              <a:t>predicate = </a:t>
            </a:r>
            <a:r>
              <a:rPr lang="en-GB" sz="1400" dirty="0" err="1">
                <a:latin typeface="Courier New" panose="02070309020205020404" pitchFamily="49" charset="0"/>
                <a:cs typeface="Courier New" panose="02070309020205020404" pitchFamily="49" charset="0"/>
              </a:rPr>
              <a:t>stmt.getPredicate</a:t>
            </a:r>
            <a:r>
              <a:rPr lang="en-GB" sz="1400" dirty="0">
                <a:latin typeface="Courier New" panose="02070309020205020404" pitchFamily="49" charset="0"/>
                <a:cs typeface="Courier New" panose="02070309020205020404" pitchFamily="49" charset="0"/>
              </a:rPr>
              <a:t>(); // get the predicate</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RDFNode</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object = </a:t>
            </a:r>
            <a:r>
              <a:rPr lang="en-GB" sz="1400" dirty="0" err="1">
                <a:latin typeface="Courier New" panose="02070309020205020404" pitchFamily="49" charset="0"/>
                <a:cs typeface="Courier New" panose="02070309020205020404" pitchFamily="49" charset="0"/>
              </a:rPr>
              <a:t>stmt.getObject</a:t>
            </a:r>
            <a:r>
              <a:rPr lang="en-GB" sz="1400" dirty="0">
                <a:latin typeface="Courier New" panose="02070309020205020404" pitchFamily="49" charset="0"/>
                <a:cs typeface="Courier New" panose="02070309020205020404" pitchFamily="49" charset="0"/>
              </a:rPr>
              <a:t>(); // get the object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StringBuilder</a:t>
            </a:r>
            <a:r>
              <a:rPr lang="en-GB" sz="1400" dirty="0" smtClean="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sbStatement</a:t>
            </a:r>
            <a:r>
              <a:rPr lang="en-GB" sz="1400" dirty="0">
                <a:latin typeface="Courier New" panose="02070309020205020404" pitchFamily="49" charset="0"/>
                <a:cs typeface="Courier New" panose="02070309020205020404" pitchFamily="49" charset="0"/>
              </a:rPr>
              <a:t> = new </a:t>
            </a:r>
            <a:r>
              <a:rPr lang="en-GB" sz="1400" dirty="0" err="1">
                <a:latin typeface="Courier New" panose="02070309020205020404" pitchFamily="49" charset="0"/>
                <a:cs typeface="Courier New" panose="02070309020205020404" pitchFamily="49" charset="0"/>
              </a:rPr>
              <a:t>StringBuilder</a:t>
            </a:r>
            <a:r>
              <a:rPr lang="en-GB" sz="1400" dirty="0">
                <a:latin typeface="Courier New" panose="02070309020205020404" pitchFamily="49" charset="0"/>
                <a:cs typeface="Courier New" panose="02070309020205020404" pitchFamily="49" charset="0"/>
              </a:rPr>
              <a:t>("STATEMENT</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subject + " " + predicate + "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if </a:t>
            </a:r>
            <a:r>
              <a:rPr lang="en-GB" sz="1400" dirty="0">
                <a:latin typeface="Courier New" panose="02070309020205020404" pitchFamily="49" charset="0"/>
                <a:cs typeface="Courier New" panose="02070309020205020404" pitchFamily="49" charset="0"/>
              </a:rPr>
              <a:t>(object </a:t>
            </a:r>
            <a:r>
              <a:rPr lang="en-GB" sz="1400" dirty="0" err="1">
                <a:latin typeface="Courier New" panose="02070309020205020404" pitchFamily="49" charset="0"/>
                <a:cs typeface="Courier New" panose="02070309020205020404" pitchFamily="49" charset="0"/>
              </a:rPr>
              <a:t>instanceof</a:t>
            </a:r>
            <a:r>
              <a:rPr lang="en-GB" sz="1400" dirty="0">
                <a:latin typeface="Courier New" panose="02070309020205020404" pitchFamily="49" charset="0"/>
                <a:cs typeface="Courier New" panose="02070309020205020404" pitchFamily="49" charset="0"/>
              </a:rPr>
              <a:t> Resource)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sbStatement.append</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object.toString</a:t>
            </a:r>
            <a:r>
              <a:rPr lang="en-GB" sz="1400" dirty="0">
                <a:latin typeface="Courier New" panose="02070309020205020404" pitchFamily="49" charset="0"/>
                <a:cs typeface="Courier New" panose="02070309020205020404" pitchFamily="49" charset="0"/>
              </a:rPr>
              <a:t>());</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else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object is a literal</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sbStatement.append</a:t>
            </a:r>
            <a:r>
              <a:rPr lang="en-GB" sz="1400" dirty="0">
                <a:latin typeface="Courier New" panose="02070309020205020404" pitchFamily="49" charset="0"/>
                <a:cs typeface="Courier New" panose="02070309020205020404" pitchFamily="49" charset="0"/>
              </a:rPr>
              <a:t>(" \"" + </a:t>
            </a:r>
            <a:r>
              <a:rPr lang="en-GB" sz="1400" dirty="0" err="1">
                <a:latin typeface="Courier New" panose="02070309020205020404" pitchFamily="49" charset="0"/>
                <a:cs typeface="Courier New" panose="02070309020205020404" pitchFamily="49" charset="0"/>
              </a:rPr>
              <a:t>object.toString</a:t>
            </a:r>
            <a:r>
              <a:rPr lang="en-GB" sz="1400" dirty="0">
                <a:latin typeface="Courier New" panose="02070309020205020404" pitchFamily="49" charset="0"/>
                <a:cs typeface="Courier New" panose="02070309020205020404" pitchFamily="49" charset="0"/>
              </a:rPr>
              <a:t>() + "\"");</a:t>
            </a: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pPr marL="0" indent="0">
              <a:buNone/>
            </a:pPr>
            <a:r>
              <a:rPr lang="sr-Latn-RS" sz="1400" dirty="0" smtClean="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logger.info(</a:t>
            </a:r>
            <a:r>
              <a:rPr lang="en-GB" sz="1400" dirty="0" err="1" smtClean="0">
                <a:latin typeface="Courier New" panose="02070309020205020404" pitchFamily="49" charset="0"/>
                <a:cs typeface="Courier New" panose="02070309020205020404" pitchFamily="49" charset="0"/>
              </a:rPr>
              <a:t>sbStatement.toString</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a:t>
            </a:r>
          </a:p>
        </p:txBody>
      </p:sp>
      <p:sp>
        <p:nvSpPr>
          <p:cNvPr id="5" name="TextBox 4"/>
          <p:cNvSpPr txBox="1"/>
          <p:nvPr/>
        </p:nvSpPr>
        <p:spPr>
          <a:xfrm>
            <a:off x="6781800" y="5105400"/>
            <a:ext cx="1699625" cy="584775"/>
          </a:xfrm>
          <a:prstGeom prst="rect">
            <a:avLst/>
          </a:prstGeom>
          <a:noFill/>
        </p:spPr>
        <p:txBody>
          <a:bodyPr wrap="square" rtlCol="0">
            <a:spAutoFit/>
          </a:bodyPr>
          <a:lstStyle/>
          <a:p>
            <a:r>
              <a:rPr lang="sr-Latn-RS" sz="3200" dirty="0" smtClean="0"/>
              <a:t>Primer 3</a:t>
            </a:r>
          </a:p>
        </p:txBody>
      </p:sp>
    </p:spTree>
    <p:extLst>
      <p:ext uri="{BB962C8B-B14F-4D97-AF65-F5344CB8AC3E}">
        <p14:creationId xmlns:p14="http://schemas.microsoft.com/office/powerpoint/2010/main" val="902477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6370</TotalTime>
  <Words>4843</Words>
  <Application>Microsoft Office PowerPoint</Application>
  <PresentationFormat>On-screen Show (4:3)</PresentationFormat>
  <Paragraphs>787</Paragraphs>
  <Slides>76</Slides>
  <Notes>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Jena</vt:lpstr>
      <vt:lpstr>Uvod</vt:lpstr>
      <vt:lpstr>Jena</vt:lpstr>
      <vt:lpstr>Jena – kreiranje resursa</vt:lpstr>
      <vt:lpstr>Relacije između resursa</vt:lpstr>
      <vt:lpstr>Relacije između resursa</vt:lpstr>
      <vt:lpstr>Iskazi</vt:lpstr>
      <vt:lpstr>Iskazi</vt:lpstr>
      <vt:lpstr>Iskazi</vt:lpstr>
      <vt:lpstr>Čitanje/pisanje modela</vt:lpstr>
      <vt:lpstr>Korišćenje prefiksa</vt:lpstr>
      <vt:lpstr>Korišćenje prefiksa</vt:lpstr>
      <vt:lpstr>Korišćenje prefiksa</vt:lpstr>
      <vt:lpstr>Navigiranje kroz model - resursi</vt:lpstr>
      <vt:lpstr>Navigiranje kroz model - svojstva</vt:lpstr>
      <vt:lpstr>Navigiranje kroz model – kolekcija resursa</vt:lpstr>
      <vt:lpstr>Upiti</vt:lpstr>
      <vt:lpstr>Upiti</vt:lpstr>
      <vt:lpstr>Upiti</vt:lpstr>
      <vt:lpstr>Upiti</vt:lpstr>
      <vt:lpstr>Operacije nad modelom</vt:lpstr>
      <vt:lpstr>Unija</vt:lpstr>
      <vt:lpstr>Unija</vt:lpstr>
      <vt:lpstr>Jena i ontologije</vt:lpstr>
      <vt:lpstr>Jena Ontology API</vt:lpstr>
      <vt:lpstr>OntModel</vt:lpstr>
      <vt:lpstr>Iskazi</vt:lpstr>
      <vt:lpstr>Izvedeni graf</vt:lpstr>
      <vt:lpstr>ESWC ontologija</vt:lpstr>
      <vt:lpstr>Kreiranje modela</vt:lpstr>
      <vt:lpstr>Kreiranje custom modela</vt:lpstr>
      <vt:lpstr>Specifikacija modela</vt:lpstr>
      <vt:lpstr>Specifikacija modela</vt:lpstr>
      <vt:lpstr>Jedna ili više ontologija?</vt:lpstr>
      <vt:lpstr>Importovanje ontologija</vt:lpstr>
      <vt:lpstr>Učitavanje ontologija</vt:lpstr>
      <vt:lpstr>Document manager</vt:lpstr>
      <vt:lpstr>Lokalni importi</vt:lpstr>
      <vt:lpstr>OntResource</vt:lpstr>
      <vt:lpstr>OntResource atributi</vt:lpstr>
      <vt:lpstr>OntResource metode</vt:lpstr>
      <vt:lpstr>OntResource</vt:lpstr>
      <vt:lpstr>Primer</vt:lpstr>
      <vt:lpstr>Navedene, izvedene i direktno izvedene relacije</vt:lpstr>
      <vt:lpstr>Klase</vt:lpstr>
      <vt:lpstr>Kreiranje klasa</vt:lpstr>
      <vt:lpstr>Neimenovane klase</vt:lpstr>
      <vt:lpstr>Atributi interfejsa OntClass</vt:lpstr>
      <vt:lpstr>Atributi interfejsa OntClas</vt:lpstr>
      <vt:lpstr>OntClass metode</vt:lpstr>
      <vt:lpstr>Svojstva</vt:lpstr>
      <vt:lpstr>OntProperty</vt:lpstr>
      <vt:lpstr>Atributi interfejsa OntProperty</vt:lpstr>
      <vt:lpstr>Primer</vt:lpstr>
      <vt:lpstr>Dodavanje informacije o svojstvima</vt:lpstr>
      <vt:lpstr>Object i Datatype svojstva</vt:lpstr>
      <vt:lpstr>Funkcionalna svojstva</vt:lpstr>
      <vt:lpstr>Ostali tipovi svojstava</vt:lpstr>
      <vt:lpstr>Restrikcije</vt:lpstr>
      <vt:lpstr>Restrikcije</vt:lpstr>
      <vt:lpstr>Kreiranje restrikcije</vt:lpstr>
      <vt:lpstr>Prolazak kroz restrikcije</vt:lpstr>
      <vt:lpstr>Restrikcija kao facet</vt:lpstr>
      <vt:lpstr>Kreiranje restrikcije ex nihilo</vt:lpstr>
      <vt:lpstr>Postavljanje restrikcije na klasu</vt:lpstr>
      <vt:lpstr>Kolekcije</vt:lpstr>
      <vt:lpstr>Kreiranje kolekcije klasa</vt:lpstr>
      <vt:lpstr>Unija, presek, komplement</vt:lpstr>
      <vt:lpstr>Primer</vt:lpstr>
      <vt:lpstr>Nabrojane klase</vt:lpstr>
      <vt:lpstr>Primer</vt:lpstr>
      <vt:lpstr>Listanje klasa</vt:lpstr>
      <vt:lpstr>Individuali</vt:lpstr>
      <vt:lpstr>Meta-podaci za ontologije</vt:lpstr>
      <vt:lpstr>Atributi</vt:lpstr>
      <vt:lpstr>Primer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Jena</dc:title>
  <dc:creator>milansegedinac</dc:creator>
  <cp:lastModifiedBy>milansegedinac</cp:lastModifiedBy>
  <cp:revision>209</cp:revision>
  <dcterms:created xsi:type="dcterms:W3CDTF">2006-08-16T00:00:00Z</dcterms:created>
  <dcterms:modified xsi:type="dcterms:W3CDTF">2017-04-24T09:36:27Z</dcterms:modified>
</cp:coreProperties>
</file>