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92" r:id="rId12"/>
    <p:sldId id="293" r:id="rId13"/>
    <p:sldId id="266" r:id="rId14"/>
    <p:sldId id="267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80" r:id="rId23"/>
    <p:sldId id="277" r:id="rId24"/>
    <p:sldId id="278" r:id="rId25"/>
    <p:sldId id="279" r:id="rId26"/>
    <p:sldId id="281" r:id="rId27"/>
    <p:sldId id="283" r:id="rId28"/>
    <p:sldId id="282" r:id="rId29"/>
    <p:sldId id="285" r:id="rId30"/>
    <p:sldId id="286" r:id="rId31"/>
    <p:sldId id="287" r:id="rId32"/>
    <p:sldId id="288" r:id="rId33"/>
    <p:sldId id="289" r:id="rId34"/>
    <p:sldId id="284" r:id="rId35"/>
    <p:sldId id="290" r:id="rId36"/>
    <p:sldId id="291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1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 smtClean="0"/>
              <a:t>Sistemi za preporučivanje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560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Ciljevi sistema za </a:t>
            </a:r>
            <a:r>
              <a:rPr lang="sr-Latn-RS" dirty="0" smtClean="0"/>
              <a:t>preporučivanje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sr-Latn-RS" dirty="0" smtClean="0"/>
              <a:t>Povećanje raznorodnosti preporuka:</a:t>
            </a:r>
          </a:p>
          <a:p>
            <a:pPr lvl="1"/>
            <a:r>
              <a:rPr lang="sr-Latn-RS" dirty="0" smtClean="0"/>
              <a:t>Ako bi sve top-k propruke bile jako slične, postojala bi opasnost da se ni jedna ne svidi korisniku</a:t>
            </a:r>
          </a:p>
          <a:p>
            <a:pPr lvl="1"/>
            <a:r>
              <a:rPr lang="sr-Latn-RS" dirty="0" smtClean="0"/>
              <a:t>Ako su raznorodne, veća je verovatnoća da će se korisniku marak neke svideti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205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Filter bubble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r-Latn-RS" dirty="0" smtClean="0"/>
              <a:t>Personalizovana pretraga selektivno odabira informacije koje su relevantne za korisnika</a:t>
            </a:r>
          </a:p>
          <a:p>
            <a:r>
              <a:rPr lang="sr-Latn-RS" dirty="0" smtClean="0"/>
              <a:t>Korisnici su odvojeni od informacija koje se ne slažu sa njihovim pogledom na svet</a:t>
            </a:r>
          </a:p>
          <a:p>
            <a:pPr lvl="1"/>
            <a:r>
              <a:rPr lang="sr-Latn-RS" dirty="0"/>
              <a:t>Nova saznanja su relevantna samo ako </a:t>
            </a:r>
            <a:r>
              <a:rPr lang="sr-Latn-RS" dirty="0" smtClean="0"/>
              <a:t>potvrđuju stavove korisnika</a:t>
            </a:r>
          </a:p>
          <a:p>
            <a:pPr lvl="1"/>
            <a:r>
              <a:rPr lang="sr-Latn-RS" dirty="0" smtClean="0"/>
              <a:t>Korisnici se izoluju u svoje ideološke „balone“</a:t>
            </a:r>
          </a:p>
          <a:p>
            <a:r>
              <a:rPr lang="sr-Latn-RS" dirty="0" smtClean="0"/>
              <a:t>Povećanje raznorodnosti preporuka i slučajnost otkrića u SZP ne rešavaju ovaj problem</a:t>
            </a:r>
          </a:p>
          <a:p>
            <a:pPr lvl="1"/>
            <a:r>
              <a:rPr lang="sr-Latn-RS" dirty="0" smtClean="0"/>
              <a:t>Nova otkrića ne dovode u pitanje ideološke pretpostavke korisnika</a:t>
            </a:r>
            <a:endParaRPr lang="sr-Latn-RS" dirty="0"/>
          </a:p>
          <a:p>
            <a:pPr lvl="1"/>
            <a:r>
              <a:rPr lang="sr-Latn-RS" dirty="0" smtClean="0"/>
              <a:t>Ako bi dovodile, korisnik bi se osećao neprijatno i počeo da koristi drugi sistem u kom bi našao svoj bubble</a:t>
            </a:r>
          </a:p>
        </p:txBody>
      </p:sp>
    </p:spTree>
    <p:extLst>
      <p:ext uri="{BB962C8B-B14F-4D97-AF65-F5344CB8AC3E}">
        <p14:creationId xmlns:p14="http://schemas.microsoft.com/office/powerpoint/2010/main" val="47941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Filter bubble</a:t>
            </a:r>
            <a:endParaRPr lang="en-GB" dirty="0"/>
          </a:p>
        </p:txBody>
      </p:sp>
      <p:pic>
        <p:nvPicPr>
          <p:cNvPr id="2050" name="Picture 2" descr="Резултат слика за filter bub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05000"/>
            <a:ext cx="76200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98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Modeli sistema za preporučivanje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SZP sa kolaborativnim filtriranjem</a:t>
            </a:r>
          </a:p>
          <a:p>
            <a:r>
              <a:rPr lang="sr-Latn-RS" dirty="0" smtClean="0"/>
              <a:t>SZP bazirani na sadržaju</a:t>
            </a:r>
          </a:p>
          <a:p>
            <a:r>
              <a:rPr lang="sr-Latn-RS" dirty="0" smtClean="0"/>
              <a:t>SZP bazirani na eksplicitnoj reprezentaciji znanja</a:t>
            </a:r>
          </a:p>
          <a:p>
            <a:r>
              <a:rPr lang="sr-Latn-RS" dirty="0" smtClean="0"/>
              <a:t>Demografski SZP</a:t>
            </a:r>
          </a:p>
          <a:p>
            <a:r>
              <a:rPr lang="sr-Latn-RS" dirty="0" smtClean="0"/>
              <a:t>Hibridni SZP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095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Kolaborativno filtriranje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dirty="0" smtClean="0"/>
              <a:t>Stavka se preporučuje korisniku na osnovu velikog broja rejtinga stavki koje su dali raniji korisnici</a:t>
            </a:r>
          </a:p>
          <a:p>
            <a:r>
              <a:rPr lang="sr-Latn-RS" dirty="0" smtClean="0"/>
              <a:t>Najveći izazov je retka matrica rangiranja</a:t>
            </a:r>
          </a:p>
          <a:p>
            <a:r>
              <a:rPr lang="sr-Latn-RS" dirty="0" smtClean="0"/>
              <a:t>Posmatramo dva korisnika (A i B) koji imaju vrlo slične ocene za stavke (koje su ocenjivali)</a:t>
            </a:r>
          </a:p>
          <a:p>
            <a:pPr lvl="1"/>
            <a:r>
              <a:rPr lang="sr-Latn-RS" dirty="0" smtClean="0"/>
              <a:t>Ako je A stavku S</a:t>
            </a:r>
            <a:r>
              <a:rPr lang="sr-Latn-RS" baseline="-25000" dirty="0" smtClean="0"/>
              <a:t>i</a:t>
            </a:r>
            <a:r>
              <a:rPr lang="sr-Latn-RS" dirty="0" smtClean="0"/>
              <a:t> ocenio ocenom x, onda bi i B tu stavku verovatno ocenio istom ocenom</a:t>
            </a:r>
          </a:p>
          <a:p>
            <a:r>
              <a:rPr lang="sr-Latn-RS" dirty="0" smtClean="0"/>
              <a:t>Važan zadatak je određivanje sičnosti između korisnika/stavki</a:t>
            </a:r>
          </a:p>
          <a:p>
            <a:pPr lvl="1"/>
            <a:endParaRPr lang="sr-Latn-R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091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Žakarov koeficijent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sr-Latn-RS" dirty="0" smtClean="0"/>
                  <a:t>Mera sličnosti dva skupa</a:t>
                </a:r>
              </a:p>
              <a:p>
                <a:pPr lvl="1"/>
                <a:r>
                  <a:rPr lang="sr-Latn-RS" dirty="0" smtClean="0"/>
                  <a:t>Kardinalitet preseka podaljen kardinalitetom unije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r-Latn-RS" b="0" i="1" smtClean="0">
                          <a:latin typeface="Cambria Math"/>
                        </a:rPr>
                        <m:t>𝐽</m:t>
                      </m:r>
                      <m:d>
                        <m:dPr>
                          <m:ctrlPr>
                            <a:rPr lang="sr-Latn-R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sr-Latn-RS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sr-Latn-RS" b="0" i="1" smtClean="0">
                              <a:latin typeface="Cambria Math"/>
                            </a:rPr>
                            <m:t>,</m:t>
                          </m:r>
                          <m:r>
                            <a:rPr lang="sr-Latn-RS" b="0" i="1" smtClean="0"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lang="sr-Latn-R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sr-Latn-RS" b="0" i="1" smtClean="0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sr-Latn-R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sr-Latn-RS" b="0" i="1" smtClean="0">
                                  <a:latin typeface="Cambria Math"/>
                                </a:rPr>
                                <m:t>𝐴</m:t>
                              </m:r>
                              <m:r>
                                <a:rPr lang="sr-Latn-RS" b="0" i="1" smtClean="0">
                                  <a:latin typeface="Cambria Math"/>
                                  <a:ea typeface="Cambria Math"/>
                                </a:rPr>
                                <m:t>∩</m:t>
                              </m:r>
                              <m:r>
                                <a:rPr lang="sr-Latn-RS" b="0" i="1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sr-Latn-R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sr-Latn-RS" b="0" i="1" smtClean="0">
                                  <a:latin typeface="Cambria Math"/>
                                </a:rPr>
                                <m:t>𝐴</m:t>
                              </m:r>
                              <m:r>
                                <a:rPr lang="sr-Latn-RS" b="0" i="1" smtClean="0">
                                  <a:latin typeface="Cambria Math"/>
                                  <a:ea typeface="Cambria Math"/>
                                </a:rPr>
                                <m:t>∪</m:t>
                              </m:r>
                              <m:r>
                                <a:rPr lang="sr-Latn-RS" b="0" i="1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  <m:r>
                        <a:rPr lang="sr-Latn-R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sr-Latn-RS" b="0" i="1" smtClean="0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sr-Latn-R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sr-Latn-RS" i="1">
                                  <a:latin typeface="Cambria Math"/>
                                </a:rPr>
                                <m:t>𝐴</m:t>
                              </m:r>
                              <m:r>
                                <a:rPr lang="sr-Latn-RS" i="1">
                                  <a:latin typeface="Cambria Math"/>
                                  <a:ea typeface="Cambria Math"/>
                                </a:rPr>
                                <m:t>∩</m:t>
                              </m:r>
                              <m:r>
                                <a:rPr lang="sr-Latn-RS" i="1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sr-Latn-R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sr-Latn-RS" i="1">
                                  <a:latin typeface="Cambria Math"/>
                                </a:rPr>
                                <m:t>𝐴</m:t>
                              </m:r>
                            </m:e>
                          </m:d>
                          <m:r>
                            <a:rPr lang="sr-Latn-RS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sr-Latn-R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sr-Latn-RS" i="1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</m:d>
                          <m:r>
                            <a:rPr lang="sr-Latn-RS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sr-Latn-R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sr-Latn-RS" i="1">
                                  <a:latin typeface="Cambria Math"/>
                                </a:rPr>
                                <m:t>𝐴</m:t>
                              </m:r>
                              <m:r>
                                <a:rPr lang="sr-Latn-RS" i="1">
                                  <a:latin typeface="Cambria Math"/>
                                  <a:ea typeface="Cambria Math"/>
                                </a:rPr>
                                <m:t>∩</m:t>
                              </m:r>
                              <m:r>
                                <a:rPr lang="sr-Latn-RS" i="1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sr-Latn-R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r-Latn-RS" b="0" i="1" smtClean="0">
                          <a:latin typeface="Cambria Math"/>
                          <a:ea typeface="Cambria Math"/>
                        </a:rPr>
                        <m:t>0</m:t>
                      </m:r>
                      <m:r>
                        <a:rPr lang="sr-Latn-RS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sr-Latn-RS" i="1">
                          <a:latin typeface="Cambria Math"/>
                        </a:rPr>
                        <m:t>𝐽</m:t>
                      </m:r>
                      <m:d>
                        <m:dPr>
                          <m:ctrlPr>
                            <a:rPr lang="sr-Latn-R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sr-Latn-RS" i="1">
                              <a:latin typeface="Cambria Math"/>
                            </a:rPr>
                            <m:t>𝐴</m:t>
                          </m:r>
                          <m:r>
                            <a:rPr lang="sr-Latn-RS" i="1">
                              <a:latin typeface="Cambria Math"/>
                            </a:rPr>
                            <m:t>,</m:t>
                          </m:r>
                          <m:r>
                            <a:rPr lang="sr-Latn-RS" i="1"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lang="sr-Latn-RS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sr-Latn-RS" b="0" i="1" smtClean="0">
                          <a:latin typeface="Cambria Math"/>
                          <a:ea typeface="Cambria Math"/>
                        </a:rPr>
                        <m:t>1</m:t>
                      </m:r>
                    </m:oMath>
                  </m:oMathPara>
                </a14:m>
                <a:endParaRPr lang="sr-Latn-RS" dirty="0" smtClean="0"/>
              </a:p>
              <a:p>
                <a:r>
                  <a:rPr lang="sr-Latn-RS" dirty="0" smtClean="0"/>
                  <a:t>Žakarova udaljenost</a:t>
                </a:r>
              </a:p>
              <a:p>
                <a:pPr lvl="1"/>
                <a:r>
                  <a:rPr lang="sr-Latn-RS" dirty="0" smtClean="0"/>
                  <a:t>Mera razlike dva skupa</a:t>
                </a: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r-Latn-R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sr-Latn-RS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sr-Latn-R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sr-Latn-RS" b="0" i="1" smtClean="0">
                          <a:latin typeface="Cambria Math"/>
                        </a:rPr>
                        <m:t>=1−</m:t>
                      </m:r>
                      <m:r>
                        <a:rPr lang="sr-Latn-RS" b="0" i="1" smtClean="0">
                          <a:latin typeface="Cambria Math"/>
                        </a:rPr>
                        <m:t>𝐽</m:t>
                      </m:r>
                      <m:d>
                        <m:dPr>
                          <m:ctrlPr>
                            <a:rPr lang="sr-Latn-R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sr-Latn-RS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sr-Latn-RS" b="0" i="1" smtClean="0">
                              <a:latin typeface="Cambria Math"/>
                            </a:rPr>
                            <m:t>,</m:t>
                          </m:r>
                          <m:r>
                            <a:rPr lang="sr-Latn-RS" b="0" i="1" smtClean="0"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lang="sr-Latn-R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sr-Latn-RS" i="1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sr-Latn-R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sr-Latn-RS" i="1">
                                  <a:latin typeface="Cambria Math"/>
                                </a:rPr>
                                <m:t>𝐴</m:t>
                              </m:r>
                              <m:r>
                                <a:rPr lang="sr-Latn-RS" i="1">
                                  <a:latin typeface="Cambria Math"/>
                                  <a:ea typeface="Cambria Math"/>
                                </a:rPr>
                                <m:t>∪</m:t>
                              </m:r>
                              <m:r>
                                <a:rPr lang="sr-Latn-RS" i="1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</m:d>
                          <m:r>
                            <a:rPr lang="sr-Latn-RS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sr-Latn-R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sr-Latn-RS" i="1">
                                  <a:latin typeface="Cambria Math"/>
                                </a:rPr>
                                <m:t>𝐴</m:t>
                              </m:r>
                              <m:r>
                                <a:rPr lang="sr-Latn-RS" i="1">
                                  <a:latin typeface="Cambria Math"/>
                                  <a:ea typeface="Cambria Math"/>
                                </a:rPr>
                                <m:t>∩</m:t>
                              </m:r>
                              <m:r>
                                <a:rPr lang="sr-Latn-RS" i="1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sr-Latn-R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sr-Latn-RS" i="1">
                                  <a:latin typeface="Cambria Math"/>
                                </a:rPr>
                                <m:t>𝐴</m:t>
                              </m:r>
                              <m:r>
                                <a:rPr lang="sr-Latn-RS" i="1">
                                  <a:latin typeface="Cambria Math"/>
                                  <a:ea typeface="Cambria Math"/>
                                </a:rPr>
                                <m:t>∪</m:t>
                              </m:r>
                              <m:r>
                                <a:rPr lang="sr-Latn-RS" i="1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sr-Latn-RS" dirty="0" smtClean="0"/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 r="-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959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Žakarova udaljenost - primer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597861"/>
              </p:ext>
            </p:extLst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S</a:t>
                      </a:r>
                      <a:r>
                        <a:rPr lang="sr-Latn-RS" baseline="-25000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S</a:t>
                      </a:r>
                      <a:r>
                        <a:rPr lang="sr-Latn-RS" baseline="-25000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S</a:t>
                      </a:r>
                      <a:r>
                        <a:rPr lang="sr-Latn-RS" baseline="-25000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S</a:t>
                      </a:r>
                      <a:r>
                        <a:rPr lang="sr-Latn-RS" baseline="-25000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S</a:t>
                      </a:r>
                      <a:r>
                        <a:rPr lang="sr-Latn-RS" baseline="-25000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S</a:t>
                      </a:r>
                      <a:r>
                        <a:rPr lang="sr-Latn-RS" baseline="-25000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S</a:t>
                      </a:r>
                      <a:r>
                        <a:rPr lang="sr-Latn-RS" baseline="-25000" dirty="0" smtClean="0"/>
                        <a:t>7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3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52927" y="3596355"/>
                <a:ext cx="3357073" cy="2569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sr-Latn-RS" dirty="0" smtClean="0"/>
                  <a:t>Sličnost korisnika A i B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sr-Latn-RS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sr-Latn-RS" b="0" i="1" smtClean="0"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sr-Latn-R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sr-Latn-RS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sr-Latn-RS" dirty="0" smtClean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sr-Latn-RS" i="1">
                              <a:latin typeface="Cambria Math"/>
                            </a:rPr>
                            <m:t>𝐴</m:t>
                          </m:r>
                          <m:r>
                            <a:rPr lang="sr-Latn-RS" i="1" smtClean="0">
                              <a:latin typeface="Cambria Math"/>
                              <a:ea typeface="Cambria Math"/>
                            </a:rPr>
                            <m:t>∪</m:t>
                          </m:r>
                          <m:r>
                            <a:rPr lang="sr-Latn-RS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sr-Latn-RS" i="1">
                          <a:latin typeface="Cambria Math"/>
                        </a:rPr>
                        <m:t>=</m:t>
                      </m:r>
                      <m:r>
                        <a:rPr lang="sr-Latn-RS" b="0" i="1" smtClean="0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sr-Latn-RS" b="0" dirty="0" smtClean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r-Latn-RS" i="1">
                          <a:latin typeface="Cambria Math"/>
                        </a:rPr>
                        <m:t>𝐽</m:t>
                      </m:r>
                      <m:d>
                        <m:dPr>
                          <m:ctrlPr>
                            <a:rPr lang="sr-Latn-R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sr-Latn-RS" i="1">
                              <a:latin typeface="Cambria Math"/>
                            </a:rPr>
                            <m:t>𝐴</m:t>
                          </m:r>
                          <m:r>
                            <a:rPr lang="sr-Latn-RS" i="1">
                              <a:latin typeface="Cambria Math"/>
                            </a:rPr>
                            <m:t>,</m:t>
                          </m:r>
                          <m:r>
                            <a:rPr lang="sr-Latn-RS" i="1"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lang="sr-Latn-R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sr-Latn-RS" i="1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sr-Latn-R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sr-Latn-RS" i="1">
                                  <a:latin typeface="Cambria Math"/>
                                </a:rPr>
                                <m:t>𝐴</m:t>
                              </m:r>
                              <m:r>
                                <a:rPr lang="sr-Latn-RS" i="1">
                                  <a:latin typeface="Cambria Math"/>
                                  <a:ea typeface="Cambria Math"/>
                                </a:rPr>
                                <m:t>∩</m:t>
                              </m:r>
                              <m:r>
                                <a:rPr lang="sr-Latn-RS" i="1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sr-Latn-R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sr-Latn-RS" i="1">
                                  <a:latin typeface="Cambria Math"/>
                                </a:rPr>
                                <m:t>𝐴</m:t>
                              </m:r>
                              <m:r>
                                <a:rPr lang="sr-Latn-RS" i="1">
                                  <a:latin typeface="Cambria Math"/>
                                  <a:ea typeface="Cambria Math"/>
                                </a:rPr>
                                <m:t>∪</m:t>
                              </m:r>
                              <m:r>
                                <a:rPr lang="sr-Latn-RS" i="1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  <m:r>
                        <a:rPr lang="sr-Latn-RS" b="0" i="0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sr-Latn-RS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sr-Latn-R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sr-Latn-RS" b="0" i="1" smtClean="0">
                              <a:latin typeface="Cambria Math"/>
                              <a:ea typeface="Cambria Math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sr-Latn-RS" b="0" dirty="0" smtClean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r-Latn-R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sr-Latn-RS" i="1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sr-Latn-RS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sr-Latn-RS" i="1">
                          <a:latin typeface="Cambria Math"/>
                        </a:rPr>
                        <m:t>=1−</m:t>
                      </m:r>
                      <m:r>
                        <a:rPr lang="sr-Latn-RS" i="1">
                          <a:latin typeface="Cambria Math"/>
                        </a:rPr>
                        <m:t>𝐽</m:t>
                      </m:r>
                      <m:d>
                        <m:dPr>
                          <m:ctrlPr>
                            <a:rPr lang="sr-Latn-R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sr-Latn-RS" i="1">
                              <a:latin typeface="Cambria Math"/>
                            </a:rPr>
                            <m:t>𝐴</m:t>
                          </m:r>
                          <m:r>
                            <a:rPr lang="sr-Latn-RS" i="1">
                              <a:latin typeface="Cambria Math"/>
                            </a:rPr>
                            <m:t>,</m:t>
                          </m:r>
                          <m:r>
                            <a:rPr lang="sr-Latn-RS" i="1"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lang="sr-Latn-R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sr-Latn-RS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sr-Latn-RS" b="0" i="1" smtClean="0">
                              <a:latin typeface="Cambria Math"/>
                              <a:ea typeface="Cambria Math"/>
                            </a:rPr>
                            <m:t>4</m:t>
                          </m:r>
                        </m:num>
                        <m:den>
                          <m:r>
                            <a:rPr lang="sr-Latn-RS" i="1">
                              <a:latin typeface="Cambria Math"/>
                              <a:ea typeface="Cambria Math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sr-Latn-RS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sr-Latn-R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27" y="3596355"/>
                <a:ext cx="3357073" cy="2569421"/>
              </a:xfrm>
              <a:prstGeom prst="rect">
                <a:avLst/>
              </a:prstGeom>
              <a:blipFill rotWithShape="1">
                <a:blip r:embed="rId2"/>
                <a:stretch>
                  <a:fillRect l="-1089" t="-118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334000" y="3596355"/>
                <a:ext cx="3357073" cy="2568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sr-Latn-RS" dirty="0" smtClean="0"/>
                  <a:t>Sličnost korisnika A i C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sr-Latn-RS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sr-Latn-RS" b="0" i="1" smtClean="0"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sr-Latn-R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sr-Latn-RS" b="0" i="1" smtClean="0">
                          <a:latin typeface="Cambria Math"/>
                        </a:rPr>
                        <m:t>=2</m:t>
                      </m:r>
                    </m:oMath>
                  </m:oMathPara>
                </a14:m>
                <a:endParaRPr lang="sr-Latn-RS" dirty="0" smtClean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sr-Latn-RS" i="1">
                              <a:latin typeface="Cambria Math"/>
                            </a:rPr>
                            <m:t>𝐴</m:t>
                          </m:r>
                          <m:r>
                            <a:rPr lang="sr-Latn-RS" i="1" smtClean="0">
                              <a:latin typeface="Cambria Math"/>
                              <a:ea typeface="Cambria Math"/>
                            </a:rPr>
                            <m:t>∪</m:t>
                          </m:r>
                          <m:r>
                            <a:rPr lang="sr-Latn-RS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sr-Latn-RS" i="1">
                          <a:latin typeface="Cambria Math"/>
                        </a:rPr>
                        <m:t>=</m:t>
                      </m:r>
                      <m:r>
                        <a:rPr lang="sr-Latn-RS" b="0" i="1" smtClean="0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sr-Latn-RS" b="0" dirty="0" smtClean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r-Latn-RS" i="1">
                          <a:latin typeface="Cambria Math"/>
                        </a:rPr>
                        <m:t>𝐽</m:t>
                      </m:r>
                      <m:d>
                        <m:dPr>
                          <m:ctrlPr>
                            <a:rPr lang="sr-Latn-R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sr-Latn-RS" i="1">
                              <a:latin typeface="Cambria Math"/>
                            </a:rPr>
                            <m:t>𝐴</m:t>
                          </m:r>
                          <m:r>
                            <a:rPr lang="sr-Latn-RS" i="1">
                              <a:latin typeface="Cambria Math"/>
                            </a:rPr>
                            <m:t>,</m:t>
                          </m:r>
                          <m:r>
                            <a:rPr lang="sr-Latn-RS" i="1"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lang="sr-Latn-R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sr-Latn-RS" i="1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sr-Latn-R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sr-Latn-RS" i="1">
                                  <a:latin typeface="Cambria Math"/>
                                </a:rPr>
                                <m:t>𝐴</m:t>
                              </m:r>
                              <m:r>
                                <a:rPr lang="sr-Latn-RS" i="1">
                                  <a:latin typeface="Cambria Math"/>
                                  <a:ea typeface="Cambria Math"/>
                                </a:rPr>
                                <m:t>∩</m:t>
                              </m:r>
                              <m:r>
                                <a:rPr lang="sr-Latn-RS" i="1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sr-Latn-R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sr-Latn-RS" i="1">
                                  <a:latin typeface="Cambria Math"/>
                                </a:rPr>
                                <m:t>𝐴</m:t>
                              </m:r>
                              <m:r>
                                <a:rPr lang="sr-Latn-RS" i="1">
                                  <a:latin typeface="Cambria Math"/>
                                  <a:ea typeface="Cambria Math"/>
                                </a:rPr>
                                <m:t>∪</m:t>
                              </m:r>
                              <m:r>
                                <a:rPr lang="sr-Latn-RS" i="1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  <m:r>
                        <a:rPr lang="sr-Latn-RS" b="0" i="0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sr-Latn-RS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sr-Latn-R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sr-Latn-R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sr-Latn-RS" b="0" dirty="0" smtClean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r-Latn-R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sr-Latn-RS" i="1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sr-Latn-RS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sr-Latn-RS" i="1">
                          <a:latin typeface="Cambria Math"/>
                        </a:rPr>
                        <m:t>=1−</m:t>
                      </m:r>
                      <m:r>
                        <a:rPr lang="sr-Latn-RS" i="1">
                          <a:latin typeface="Cambria Math"/>
                        </a:rPr>
                        <m:t>𝐽</m:t>
                      </m:r>
                      <m:d>
                        <m:dPr>
                          <m:ctrlPr>
                            <a:rPr lang="sr-Latn-R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sr-Latn-RS" i="1">
                              <a:latin typeface="Cambria Math"/>
                            </a:rPr>
                            <m:t>𝐴</m:t>
                          </m:r>
                          <m:r>
                            <a:rPr lang="sr-Latn-RS" i="1">
                              <a:latin typeface="Cambria Math"/>
                            </a:rPr>
                            <m:t>,</m:t>
                          </m:r>
                          <m:r>
                            <a:rPr lang="sr-Latn-RS" i="1"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lang="sr-Latn-R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sr-Latn-RS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sr-Latn-R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sr-Latn-R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sr-Latn-RS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sr-Latn-R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3596355"/>
                <a:ext cx="3357073" cy="2568588"/>
              </a:xfrm>
              <a:prstGeom prst="rect">
                <a:avLst/>
              </a:prstGeom>
              <a:blipFill rotWithShape="1">
                <a:blip r:embed="rId3"/>
                <a:stretch>
                  <a:fillRect l="-1089" t="-118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463609" y="5562600"/>
            <a:ext cx="83755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Žakarova udaljenosto korisnika A i B je veća nego korisnika A i 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Intutitivno, A i B su sličniji nego A i 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U </a:t>
            </a:r>
            <a:r>
              <a:rPr lang="sr-Latn-RS" dirty="0"/>
              <a:t>obzir se uzima samo </a:t>
            </a:r>
            <a:r>
              <a:rPr lang="sr-Latn-RS" b="1" dirty="0"/>
              <a:t>koje stavke je korisnik ocenio</a:t>
            </a:r>
            <a:r>
              <a:rPr lang="sr-Latn-RS" dirty="0"/>
              <a:t>, a ne i </a:t>
            </a:r>
            <a:r>
              <a:rPr lang="sr-Latn-RS" b="1" dirty="0"/>
              <a:t>koje ocene je </a:t>
            </a:r>
            <a:r>
              <a:rPr lang="sr-Latn-RS" b="1" dirty="0" smtClean="0"/>
              <a:t>dao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To </a:t>
            </a:r>
            <a:r>
              <a:rPr lang="sr-Latn-RS" dirty="0"/>
              <a:t>predstavlja ozbiljan nedostatak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612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Kosinusna sličnost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r-Latn-RS" dirty="0" smtClean="0"/>
                  <a:t>Stavke posmatramo kao vektore u prostoru korisnika</a:t>
                </a:r>
              </a:p>
              <a:p>
                <a:r>
                  <a:rPr lang="sr-Latn-RS" dirty="0" smtClean="0"/>
                  <a:t>Sličnost je kosinus ugla između dva vektora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r-Latn-R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r-Latn-RS" b="0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sr-Latn-R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sr-Latn-RS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sr-Latn-R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sr-Latn-R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sr-Latn-RS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sr-Latn-RS" b="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sr-Latn-R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sr-Latn-R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sr-Latn-RS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sr-Latn-R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sr-Latn-RS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  <m:r>
                        <a:rPr lang="sr-Latn-R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sr-Latn-RS" b="0" i="1" smtClean="0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sr-Latn-R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sr-Latn-R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sr-Latn-RS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sr-Latn-RS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sr-Latn-R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sr-Latn-RS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sr-Latn-R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sr-Latn-R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sr-Latn-RS" b="0" i="1" smtClean="0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sr-Latn-RS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sr-Latn-RS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ctrlPr>
                                    <a:rPr lang="sr-Latn-RS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sr-Latn-RS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sr-Latn-RS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sr-Latn-RS" i="1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sr-Latn-RS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sr-Latn-RS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sr-Latn-RS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sr-Latn-RS" i="1">
                                                  <a:latin typeface="Cambria Math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sr-Latn-RS" i="1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sr-Latn-R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sr-Latn-RS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ctrlPr>
                                    <a:rPr lang="sr-Latn-RS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sr-Latn-RS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sr-Latn-RS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sr-Latn-RS" i="1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sr-Latn-R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sr-Latn-RS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sr-Latn-RS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sr-Latn-RS" b="0" i="1" smtClean="0">
                                                  <a:latin typeface="Cambria Math"/>
                                                </a:rPr>
                                                <m:t>𝐵</m:t>
                                              </m:r>
                                            </m:e>
                                            <m:sub>
                                              <m:r>
                                                <a:rPr lang="sr-Latn-RS" i="1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sr-Latn-RS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239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Kosinusna sličnost - primer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31242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r-Latn-RS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r-Latn-RS">
                              <a:latin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sr-Latn-R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r-Latn-RS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sr-Latn-RS" i="1" smtClean="0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sr-Latn-RS" b="0" i="1" smtClean="0">
                                      <a:latin typeface="Cambria Math"/>
                                    </a:rPr>
                                    <m:t>𝐴</m:t>
                                  </m:r>
                                  <m:r>
                                    <a:rPr lang="sr-Latn-RS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sr-Latn-RS" b="0" i="1" smtClean="0">
                                      <a:latin typeface="Cambria Math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sr-Latn-R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sr-Latn-R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sr-Latn-RS" b="0" i="1" smtClean="0">
                              <a:latin typeface="Cambria Math"/>
                            </a:rPr>
                            <m:t>4</m:t>
                          </m:r>
                          <m:r>
                            <a:rPr lang="sr-Latn-RS" b="0" i="1" smtClean="0">
                              <a:latin typeface="Cambria Math"/>
                              <a:ea typeface="Cambria Math"/>
                            </a:rPr>
                            <m:t>∙5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sr-Latn-RS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sr-Latn-RS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sr-Latn-RS" b="0" i="1" smtClean="0">
                                      <a:latin typeface="Cambria Math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lang="sr-Latn-R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sr-Latn-RS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sr-Latn-R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sr-Latn-RS" b="0" i="1" smtClean="0">
                                      <a:latin typeface="Cambria Math"/>
                                    </a:rPr>
                                    <m:t>5</m:t>
                                  </m:r>
                                </m:e>
                                <m:sup>
                                  <m:r>
                                    <a:rPr lang="sr-Latn-R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sr-Latn-RS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sr-Latn-R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sr-Latn-RS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sr-Latn-R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sr-Latn-RS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rad>
                            <m:radPr>
                              <m:degHide m:val="on"/>
                              <m:ctrlPr>
                                <a:rPr lang="sr-Latn-RS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sr-Latn-R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sr-Latn-RS" b="0" i="1" smtClean="0">
                                      <a:latin typeface="Cambria Math"/>
                                    </a:rPr>
                                    <m:t>5</m:t>
                                  </m:r>
                                </m:e>
                                <m:sup>
                                  <m:r>
                                    <a:rPr lang="sr-Latn-R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sr-Latn-RS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sr-Latn-R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sr-Latn-RS" i="1">
                                      <a:latin typeface="Cambria Math"/>
                                    </a:rPr>
                                    <m:t>5</m:t>
                                  </m:r>
                                </m:e>
                                <m:sup>
                                  <m:r>
                                    <a:rPr lang="sr-Latn-R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sr-Latn-RS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sr-Latn-R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sr-Latn-RS" b="0" i="1" smtClean="0">
                                      <a:latin typeface="Cambria Math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lang="sr-Latn-R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sr-Latn-RS" b="0" i="1" smtClean="0">
                          <a:latin typeface="Cambria Math"/>
                        </a:rPr>
                        <m:t>=0.38</m:t>
                      </m:r>
                    </m:oMath>
                  </m:oMathPara>
                </a14:m>
                <a:endParaRPr lang="sr-Latn-R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r-Latn-RS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r-Latn-RS">
                              <a:latin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sr-Latn-R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r-Latn-R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sr-Latn-R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sr-Latn-RS" i="1">
                                      <a:latin typeface="Cambria Math"/>
                                    </a:rPr>
                                    <m:t>𝐴</m:t>
                                  </m:r>
                                  <m:r>
                                    <a:rPr lang="sr-Latn-RS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sr-Latn-RS" b="0" i="1" smtClean="0">
                                      <a:latin typeface="Cambria Math"/>
                                    </a:rPr>
                                    <m:t>𝐶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sr-Latn-R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sr-Latn-R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sr-Latn-RS" b="0" i="1" smtClean="0">
                              <a:latin typeface="Cambria Math"/>
                            </a:rPr>
                            <m:t>5</m:t>
                          </m:r>
                          <m:r>
                            <a:rPr lang="sr-Latn-RS" i="1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sr-Latn-RS" b="0" i="1" smtClean="0">
                              <a:latin typeface="Cambria Math"/>
                              <a:ea typeface="Cambria Math"/>
                            </a:rPr>
                            <m:t>2+1</m:t>
                          </m:r>
                          <m:r>
                            <a:rPr lang="sr-Latn-RS" i="1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sr-Latn-RS" b="0" i="1" smtClean="0">
                              <a:latin typeface="Cambria Math"/>
                              <a:ea typeface="Cambria Math"/>
                            </a:rPr>
                            <m:t>4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sr-Latn-RS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sr-Latn-R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sr-Latn-RS" i="1">
                                      <a:latin typeface="Cambria Math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lang="sr-Latn-R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sr-Latn-RS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sr-Latn-R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sr-Latn-RS" i="1">
                                      <a:latin typeface="Cambria Math"/>
                                    </a:rPr>
                                    <m:t>5</m:t>
                                  </m:r>
                                </m:e>
                                <m:sup>
                                  <m:r>
                                    <a:rPr lang="sr-Latn-R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sr-Latn-RS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sr-Latn-R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sr-Latn-RS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sr-Latn-R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sr-Latn-RS" i="1">
                              <a:latin typeface="Cambria Math"/>
                              <a:ea typeface="Cambria Math"/>
                            </a:rPr>
                            <m:t>∙</m:t>
                          </m:r>
                          <m:rad>
                            <m:radPr>
                              <m:degHide m:val="on"/>
                              <m:ctrlPr>
                                <a:rPr lang="sr-Latn-RS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sr-Latn-R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sr-Latn-RS" b="0" i="1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sr-Latn-R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sr-Latn-RS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sr-Latn-R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sr-Latn-RS" b="0" i="1" smtClean="0">
                                      <a:latin typeface="Cambria Math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lang="sr-Latn-R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sr-Latn-RS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sr-Latn-R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sr-Latn-RS" b="0" i="1" smtClean="0">
                                      <a:latin typeface="Cambria Math"/>
                                    </a:rPr>
                                    <m:t>5</m:t>
                                  </m:r>
                                </m:e>
                                <m:sup>
                                  <m:r>
                                    <a:rPr lang="sr-Latn-R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sr-Latn-RS" i="1">
                          <a:latin typeface="Cambria Math"/>
                        </a:rPr>
                        <m:t>=0.3</m:t>
                      </m:r>
                      <m:r>
                        <a:rPr lang="sr-Latn-RS" b="0" i="1" smtClean="0">
                          <a:latin typeface="Cambria Math"/>
                        </a:rPr>
                        <m:t>22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31242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62185" y="4800600"/>
            <a:ext cx="83755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Veća vrednost kosinusa upućuje na manji ugao, odnosno veću sličnost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Intuitivno, sličnost korisnika A i B je malo veća nego sličnost korisnika A i 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Odustne vrednosti se interpretiraju kao 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Upitno, jer ispada da je korisnik sve stavke koje nije ocenio ocenio najnegativnije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348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Pirsonov koeficijent korelacije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sr-Latn-RS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sr-Latn-RS" b="0" i="1" smtClean="0">
                              <a:latin typeface="Cambria Math"/>
                            </a:rPr>
                            <m:t>𝑎𝑢</m:t>
                          </m:r>
                        </m:sub>
                      </m:sSub>
                      <m:r>
                        <a:rPr lang="sr-Latn-R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sr-Latn-RS" b="0" i="1" smtClean="0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sr-Latn-R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sr-Latn-R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sr-Latn-RS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sr-Latn-RS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sr-Latn-RS" b="0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sr-Latn-R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sr-Latn-RS" b="0" i="1" smtClean="0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sr-Latn-RS" b="0" i="1" smtClean="0">
                                      <a:latin typeface="Cambria Math"/>
                                    </a:rPr>
                                    <m:t>𝑎𝑖</m:t>
                                  </m:r>
                                </m:sub>
                              </m:sSub>
                              <m:r>
                                <a:rPr lang="sr-Latn-RS" b="0" i="1" smtClean="0">
                                  <a:latin typeface="Cambria Math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sr-Latn-RS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sr-Latn-R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r-Latn-RS" b="0" i="1" smtClean="0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sr-Latn-RS" b="0" i="1" smtClean="0">
                                          <a:latin typeface="Cambria Math"/>
                                        </a:rPr>
                                        <m:t>𝑎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sr-Latn-RS" b="0" i="1" smtClean="0">
                                  <a:latin typeface="Cambria Math"/>
                                </a:rPr>
                                <m:t>)</m:t>
                              </m:r>
                              <m:r>
                                <a:rPr lang="sr-Latn-RS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sr-Latn-R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sr-Latn-RS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sr-Latn-RS" b="0" i="1" smtClean="0">
                                      <a:latin typeface="Cambria Math"/>
                                    </a:rPr>
                                    <m:t>𝑢</m:t>
                                  </m:r>
                                  <m:r>
                                    <a:rPr lang="sr-Latn-R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sr-Latn-RS" i="1">
                                  <a:latin typeface="Cambria Math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sr-Latn-R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sr-Latn-R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r-Latn-RS" i="1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sr-Latn-RS" b="0" i="1" smtClean="0">
                                          <a:latin typeface="Cambria Math"/>
                                        </a:rPr>
                                        <m:t>𝑢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sr-Latn-RS" i="1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sr-Latn-RS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ctrlPr>
                                    <a:rPr lang="sr-Latn-RS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sr-Latn-RS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sr-Latn-RS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sr-Latn-RS" i="1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sr-Latn-RS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sr-Latn-RS" i="1">
                                          <a:latin typeface="Cambria Math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sr-Latn-R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r-Latn-RS" i="1">
                                              <a:latin typeface="Cambria Math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sr-Latn-RS" i="1">
                                              <a:latin typeface="Cambria Math"/>
                                            </a:rPr>
                                            <m:t>𝑎𝑖</m:t>
                                          </m:r>
                                        </m:sub>
                                      </m:sSub>
                                      <m:r>
                                        <a:rPr lang="sr-Latn-RS" i="1">
                                          <a:latin typeface="Cambria Math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sr-Latn-RS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sr-Latn-RS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sr-Latn-RS" i="1">
                                                  <a:latin typeface="Cambria Math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sr-Latn-RS" i="1">
                                                  <a:latin typeface="Cambria Math"/>
                                                </a:rPr>
                                                <m:t>𝑎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sr-Latn-RS" i="1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sr-Latn-R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sr-Latn-RS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ctrlPr>
                                    <a:rPr lang="sr-Latn-RS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sr-Latn-RS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sr-Latn-RS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sr-Latn-RS" i="1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sr-Latn-R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sr-Latn-RS" i="1">
                                          <a:latin typeface="Cambria Math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sr-Latn-R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r-Latn-RS" i="1">
                                              <a:latin typeface="Cambria Math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sr-Latn-RS" b="0" i="1" smtClean="0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  <m:r>
                                            <a:rPr lang="sr-Latn-R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sr-Latn-RS" i="1">
                                          <a:latin typeface="Cambria Math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sr-Latn-RS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sr-Latn-RS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sr-Latn-RS" i="1">
                                                  <a:latin typeface="Cambria Math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sr-Latn-RS" b="0" i="1" smtClean="0">
                                                  <a:latin typeface="Cambria Math"/>
                                                </a:rPr>
                                                <m:t>𝑢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sr-Latn-RS" i="1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sr-Latn-RS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sr-Latn-R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sr-Latn-R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sr-Latn-RS" i="1">
                            <a:latin typeface="Cambria Math"/>
                          </a:rPr>
                          <m:t>𝑎𝑢</m:t>
                        </m:r>
                      </m:sub>
                    </m:sSub>
                  </m:oMath>
                </a14:m>
                <a:r>
                  <a:rPr lang="sr-Latn-RS" i="1" baseline="-25000" dirty="0" smtClean="0"/>
                  <a:t> </a:t>
                </a:r>
                <a:r>
                  <a:rPr lang="sr-Latn-RS" dirty="0" smtClean="0"/>
                  <a:t>– koeficijent korelacije korisnika </a:t>
                </a:r>
                <a:r>
                  <a:rPr lang="sr-Latn-RS" i="1" dirty="0" smtClean="0"/>
                  <a:t>a</a:t>
                </a:r>
                <a:r>
                  <a:rPr lang="sr-Latn-RS" dirty="0" smtClean="0"/>
                  <a:t> i </a:t>
                </a:r>
                <a:r>
                  <a:rPr lang="sr-Latn-RS" i="1" dirty="0" smtClean="0"/>
                  <a:t>u</a:t>
                </a:r>
                <a:r>
                  <a:rPr lang="sr-Latn-RS" i="1" baseline="-25000" dirty="0" smtClean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r-Latn-RS" i="1">
                            <a:latin typeface="Cambria Math"/>
                          </a:rPr>
                        </m:ctrlPr>
                      </m:sSubPr>
                      <m:e>
                        <m:r>
                          <a:rPr lang="sr-Latn-R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sr-Latn-RS" i="1">
                            <a:latin typeface="Cambria Math"/>
                          </a:rPr>
                          <m:t>𝑎𝑖</m:t>
                        </m:r>
                      </m:sub>
                    </m:sSub>
                  </m:oMath>
                </a14:m>
                <a:r>
                  <a:rPr lang="sr-Latn-RS" i="1" dirty="0" smtClean="0"/>
                  <a:t> </a:t>
                </a:r>
                <a:r>
                  <a:rPr lang="sr-Latn-RS" dirty="0" smtClean="0"/>
                  <a:t>– rejting stavke </a:t>
                </a:r>
                <a:r>
                  <a:rPr lang="sr-Latn-RS" i="1" dirty="0" smtClean="0"/>
                  <a:t>i</a:t>
                </a:r>
                <a:r>
                  <a:rPr lang="sr-Latn-RS" dirty="0" smtClean="0"/>
                  <a:t> korisnika </a:t>
                </a:r>
                <a:r>
                  <a:rPr lang="sr-Latn-RS" i="1" dirty="0" smtClean="0"/>
                  <a:t>a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sr-Latn-RS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sr-Latn-R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sr-Latn-RS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sr-Latn-RS" i="1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e>
                    </m:acc>
                  </m:oMath>
                </a14:m>
                <a:r>
                  <a:rPr lang="sr-Latn-RS" dirty="0" smtClean="0"/>
                  <a:t> </a:t>
                </a:r>
                <a:r>
                  <a:rPr lang="sr-Latn-RS" dirty="0"/>
                  <a:t>–</a:t>
                </a:r>
                <a:r>
                  <a:rPr lang="sr-Latn-RS" dirty="0" smtClean="0"/>
                  <a:t> srednja vrednost rejtinga korisnika </a:t>
                </a:r>
                <a:r>
                  <a:rPr lang="sr-Latn-RS" i="1" dirty="0" smtClean="0"/>
                  <a:t>a</a:t>
                </a:r>
                <a:endParaRPr lang="sr-Latn-R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755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Nastanak sistema za preporučivanje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r-Latn-RS" dirty="0" smtClean="0"/>
              <a:t>Nastaju sa omasovljavanjem interneta</a:t>
            </a:r>
          </a:p>
          <a:p>
            <a:r>
              <a:rPr lang="sr-Latn-RS" dirty="0" smtClean="0"/>
              <a:t>Prvi sistem za preporučivanje, Tapestry, razvio je</a:t>
            </a:r>
            <a:r>
              <a:rPr lang="en-GB" dirty="0" smtClean="0"/>
              <a:t> </a:t>
            </a:r>
            <a:r>
              <a:rPr lang="en-GB" dirty="0"/>
              <a:t>Xerox Palo Alto </a:t>
            </a:r>
            <a:r>
              <a:rPr lang="sr-Latn-RS" dirty="0" smtClean="0"/>
              <a:t>istraživački centar</a:t>
            </a:r>
            <a:r>
              <a:rPr lang="en-GB" dirty="0" smtClean="0"/>
              <a:t> 1992</a:t>
            </a:r>
            <a:endParaRPr lang="sr-Latn-RS" dirty="0" smtClean="0"/>
          </a:p>
          <a:p>
            <a:pPr lvl="1"/>
            <a:r>
              <a:rPr lang="sr-Latn-RS" dirty="0" smtClean="0"/>
              <a:t>Bio je namenjen za preporučivanje dokumenata iz tematskih grupa (newsgroup) na Usenet-u</a:t>
            </a:r>
          </a:p>
          <a:p>
            <a:r>
              <a:rPr lang="sr-Latn-RS" dirty="0" smtClean="0"/>
              <a:t>Razvoj Web okruženja je značajno pojednostavio sakupljanje informacija o korisnicima kroz</a:t>
            </a:r>
          </a:p>
          <a:p>
            <a:pPr lvl="1"/>
            <a:r>
              <a:rPr lang="sr-Latn-RS" dirty="0" smtClean="0"/>
              <a:t>Eksplicitno ocenjivanje</a:t>
            </a:r>
          </a:p>
          <a:p>
            <a:pPr lvl="1"/>
            <a:r>
              <a:rPr lang="sr-Latn-RS" dirty="0" smtClean="0"/>
              <a:t>Praćenje aktivnosti korisnika</a:t>
            </a:r>
          </a:p>
        </p:txBody>
      </p:sp>
    </p:spTree>
    <p:extLst>
      <p:ext uri="{BB962C8B-B14F-4D97-AF65-F5344CB8AC3E}">
        <p14:creationId xmlns:p14="http://schemas.microsoft.com/office/powerpoint/2010/main" val="104009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Pirsonov koeficijent </a:t>
            </a:r>
            <a:r>
              <a:rPr lang="sr-Latn-RS" dirty="0" smtClean="0"/>
              <a:t>korelacije - primer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077200" cy="45259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sr-Latn-R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sr-Latn-RS" b="0" i="1" smtClean="0">
                            <a:latin typeface="Cambria Math"/>
                          </a:rPr>
                          <m:t>𝐴𝐵</m:t>
                        </m:r>
                      </m:sub>
                    </m:sSub>
                    <m:r>
                      <a:rPr lang="sr-Latn-RS" b="0" i="1" smtClean="0">
                        <a:latin typeface="Cambria Math"/>
                      </a:rPr>
                      <m:t>=0</m:t>
                    </m:r>
                  </m:oMath>
                </a14:m>
                <a:endParaRPr lang="sr-Latn-RS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sr-Latn-R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sr-Latn-RS" i="1">
                            <a:latin typeface="Cambria Math"/>
                          </a:rPr>
                          <m:t>𝐴</m:t>
                        </m:r>
                        <m:r>
                          <a:rPr lang="sr-Latn-RS" b="0" i="1" smtClean="0">
                            <a:latin typeface="Cambria Math"/>
                          </a:rPr>
                          <m:t>𝐶</m:t>
                        </m:r>
                      </m:sub>
                    </m:sSub>
                    <m:r>
                      <a:rPr lang="sr-Latn-RS" i="1">
                        <a:latin typeface="Cambria Math"/>
                      </a:rPr>
                      <m:t>=</m:t>
                    </m:r>
                    <m:r>
                      <a:rPr lang="sr-Latn-RS" b="0" i="1" smtClean="0">
                        <a:latin typeface="Cambria Math"/>
                      </a:rPr>
                      <m:t>−0.0619</m:t>
                    </m:r>
                  </m:oMath>
                </a14:m>
                <a:endParaRPr lang="sr-Latn-RS" b="0" dirty="0" smtClean="0"/>
              </a:p>
              <a:p>
                <a:r>
                  <a:rPr lang="sr-Latn-RS" dirty="0" smtClean="0"/>
                  <a:t>I u jednom i u drugom slučaju korelacija je zanemarljiva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077200" cy="4525963"/>
              </a:xfrm>
              <a:blipFill rotWithShape="1">
                <a:blip r:embed="rId2"/>
                <a:stretch>
                  <a:fillRect l="-16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575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Metode kolaborativnog filtriranja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r-Latn-RS" b="1" dirty="0" smtClean="0"/>
              <a:t>Metode zasnovane na susedstvu</a:t>
            </a:r>
            <a:endParaRPr lang="sr-Latn-RS" dirty="0" smtClean="0"/>
          </a:p>
          <a:p>
            <a:pPr lvl="1"/>
            <a:r>
              <a:rPr lang="sr-Latn-RS" dirty="0" smtClean="0"/>
              <a:t>Direktno se koristi matrica korisnika/stavki za predikciju rejtinga</a:t>
            </a:r>
          </a:p>
          <a:p>
            <a:pPr lvl="1"/>
            <a:r>
              <a:rPr lang="sr-Latn-RS" dirty="0" smtClean="0"/>
              <a:t>Rejtinzi parova (korisnik,stavka) se određuju na osnovu susedstva ovih </a:t>
            </a:r>
            <a:r>
              <a:rPr lang="sr-Latn-RS" dirty="0"/>
              <a:t>parova (</a:t>
            </a:r>
            <a:r>
              <a:rPr lang="sr-Latn-RS" dirty="0" smtClean="0"/>
              <a:t>kNN)</a:t>
            </a:r>
          </a:p>
          <a:p>
            <a:pPr lvl="1"/>
            <a:r>
              <a:rPr lang="sr-Latn-RS" i="1" dirty="0" smtClean="0"/>
              <a:t>Susedstvo korisnika</a:t>
            </a:r>
          </a:p>
          <a:p>
            <a:pPr lvl="2"/>
            <a:r>
              <a:rPr lang="sr-Latn-RS" dirty="0" smtClean="0"/>
              <a:t>Pronalaze se korisnici koji su slični posmatranom korisniku</a:t>
            </a:r>
          </a:p>
          <a:p>
            <a:pPr lvl="2"/>
            <a:r>
              <a:rPr lang="sr-Latn-RS" dirty="0" smtClean="0"/>
              <a:t>Nedostajuće vrednosti se predviđaju na osnovu vrednosti sličnih korisnika kao ponderisane srednje vrednosti grupe</a:t>
            </a:r>
          </a:p>
          <a:p>
            <a:pPr lvl="2"/>
            <a:r>
              <a:rPr lang="sr-Latn-RS" dirty="0" smtClean="0"/>
              <a:t>Sličnost korisnika se određuje poređenjem redova matrice</a:t>
            </a:r>
          </a:p>
          <a:p>
            <a:pPr lvl="1"/>
            <a:r>
              <a:rPr lang="sr-Latn-RS" i="1" dirty="0" smtClean="0"/>
              <a:t>Susedstvo stavki</a:t>
            </a:r>
          </a:p>
          <a:p>
            <a:pPr lvl="2"/>
            <a:r>
              <a:rPr lang="sr-Latn-RS" dirty="0" smtClean="0"/>
              <a:t>Pronalaze se stavke susedne stavci </a:t>
            </a:r>
            <a:r>
              <a:rPr lang="sr-Latn-RS" i="1" dirty="0" smtClean="0"/>
              <a:t>s</a:t>
            </a:r>
          </a:p>
          <a:p>
            <a:pPr lvl="2"/>
            <a:r>
              <a:rPr lang="sr-Latn-RS" dirty="0" smtClean="0"/>
              <a:t>Ako isti korisnik daje slične ocene stavki </a:t>
            </a:r>
            <a:r>
              <a:rPr lang="sr-Latn-RS" i="1" dirty="0" smtClean="0"/>
              <a:t>s</a:t>
            </a:r>
            <a:r>
              <a:rPr lang="sr-Latn-RS" i="1" baseline="-25000" dirty="0" smtClean="0"/>
              <a:t>1</a:t>
            </a:r>
            <a:r>
              <a:rPr lang="sr-Latn-RS" dirty="0"/>
              <a:t> </a:t>
            </a:r>
            <a:r>
              <a:rPr lang="sr-Latn-RS" dirty="0" smtClean="0"/>
              <a:t>i </a:t>
            </a:r>
            <a:r>
              <a:rPr lang="sr-Latn-RS" i="1" dirty="0" smtClean="0"/>
              <a:t>s</a:t>
            </a:r>
            <a:r>
              <a:rPr lang="sr-Latn-RS" i="1" baseline="-25000" dirty="0" smtClean="0"/>
              <a:t>2</a:t>
            </a:r>
            <a:r>
              <a:rPr lang="sr-Latn-RS" dirty="0" smtClean="0"/>
              <a:t> onda su ove stavke slične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194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Metode zasnovane na </a:t>
            </a:r>
            <a:r>
              <a:rPr lang="sr-Latn-RS" dirty="0" smtClean="0"/>
              <a:t>susedstvu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r-Latn-RS" dirty="0" smtClean="0"/>
              <a:t>Jednostavna SZP shema koja daje dobre preporuke</a:t>
            </a:r>
          </a:p>
          <a:p>
            <a:r>
              <a:rPr lang="sr-Latn-RS" dirty="0" smtClean="0"/>
              <a:t>Problem skalabilnosti</a:t>
            </a:r>
          </a:p>
          <a:p>
            <a:pPr lvl="1"/>
            <a:r>
              <a:rPr lang="sr-Latn-RS" dirty="0" smtClean="0"/>
              <a:t>Realni sistemi imaju desetine miliona korisnika i milione stavki</a:t>
            </a:r>
          </a:p>
          <a:p>
            <a:r>
              <a:rPr lang="sr-Latn-RS" dirty="0" smtClean="0"/>
              <a:t>Problem pokrivenosti</a:t>
            </a:r>
          </a:p>
          <a:p>
            <a:pPr lvl="1"/>
            <a:r>
              <a:rPr lang="sr-Latn-RS" dirty="0" smtClean="0"/>
              <a:t>Pronalaženje dovoljno suseda može da bude problem</a:t>
            </a:r>
          </a:p>
          <a:p>
            <a:pPr lvl="1"/>
            <a:r>
              <a:rPr lang="sr-Latn-RS" dirty="0" smtClean="0"/>
              <a:t>Na primer kod korisnika zainteresovanih za vrlo karakteristične stavke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27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Metode kolaborativnog filtriranja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r-Latn-RS" dirty="0"/>
              <a:t>M</a:t>
            </a:r>
            <a:r>
              <a:rPr lang="en-GB" dirty="0" err="1" smtClean="0"/>
              <a:t>odel</a:t>
            </a:r>
            <a:r>
              <a:rPr lang="en-GB" dirty="0" smtClean="0"/>
              <a:t>-based</a:t>
            </a:r>
            <a:r>
              <a:rPr lang="sr-Latn-RS" dirty="0" smtClean="0"/>
              <a:t> metode</a:t>
            </a:r>
          </a:p>
          <a:p>
            <a:pPr lvl="1"/>
            <a:r>
              <a:rPr lang="sr-Latn-RS" dirty="0" smtClean="0"/>
              <a:t>Offline preprocesiranje ili faza „učenja modela“ </a:t>
            </a:r>
          </a:p>
          <a:p>
            <a:pPr lvl="1"/>
            <a:r>
              <a:rPr lang="sr-Latn-RS" dirty="0" smtClean="0"/>
              <a:t>U run-time se ne koristi matrica rejtinga, već naučeni model</a:t>
            </a:r>
          </a:p>
          <a:p>
            <a:pPr lvl="1"/>
            <a:r>
              <a:rPr lang="sr-Latn-RS" dirty="0" smtClean="0"/>
              <a:t>Povremeno se radi ažuriranje modela</a:t>
            </a:r>
          </a:p>
          <a:p>
            <a:pPr lvl="1"/>
            <a:r>
              <a:rPr lang="sr-Latn-RS" dirty="0" smtClean="0"/>
              <a:t>Tehnike mašinskog učenja se koriste u kontekstu prediktivnih modela</a:t>
            </a:r>
          </a:p>
          <a:p>
            <a:pPr lvl="1"/>
            <a:r>
              <a:rPr lang="sr-Latn-RS" dirty="0" smtClean="0"/>
              <a:t>Ukoliko je model parametrizovan, parametri se uče optimizacijom</a:t>
            </a:r>
          </a:p>
          <a:p>
            <a:pPr lvl="1"/>
            <a:r>
              <a:rPr lang="sr-Latn-RS" dirty="0" smtClean="0"/>
              <a:t>Neki od primera su:</a:t>
            </a:r>
          </a:p>
          <a:p>
            <a:pPr lvl="2"/>
            <a:r>
              <a:rPr lang="sr-Latn-RS" dirty="0" smtClean="0"/>
              <a:t>Stabla odlučivanja</a:t>
            </a:r>
          </a:p>
          <a:p>
            <a:pPr lvl="2"/>
            <a:r>
              <a:rPr lang="sr-Latn-RS" dirty="0" smtClean="0"/>
              <a:t>Rule-based modeli</a:t>
            </a:r>
          </a:p>
          <a:p>
            <a:pPr lvl="2"/>
            <a:r>
              <a:rPr lang="sr-Latn-RS" dirty="0" smtClean="0"/>
              <a:t>Bajesovske metode</a:t>
            </a:r>
          </a:p>
        </p:txBody>
      </p:sp>
    </p:spTree>
    <p:extLst>
      <p:ext uri="{BB962C8B-B14F-4D97-AF65-F5344CB8AC3E}">
        <p14:creationId xmlns:p14="http://schemas.microsoft.com/office/powerpoint/2010/main" val="336151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SZP zasnovani na sadržaju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r-Latn-RS" dirty="0" smtClean="0"/>
              <a:t>Opisi stavki se koriste za davanje preporuka</a:t>
            </a:r>
          </a:p>
          <a:p>
            <a:r>
              <a:rPr lang="sr-Latn-RS" dirty="0" smtClean="0"/>
              <a:t>Ovi opisi se nazivaju „sadržaj“ (content)</a:t>
            </a:r>
          </a:p>
          <a:p>
            <a:r>
              <a:rPr lang="sr-Latn-RS" dirty="0" smtClean="0"/>
              <a:t>Korisničke ocene i podaci o kupovinama se koriste u kombinaciji sa opisma stavki da bi se izvele preporuke</a:t>
            </a:r>
          </a:p>
          <a:p>
            <a:r>
              <a:rPr lang="sr-Latn-RS" dirty="0" smtClean="0"/>
              <a:t>Na primer:</a:t>
            </a:r>
          </a:p>
          <a:p>
            <a:pPr lvl="1"/>
            <a:r>
              <a:rPr lang="sr-Latn-RS" dirty="0" smtClean="0"/>
              <a:t>Korisnik je film </a:t>
            </a:r>
            <a:r>
              <a:rPr lang="sr-Latn-RS" i="1" dirty="0" smtClean="0"/>
              <a:t>Alien</a:t>
            </a:r>
            <a:r>
              <a:rPr lang="sr-Latn-RS" dirty="0" smtClean="0"/>
              <a:t> ocenio visokom ocenom</a:t>
            </a:r>
          </a:p>
          <a:p>
            <a:pPr lvl="1"/>
            <a:r>
              <a:rPr lang="sr-Latn-RS" dirty="0" smtClean="0"/>
              <a:t>Nisu nam dostupni podaci o ocenama drugih korisnika, pa na možemo da koristimo kolaborativno filtriranje</a:t>
            </a:r>
          </a:p>
          <a:p>
            <a:pPr lvl="1"/>
            <a:r>
              <a:rPr lang="sr-Latn-RS" dirty="0" smtClean="0"/>
              <a:t>Ali možemo da iskoristimo činjenicu da žanr u opisu filma </a:t>
            </a:r>
            <a:r>
              <a:rPr lang="sr-Latn-RS" i="1" dirty="0" smtClean="0"/>
              <a:t>Alien</a:t>
            </a:r>
            <a:r>
              <a:rPr lang="sr-Latn-RS" dirty="0" smtClean="0"/>
              <a:t> sadrži ključnu reč </a:t>
            </a:r>
            <a:r>
              <a:rPr lang="sr-Latn-RS" i="1" dirty="0" smtClean="0"/>
              <a:t>naučna fantastika</a:t>
            </a:r>
            <a:endParaRPr lang="sr-Latn-RS" dirty="0"/>
          </a:p>
          <a:p>
            <a:pPr lvl="1"/>
            <a:r>
              <a:rPr lang="sr-Latn-RS" dirty="0" smtClean="0"/>
              <a:t>Istu ključnu reč sadrži i žanr filma </a:t>
            </a:r>
            <a:r>
              <a:rPr lang="sr-Latn-RS" i="1" dirty="0" smtClean="0"/>
              <a:t>Blade runner</a:t>
            </a:r>
            <a:r>
              <a:rPr lang="sr-Latn-RS" dirty="0" smtClean="0"/>
              <a:t>, pa može da bude preporučen tom korisniku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922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SZP zasnovani na sadržaju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Opisi stavki, pri čemu je rejting deo opisa, koriste se za kreiranje klasifikacionih ili regresionih modela specifičnih za korisnika</a:t>
            </a:r>
          </a:p>
          <a:p>
            <a:pPr lvl="1"/>
            <a:r>
              <a:rPr lang="sr-Latn-RS" dirty="0" smtClean="0"/>
              <a:t>Za svakog korisnika obučavajući skup čine opisi stavki koje je ocenio ili kupio</a:t>
            </a:r>
          </a:p>
          <a:p>
            <a:pPr lvl="1"/>
            <a:r>
              <a:rPr lang="sr-Latn-RS" dirty="0" smtClean="0"/>
              <a:t>Ocena ili podatak o kupovini je klasa</a:t>
            </a:r>
          </a:p>
          <a:p>
            <a:pPr lvl="1"/>
            <a:r>
              <a:rPr lang="sr-Latn-RS" dirty="0" smtClean="0"/>
              <a:t>Klasifikator određuje predikciju rejtinga ili moguće kupovine za stavke koje korisnik nije ocenio ili kupio</a:t>
            </a:r>
          </a:p>
        </p:txBody>
      </p:sp>
    </p:spTree>
    <p:extLst>
      <p:ext uri="{BB962C8B-B14F-4D97-AF65-F5344CB8AC3E}">
        <p14:creationId xmlns:p14="http://schemas.microsoft.com/office/powerpoint/2010/main" val="119898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SZP zasnovani na sadržaju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r-Latn-RS" dirty="0" smtClean="0"/>
              <a:t>Adekvatni za nove stavke, kada nema dovoljno podataka za kolaborativno filtriranje</a:t>
            </a:r>
          </a:p>
          <a:p>
            <a:pPr lvl="1"/>
            <a:r>
              <a:rPr lang="sr-Latn-RS" dirty="0" smtClean="0"/>
              <a:t>Ako postoje stavke sa sličnim opisima</a:t>
            </a:r>
          </a:p>
          <a:p>
            <a:r>
              <a:rPr lang="sr-Latn-RS" dirty="0" smtClean="0"/>
              <a:t>Često daju očigledne preporuke jer se preporučivanje bazira na ključnim rečima</a:t>
            </a:r>
          </a:p>
          <a:p>
            <a:pPr lvl="1"/>
            <a:r>
              <a:rPr lang="sr-Latn-RS" dirty="0" smtClean="0"/>
              <a:t>Ako korisnik nikada nije ocenio/kupio stavku sa određenom ključnom rečju, ni jedna stavka sa tom ključnom rečju mu neće biti preporučena</a:t>
            </a:r>
          </a:p>
          <a:p>
            <a:pPr lvl="1"/>
            <a:r>
              <a:rPr lang="sr-Latn-RS" dirty="0" smtClean="0"/>
              <a:t>Smanjuje se raznorodnost preporuka</a:t>
            </a:r>
          </a:p>
          <a:p>
            <a:r>
              <a:rPr lang="sr-Latn-RS" dirty="0" smtClean="0"/>
              <a:t>Nisu adekvatni za nove korisnike</a:t>
            </a:r>
          </a:p>
          <a:p>
            <a:pPr lvl="1"/>
            <a:r>
              <a:rPr lang="sr-Latn-RS" dirty="0" smtClean="0"/>
              <a:t>Potrebno je imati velik broj rejtinga za korisnika da bi se dala robusna preporuka bez overfittinga.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361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SZP zasnovani na sadržaju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Problem novih korisnika može da se reši tako što korisnik postavi ograničenja (na primer relevante ključne reči) u svom profilu</a:t>
            </a:r>
          </a:p>
          <a:p>
            <a:pPr lvl="1"/>
            <a:r>
              <a:rPr lang="sr-Latn-RS" dirty="0" smtClean="0"/>
              <a:t>Ne koristi se rejting, pa su ove metode adekvatne kada za nove korisnike</a:t>
            </a:r>
          </a:p>
          <a:p>
            <a:r>
              <a:rPr lang="sr-Latn-RS" dirty="0" smtClean="0"/>
              <a:t>Metrika sličnosti može da se izrazi eksplicitnom reprezentacijom domenskog znanja</a:t>
            </a:r>
          </a:p>
          <a:p>
            <a:pPr lvl="1"/>
            <a:r>
              <a:rPr lang="sr-Latn-RS" dirty="0" smtClean="0"/>
              <a:t>SZP bazirani na znanju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360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SZP bazirani na znanju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r-Latn-RS" dirty="0" smtClean="0"/>
              <a:t>Najčešće se koriste u situacijama kada nema dovoljno informacija za „klasične“ metode </a:t>
            </a:r>
          </a:p>
          <a:p>
            <a:r>
              <a:rPr lang="sr-Latn-RS" dirty="0" smtClean="0"/>
              <a:t>Interakcije su retke</a:t>
            </a:r>
            <a:endParaRPr lang="sr-Latn-RS" dirty="0"/>
          </a:p>
          <a:p>
            <a:pPr lvl="1"/>
            <a:r>
              <a:rPr lang="sr-Latn-RS" dirty="0" smtClean="0"/>
              <a:t>Kupovina nekretnina</a:t>
            </a:r>
            <a:endParaRPr lang="sr-Latn-RS" dirty="0"/>
          </a:p>
          <a:p>
            <a:pPr lvl="1"/>
            <a:r>
              <a:rPr lang="sr-Latn-RS" dirty="0" smtClean="0"/>
              <a:t>Kupovina automobila</a:t>
            </a:r>
            <a:endParaRPr lang="sr-Latn-RS" dirty="0"/>
          </a:p>
          <a:p>
            <a:pPr lvl="1"/>
            <a:r>
              <a:rPr lang="sr-Latn-RS" dirty="0" smtClean="0"/>
              <a:t>Krediti</a:t>
            </a:r>
          </a:p>
          <a:p>
            <a:r>
              <a:rPr lang="sr-Latn-RS" dirty="0" smtClean="0"/>
              <a:t>„Hladni start“, korisnik je tek počeo da koristi sistem</a:t>
            </a:r>
          </a:p>
          <a:p>
            <a:r>
              <a:rPr lang="sr-Latn-RS" dirty="0" smtClean="0"/>
              <a:t>Korisnikove preferencije evoliraju</a:t>
            </a:r>
          </a:p>
          <a:p>
            <a:pPr lvl="1"/>
            <a:r>
              <a:rPr lang="sr-Latn-RS" dirty="0" smtClean="0"/>
              <a:t>Menja se korisnikov ukus</a:t>
            </a:r>
          </a:p>
          <a:p>
            <a:r>
              <a:rPr lang="sr-Latn-RS" dirty="0" smtClean="0"/>
              <a:t>Domen kom pripadaju stavke može da bude previše kompleksan da bi se „obuhvatio“ ocenama</a:t>
            </a:r>
          </a:p>
          <a:p>
            <a:pPr lvl="1"/>
            <a:r>
              <a:rPr lang="sr-Latn-RS" dirty="0" smtClean="0"/>
              <a:t>Na primer, svojstva automobila obuhvataju od boje do snage motora, a korisnika interesuje samo mali podskup ovih svojstava</a:t>
            </a:r>
          </a:p>
        </p:txBody>
      </p:sp>
    </p:spTree>
    <p:extLst>
      <p:ext uri="{BB962C8B-B14F-4D97-AF65-F5344CB8AC3E}">
        <p14:creationId xmlns:p14="http://schemas.microsoft.com/office/powerpoint/2010/main" val="308775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SZP bazirani na znanju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r-Latn-RS" dirty="0" smtClean="0"/>
              <a:t>Ocene se ne koriste prilikom davanja preporuke</a:t>
            </a:r>
          </a:p>
          <a:p>
            <a:r>
              <a:rPr lang="sr-Latn-RS" dirty="0" smtClean="0"/>
              <a:t>Preporuka se daje </a:t>
            </a:r>
          </a:p>
          <a:p>
            <a:pPr lvl="1"/>
            <a:r>
              <a:rPr lang="sr-Latn-RS" dirty="0" smtClean="0"/>
              <a:t>Na osnovu sličnosti zahteva koje eksplicitno zadaje korisnik i opisa stavki</a:t>
            </a:r>
          </a:p>
          <a:p>
            <a:pPr lvl="1"/>
            <a:r>
              <a:rPr lang="sr-Latn-RS" dirty="0" smtClean="0"/>
              <a:t>Na osnovu ograničenja koja predstavljaju zahteve korisnika</a:t>
            </a:r>
          </a:p>
          <a:p>
            <a:r>
              <a:rPr lang="sr-Latn-RS" dirty="0" smtClean="0"/>
              <a:t>Baza znanja predstavlja</a:t>
            </a:r>
          </a:p>
          <a:p>
            <a:pPr lvl="1"/>
            <a:r>
              <a:rPr lang="sr-Latn-RS" dirty="0" smtClean="0"/>
              <a:t>Pravila zadovoljavanja ograničenja</a:t>
            </a:r>
          </a:p>
          <a:p>
            <a:pPr lvl="1"/>
            <a:r>
              <a:rPr lang="sr-Latn-RS" dirty="0" smtClean="0"/>
              <a:t>Mere sličnosti stavki</a:t>
            </a:r>
          </a:p>
          <a:p>
            <a:r>
              <a:rPr lang="sr-Latn-RS" dirty="0" smtClean="0"/>
              <a:t>SZP sa kolaborativnim filtriranjem/bazirani na sadržaju koriste istoriju ocenjivanja/kupovine korisnika za preporučivanje</a:t>
            </a:r>
          </a:p>
          <a:p>
            <a:r>
              <a:rPr lang="sr-Latn-RS" dirty="0" smtClean="0"/>
              <a:t>SZP bazirani na znanju koriste </a:t>
            </a:r>
            <a:r>
              <a:rPr lang="sr-Latn-RS" i="1" dirty="0" smtClean="0"/>
              <a:t>eksplicitnu reprezentaciju zahteva korisnika </a:t>
            </a:r>
            <a:r>
              <a:rPr lang="sr-Latn-RS" dirty="0" smtClean="0"/>
              <a:t>(</a:t>
            </a:r>
            <a:r>
              <a:rPr lang="sr-Latn-RS" i="1" dirty="0" smtClean="0"/>
              <a:t>šta korisnik tačno hoće?</a:t>
            </a:r>
            <a:r>
              <a:rPr lang="sr-Latn-R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2567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Korisnici i stavke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Sistem za peporučivanje treba da obezbedi smislene preporuke </a:t>
            </a:r>
            <a:r>
              <a:rPr lang="sr-Latn-RS" i="1" dirty="0" smtClean="0"/>
              <a:t>korisnicima</a:t>
            </a:r>
            <a:r>
              <a:rPr lang="sr-Latn-RS" dirty="0" smtClean="0"/>
              <a:t> sistema (</a:t>
            </a:r>
            <a:r>
              <a:rPr lang="sr-Latn-RS" i="1" dirty="0" smtClean="0"/>
              <a:t>users</a:t>
            </a:r>
            <a:r>
              <a:rPr lang="sr-Latn-RS" dirty="0" smtClean="0"/>
              <a:t>) vezane za </a:t>
            </a:r>
            <a:r>
              <a:rPr lang="sr-Latn-RS" i="1" dirty="0" smtClean="0"/>
              <a:t>stavke </a:t>
            </a:r>
            <a:r>
              <a:rPr lang="sr-Latn-RS" dirty="0"/>
              <a:t>(</a:t>
            </a:r>
            <a:r>
              <a:rPr lang="sr-Latn-RS" i="1" dirty="0" smtClean="0"/>
              <a:t>items</a:t>
            </a:r>
            <a:r>
              <a:rPr lang="sr-Latn-RS" dirty="0" smtClean="0"/>
              <a:t>), na primer </a:t>
            </a:r>
            <a:r>
              <a:rPr lang="sr-Latn-RS" i="1" dirty="0" smtClean="0"/>
              <a:t>prozvode.</a:t>
            </a:r>
            <a:r>
              <a:rPr lang="sr-Latn-RS" dirty="0" smtClean="0"/>
              <a:t> </a:t>
            </a:r>
          </a:p>
          <a:p>
            <a:pPr lvl="1"/>
            <a:r>
              <a:rPr lang="sr-Latn-RS" dirty="0" smtClean="0"/>
              <a:t>Preporuke se vrše za </a:t>
            </a:r>
            <a:r>
              <a:rPr lang="sr-Latn-RS" i="1" dirty="0" smtClean="0"/>
              <a:t>korisnike</a:t>
            </a:r>
          </a:p>
          <a:p>
            <a:pPr lvl="1"/>
            <a:r>
              <a:rPr lang="sr-Latn-RS" dirty="0" smtClean="0"/>
              <a:t>Preporučuju se </a:t>
            </a:r>
            <a:r>
              <a:rPr lang="sr-Latn-RS" i="1" dirty="0" smtClean="0"/>
              <a:t>stavke</a:t>
            </a:r>
            <a:endParaRPr lang="sr-Latn-RS" dirty="0" smtClean="0"/>
          </a:p>
          <a:p>
            <a:r>
              <a:rPr lang="sr-Latn-RS" dirty="0" smtClean="0"/>
              <a:t>Preporuke se najčešće vrše na osnovu ranijih interakcija </a:t>
            </a:r>
            <a:r>
              <a:rPr lang="sr-Latn-RS" i="1" dirty="0" smtClean="0"/>
              <a:t>korisnika</a:t>
            </a:r>
            <a:r>
              <a:rPr lang="sr-Latn-RS" dirty="0" smtClean="0"/>
              <a:t> i </a:t>
            </a:r>
            <a:r>
              <a:rPr lang="sr-Latn-RS" i="1" dirty="0" smtClean="0"/>
              <a:t>stavki</a:t>
            </a:r>
            <a:r>
              <a:rPr lang="sr-Latn-RS" dirty="0" smtClean="0"/>
              <a:t> jer ranije interesovanja često budu prediktor budućih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750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SZP bazirani na ograničenjima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 smtClean="0"/>
              <a:t>Podvrsta SZP baziranih na znanju</a:t>
            </a:r>
          </a:p>
          <a:p>
            <a:r>
              <a:rPr lang="sr-Latn-RS" dirty="0" smtClean="0"/>
              <a:t>Korisnik postavlja ograničenja (na primer donje i gornje granice vrednosti)</a:t>
            </a:r>
          </a:p>
          <a:p>
            <a:r>
              <a:rPr lang="sr-Latn-RS" dirty="0" smtClean="0"/>
              <a:t>Reprezentacija domenskog znanja (na primer pravila) se koristi za matching zahteva i opisa stavki</a:t>
            </a:r>
          </a:p>
          <a:p>
            <a:pPr lvl="1"/>
            <a:r>
              <a:rPr lang="sr-Latn-RS" dirty="0" smtClean="0"/>
              <a:t>Na primer pravilo: </a:t>
            </a:r>
            <a:r>
              <a:rPr lang="sr-Latn-RS" i="1" dirty="0" smtClean="0"/>
              <a:t>Stanovi nemaju dvorište</a:t>
            </a:r>
          </a:p>
          <a:p>
            <a:r>
              <a:rPr lang="sr-Latn-RS" dirty="0" smtClean="0"/>
              <a:t>Može se koristiti i reprezentacija znanja o korisnicima</a:t>
            </a:r>
          </a:p>
          <a:p>
            <a:pPr lvl="1"/>
            <a:r>
              <a:rPr lang="sr-Latn-RS" dirty="0" smtClean="0"/>
              <a:t>Na primer pravilo: </a:t>
            </a:r>
            <a:r>
              <a:rPr lang="sr-Latn-RS" i="1" dirty="0" smtClean="0"/>
              <a:t>Stariji korisnici nisu zainteresovani za rizične investicije</a:t>
            </a:r>
          </a:p>
        </p:txBody>
      </p:sp>
    </p:spTree>
    <p:extLst>
      <p:ext uri="{BB962C8B-B14F-4D97-AF65-F5344CB8AC3E}">
        <p14:creationId xmlns:p14="http://schemas.microsoft.com/office/powerpoint/2010/main" val="141086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SZP bazirani na primerima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 smtClean="0"/>
              <a:t>Takođe podvrsta </a:t>
            </a:r>
            <a:r>
              <a:rPr lang="sr-Latn-RS" dirty="0"/>
              <a:t>SZP baziranih na znanju</a:t>
            </a:r>
          </a:p>
          <a:p>
            <a:r>
              <a:rPr lang="sr-Latn-RS" dirty="0" smtClean="0"/>
              <a:t>Korisnik zadaje primere kao ciljeve preporuka</a:t>
            </a:r>
          </a:p>
          <a:p>
            <a:r>
              <a:rPr lang="sr-Latn-RS" dirty="0" smtClean="0"/>
              <a:t>Metrike sličnosti se zadaju nad atributima stavki</a:t>
            </a:r>
          </a:p>
          <a:p>
            <a:pPr lvl="1"/>
            <a:r>
              <a:rPr lang="sr-Latn-RS" dirty="0" smtClean="0"/>
              <a:t>Ove metrike su predstava domenskog znanja</a:t>
            </a:r>
          </a:p>
          <a:p>
            <a:r>
              <a:rPr lang="sr-Latn-RS" dirty="0" smtClean="0"/>
              <a:t>Proces pronalska je interaktivan:</a:t>
            </a:r>
          </a:p>
          <a:p>
            <a:pPr lvl="1"/>
            <a:r>
              <a:rPr lang="sr-Latn-RS" dirty="0" smtClean="0"/>
              <a:t>Korisnik zada primer</a:t>
            </a:r>
          </a:p>
          <a:p>
            <a:pPr lvl="1"/>
            <a:r>
              <a:rPr lang="sr-Latn-RS" dirty="0" smtClean="0"/>
              <a:t>Dobije rezultate</a:t>
            </a:r>
          </a:p>
          <a:p>
            <a:pPr lvl="1"/>
            <a:r>
              <a:rPr lang="sr-Latn-RS" dirty="0" smtClean="0"/>
              <a:t>Neki od rezultata preuzme kao primer novog upita i modifikuje</a:t>
            </a:r>
          </a:p>
          <a:p>
            <a:pPr lvl="1"/>
            <a:r>
              <a:rPr lang="sr-Latn-RS" dirty="0" smtClean="0"/>
              <a:t>...</a:t>
            </a:r>
          </a:p>
          <a:p>
            <a:pPr lvl="1"/>
            <a:r>
              <a:rPr lang="sr-Latn-RS" dirty="0" smtClean="0"/>
              <a:t>Sve dok ne dođe do tražene stavke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733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SZP bazirani ni primerima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94046"/>
            <a:ext cx="8476139" cy="4754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788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Interaktivnost SZP baziranih na znanju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r-Latn-RS" dirty="0" smtClean="0"/>
              <a:t>Konverzacioni sistemi</a:t>
            </a:r>
          </a:p>
          <a:p>
            <a:pPr lvl="1"/>
            <a:r>
              <a:rPr lang="sr-Latn-RS" dirty="0" smtClean="0"/>
              <a:t>Preferencije korisnika se određuju kroz interaktivnu petlju</a:t>
            </a:r>
          </a:p>
          <a:p>
            <a:pPr lvl="1"/>
            <a:r>
              <a:rPr lang="sr-Latn-RS" dirty="0" smtClean="0"/>
              <a:t>Pojednostavljuje zadavanje ograničenja/primera u slučajevima kompleksnog domena stavki</a:t>
            </a:r>
          </a:p>
          <a:p>
            <a:r>
              <a:rPr lang="sr-Latn-RS" dirty="0" smtClean="0"/>
              <a:t>Sistemi za pretrgu</a:t>
            </a:r>
          </a:p>
          <a:p>
            <a:pPr lvl="1"/>
            <a:r>
              <a:rPr lang="sr-Latn-RS" dirty="0" smtClean="0"/>
              <a:t>Postavlja se serija sukcesivnih pitanja kojim se ograničava skup rezultata</a:t>
            </a:r>
          </a:p>
          <a:p>
            <a:pPr lvl="1"/>
            <a:r>
              <a:rPr lang="sr-Latn-RS" dirty="0" smtClean="0"/>
              <a:t>Sledeće pitanje se odabira na osnovu dosdašnjih odgovora</a:t>
            </a:r>
          </a:p>
          <a:p>
            <a:pPr lvl="1"/>
            <a:r>
              <a:rPr lang="sr-Latn-RS" dirty="0" smtClean="0"/>
              <a:t>Na primer kod zahteva za kredit</a:t>
            </a:r>
          </a:p>
          <a:p>
            <a:r>
              <a:rPr lang="sr-Latn-RS" dirty="0" smtClean="0"/>
              <a:t>Navigacioni sistemi za preporučivanje</a:t>
            </a:r>
          </a:p>
          <a:p>
            <a:pPr lvl="1"/>
            <a:r>
              <a:rPr lang="sr-Latn-RS" dirty="0" smtClean="0"/>
              <a:t>Korisnik se navigira do rešenja kroz izmene kriterijuma</a:t>
            </a:r>
          </a:p>
        </p:txBody>
      </p:sp>
    </p:spTree>
    <p:extLst>
      <p:ext uri="{BB962C8B-B14F-4D97-AF65-F5344CB8AC3E}">
        <p14:creationId xmlns:p14="http://schemas.microsoft.com/office/powerpoint/2010/main" val="281507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Poređenje SZP pristupa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1327471"/>
              </p:ext>
            </p:extLst>
          </p:nvPr>
        </p:nvGraphicFramePr>
        <p:xfrm>
          <a:off x="457200" y="1600200"/>
          <a:ext cx="8229600" cy="393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Pristup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Konceptualni cilj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Ulaz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Kolaborativno filtriranje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Korisniku se daje preporuka na osnovu rejtinga</a:t>
                      </a:r>
                      <a:r>
                        <a:rPr lang="sr-Latn-RS" baseline="0" dirty="0" smtClean="0"/>
                        <a:t> i ocena sličnih korisnika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baseline="0" dirty="0" smtClean="0"/>
                        <a:t>Ocene korisnika + ocene zajednice (ostalih korisnika)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SZP bazirani na sadržaju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Korisniku</a:t>
                      </a:r>
                      <a:r>
                        <a:rPr lang="sr-Latn-RS" baseline="0" dirty="0" smtClean="0"/>
                        <a:t> se daje preporuka na osnovu sadržaja (opisa stavki) koje je ocenio ili kupio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Ocene korisnika + opisi</a:t>
                      </a:r>
                      <a:r>
                        <a:rPr lang="sr-Latn-RS" baseline="0" dirty="0" smtClean="0"/>
                        <a:t> stavki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SZP bazirani na znanju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Korisniku</a:t>
                      </a:r>
                      <a:r>
                        <a:rPr lang="sr-Latn-RS" baseline="0" dirty="0" smtClean="0"/>
                        <a:t> se daje preporuka na osnovu eksplicitne specifikacije sadržaja koji traži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Korisnička</a:t>
                      </a:r>
                      <a:r>
                        <a:rPr lang="sr-Latn-RS" baseline="0" dirty="0" smtClean="0"/>
                        <a:t> specifikacija</a:t>
                      </a:r>
                      <a:r>
                        <a:rPr lang="sr-Latn-RS" dirty="0" smtClean="0"/>
                        <a:t> + opisi</a:t>
                      </a:r>
                      <a:r>
                        <a:rPr lang="sr-Latn-RS" baseline="0" dirty="0" smtClean="0"/>
                        <a:t> stavki + reprezentacija domenskog znanja</a:t>
                      </a:r>
                      <a:endParaRPr lang="en-GB" dirty="0" smtClean="0"/>
                    </a:p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207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Demografski SZP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Predikcija ocene za parove (korisnik, stavka) se obavlja na osnovu demografskih podataka</a:t>
            </a:r>
          </a:p>
          <a:p>
            <a:pPr lvl="1"/>
            <a:r>
              <a:rPr lang="sr-Latn-RS" dirty="0" smtClean="0"/>
              <a:t>Demografski podaci se mogu sakupiti kroz SZP, na primer pomoću interaktivnih dijaloga</a:t>
            </a:r>
          </a:p>
          <a:p>
            <a:pPr lvl="1"/>
            <a:r>
              <a:rPr lang="sr-Latn-RS" dirty="0" smtClean="0"/>
              <a:t>Ili se koristiti demografski podaci sakpuljeni kroz istraživanja tržišta</a:t>
            </a:r>
          </a:p>
          <a:p>
            <a:r>
              <a:rPr lang="sr-Latn-RS" dirty="0" smtClean="0"/>
              <a:t>Često se demografski podaci kombinuju sa ostalim kontekstnim podacima</a:t>
            </a:r>
          </a:p>
          <a:p>
            <a:pPr lvl="1"/>
            <a:r>
              <a:rPr lang="sr-Latn-RS" dirty="0" smtClean="0"/>
              <a:t>SZP osetljivi na kontekst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550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Hibridni SZP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Navedene vrste SZP (kolaborativno filtriranje, bazirani na sadržaju/znanju, demografski) imaju različite scenarije primene</a:t>
            </a:r>
          </a:p>
          <a:p>
            <a:r>
              <a:rPr lang="sr-Latn-RS" dirty="0" smtClean="0"/>
              <a:t>Mogu se kombinovati</a:t>
            </a:r>
            <a:endParaRPr lang="sr-Latn-RS" dirty="0"/>
          </a:p>
          <a:p>
            <a:pPr lvl="1"/>
            <a:r>
              <a:rPr lang="sr-Latn-RS" dirty="0" smtClean="0"/>
              <a:t>Monolitno kombinovanje različitih feature-a</a:t>
            </a:r>
          </a:p>
          <a:p>
            <a:pPr lvl="1"/>
            <a:r>
              <a:rPr lang="sr-Latn-RS" dirty="0" smtClean="0"/>
              <a:t>Paralelno korišćenje različitih SZP</a:t>
            </a:r>
          </a:p>
          <a:p>
            <a:pPr lvl="1"/>
            <a:r>
              <a:rPr lang="sr-Latn-RS" dirty="0" smtClean="0"/>
              <a:t>Pipelined korišćenje različitih SZP </a:t>
            </a:r>
          </a:p>
        </p:txBody>
      </p:sp>
    </p:spTree>
    <p:extLst>
      <p:ext uri="{BB962C8B-B14F-4D97-AF65-F5344CB8AC3E}">
        <p14:creationId xmlns:p14="http://schemas.microsoft.com/office/powerpoint/2010/main" val="423867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Domenski specifični SZP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SZP senzitivni za kontekst</a:t>
            </a:r>
          </a:p>
          <a:p>
            <a:r>
              <a:rPr lang="sr-Latn-RS" dirty="0" smtClean="0"/>
              <a:t>SZP senzitivni za vreme</a:t>
            </a:r>
          </a:p>
          <a:p>
            <a:r>
              <a:rPr lang="sr-Latn-RS" dirty="0" smtClean="0"/>
              <a:t>SZP bazirani na lokaciji</a:t>
            </a:r>
          </a:p>
          <a:p>
            <a:r>
              <a:rPr lang="sr-Latn-RS" dirty="0" smtClean="0"/>
              <a:t>Društveni SZP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83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SZP senzitivni za kontekst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dirty="0" smtClean="0"/>
              <a:t>Pri davanju preporuke koriste se kontekstno zavisne informacije</a:t>
            </a:r>
          </a:p>
          <a:p>
            <a:pPr lvl="1"/>
            <a:r>
              <a:rPr lang="sr-Latn-RS" dirty="0" smtClean="0"/>
              <a:t>Vreme</a:t>
            </a:r>
          </a:p>
          <a:p>
            <a:pPr lvl="1"/>
            <a:r>
              <a:rPr lang="sr-Latn-RS" dirty="0" smtClean="0"/>
              <a:t>Lokacija</a:t>
            </a:r>
          </a:p>
          <a:p>
            <a:pPr lvl="1"/>
            <a:r>
              <a:rPr lang="sr-Latn-RS" dirty="0" smtClean="0"/>
              <a:t>Drušveni podaci</a:t>
            </a:r>
          </a:p>
          <a:p>
            <a:r>
              <a:rPr lang="sr-Latn-RS" dirty="0" smtClean="0"/>
              <a:t>Preporuka odela u online prodavnici zavisi od lokacije korisnika i godišnjeg doba</a:t>
            </a:r>
          </a:p>
          <a:p>
            <a:r>
              <a:rPr lang="sr-Latn-RS" dirty="0" smtClean="0"/>
              <a:t>Preporuka turističke destinacije zavisiće od godišnjeg doba i najavljene vremenske prognoze za planirani period odmora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525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SZP senzitivni za kontekst</a:t>
            </a:r>
            <a:br>
              <a:rPr lang="sr-Latn-RS" dirty="0" smtClean="0"/>
            </a:br>
            <a:r>
              <a:rPr lang="sr-Latn-RS" dirty="0" smtClean="0"/>
              <a:t>Multidimenzionalni pristup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sr-Latn-RS" dirty="0" smtClean="0"/>
                  <a:t>SZP možemo da posmatramo kao učenje funkcije koja mapira parove (korisnik, stavka) na ocene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sr-Latn-R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sr-Latn-RS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sr-Latn-RS" b="0" i="1" smtClean="0">
                          <a:latin typeface="Cambria Math"/>
                        </a:rPr>
                        <m:t>=</m:t>
                      </m:r>
                      <m:r>
                        <a:rPr lang="sr-Latn-RS" b="0" i="1" smtClean="0">
                          <a:latin typeface="Cambria Math"/>
                        </a:rPr>
                        <m:t>𝑈</m:t>
                      </m:r>
                      <m:r>
                        <a:rPr lang="sr-Latn-RS" b="0" i="1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sr-Latn-RS" b="0" i="1" smtClean="0">
                          <a:latin typeface="Cambria Math"/>
                          <a:ea typeface="Cambria Math"/>
                        </a:rPr>
                        <m:t>𝐼</m:t>
                      </m:r>
                      <m:r>
                        <a:rPr lang="sr-Latn-RS" b="0" i="1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sr-Latn-RS" b="0" i="1" smtClean="0">
                          <a:latin typeface="Cambria Math"/>
                          <a:ea typeface="Cambria Math"/>
                        </a:rPr>
                        <m:t>𝑟𝑎𝑡𝑖𝑛𝑔</m:t>
                      </m:r>
                    </m:oMath>
                  </m:oMathPara>
                </a14:m>
                <a:endParaRPr lang="sr-Latn-RS" dirty="0" smtClean="0"/>
              </a:p>
              <a:p>
                <a:r>
                  <a:rPr lang="sr-Latn-RS" dirty="0" smtClean="0"/>
                  <a:t>Time se dobija dvodimenzionalna matrica rejting</a:t>
                </a:r>
              </a:p>
              <a:p>
                <a:r>
                  <a:rPr lang="sr-Latn-RS" dirty="0" smtClean="0"/>
                  <a:t>U SZP senzitivnim na kontekst, umesto dvodimenzionalne matrice imamo hiper-kocku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sr-Latn-RS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sr-Latn-RS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sr-Latn-R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sr-Latn-R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sr-Latn-RS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sr-Latn-R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sr-Latn-RS" b="0" i="1" smtClean="0">
                          <a:latin typeface="Cambria Math"/>
                          <a:ea typeface="Cambria Math"/>
                        </a:rPr>
                        <m:t>×</m:t>
                      </m:r>
                      <m:sSub>
                        <m:sSubPr>
                          <m:ctrlPr>
                            <a:rPr lang="sr-Latn-R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sr-Latn-RS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sr-Latn-R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sr-Latn-RS" i="1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sr-Latn-RS" b="0" i="1" smtClean="0">
                          <a:latin typeface="Cambria Math"/>
                          <a:ea typeface="Cambria Math"/>
                        </a:rPr>
                        <m:t>…</m:t>
                      </m:r>
                      <m:sSub>
                        <m:sSubPr>
                          <m:ctrlPr>
                            <a:rPr lang="sr-Latn-R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sr-Latn-RS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sr-Latn-RS" b="0" i="1" smtClean="0">
                              <a:latin typeface="Cambria Math"/>
                            </a:rPr>
                            <m:t>𝑤</m:t>
                          </m:r>
                        </m:sub>
                      </m:sSub>
                      <m:r>
                        <a:rPr lang="sr-Latn-RS" i="1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sr-Latn-RS" b="0" i="1" smtClean="0">
                          <a:latin typeface="Cambria Math"/>
                          <a:ea typeface="Cambria Math"/>
                        </a:rPr>
                        <m:t>𝑟𝑎𝑡𝑖𝑛𝑔</m:t>
                      </m:r>
                    </m:oMath>
                  </m:oMathPara>
                </a14:m>
                <a:endParaRPr lang="sr-Latn-RS" dirty="0" smtClean="0"/>
              </a:p>
              <a:p>
                <a:r>
                  <a:rPr lang="sr-Latn-RS" dirty="0" smtClean="0"/>
                  <a:t>Korisnik i stavku su uvek prisutne dimenzije</a:t>
                </a:r>
              </a:p>
              <a:p>
                <a:r>
                  <a:rPr lang="sr-Latn-RS" dirty="0" smtClean="0"/>
                  <a:t>Ali pored njih su uključene i druge dimenzije</a:t>
                </a:r>
              </a:p>
              <a:p>
                <a:pPr lvl="1"/>
                <a:r>
                  <a:rPr lang="sr-Latn-RS" dirty="0" smtClean="0"/>
                  <a:t>Na primer trojke (korisnik, stavka, mesec)</a:t>
                </a:r>
              </a:p>
              <a:p>
                <a:pPr lvl="1"/>
                <a:r>
                  <a:rPr lang="sr-Latn-RS" dirty="0" smtClean="0"/>
                  <a:t>(Pera Perić, Kopaonik, januar):4</a:t>
                </a:r>
              </a:p>
              <a:p>
                <a:pPr lvl="1"/>
                <a:r>
                  <a:rPr lang="sr-Latn-RS" dirty="0" smtClean="0"/>
                  <a:t>(Pera Perić, Kopaonik, septembar):1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37" t="-24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365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Raspodela dugog reda</a:t>
            </a:r>
            <a:endParaRPr lang="en-GB" dirty="0"/>
          </a:p>
        </p:txBody>
      </p:sp>
      <p:pic>
        <p:nvPicPr>
          <p:cNvPr id="1028" name="Picture 4" descr="https://upload.wikimedia.org/wikipedia/commons/thumb/8/8a/Long_tail.svg/220px-Long_tail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484" y="1752600"/>
            <a:ext cx="3676316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1752600"/>
            <a:ext cx="441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/>
              <a:t>N</a:t>
            </a:r>
            <a:r>
              <a:rPr lang="en-GB" sz="2400" dirty="0" smtClean="0"/>
              <a:t>a </a:t>
            </a:r>
            <a:r>
              <a:rPr lang="sr-Latn-RS" sz="2400" dirty="0" smtClean="0"/>
              <a:t>repu raspodele verovatnoće se nalazi veći deo populacije nago što je to slučaj kod normalne raspodele</a:t>
            </a:r>
            <a:r>
              <a:rPr lang="en-GB" sz="2400" dirty="0" smtClean="0"/>
              <a:t> </a:t>
            </a:r>
            <a:endParaRPr lang="sr-Latn-R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 smtClean="0"/>
              <a:t>Koncept u maloprodaji strateški usmerenoj na „</a:t>
            </a:r>
            <a:r>
              <a:rPr lang="sr-Latn-RS" sz="2400" b="1" dirty="0" smtClean="0"/>
              <a:t>niše</a:t>
            </a:r>
            <a:r>
              <a:rPr lang="sr-Latn-RS" sz="2400" dirty="0" smtClean="0"/>
              <a:t>“: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4038600"/>
            <a:ext cx="8153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sz="2400" dirty="0"/>
              <a:t>Velik broj jedinstvenih artikala se prodaje u relativno malim količinama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sz="2400" dirty="0"/>
              <a:t>U kontrastu sa prodajom malobrojnih ali vrlo popularnih artikala u velikim količinama (hitova</a:t>
            </a:r>
            <a:r>
              <a:rPr lang="sr-Latn-RS" sz="2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 smtClean="0"/>
              <a:t>Za razliku od klasične trgovine u kojima je ponuda fizički ograničena prodajnim prostorom, online trgovina otvara mogućnost visoko personalizovanog konzumerizma</a:t>
            </a:r>
            <a:endParaRPr lang="sr-Latn-RS" sz="2400" dirty="0"/>
          </a:p>
        </p:txBody>
      </p:sp>
    </p:spTree>
    <p:extLst>
      <p:ext uri="{BB962C8B-B14F-4D97-AF65-F5344CB8AC3E}">
        <p14:creationId xmlns:p14="http://schemas.microsoft.com/office/powerpoint/2010/main" val="190948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Temporalni (Time-Sensitive) </a:t>
            </a:r>
            <a:r>
              <a:rPr lang="sr-Latn-RS" dirty="0" smtClean="0"/>
              <a:t>SZP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Često se dešava da preporuka stavke evoluira vremenom</a:t>
            </a:r>
          </a:p>
          <a:p>
            <a:r>
              <a:rPr lang="sr-Latn-RS" dirty="0" smtClean="0"/>
              <a:t>Na primer, prporuka filma je drugačija ako je film tek izašao i ako je film izašao pre nekoliko godina</a:t>
            </a:r>
          </a:p>
          <a:p>
            <a:r>
              <a:rPr lang="sr-Latn-RS" dirty="0" smtClean="0"/>
              <a:t>U takvim situacijama neophodno je da inkorporirati temporalno znanje u SZP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182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Temporalni SZP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Temporalni aspekt može se odraziti na dva načina:</a:t>
            </a:r>
          </a:p>
          <a:p>
            <a:pPr lvl="1"/>
            <a:r>
              <a:rPr lang="sr-Latn-RS" dirty="0" smtClean="0"/>
              <a:t>Ocenjivanje evoluira vremenom, kako se menjaju stavovi i interesovanja korisnika</a:t>
            </a:r>
          </a:p>
          <a:p>
            <a:pPr lvl="2"/>
            <a:r>
              <a:rPr lang="sr-Latn-RS" dirty="0" smtClean="0"/>
              <a:t>Evolucija interesovanja, promena mode</a:t>
            </a:r>
          </a:p>
          <a:p>
            <a:pPr lvl="2"/>
            <a:r>
              <a:rPr lang="sr-Latn-RS" dirty="0" smtClean="0"/>
              <a:t>Vreme se ugrađuje kao eksplicitni parametar u klasični SZP (na primer kolaborativno filtriranje)</a:t>
            </a:r>
          </a:p>
          <a:p>
            <a:pPr lvl="1"/>
            <a:r>
              <a:rPr lang="sr-Latn-RS" dirty="0" smtClean="0"/>
              <a:t>Ocena stavke može da zavisi od doba dana, dana u nedelji, meseca, godišnjeg doba</a:t>
            </a:r>
          </a:p>
          <a:p>
            <a:pPr lvl="2"/>
            <a:r>
              <a:rPr lang="sr-Latn-RS" dirty="0" smtClean="0"/>
              <a:t>Kao što je bio slučaju u SZP senzitivnim za kontekst</a:t>
            </a:r>
          </a:p>
        </p:txBody>
      </p:sp>
    </p:spTree>
    <p:extLst>
      <p:ext uri="{BB962C8B-B14F-4D97-AF65-F5344CB8AC3E}">
        <p14:creationId xmlns:p14="http://schemas.microsoft.com/office/powerpoint/2010/main" val="230768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Temporalni SZP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Eksplicitno posmatranje vremena u SZP dodatno intenzivira problem retke matrice ocena</a:t>
            </a:r>
          </a:p>
          <a:p>
            <a:r>
              <a:rPr lang="sr-Latn-RS" dirty="0" smtClean="0"/>
              <a:t>Stoga je u ovakvim SZP potrebno imati pristup velikoj količini podataka</a:t>
            </a:r>
          </a:p>
          <a:p>
            <a:r>
              <a:rPr lang="sr-Latn-RS" dirty="0" smtClean="0"/>
              <a:t>Često se koriste implicitne povratne informacije korisnika kao što je Web click stream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978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Spacijalni (location-based) SZP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r-Latn-RS" dirty="0" smtClean="0"/>
              <a:t>Koriste se spacijalni podaci o:</a:t>
            </a:r>
          </a:p>
          <a:p>
            <a:pPr lvl="1"/>
            <a:r>
              <a:rPr lang="sr-Latn-RS" dirty="0" smtClean="0"/>
              <a:t>Korisnicima – korisnici sa različitih lokacija mogu imati različite preferencije</a:t>
            </a:r>
          </a:p>
          <a:p>
            <a:pPr lvl="2"/>
            <a:r>
              <a:rPr lang="sr-Latn-RS" dirty="0" smtClean="0"/>
              <a:t>Ova vrsta spacijalnosti se naziva </a:t>
            </a:r>
            <a:r>
              <a:rPr lang="sr-Latn-RS" i="1" dirty="0" smtClean="0"/>
              <a:t>spacijalnost preferencija</a:t>
            </a:r>
            <a:endParaRPr lang="sr-Latn-RS" dirty="0" smtClean="0"/>
          </a:p>
          <a:p>
            <a:pPr lvl="2"/>
            <a:r>
              <a:rPr lang="sr-Latn-RS" dirty="0" smtClean="0"/>
              <a:t>Ovi podaci se mogu kombinovati sa drugim demografskim podacima</a:t>
            </a:r>
          </a:p>
          <a:p>
            <a:pPr lvl="2"/>
            <a:r>
              <a:rPr lang="sr-Latn-RS" dirty="0" smtClean="0"/>
              <a:t>Najčešće se implementiraju kao SZP senzitivni na kontekst</a:t>
            </a:r>
          </a:p>
          <a:p>
            <a:pPr lvl="1"/>
            <a:r>
              <a:rPr lang="sr-Latn-RS" dirty="0" smtClean="0"/>
              <a:t>Stavkama – lokacija stavke može da ima presudan uticaj na relevatnost stavke</a:t>
            </a:r>
          </a:p>
          <a:p>
            <a:pPr lvl="2"/>
            <a:r>
              <a:rPr lang="sr-Latn-RS" dirty="0" smtClean="0"/>
              <a:t>Na primer, lokacija restorana</a:t>
            </a:r>
          </a:p>
          <a:p>
            <a:pPr lvl="2"/>
            <a:r>
              <a:rPr lang="sr-Latn-RS" dirty="0" smtClean="0"/>
              <a:t>Korisnici generalno nisu skloni da putuju daleko da bi stigli do stvke</a:t>
            </a:r>
          </a:p>
          <a:p>
            <a:pPr lvl="2"/>
            <a:r>
              <a:rPr lang="sr-Latn-RS" dirty="0" smtClean="0"/>
              <a:t>Ova vrsta spacijalnosti je </a:t>
            </a:r>
            <a:r>
              <a:rPr lang="sr-Latn-RS" i="1" dirty="0" smtClean="0"/>
              <a:t>spacijalnost putovanja</a:t>
            </a:r>
          </a:p>
          <a:p>
            <a:pPr lvl="2"/>
            <a:r>
              <a:rPr lang="sr-Latn-RS" dirty="0" smtClean="0"/>
              <a:t>Najčešće se implementiraju kao ad hoc heuristike</a:t>
            </a:r>
          </a:p>
          <a:p>
            <a:r>
              <a:rPr lang="sr-Latn-RS" dirty="0" smtClean="0"/>
              <a:t>U prethodnih desetak godina su doživali veliku ekspanziju zahvaljujući GPS uređajima (smart telefoni)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893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Društveni SZP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dirty="0" smtClean="0"/>
              <a:t>Koriste se mrežne strukture, neverbalni aspekti komunikacije (</a:t>
            </a:r>
            <a:r>
              <a:rPr lang="en-GB" dirty="0" smtClean="0"/>
              <a:t>social cues</a:t>
            </a:r>
            <a:r>
              <a:rPr lang="sr-Latn-RS" dirty="0" smtClean="0"/>
              <a:t>)</a:t>
            </a:r>
            <a:r>
              <a:rPr lang="en-GB" dirty="0" smtClean="0"/>
              <a:t> </a:t>
            </a:r>
            <a:r>
              <a:rPr lang="sr-Latn-RS" dirty="0" smtClean="0"/>
              <a:t>i</a:t>
            </a:r>
            <a:r>
              <a:rPr lang="en-GB" dirty="0" smtClean="0"/>
              <a:t> </a:t>
            </a:r>
            <a:r>
              <a:rPr lang="sr-Latn-RS" dirty="0" smtClean="0"/>
              <a:t>tagovi prilikom davanja preporuka</a:t>
            </a:r>
          </a:p>
          <a:p>
            <a:pPr lvl="1"/>
            <a:r>
              <a:rPr lang="sr-Latn-RS" dirty="0" smtClean="0"/>
              <a:t>SZP koji koriste samo strukturalne aspekte drušvenih mreža najčešće preporučuju samo čvorove mreže i linkove u mreži</a:t>
            </a:r>
          </a:p>
          <a:p>
            <a:pPr lvl="1"/>
            <a:r>
              <a:rPr lang="sr-Latn-RS" dirty="0" smtClean="0"/>
              <a:t>U kombinaciji sa tagovima i social cues mogu da se koriste za preporučivanje različitih proizvoda</a:t>
            </a:r>
          </a:p>
          <a:p>
            <a:pPr lvl="1"/>
            <a:r>
              <a:rPr lang="sr-Latn-RS" dirty="0" smtClean="0"/>
              <a:t>Strukturalni SZP su našli primenu i van domena društvenih mreža jer mogu da se koriste nad različitim grafovskim strukturama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538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Strutkuralni SZP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sr-Latn-RS" dirty="0" smtClean="0"/>
              <a:t>Različite vrste mreže (uključujući i društvene mreže) omogućuju preporučivanje čvorova i linkova korisniku</a:t>
            </a:r>
          </a:p>
          <a:p>
            <a:r>
              <a:rPr lang="sr-Latn-RS" dirty="0" smtClean="0"/>
              <a:t>Na primer, personalizovana Web pretraga može da obezbedi preporučivanje vezanog za odrađenu temu</a:t>
            </a:r>
          </a:p>
          <a:p>
            <a:r>
              <a:rPr lang="sr-Latn-RS" i="1" dirty="0" smtClean="0"/>
              <a:t>PageRank algoritam</a:t>
            </a:r>
          </a:p>
          <a:p>
            <a:pPr lvl="1"/>
            <a:r>
              <a:rPr lang="sr-Latn-RS" dirty="0" smtClean="0"/>
              <a:t>Problem preporučivanja čvorova u grafu je blizak problemu Web pretrage</a:t>
            </a:r>
          </a:p>
          <a:p>
            <a:pPr lvl="1"/>
            <a:r>
              <a:rPr lang="sr-Latn-RS" dirty="0" smtClean="0"/>
              <a:t>I jedan i drugi koriste </a:t>
            </a:r>
            <a:r>
              <a:rPr lang="sr-Latn-RS" i="1" dirty="0" smtClean="0"/>
              <a:t>algoritme rangiranja</a:t>
            </a:r>
            <a:endParaRPr lang="sr-Latn-RS" dirty="0" smtClean="0"/>
          </a:p>
          <a:p>
            <a:r>
              <a:rPr lang="sr-Latn-RS" i="1" dirty="0" smtClean="0"/>
              <a:t>Kolektivna klasifikacija</a:t>
            </a:r>
            <a:r>
              <a:rPr lang="sr-Latn-RS" dirty="0" smtClean="0"/>
              <a:t> </a:t>
            </a:r>
          </a:p>
          <a:p>
            <a:pPr lvl="1"/>
            <a:r>
              <a:rPr lang="sr-Latn-RS" dirty="0"/>
              <a:t>D</a:t>
            </a:r>
            <a:r>
              <a:rPr lang="sr-Latn-RS" dirty="0" smtClean="0"/>
              <a:t>ostupni su primeri čvorova od interesa i oni se koriste kao obučavajući skup</a:t>
            </a:r>
          </a:p>
          <a:p>
            <a:pPr lvl="1"/>
            <a:r>
              <a:rPr lang="sr-Latn-RS" dirty="0" smtClean="0"/>
              <a:t>Cilj je da se pronađu novi čvorovi od interesa za korisnika</a:t>
            </a:r>
          </a:p>
          <a:p>
            <a:r>
              <a:rPr lang="sr-Latn-RS" i="1" dirty="0" smtClean="0"/>
              <a:t>Predikcija linkova</a:t>
            </a:r>
          </a:p>
          <a:p>
            <a:pPr lvl="1"/>
            <a:r>
              <a:rPr lang="sr-Latn-RS" dirty="0" smtClean="0"/>
              <a:t>Preporučivanje novih linkova za korisnika</a:t>
            </a:r>
          </a:p>
          <a:p>
            <a:pPr lvl="1"/>
            <a:r>
              <a:rPr lang="sr-Latn-RS" dirty="0" smtClean="0"/>
              <a:t>Na primer prijateljstva u društvenoj mreži</a:t>
            </a:r>
          </a:p>
          <a:p>
            <a:r>
              <a:rPr lang="sr-Latn-RS" dirty="0" smtClean="0"/>
              <a:t>Rešenja za ova tri problema se često kombinuju kao podrutine drugih SZP</a:t>
            </a:r>
          </a:p>
          <a:p>
            <a:pPr lvl="1"/>
            <a:r>
              <a:rPr lang="sr-Latn-RS" dirty="0" smtClean="0"/>
              <a:t>Na primer rangiranje čvorova i predikcija linkova se često koriste u preporučivanju proizvoda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505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Zaključci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Sa porastom dostupnosti (informacija, roba, ...) nastaju novi </a:t>
            </a:r>
            <a:r>
              <a:rPr lang="sr-Latn-RS" dirty="0"/>
              <a:t>personalizovani</a:t>
            </a:r>
            <a:r>
              <a:rPr lang="sr-Latn-RS" dirty="0" smtClean="0"/>
              <a:t> oblici konzumerizma</a:t>
            </a:r>
          </a:p>
          <a:p>
            <a:r>
              <a:rPr lang="sr-Latn-RS" dirty="0" smtClean="0"/>
              <a:t>Potrebno je obezbediti filtriranje koje će „zaštititi“ korisnika od poplave roba</a:t>
            </a:r>
          </a:p>
        </p:txBody>
      </p:sp>
    </p:spTree>
    <p:extLst>
      <p:ext uri="{BB962C8B-B14F-4D97-AF65-F5344CB8AC3E}">
        <p14:creationId xmlns:p14="http://schemas.microsoft.com/office/powerpoint/2010/main" val="392564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Zaključci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/>
              <a:t>SZP imaju brojne otvorene teme:</a:t>
            </a:r>
          </a:p>
          <a:p>
            <a:pPr lvl="1"/>
            <a:r>
              <a:rPr lang="sr-Latn-RS" dirty="0"/>
              <a:t>Otpornost na lažne rejtinge/korisnike</a:t>
            </a:r>
          </a:p>
          <a:p>
            <a:pPr lvl="1"/>
            <a:r>
              <a:rPr lang="sr-Latn-RS" dirty="0"/>
              <a:t>Bezbednost korisnika</a:t>
            </a:r>
          </a:p>
          <a:p>
            <a:pPr lvl="2"/>
            <a:r>
              <a:rPr lang="sr-Latn-RS" dirty="0"/>
              <a:t>Second Netflix challenge je otkazan jer je bilo moguće identifikovati korisnike na osnovu ocenjivanja stavki</a:t>
            </a:r>
          </a:p>
          <a:p>
            <a:pPr lvl="1"/>
            <a:r>
              <a:rPr lang="sr-Latn-RS" dirty="0" smtClean="0"/>
              <a:t>Korišćenje informacija sa društvenih mreža je još uvek izazov</a:t>
            </a:r>
          </a:p>
          <a:p>
            <a:pPr lvl="1"/>
            <a:r>
              <a:rPr lang="sr-Latn-RS" dirty="0" smtClean="0"/>
              <a:t>Sematički Web pruža mogućnost korišćenja gotovih eksplicitnih reprezentacija znanja u SZP baziranim na znanju i hibridnim SZP</a:t>
            </a:r>
          </a:p>
          <a:p>
            <a:pPr lvl="1"/>
            <a:r>
              <a:rPr lang="sr-Latn-RS" dirty="0" smtClean="0"/>
              <a:t>Jedna od otvorenih tema je preporučivanje sekvenci</a:t>
            </a:r>
          </a:p>
          <a:p>
            <a:pPr lvl="2"/>
            <a:r>
              <a:rPr lang="sr-Latn-RS" dirty="0" smtClean="0"/>
              <a:t>Na primer play liste ili studijski programi</a:t>
            </a:r>
          </a:p>
        </p:txBody>
      </p:sp>
    </p:spTree>
    <p:extLst>
      <p:ext uri="{BB962C8B-B14F-4D97-AF65-F5344CB8AC3E}">
        <p14:creationId xmlns:p14="http://schemas.microsoft.com/office/powerpoint/2010/main" val="162939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Formulacija problema 1:</a:t>
            </a:r>
            <a:br>
              <a:rPr lang="sr-Latn-RS" dirty="0" smtClean="0"/>
            </a:br>
            <a:r>
              <a:rPr lang="sr-Latn-RS" dirty="0" smtClean="0"/>
              <a:t>Predikcija rejtinga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Sistem za preporučivanje </a:t>
            </a:r>
            <a:r>
              <a:rPr lang="sr-Latn-RS" i="1" dirty="0" smtClean="0"/>
              <a:t>predviđa rejting</a:t>
            </a:r>
            <a:r>
              <a:rPr lang="sr-Latn-RS" dirty="0" smtClean="0"/>
              <a:t> za par </a:t>
            </a:r>
            <a:r>
              <a:rPr lang="sr-Latn-RS" i="1" dirty="0" smtClean="0"/>
              <a:t>(korisnik</a:t>
            </a:r>
            <a:r>
              <a:rPr lang="sr-Latn-RS" i="1" baseline="-25000" dirty="0" smtClean="0"/>
              <a:t>n</a:t>
            </a:r>
            <a:r>
              <a:rPr lang="sr-Latn-RS" i="1" dirty="0" smtClean="0"/>
              <a:t>, stavka</a:t>
            </a:r>
            <a:r>
              <a:rPr lang="sr-Latn-RS" i="1" baseline="-25000" dirty="0" smtClean="0"/>
              <a:t>m</a:t>
            </a:r>
            <a:r>
              <a:rPr lang="sr-Latn-RS" i="1" dirty="0" smtClean="0"/>
              <a:t>)</a:t>
            </a:r>
            <a:r>
              <a:rPr lang="sr-Latn-RS" dirty="0" smtClean="0"/>
              <a:t> pri čemu su neki rejtinzi za parove korisnika i stavki poznati</a:t>
            </a:r>
          </a:p>
          <a:p>
            <a:endParaRPr lang="sr-Latn-RS" dirty="0" smtClean="0"/>
          </a:p>
          <a:p>
            <a:pPr marL="0" indent="0">
              <a:buNone/>
            </a:pPr>
            <a:endParaRPr lang="sr-Latn-RS" i="1" dirty="0" smtClean="0"/>
          </a:p>
          <a:p>
            <a:pPr marL="0" indent="0">
              <a:buNone/>
            </a:pPr>
            <a:endParaRPr lang="en-GB" i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549194"/>
              </p:ext>
            </p:extLst>
          </p:nvPr>
        </p:nvGraphicFramePr>
        <p:xfrm>
          <a:off x="1295400" y="3632200"/>
          <a:ext cx="6096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stavka</a:t>
                      </a:r>
                      <a:r>
                        <a:rPr lang="sr-Latn-RS" baseline="-25000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stavka</a:t>
                      </a:r>
                      <a:r>
                        <a:rPr lang="sr-Latn-RS" baseline="-25000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...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stavka</a:t>
                      </a:r>
                      <a:r>
                        <a:rPr lang="sr-Latn-RS" baseline="-25000" dirty="0" smtClean="0"/>
                        <a:t>M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korisnik</a:t>
                      </a:r>
                      <a:r>
                        <a:rPr lang="sr-Latn-RS" baseline="-25000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...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?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korisnik</a:t>
                      </a:r>
                      <a:r>
                        <a:rPr lang="sr-Latn-RS" baseline="-25000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?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...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?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...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...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...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...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korisnik</a:t>
                      </a:r>
                      <a:r>
                        <a:rPr lang="sr-Latn-RS" baseline="-25000" dirty="0" smtClean="0"/>
                        <a:t>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?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?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3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253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Formulacija problema 1:</a:t>
            </a:r>
            <a:br>
              <a:rPr lang="sr-Latn-RS" dirty="0"/>
            </a:br>
            <a:r>
              <a:rPr lang="sr-Latn-RS" dirty="0"/>
              <a:t>Predikcija rejtinga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Za </a:t>
            </a:r>
            <a:r>
              <a:rPr lang="sr-Latn-RS" i="1" dirty="0"/>
              <a:t>N</a:t>
            </a:r>
            <a:r>
              <a:rPr lang="sr-Latn-RS" dirty="0"/>
              <a:t> korisnika i </a:t>
            </a:r>
            <a:r>
              <a:rPr lang="sr-Latn-RS" i="1" dirty="0"/>
              <a:t>M</a:t>
            </a:r>
            <a:r>
              <a:rPr lang="sr-Latn-RS" dirty="0"/>
              <a:t> stvki dobija se delimično popunjena matrica </a:t>
            </a:r>
            <a:r>
              <a:rPr lang="sr-Latn-RS" i="1" dirty="0"/>
              <a:t>N</a:t>
            </a:r>
            <a:r>
              <a:rPr lang="sr-Latn-RS" dirty="0"/>
              <a:t>x</a:t>
            </a:r>
            <a:r>
              <a:rPr lang="sr-Latn-RS" i="1" dirty="0"/>
              <a:t>M</a:t>
            </a:r>
          </a:p>
          <a:p>
            <a:pPr lvl="1"/>
            <a:r>
              <a:rPr lang="sr-Latn-RS" dirty="0"/>
              <a:t>Specificirane vrednosti matrice su obučavajući </a:t>
            </a:r>
            <a:r>
              <a:rPr lang="sr-Latn-RS" dirty="0" smtClean="0"/>
              <a:t>skup</a:t>
            </a:r>
          </a:p>
          <a:p>
            <a:pPr lvl="1"/>
            <a:r>
              <a:rPr lang="sr-Latn-RS" dirty="0" smtClean="0"/>
              <a:t>Nespecificirane vrednosti matrice se predviđaju prema odgovarajućem modelu obučavanja</a:t>
            </a:r>
          </a:p>
          <a:p>
            <a:r>
              <a:rPr lang="sr-Latn-RS" dirty="0" smtClean="0"/>
              <a:t>Ovaj pristup naziva se još i </a:t>
            </a:r>
            <a:r>
              <a:rPr lang="sr-Latn-RS" i="1" dirty="0" smtClean="0"/>
              <a:t>problem kompletiranja matrice </a:t>
            </a:r>
            <a:r>
              <a:rPr lang="sr-Latn-RS" dirty="0" smtClean="0"/>
              <a:t>(matrix completition problem)</a:t>
            </a:r>
            <a:endParaRPr lang="sr-Latn-R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785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Formulacija problema 2:</a:t>
            </a:r>
            <a:br>
              <a:rPr lang="sr-Latn-RS" dirty="0" smtClean="0"/>
            </a:br>
            <a:r>
              <a:rPr lang="sr-Latn-RS" dirty="0" smtClean="0"/>
              <a:t>Rangiranje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r-Latn-RS" dirty="0" smtClean="0"/>
              <a:t>Često nije potrebno obezbediti predikciju svih mogućih vrednosti u matrici</a:t>
            </a:r>
          </a:p>
          <a:p>
            <a:pPr lvl="1"/>
            <a:r>
              <a:rPr lang="sr-Latn-RS" dirty="0" smtClean="0"/>
              <a:t>Već je dovoljno pronaći </a:t>
            </a:r>
            <a:r>
              <a:rPr lang="sr-Latn-RS" b="1" dirty="0" smtClean="0"/>
              <a:t>k najbolje rangiranih stavki</a:t>
            </a:r>
            <a:r>
              <a:rPr lang="sr-Latn-RS" dirty="0" smtClean="0"/>
              <a:t> za korisnika</a:t>
            </a:r>
          </a:p>
          <a:p>
            <a:pPr lvl="1"/>
            <a:r>
              <a:rPr lang="sr-Latn-RS" dirty="0" smtClean="0"/>
              <a:t>Ili </a:t>
            </a:r>
            <a:r>
              <a:rPr lang="sr-Latn-RS" b="1" dirty="0" smtClean="0"/>
              <a:t>k napovoljnijih korisnika</a:t>
            </a:r>
            <a:r>
              <a:rPr lang="sr-Latn-RS" dirty="0" smtClean="0"/>
              <a:t> za posmatranu stavku</a:t>
            </a:r>
          </a:p>
          <a:p>
            <a:r>
              <a:rPr lang="sr-Latn-RS" dirty="0" smtClean="0"/>
              <a:t>Ovaj pristup se naziva top-k problem preporučivanja</a:t>
            </a:r>
          </a:p>
          <a:p>
            <a:r>
              <a:rPr lang="sr-Latn-RS" dirty="0" smtClean="0"/>
              <a:t>Same vrednosti rejtinga u ovom pristupu često nisu važne</a:t>
            </a:r>
          </a:p>
          <a:p>
            <a:r>
              <a:rPr lang="sr-Latn-RS" dirty="0" smtClean="0"/>
              <a:t>Prvi pristup je opštiji (ako imamo predikciju ocena lako možemo da dobijemo rangiranje), drugi pristup je često jednostavniji</a:t>
            </a:r>
          </a:p>
        </p:txBody>
      </p:sp>
    </p:spTree>
    <p:extLst>
      <p:ext uri="{BB962C8B-B14F-4D97-AF65-F5344CB8AC3E}">
        <p14:creationId xmlns:p14="http://schemas.microsoft.com/office/powerpoint/2010/main" val="66660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Ciljevi sistema za preporučivanje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sr-Latn-RS" dirty="0" smtClean="0"/>
              <a:t>Relevantnost</a:t>
            </a:r>
          </a:p>
          <a:p>
            <a:pPr marL="914400" lvl="1" indent="-514350"/>
            <a:r>
              <a:rPr lang="sr-Latn-RS" dirty="0" smtClean="0"/>
              <a:t>Preporučene stavke pre svega moraju da budu relevantne za korisnika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 smtClean="0"/>
              <a:t>Novost</a:t>
            </a:r>
          </a:p>
          <a:p>
            <a:pPr marL="914400" lvl="1" indent="-514350"/>
            <a:r>
              <a:rPr lang="sr-Latn-RS" dirty="0" smtClean="0"/>
              <a:t>Za korisnika se preporučuju stavke za koje ranije nije znao, koje su nove za korisnika</a:t>
            </a:r>
          </a:p>
        </p:txBody>
      </p:sp>
    </p:spTree>
    <p:extLst>
      <p:ext uri="{BB962C8B-B14F-4D97-AF65-F5344CB8AC3E}">
        <p14:creationId xmlns:p14="http://schemas.microsoft.com/office/powerpoint/2010/main" val="351999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Ciljevi sistema za preporučivanje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sr-Latn-RS" dirty="0" smtClean="0"/>
              <a:t>Slučajnost otkrića (serendipity):</a:t>
            </a:r>
          </a:p>
          <a:p>
            <a:pPr marL="914400" lvl="1" indent="-514350"/>
            <a:r>
              <a:rPr lang="sr-Latn-RS" dirty="0" smtClean="0"/>
              <a:t>Preporuke trebaju da budu iznenađujuće za korisnika, ne samo nove stavke za koje korisnik nije znao</a:t>
            </a:r>
          </a:p>
          <a:p>
            <a:pPr marL="914400" lvl="1" indent="-514350"/>
            <a:r>
              <a:rPr lang="sr-Latn-RS" dirty="0" smtClean="0"/>
              <a:t>Primer: </a:t>
            </a:r>
          </a:p>
          <a:p>
            <a:pPr marL="1314450" lvl="2" indent="-514350"/>
            <a:r>
              <a:rPr lang="sr-Latn-RS" dirty="0"/>
              <a:t>O</a:t>
            </a:r>
            <a:r>
              <a:rPr lang="sr-Latn-RS" dirty="0" smtClean="0"/>
              <a:t>tvori se novi italijanski restoran. </a:t>
            </a:r>
          </a:p>
          <a:p>
            <a:pPr marL="1314450" lvl="2" indent="-514350"/>
            <a:r>
              <a:rPr lang="sr-Latn-RS" dirty="0" smtClean="0"/>
              <a:t>Preporučiti taj restoran korisniku koji voli italijanske restorane je novo. </a:t>
            </a:r>
          </a:p>
          <a:p>
            <a:pPr marL="1314450" lvl="2" indent="-514350"/>
            <a:r>
              <a:rPr lang="sr-Latn-RS" dirty="0" smtClean="0"/>
              <a:t>Slučajno otkriće bi bilo preporučiti mu etiopski restoran.</a:t>
            </a:r>
          </a:p>
        </p:txBody>
      </p:sp>
    </p:spTree>
    <p:extLst>
      <p:ext uri="{BB962C8B-B14F-4D97-AF65-F5344CB8AC3E}">
        <p14:creationId xmlns:p14="http://schemas.microsoft.com/office/powerpoint/2010/main" val="26658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6866</TotalTime>
  <Words>2916</Words>
  <Application>Microsoft Office PowerPoint</Application>
  <PresentationFormat>On-screen Show (4:3)</PresentationFormat>
  <Paragraphs>370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Sistemi za preporučivanje</vt:lpstr>
      <vt:lpstr>Nastanak sistema za preporučivanje</vt:lpstr>
      <vt:lpstr>Korisnici i stavke</vt:lpstr>
      <vt:lpstr>Raspodela dugog reda</vt:lpstr>
      <vt:lpstr>Formulacija problema 1: Predikcija rejtinga</vt:lpstr>
      <vt:lpstr>Formulacija problema 1: Predikcija rejtinga</vt:lpstr>
      <vt:lpstr>Formulacija problema 2: Rangiranje</vt:lpstr>
      <vt:lpstr>Ciljevi sistema za preporučivanje</vt:lpstr>
      <vt:lpstr>Ciljevi sistema za preporučivanje</vt:lpstr>
      <vt:lpstr>Ciljevi sistema za preporučivanje</vt:lpstr>
      <vt:lpstr>Filter bubble</vt:lpstr>
      <vt:lpstr>Filter bubble</vt:lpstr>
      <vt:lpstr>Modeli sistema za preporučivanje</vt:lpstr>
      <vt:lpstr>Kolaborativno filtriranje</vt:lpstr>
      <vt:lpstr>Žakarov koeficijent</vt:lpstr>
      <vt:lpstr>Žakarova udaljenost - primer</vt:lpstr>
      <vt:lpstr>Kosinusna sličnost</vt:lpstr>
      <vt:lpstr>Kosinusna sličnost - primer</vt:lpstr>
      <vt:lpstr>Pirsonov koeficijent korelacije</vt:lpstr>
      <vt:lpstr>Pirsonov koeficijent korelacije - primer</vt:lpstr>
      <vt:lpstr>Metode kolaborativnog filtriranja</vt:lpstr>
      <vt:lpstr>Metode zasnovane na susedstvu</vt:lpstr>
      <vt:lpstr>Metode kolaborativnog filtriranja</vt:lpstr>
      <vt:lpstr>SZP zasnovani na sadržaju</vt:lpstr>
      <vt:lpstr>SZP zasnovani na sadržaju</vt:lpstr>
      <vt:lpstr>SZP zasnovani na sadržaju</vt:lpstr>
      <vt:lpstr>SZP zasnovani na sadržaju</vt:lpstr>
      <vt:lpstr>SZP bazirani na znanju</vt:lpstr>
      <vt:lpstr>SZP bazirani na znanju</vt:lpstr>
      <vt:lpstr>SZP bazirani na ograničenjima</vt:lpstr>
      <vt:lpstr>SZP bazirani na primerima</vt:lpstr>
      <vt:lpstr>SZP bazirani ni primerima</vt:lpstr>
      <vt:lpstr>Interaktivnost SZP baziranih na znanju</vt:lpstr>
      <vt:lpstr>Poređenje SZP pristupa</vt:lpstr>
      <vt:lpstr>Demografski SZP</vt:lpstr>
      <vt:lpstr>Hibridni SZP</vt:lpstr>
      <vt:lpstr>Domenski specifični SZP</vt:lpstr>
      <vt:lpstr>SZP senzitivni za kontekst</vt:lpstr>
      <vt:lpstr>SZP senzitivni za kontekst Multidimenzionalni pristup</vt:lpstr>
      <vt:lpstr>Temporalni (Time-Sensitive) SZP</vt:lpstr>
      <vt:lpstr>Temporalni SZP</vt:lpstr>
      <vt:lpstr>Temporalni SZP</vt:lpstr>
      <vt:lpstr>Spacijalni (location-based) SZP</vt:lpstr>
      <vt:lpstr>Društveni SZP</vt:lpstr>
      <vt:lpstr>Strutkuralni SZP</vt:lpstr>
      <vt:lpstr>Zaključci</vt:lpstr>
      <vt:lpstr>Zaključci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Sistemi za preporučivanje</dc:title>
  <dc:creator>milansegedinac</dc:creator>
  <cp:lastModifiedBy>milansegedinac</cp:lastModifiedBy>
  <cp:revision>128</cp:revision>
  <dcterms:created xsi:type="dcterms:W3CDTF">2006-08-16T00:00:00Z</dcterms:created>
  <dcterms:modified xsi:type="dcterms:W3CDTF">2017-05-05T16:45:19Z</dcterms:modified>
</cp:coreProperties>
</file>