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6"/>
  </p:notesMasterIdLst>
  <p:sldIdLst>
    <p:sldId id="257" r:id="rId2"/>
    <p:sldId id="351" r:id="rId3"/>
    <p:sldId id="352" r:id="rId4"/>
    <p:sldId id="353" r:id="rId5"/>
    <p:sldId id="354" r:id="rId6"/>
    <p:sldId id="355" r:id="rId7"/>
    <p:sldId id="356" r:id="rId8"/>
    <p:sldId id="357" r:id="rId9"/>
    <p:sldId id="358" r:id="rId10"/>
    <p:sldId id="359" r:id="rId11"/>
    <p:sldId id="360" r:id="rId12"/>
    <p:sldId id="361" r:id="rId13"/>
    <p:sldId id="362" r:id="rId14"/>
    <p:sldId id="363" r:id="rId15"/>
    <p:sldId id="364" r:id="rId16"/>
    <p:sldId id="365" r:id="rId17"/>
    <p:sldId id="412" r:id="rId18"/>
    <p:sldId id="309" r:id="rId19"/>
    <p:sldId id="339" r:id="rId20"/>
    <p:sldId id="310" r:id="rId21"/>
    <p:sldId id="259" r:id="rId22"/>
    <p:sldId id="260" r:id="rId23"/>
    <p:sldId id="414" r:id="rId24"/>
    <p:sldId id="413"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12" r:id="rId38"/>
    <p:sldId id="313" r:id="rId39"/>
    <p:sldId id="314" r:id="rId40"/>
    <p:sldId id="317" r:id="rId41"/>
    <p:sldId id="319" r:id="rId42"/>
    <p:sldId id="416" r:id="rId43"/>
    <p:sldId id="331" r:id="rId44"/>
    <p:sldId id="415" r:id="rId45"/>
    <p:sldId id="332" r:id="rId46"/>
    <p:sldId id="333" r:id="rId47"/>
    <p:sldId id="329" r:id="rId48"/>
    <p:sldId id="330" r:id="rId49"/>
    <p:sldId id="417" r:id="rId50"/>
    <p:sldId id="418" r:id="rId51"/>
    <p:sldId id="419" r:id="rId52"/>
    <p:sldId id="420" r:id="rId53"/>
    <p:sldId id="422" r:id="rId54"/>
    <p:sldId id="421" r:id="rId55"/>
    <p:sldId id="318" r:id="rId56"/>
    <p:sldId id="321" r:id="rId57"/>
    <p:sldId id="320" r:id="rId58"/>
    <p:sldId id="406" r:id="rId59"/>
    <p:sldId id="407" r:id="rId60"/>
    <p:sldId id="410" r:id="rId61"/>
    <p:sldId id="408" r:id="rId62"/>
    <p:sldId id="409" r:id="rId63"/>
    <p:sldId id="322" r:id="rId64"/>
    <p:sldId id="323" r:id="rId65"/>
    <p:sldId id="400" r:id="rId66"/>
    <p:sldId id="404" r:id="rId67"/>
    <p:sldId id="337" r:id="rId68"/>
    <p:sldId id="401" r:id="rId69"/>
    <p:sldId id="402" r:id="rId70"/>
    <p:sldId id="405" r:id="rId71"/>
    <p:sldId id="403" r:id="rId72"/>
    <p:sldId id="340" r:id="rId73"/>
    <p:sldId id="341" r:id="rId74"/>
    <p:sldId id="342" r:id="rId75"/>
    <p:sldId id="343" r:id="rId76"/>
    <p:sldId id="345" r:id="rId77"/>
    <p:sldId id="346" r:id="rId78"/>
    <p:sldId id="344" r:id="rId79"/>
    <p:sldId id="347" r:id="rId80"/>
    <p:sldId id="348" r:id="rId81"/>
    <p:sldId id="349" r:id="rId82"/>
    <p:sldId id="423" r:id="rId83"/>
    <p:sldId id="424" r:id="rId84"/>
    <p:sldId id="325" r:id="rId85"/>
    <p:sldId id="326" r:id="rId86"/>
    <p:sldId id="327" r:id="rId87"/>
    <p:sldId id="261" r:id="rId88"/>
    <p:sldId id="266" r:id="rId89"/>
    <p:sldId id="268" r:id="rId90"/>
    <p:sldId id="269" r:id="rId91"/>
    <p:sldId id="270" r:id="rId92"/>
    <p:sldId id="271" r:id="rId93"/>
    <p:sldId id="272" r:id="rId94"/>
    <p:sldId id="274" r:id="rId95"/>
    <p:sldId id="276" r:id="rId96"/>
    <p:sldId id="284" r:id="rId97"/>
    <p:sldId id="369" r:id="rId98"/>
    <p:sldId id="370" r:id="rId99"/>
    <p:sldId id="371" r:id="rId100"/>
    <p:sldId id="372" r:id="rId101"/>
    <p:sldId id="373" r:id="rId102"/>
    <p:sldId id="374" r:id="rId103"/>
    <p:sldId id="375" r:id="rId104"/>
    <p:sldId id="385" r:id="rId105"/>
    <p:sldId id="376" r:id="rId106"/>
    <p:sldId id="377" r:id="rId107"/>
    <p:sldId id="378" r:id="rId108"/>
    <p:sldId id="379" r:id="rId109"/>
    <p:sldId id="380" r:id="rId110"/>
    <p:sldId id="381" r:id="rId111"/>
    <p:sldId id="382" r:id="rId112"/>
    <p:sldId id="384" r:id="rId113"/>
    <p:sldId id="386" r:id="rId114"/>
    <p:sldId id="387" r:id="rId115"/>
    <p:sldId id="388" r:id="rId116"/>
    <p:sldId id="389" r:id="rId117"/>
    <p:sldId id="390" r:id="rId118"/>
    <p:sldId id="391" r:id="rId119"/>
    <p:sldId id="392" r:id="rId120"/>
    <p:sldId id="394" r:id="rId121"/>
    <p:sldId id="393" r:id="rId122"/>
    <p:sldId id="395" r:id="rId123"/>
    <p:sldId id="396" r:id="rId124"/>
    <p:sldId id="397" r:id="rId125"/>
    <p:sldId id="398" r:id="rId126"/>
    <p:sldId id="399" r:id="rId127"/>
    <p:sldId id="285" r:id="rId128"/>
    <p:sldId id="286" r:id="rId129"/>
    <p:sldId id="287" r:id="rId130"/>
    <p:sldId id="288" r:id="rId131"/>
    <p:sldId id="289" r:id="rId132"/>
    <p:sldId id="290" r:id="rId133"/>
    <p:sldId id="291" r:id="rId134"/>
    <p:sldId id="292" r:id="rId1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9712" autoAdjust="0"/>
  </p:normalViewPr>
  <p:slideViewPr>
    <p:cSldViewPr>
      <p:cViewPr varScale="1">
        <p:scale>
          <a:sx n="92" d="100"/>
          <a:sy n="92" d="100"/>
        </p:scale>
        <p:origin x="-2082" y="-102"/>
      </p:cViewPr>
      <p:guideLst>
        <p:guide orient="horz" pos="2160"/>
        <p:guide pos="2880"/>
      </p:guideLst>
    </p:cSldViewPr>
  </p:slideViewPr>
  <p:notesTextViewPr>
    <p:cViewPr>
      <p:scale>
        <a:sx n="1" d="1"/>
        <a:sy n="1" d="1"/>
      </p:scale>
      <p:origin x="0" y="0"/>
    </p:cViewPr>
  </p:notesTextViewPr>
  <p:sorterViewPr>
    <p:cViewPr>
      <p:scale>
        <a:sx n="100" d="100"/>
        <a:sy n="100" d="100"/>
      </p:scale>
      <p:origin x="0" y="34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68505E-611A-4DC0-B739-32A43215BD50}" type="datetimeFigureOut">
              <a:rPr lang="en-US" smtClean="0"/>
              <a:t>3/9/2017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1B41F4-F94E-416B-B85B-BB4203E1ECFC}" type="slidenum">
              <a:rPr lang="en-US" smtClean="0"/>
              <a:t>‹#›</a:t>
            </a:fld>
            <a:endParaRPr lang="en-US"/>
          </a:p>
        </p:txBody>
      </p:sp>
    </p:spTree>
    <p:extLst>
      <p:ext uri="{BB962C8B-B14F-4D97-AF65-F5344CB8AC3E}">
        <p14:creationId xmlns:p14="http://schemas.microsoft.com/office/powerpoint/2010/main" val="248472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39" name="Rectangle 3"/>
          <p:cNvSpPr>
            <a:spLocks noChangeArrowheads="1"/>
          </p:cNvSpPr>
          <p:nvPr/>
        </p:nvSpPr>
        <p:spPr bwMode="auto">
          <a:xfrm>
            <a:off x="388620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defTabSz="762000"/>
            <a:r>
              <a:rPr lang="en-GB" sz="1000" i="1"/>
              <a:t>1</a:t>
            </a:r>
          </a:p>
        </p:txBody>
      </p:sp>
      <p:sp>
        <p:nvSpPr>
          <p:cNvPr id="39940" name="Rectangle 4"/>
          <p:cNvSpPr>
            <a:spLocks noChangeArrowheads="1"/>
          </p:cNvSpPr>
          <p:nvPr/>
        </p:nvSpPr>
        <p:spPr bwMode="auto">
          <a:xfrm>
            <a:off x="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1" name="Rectangle 5"/>
          <p:cNvSpPr>
            <a:spLocks noChangeArrowheads="1"/>
          </p:cNvSpPr>
          <p:nvPr/>
        </p:nvSpPr>
        <p:spPr bwMode="auto">
          <a:xfrm>
            <a:off x="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2" name="Rectangle 6"/>
          <p:cNvSpPr>
            <a:spLocks noGrp="1" noRot="1" noChangeAspect="1" noChangeArrowheads="1" noTextEdit="1"/>
          </p:cNvSpPr>
          <p:nvPr>
            <p:ph type="sldImg"/>
          </p:nvPr>
        </p:nvSpPr>
        <p:spPr>
          <a:xfrm>
            <a:off x="1298575" y="801688"/>
            <a:ext cx="4260850" cy="3195637"/>
          </a:xfrm>
          <a:ln cap="flat"/>
        </p:spPr>
      </p:sp>
      <p:sp>
        <p:nvSpPr>
          <p:cNvPr id="39943" name="Rectangle 7"/>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8620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5" name="Rectangle 3"/>
          <p:cNvSpPr>
            <a:spLocks noChangeArrowheads="1"/>
          </p:cNvSpPr>
          <p:nvPr/>
        </p:nvSpPr>
        <p:spPr bwMode="auto">
          <a:xfrm>
            <a:off x="388620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defTabSz="762000"/>
            <a:r>
              <a:rPr lang="en-GB" sz="1000" i="1"/>
              <a:t>15</a:t>
            </a:r>
          </a:p>
        </p:txBody>
      </p:sp>
      <p:sp>
        <p:nvSpPr>
          <p:cNvPr id="54276" name="Rectangle 4"/>
          <p:cNvSpPr>
            <a:spLocks noChangeArrowheads="1"/>
          </p:cNvSpPr>
          <p:nvPr/>
        </p:nvSpPr>
        <p:spPr bwMode="auto">
          <a:xfrm>
            <a:off x="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7" name="Rectangle 5"/>
          <p:cNvSpPr>
            <a:spLocks noChangeArrowheads="1"/>
          </p:cNvSpPr>
          <p:nvPr/>
        </p:nvSpPr>
        <p:spPr bwMode="auto">
          <a:xfrm>
            <a:off x="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8" name="Rectangle 6"/>
          <p:cNvSpPr>
            <a:spLocks noGrp="1" noRot="1" noChangeAspect="1" noChangeArrowheads="1" noTextEdit="1"/>
          </p:cNvSpPr>
          <p:nvPr>
            <p:ph type="sldImg"/>
          </p:nvPr>
        </p:nvSpPr>
        <p:spPr>
          <a:xfrm>
            <a:off x="1298575" y="801688"/>
            <a:ext cx="4260850" cy="3195637"/>
          </a:xfrm>
          <a:ln cap="flat"/>
        </p:spPr>
      </p:sp>
      <p:sp>
        <p:nvSpPr>
          <p:cNvPr id="54279" name="Rectangle 7"/>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388620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9" name="Rectangle 3"/>
          <p:cNvSpPr>
            <a:spLocks noChangeArrowheads="1"/>
          </p:cNvSpPr>
          <p:nvPr/>
        </p:nvSpPr>
        <p:spPr bwMode="auto">
          <a:xfrm>
            <a:off x="388620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defTabSz="762000"/>
            <a:r>
              <a:rPr lang="en-GB" sz="1000" i="1"/>
              <a:t>16</a:t>
            </a:r>
          </a:p>
        </p:txBody>
      </p:sp>
      <p:sp>
        <p:nvSpPr>
          <p:cNvPr id="55300" name="Rectangle 4"/>
          <p:cNvSpPr>
            <a:spLocks noChangeArrowheads="1"/>
          </p:cNvSpPr>
          <p:nvPr/>
        </p:nvSpPr>
        <p:spPr bwMode="auto">
          <a:xfrm>
            <a:off x="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1" name="Rectangle 5"/>
          <p:cNvSpPr>
            <a:spLocks noChangeArrowheads="1"/>
          </p:cNvSpPr>
          <p:nvPr/>
        </p:nvSpPr>
        <p:spPr bwMode="auto">
          <a:xfrm>
            <a:off x="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2" name="Rectangle 6"/>
          <p:cNvSpPr>
            <a:spLocks noGrp="1" noRot="1" noChangeAspect="1" noChangeArrowheads="1" noTextEdit="1"/>
          </p:cNvSpPr>
          <p:nvPr>
            <p:ph type="sldImg"/>
          </p:nvPr>
        </p:nvSpPr>
        <p:spPr>
          <a:xfrm>
            <a:off x="1298575" y="801688"/>
            <a:ext cx="4260850" cy="3195637"/>
          </a:xfrm>
          <a:ln cap="flat"/>
        </p:spPr>
      </p:sp>
      <p:sp>
        <p:nvSpPr>
          <p:cNvPr id="55303" name="Rectangle 7"/>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88620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7" name="Rectangle 3"/>
          <p:cNvSpPr>
            <a:spLocks noChangeArrowheads="1"/>
          </p:cNvSpPr>
          <p:nvPr/>
        </p:nvSpPr>
        <p:spPr bwMode="auto">
          <a:xfrm>
            <a:off x="388620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defTabSz="762000"/>
            <a:r>
              <a:rPr lang="en-GB" sz="1000" i="1"/>
              <a:t>18</a:t>
            </a:r>
          </a:p>
        </p:txBody>
      </p:sp>
      <p:sp>
        <p:nvSpPr>
          <p:cNvPr id="57348" name="Rectangle 4"/>
          <p:cNvSpPr>
            <a:spLocks noChangeArrowheads="1"/>
          </p:cNvSpPr>
          <p:nvPr/>
        </p:nvSpPr>
        <p:spPr bwMode="auto">
          <a:xfrm>
            <a:off x="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9" name="Rectangle 5"/>
          <p:cNvSpPr>
            <a:spLocks noChangeArrowheads="1"/>
          </p:cNvSpPr>
          <p:nvPr/>
        </p:nvSpPr>
        <p:spPr bwMode="auto">
          <a:xfrm>
            <a:off x="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0" name="Rectangle 6"/>
          <p:cNvSpPr>
            <a:spLocks noGrp="1" noRot="1" noChangeAspect="1" noChangeArrowheads="1" noTextEdit="1"/>
          </p:cNvSpPr>
          <p:nvPr>
            <p:ph type="sldImg"/>
          </p:nvPr>
        </p:nvSpPr>
        <p:spPr>
          <a:xfrm>
            <a:off x="1298575" y="801688"/>
            <a:ext cx="4260850" cy="3195637"/>
          </a:xfrm>
          <a:ln cap="flat"/>
        </p:spPr>
      </p:sp>
      <p:sp>
        <p:nvSpPr>
          <p:cNvPr id="57351" name="Rectangle 7"/>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388620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5" name="Rectangle 3"/>
          <p:cNvSpPr>
            <a:spLocks noChangeArrowheads="1"/>
          </p:cNvSpPr>
          <p:nvPr/>
        </p:nvSpPr>
        <p:spPr bwMode="auto">
          <a:xfrm>
            <a:off x="388620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defTabSz="762000"/>
            <a:r>
              <a:rPr lang="en-GB" sz="1000" i="1"/>
              <a:t>19</a:t>
            </a:r>
          </a:p>
        </p:txBody>
      </p:sp>
      <p:sp>
        <p:nvSpPr>
          <p:cNvPr id="59396" name="Rectangle 4"/>
          <p:cNvSpPr>
            <a:spLocks noChangeArrowheads="1"/>
          </p:cNvSpPr>
          <p:nvPr/>
        </p:nvSpPr>
        <p:spPr bwMode="auto">
          <a:xfrm>
            <a:off x="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7" name="Rectangle 5"/>
          <p:cNvSpPr>
            <a:spLocks noChangeArrowheads="1"/>
          </p:cNvSpPr>
          <p:nvPr/>
        </p:nvSpPr>
        <p:spPr bwMode="auto">
          <a:xfrm>
            <a:off x="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8" name="Rectangle 6"/>
          <p:cNvSpPr>
            <a:spLocks noGrp="1" noChangeArrowheads="1"/>
          </p:cNvSpPr>
          <p:nvPr>
            <p:ph type="body" idx="1"/>
          </p:nvPr>
        </p:nvSpPr>
        <p:spPr>
          <a:noFill/>
        </p:spPr>
        <p:txBody>
          <a:bodyPr/>
          <a:lstStyle/>
          <a:p>
            <a:endParaRPr lang="en-US" smtClean="0"/>
          </a:p>
        </p:txBody>
      </p:sp>
      <p:sp>
        <p:nvSpPr>
          <p:cNvPr id="59399" name="Rectangle 7"/>
          <p:cNvSpPr>
            <a:spLocks noGrp="1" noRot="1" noChangeAspect="1" noChangeArrowheads="1" noTextEdit="1"/>
          </p:cNvSpPr>
          <p:nvPr>
            <p:ph type="sldImg"/>
          </p:nvPr>
        </p:nvSpPr>
        <p:spPr>
          <a:xfrm>
            <a:off x="1298575" y="801688"/>
            <a:ext cx="4260850" cy="3195637"/>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388620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87" name="Rectangle 3"/>
          <p:cNvSpPr>
            <a:spLocks noChangeArrowheads="1"/>
          </p:cNvSpPr>
          <p:nvPr/>
        </p:nvSpPr>
        <p:spPr bwMode="auto">
          <a:xfrm>
            <a:off x="388620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defTabSz="762000"/>
            <a:r>
              <a:rPr lang="en-GB" sz="1000" i="1"/>
              <a:t>22</a:t>
            </a:r>
          </a:p>
        </p:txBody>
      </p:sp>
      <p:sp>
        <p:nvSpPr>
          <p:cNvPr id="67588" name="Rectangle 4"/>
          <p:cNvSpPr>
            <a:spLocks noChangeArrowheads="1"/>
          </p:cNvSpPr>
          <p:nvPr/>
        </p:nvSpPr>
        <p:spPr bwMode="auto">
          <a:xfrm>
            <a:off x="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89" name="Rectangle 5"/>
          <p:cNvSpPr>
            <a:spLocks noChangeArrowheads="1"/>
          </p:cNvSpPr>
          <p:nvPr/>
        </p:nvSpPr>
        <p:spPr bwMode="auto">
          <a:xfrm>
            <a:off x="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0" name="Rectangle 6"/>
          <p:cNvSpPr>
            <a:spLocks noGrp="1" noRot="1" noChangeAspect="1" noChangeArrowheads="1" noTextEdit="1"/>
          </p:cNvSpPr>
          <p:nvPr>
            <p:ph type="sldImg"/>
          </p:nvPr>
        </p:nvSpPr>
        <p:spPr>
          <a:xfrm>
            <a:off x="1298575" y="801688"/>
            <a:ext cx="4260850" cy="3195637"/>
          </a:xfrm>
          <a:ln cap="flat"/>
        </p:spPr>
      </p:sp>
      <p:sp>
        <p:nvSpPr>
          <p:cNvPr id="67591" name="Rectangle 7"/>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388620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1" name="Rectangle 3"/>
          <p:cNvSpPr>
            <a:spLocks noChangeArrowheads="1"/>
          </p:cNvSpPr>
          <p:nvPr/>
        </p:nvSpPr>
        <p:spPr bwMode="auto">
          <a:xfrm>
            <a:off x="388620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defTabSz="762000"/>
            <a:r>
              <a:rPr lang="en-GB" sz="1000" i="1"/>
              <a:t>23</a:t>
            </a:r>
          </a:p>
        </p:txBody>
      </p:sp>
      <p:sp>
        <p:nvSpPr>
          <p:cNvPr id="68612" name="Rectangle 4"/>
          <p:cNvSpPr>
            <a:spLocks noChangeArrowheads="1"/>
          </p:cNvSpPr>
          <p:nvPr/>
        </p:nvSpPr>
        <p:spPr bwMode="auto">
          <a:xfrm>
            <a:off x="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3" name="Rectangle 5"/>
          <p:cNvSpPr>
            <a:spLocks noChangeArrowheads="1"/>
          </p:cNvSpPr>
          <p:nvPr/>
        </p:nvSpPr>
        <p:spPr bwMode="auto">
          <a:xfrm>
            <a:off x="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4" name="Rectangle 6"/>
          <p:cNvSpPr>
            <a:spLocks noGrp="1" noRot="1" noChangeAspect="1" noChangeArrowheads="1" noTextEdit="1"/>
          </p:cNvSpPr>
          <p:nvPr>
            <p:ph type="sldImg"/>
          </p:nvPr>
        </p:nvSpPr>
        <p:spPr>
          <a:xfrm>
            <a:off x="1298575" y="801688"/>
            <a:ext cx="4260850" cy="3195637"/>
          </a:xfrm>
          <a:ln cap="flat"/>
        </p:spPr>
      </p:sp>
      <p:sp>
        <p:nvSpPr>
          <p:cNvPr id="68615" name="Rectangle 7"/>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388620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5" name="Rectangle 3"/>
          <p:cNvSpPr>
            <a:spLocks noChangeArrowheads="1"/>
          </p:cNvSpPr>
          <p:nvPr/>
        </p:nvSpPr>
        <p:spPr bwMode="auto">
          <a:xfrm>
            <a:off x="388620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defTabSz="762000"/>
            <a:r>
              <a:rPr lang="en-GB" sz="1000" i="1"/>
              <a:t>24</a:t>
            </a:r>
          </a:p>
        </p:txBody>
      </p:sp>
      <p:sp>
        <p:nvSpPr>
          <p:cNvPr id="69636" name="Rectangle 4"/>
          <p:cNvSpPr>
            <a:spLocks noChangeArrowheads="1"/>
          </p:cNvSpPr>
          <p:nvPr/>
        </p:nvSpPr>
        <p:spPr bwMode="auto">
          <a:xfrm>
            <a:off x="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7" name="Rectangle 5"/>
          <p:cNvSpPr>
            <a:spLocks noChangeArrowheads="1"/>
          </p:cNvSpPr>
          <p:nvPr/>
        </p:nvSpPr>
        <p:spPr bwMode="auto">
          <a:xfrm>
            <a:off x="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8" name="Rectangle 6"/>
          <p:cNvSpPr>
            <a:spLocks noGrp="1" noRot="1" noChangeAspect="1" noChangeArrowheads="1" noTextEdit="1"/>
          </p:cNvSpPr>
          <p:nvPr>
            <p:ph type="sldImg"/>
          </p:nvPr>
        </p:nvSpPr>
        <p:spPr>
          <a:xfrm>
            <a:off x="1298575" y="801688"/>
            <a:ext cx="4260850" cy="3195637"/>
          </a:xfrm>
          <a:ln cap="flat"/>
        </p:spPr>
      </p:sp>
      <p:sp>
        <p:nvSpPr>
          <p:cNvPr id="69639" name="Rectangle 7"/>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388620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59" name="Rectangle 3"/>
          <p:cNvSpPr>
            <a:spLocks noChangeArrowheads="1"/>
          </p:cNvSpPr>
          <p:nvPr/>
        </p:nvSpPr>
        <p:spPr bwMode="auto">
          <a:xfrm>
            <a:off x="388620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defTabSz="762000"/>
            <a:r>
              <a:rPr lang="en-GB" sz="1000" i="1"/>
              <a:t>25</a:t>
            </a:r>
          </a:p>
        </p:txBody>
      </p:sp>
      <p:sp>
        <p:nvSpPr>
          <p:cNvPr id="70660" name="Rectangle 4"/>
          <p:cNvSpPr>
            <a:spLocks noChangeArrowheads="1"/>
          </p:cNvSpPr>
          <p:nvPr/>
        </p:nvSpPr>
        <p:spPr bwMode="auto">
          <a:xfrm>
            <a:off x="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1" name="Rectangle 5"/>
          <p:cNvSpPr>
            <a:spLocks noChangeArrowheads="1"/>
          </p:cNvSpPr>
          <p:nvPr/>
        </p:nvSpPr>
        <p:spPr bwMode="auto">
          <a:xfrm>
            <a:off x="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2" name="Rectangle 6"/>
          <p:cNvSpPr>
            <a:spLocks noGrp="1" noRot="1" noChangeAspect="1" noChangeArrowheads="1" noTextEdit="1"/>
          </p:cNvSpPr>
          <p:nvPr>
            <p:ph type="sldImg"/>
          </p:nvPr>
        </p:nvSpPr>
        <p:spPr>
          <a:xfrm>
            <a:off x="1298575" y="801688"/>
            <a:ext cx="4260850" cy="3195637"/>
          </a:xfrm>
          <a:ln cap="flat"/>
        </p:spPr>
      </p:sp>
      <p:sp>
        <p:nvSpPr>
          <p:cNvPr id="70663" name="Rectangle 7"/>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388620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3" name="Rectangle 3"/>
          <p:cNvSpPr>
            <a:spLocks noChangeArrowheads="1"/>
          </p:cNvSpPr>
          <p:nvPr/>
        </p:nvSpPr>
        <p:spPr bwMode="auto">
          <a:xfrm>
            <a:off x="388620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defTabSz="762000"/>
            <a:r>
              <a:rPr lang="en-GB" sz="1000" i="1"/>
              <a:t>26</a:t>
            </a:r>
          </a:p>
        </p:txBody>
      </p:sp>
      <p:sp>
        <p:nvSpPr>
          <p:cNvPr id="71684" name="Rectangle 4"/>
          <p:cNvSpPr>
            <a:spLocks noChangeArrowheads="1"/>
          </p:cNvSpPr>
          <p:nvPr/>
        </p:nvSpPr>
        <p:spPr bwMode="auto">
          <a:xfrm>
            <a:off x="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5" name="Rectangle 5"/>
          <p:cNvSpPr>
            <a:spLocks noChangeArrowheads="1"/>
          </p:cNvSpPr>
          <p:nvPr/>
        </p:nvSpPr>
        <p:spPr bwMode="auto">
          <a:xfrm>
            <a:off x="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6" name="Rectangle 6"/>
          <p:cNvSpPr>
            <a:spLocks noGrp="1" noRot="1" noChangeAspect="1" noChangeArrowheads="1" noTextEdit="1"/>
          </p:cNvSpPr>
          <p:nvPr>
            <p:ph type="sldImg"/>
          </p:nvPr>
        </p:nvSpPr>
        <p:spPr>
          <a:xfrm>
            <a:off x="1298575" y="801688"/>
            <a:ext cx="4260850" cy="3195637"/>
          </a:xfrm>
          <a:ln cap="flat"/>
        </p:spPr>
      </p:sp>
      <p:sp>
        <p:nvSpPr>
          <p:cNvPr id="71687" name="Rectangle 7"/>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88620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07" name="Rectangle 3"/>
          <p:cNvSpPr>
            <a:spLocks noChangeArrowheads="1"/>
          </p:cNvSpPr>
          <p:nvPr/>
        </p:nvSpPr>
        <p:spPr bwMode="auto">
          <a:xfrm>
            <a:off x="388620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defTabSz="762000"/>
            <a:r>
              <a:rPr lang="en-GB" sz="1000" i="1"/>
              <a:t>27</a:t>
            </a:r>
          </a:p>
        </p:txBody>
      </p:sp>
      <p:sp>
        <p:nvSpPr>
          <p:cNvPr id="72708" name="Rectangle 4"/>
          <p:cNvSpPr>
            <a:spLocks noChangeArrowheads="1"/>
          </p:cNvSpPr>
          <p:nvPr/>
        </p:nvSpPr>
        <p:spPr bwMode="auto">
          <a:xfrm>
            <a:off x="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09" name="Rectangle 5"/>
          <p:cNvSpPr>
            <a:spLocks noChangeArrowheads="1"/>
          </p:cNvSpPr>
          <p:nvPr/>
        </p:nvSpPr>
        <p:spPr bwMode="auto">
          <a:xfrm>
            <a:off x="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0" name="Rectangle 6"/>
          <p:cNvSpPr>
            <a:spLocks noGrp="1" noRot="1" noChangeAspect="1" noChangeArrowheads="1" noTextEdit="1"/>
          </p:cNvSpPr>
          <p:nvPr>
            <p:ph type="sldImg"/>
          </p:nvPr>
        </p:nvSpPr>
        <p:spPr>
          <a:xfrm>
            <a:off x="1298575" y="801688"/>
            <a:ext cx="4260850" cy="3195637"/>
          </a:xfrm>
          <a:ln cap="flat"/>
        </p:spPr>
      </p:sp>
      <p:sp>
        <p:nvSpPr>
          <p:cNvPr id="72711" name="Rectangle 7"/>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620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7" name="Rectangle 3"/>
          <p:cNvSpPr>
            <a:spLocks noChangeArrowheads="1"/>
          </p:cNvSpPr>
          <p:nvPr/>
        </p:nvSpPr>
        <p:spPr bwMode="auto">
          <a:xfrm>
            <a:off x="388620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defTabSz="762000"/>
            <a:r>
              <a:rPr lang="en-GB" sz="1000" i="1"/>
              <a:t>3</a:t>
            </a:r>
          </a:p>
        </p:txBody>
      </p:sp>
      <p:sp>
        <p:nvSpPr>
          <p:cNvPr id="41988" name="Rectangle 4"/>
          <p:cNvSpPr>
            <a:spLocks noChangeArrowheads="1"/>
          </p:cNvSpPr>
          <p:nvPr/>
        </p:nvSpPr>
        <p:spPr bwMode="auto">
          <a:xfrm>
            <a:off x="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9" name="Rectangle 5"/>
          <p:cNvSpPr>
            <a:spLocks noChangeArrowheads="1"/>
          </p:cNvSpPr>
          <p:nvPr/>
        </p:nvSpPr>
        <p:spPr bwMode="auto">
          <a:xfrm>
            <a:off x="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0" name="Rectangle 6"/>
          <p:cNvSpPr>
            <a:spLocks noGrp="1" noRot="1" noChangeAspect="1" noChangeArrowheads="1" noTextEdit="1"/>
          </p:cNvSpPr>
          <p:nvPr>
            <p:ph type="sldImg"/>
          </p:nvPr>
        </p:nvSpPr>
        <p:spPr>
          <a:xfrm>
            <a:off x="1298575" y="801688"/>
            <a:ext cx="4260850" cy="3195637"/>
          </a:xfrm>
          <a:ln cap="flat"/>
        </p:spPr>
      </p:sp>
      <p:sp>
        <p:nvSpPr>
          <p:cNvPr id="41991" name="Rectangle 7"/>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388620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31" name="Rectangle 3"/>
          <p:cNvSpPr>
            <a:spLocks noChangeArrowheads="1"/>
          </p:cNvSpPr>
          <p:nvPr/>
        </p:nvSpPr>
        <p:spPr bwMode="auto">
          <a:xfrm>
            <a:off x="388620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defTabSz="762000"/>
            <a:r>
              <a:rPr lang="en-GB" sz="1000" i="1"/>
              <a:t>28</a:t>
            </a:r>
          </a:p>
        </p:txBody>
      </p:sp>
      <p:sp>
        <p:nvSpPr>
          <p:cNvPr id="73732" name="Rectangle 4"/>
          <p:cNvSpPr>
            <a:spLocks noChangeArrowheads="1"/>
          </p:cNvSpPr>
          <p:nvPr/>
        </p:nvSpPr>
        <p:spPr bwMode="auto">
          <a:xfrm>
            <a:off x="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33" name="Rectangle 5"/>
          <p:cNvSpPr>
            <a:spLocks noChangeArrowheads="1"/>
          </p:cNvSpPr>
          <p:nvPr/>
        </p:nvSpPr>
        <p:spPr bwMode="auto">
          <a:xfrm>
            <a:off x="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34" name="Rectangle 6"/>
          <p:cNvSpPr>
            <a:spLocks noGrp="1" noRot="1" noChangeAspect="1" noChangeArrowheads="1" noTextEdit="1"/>
          </p:cNvSpPr>
          <p:nvPr>
            <p:ph type="sldImg"/>
          </p:nvPr>
        </p:nvSpPr>
        <p:spPr>
          <a:xfrm>
            <a:off x="1298575" y="801688"/>
            <a:ext cx="4260850" cy="3195637"/>
          </a:xfrm>
          <a:ln cap="flat"/>
        </p:spPr>
      </p:sp>
      <p:sp>
        <p:nvSpPr>
          <p:cNvPr id="73735" name="Rectangle 7"/>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8620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5" name="Rectangle 3"/>
          <p:cNvSpPr>
            <a:spLocks noChangeArrowheads="1"/>
          </p:cNvSpPr>
          <p:nvPr/>
        </p:nvSpPr>
        <p:spPr bwMode="auto">
          <a:xfrm>
            <a:off x="388620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defTabSz="762000"/>
            <a:r>
              <a:rPr lang="en-GB" sz="1000" i="1"/>
              <a:t>29</a:t>
            </a:r>
          </a:p>
        </p:txBody>
      </p:sp>
      <p:sp>
        <p:nvSpPr>
          <p:cNvPr id="74756" name="Rectangle 4"/>
          <p:cNvSpPr>
            <a:spLocks noChangeArrowheads="1"/>
          </p:cNvSpPr>
          <p:nvPr/>
        </p:nvSpPr>
        <p:spPr bwMode="auto">
          <a:xfrm>
            <a:off x="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7" name="Rectangle 5"/>
          <p:cNvSpPr>
            <a:spLocks noChangeArrowheads="1"/>
          </p:cNvSpPr>
          <p:nvPr/>
        </p:nvSpPr>
        <p:spPr bwMode="auto">
          <a:xfrm>
            <a:off x="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8" name="Rectangle 6"/>
          <p:cNvSpPr>
            <a:spLocks noGrp="1" noRot="1" noChangeAspect="1" noChangeArrowheads="1" noTextEdit="1"/>
          </p:cNvSpPr>
          <p:nvPr>
            <p:ph type="sldImg"/>
          </p:nvPr>
        </p:nvSpPr>
        <p:spPr>
          <a:xfrm>
            <a:off x="1298575" y="801688"/>
            <a:ext cx="4260850" cy="3195637"/>
          </a:xfrm>
          <a:ln cap="flat"/>
        </p:spPr>
      </p:sp>
      <p:sp>
        <p:nvSpPr>
          <p:cNvPr id="74759" name="Rectangle 7"/>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388620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79" name="Rectangle 3"/>
          <p:cNvSpPr>
            <a:spLocks noChangeArrowheads="1"/>
          </p:cNvSpPr>
          <p:nvPr/>
        </p:nvSpPr>
        <p:spPr bwMode="auto">
          <a:xfrm>
            <a:off x="388620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defTabSz="762000"/>
            <a:r>
              <a:rPr lang="en-GB" sz="1000" i="1"/>
              <a:t>30</a:t>
            </a:r>
          </a:p>
        </p:txBody>
      </p:sp>
      <p:sp>
        <p:nvSpPr>
          <p:cNvPr id="75780" name="Rectangle 4"/>
          <p:cNvSpPr>
            <a:spLocks noChangeArrowheads="1"/>
          </p:cNvSpPr>
          <p:nvPr/>
        </p:nvSpPr>
        <p:spPr bwMode="auto">
          <a:xfrm>
            <a:off x="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1" name="Rectangle 5"/>
          <p:cNvSpPr>
            <a:spLocks noChangeArrowheads="1"/>
          </p:cNvSpPr>
          <p:nvPr/>
        </p:nvSpPr>
        <p:spPr bwMode="auto">
          <a:xfrm>
            <a:off x="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2" name="Rectangle 6"/>
          <p:cNvSpPr>
            <a:spLocks noGrp="1" noRot="1" noChangeAspect="1" noChangeArrowheads="1" noTextEdit="1"/>
          </p:cNvSpPr>
          <p:nvPr>
            <p:ph type="sldImg"/>
          </p:nvPr>
        </p:nvSpPr>
        <p:spPr>
          <a:xfrm>
            <a:off x="1298575" y="801688"/>
            <a:ext cx="4260850" cy="3195637"/>
          </a:xfrm>
          <a:ln cap="flat"/>
        </p:spPr>
      </p:sp>
      <p:sp>
        <p:nvSpPr>
          <p:cNvPr id="75783" name="Rectangle 7"/>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88620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1" name="Rectangle 3"/>
          <p:cNvSpPr>
            <a:spLocks noChangeArrowheads="1"/>
          </p:cNvSpPr>
          <p:nvPr/>
        </p:nvSpPr>
        <p:spPr bwMode="auto">
          <a:xfrm>
            <a:off x="388620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defTabSz="762000"/>
            <a:r>
              <a:rPr lang="en-GB" sz="1000" i="1"/>
              <a:t>4</a:t>
            </a:r>
          </a:p>
        </p:txBody>
      </p:sp>
      <p:sp>
        <p:nvSpPr>
          <p:cNvPr id="43012" name="Rectangle 4"/>
          <p:cNvSpPr>
            <a:spLocks noChangeArrowheads="1"/>
          </p:cNvSpPr>
          <p:nvPr/>
        </p:nvSpPr>
        <p:spPr bwMode="auto">
          <a:xfrm>
            <a:off x="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3" name="Rectangle 5"/>
          <p:cNvSpPr>
            <a:spLocks noChangeArrowheads="1"/>
          </p:cNvSpPr>
          <p:nvPr/>
        </p:nvSpPr>
        <p:spPr bwMode="auto">
          <a:xfrm>
            <a:off x="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4" name="Rectangle 6"/>
          <p:cNvSpPr>
            <a:spLocks noGrp="1" noRot="1" noChangeAspect="1" noChangeArrowheads="1" noTextEdit="1"/>
          </p:cNvSpPr>
          <p:nvPr>
            <p:ph type="sldImg"/>
          </p:nvPr>
        </p:nvSpPr>
        <p:spPr>
          <a:xfrm>
            <a:off x="1298575" y="801688"/>
            <a:ext cx="4260850" cy="3195637"/>
          </a:xfrm>
          <a:ln cap="flat"/>
        </p:spPr>
      </p:sp>
      <p:sp>
        <p:nvSpPr>
          <p:cNvPr id="43015" name="Rectangle 7"/>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1" name="Rectangle 3"/>
          <p:cNvSpPr>
            <a:spLocks noChangeArrowheads="1"/>
          </p:cNvSpPr>
          <p:nvPr/>
        </p:nvSpPr>
        <p:spPr bwMode="auto">
          <a:xfrm>
            <a:off x="388620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defTabSz="762000"/>
            <a:r>
              <a:rPr lang="en-GB" sz="1000" i="1"/>
              <a:t>9</a:t>
            </a:r>
          </a:p>
        </p:txBody>
      </p:sp>
      <p:sp>
        <p:nvSpPr>
          <p:cNvPr id="48132" name="Rectangle 4"/>
          <p:cNvSpPr>
            <a:spLocks noChangeArrowheads="1"/>
          </p:cNvSpPr>
          <p:nvPr/>
        </p:nvSpPr>
        <p:spPr bwMode="auto">
          <a:xfrm>
            <a:off x="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3" name="Rectangle 5"/>
          <p:cNvSpPr>
            <a:spLocks noChangeArrowheads="1"/>
          </p:cNvSpPr>
          <p:nvPr/>
        </p:nvSpPr>
        <p:spPr bwMode="auto">
          <a:xfrm>
            <a:off x="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4" name="Rectangle 6"/>
          <p:cNvSpPr>
            <a:spLocks noGrp="1" noRot="1" noChangeAspect="1" noChangeArrowheads="1" noTextEdit="1"/>
          </p:cNvSpPr>
          <p:nvPr>
            <p:ph type="sldImg"/>
          </p:nvPr>
        </p:nvSpPr>
        <p:spPr>
          <a:xfrm>
            <a:off x="1298575" y="801688"/>
            <a:ext cx="4260850" cy="3195637"/>
          </a:xfrm>
          <a:ln cap="flat"/>
        </p:spPr>
      </p:sp>
      <p:sp>
        <p:nvSpPr>
          <p:cNvPr id="48135" name="Rectangle 7"/>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8620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5" name="Rectangle 3"/>
          <p:cNvSpPr>
            <a:spLocks noChangeArrowheads="1"/>
          </p:cNvSpPr>
          <p:nvPr/>
        </p:nvSpPr>
        <p:spPr bwMode="auto">
          <a:xfrm>
            <a:off x="388620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defTabSz="762000"/>
            <a:r>
              <a:rPr lang="en-GB" sz="1000" i="1"/>
              <a:t>5</a:t>
            </a:r>
          </a:p>
        </p:txBody>
      </p:sp>
      <p:sp>
        <p:nvSpPr>
          <p:cNvPr id="44036" name="Rectangle 4"/>
          <p:cNvSpPr>
            <a:spLocks noChangeArrowheads="1"/>
          </p:cNvSpPr>
          <p:nvPr/>
        </p:nvSpPr>
        <p:spPr bwMode="auto">
          <a:xfrm>
            <a:off x="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7" name="Rectangle 5"/>
          <p:cNvSpPr>
            <a:spLocks noChangeArrowheads="1"/>
          </p:cNvSpPr>
          <p:nvPr/>
        </p:nvSpPr>
        <p:spPr bwMode="auto">
          <a:xfrm>
            <a:off x="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8" name="Rectangle 6"/>
          <p:cNvSpPr>
            <a:spLocks noGrp="1" noRot="1" noChangeAspect="1" noChangeArrowheads="1" noTextEdit="1"/>
          </p:cNvSpPr>
          <p:nvPr>
            <p:ph type="sldImg"/>
          </p:nvPr>
        </p:nvSpPr>
        <p:spPr>
          <a:xfrm>
            <a:off x="1298575" y="801688"/>
            <a:ext cx="4260850" cy="3195637"/>
          </a:xfrm>
          <a:ln cap="flat"/>
        </p:spPr>
      </p:sp>
      <p:sp>
        <p:nvSpPr>
          <p:cNvPr id="44039" name="Rectangle 7"/>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88620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5" name="Rectangle 3"/>
          <p:cNvSpPr>
            <a:spLocks noChangeArrowheads="1"/>
          </p:cNvSpPr>
          <p:nvPr/>
        </p:nvSpPr>
        <p:spPr bwMode="auto">
          <a:xfrm>
            <a:off x="388620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defTabSz="762000"/>
            <a:r>
              <a:rPr lang="en-GB" sz="1000" i="1"/>
              <a:t>10</a:t>
            </a:r>
          </a:p>
        </p:txBody>
      </p:sp>
      <p:sp>
        <p:nvSpPr>
          <p:cNvPr id="49156" name="Rectangle 4"/>
          <p:cNvSpPr>
            <a:spLocks noChangeArrowheads="1"/>
          </p:cNvSpPr>
          <p:nvPr/>
        </p:nvSpPr>
        <p:spPr bwMode="auto">
          <a:xfrm>
            <a:off x="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7" name="Rectangle 5"/>
          <p:cNvSpPr>
            <a:spLocks noChangeArrowheads="1"/>
          </p:cNvSpPr>
          <p:nvPr/>
        </p:nvSpPr>
        <p:spPr bwMode="auto">
          <a:xfrm>
            <a:off x="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8" name="Rectangle 6"/>
          <p:cNvSpPr>
            <a:spLocks noGrp="1" noRot="1" noChangeAspect="1" noChangeArrowheads="1" noTextEdit="1"/>
          </p:cNvSpPr>
          <p:nvPr>
            <p:ph type="sldImg"/>
          </p:nvPr>
        </p:nvSpPr>
        <p:spPr>
          <a:xfrm>
            <a:off x="1298575" y="801688"/>
            <a:ext cx="4260850" cy="3195637"/>
          </a:xfrm>
          <a:ln cap="flat"/>
        </p:spPr>
      </p:sp>
      <p:sp>
        <p:nvSpPr>
          <p:cNvPr id="49159" name="Rectangle 7"/>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88620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3" name="Rectangle 3"/>
          <p:cNvSpPr>
            <a:spLocks noChangeArrowheads="1"/>
          </p:cNvSpPr>
          <p:nvPr/>
        </p:nvSpPr>
        <p:spPr bwMode="auto">
          <a:xfrm>
            <a:off x="388620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defTabSz="762000"/>
            <a:r>
              <a:rPr lang="en-GB" sz="1000" i="1"/>
              <a:t>12</a:t>
            </a:r>
          </a:p>
        </p:txBody>
      </p:sp>
      <p:sp>
        <p:nvSpPr>
          <p:cNvPr id="51204" name="Rectangle 4"/>
          <p:cNvSpPr>
            <a:spLocks noChangeArrowheads="1"/>
          </p:cNvSpPr>
          <p:nvPr/>
        </p:nvSpPr>
        <p:spPr bwMode="auto">
          <a:xfrm>
            <a:off x="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5" name="Rectangle 5"/>
          <p:cNvSpPr>
            <a:spLocks noChangeArrowheads="1"/>
          </p:cNvSpPr>
          <p:nvPr/>
        </p:nvSpPr>
        <p:spPr bwMode="auto">
          <a:xfrm>
            <a:off x="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6" name="Rectangle 6"/>
          <p:cNvSpPr>
            <a:spLocks noGrp="1" noRot="1" noChangeAspect="1" noChangeArrowheads="1" noTextEdit="1"/>
          </p:cNvSpPr>
          <p:nvPr>
            <p:ph type="sldImg"/>
          </p:nvPr>
        </p:nvSpPr>
        <p:spPr>
          <a:xfrm>
            <a:off x="1298575" y="801688"/>
            <a:ext cx="4260850" cy="3195637"/>
          </a:xfrm>
          <a:ln cap="flat"/>
        </p:spPr>
      </p:sp>
      <p:sp>
        <p:nvSpPr>
          <p:cNvPr id="51207" name="Rectangle 7"/>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7" name="Rectangle 3"/>
          <p:cNvSpPr>
            <a:spLocks noChangeArrowheads="1"/>
          </p:cNvSpPr>
          <p:nvPr/>
        </p:nvSpPr>
        <p:spPr bwMode="auto">
          <a:xfrm>
            <a:off x="388620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defTabSz="762000"/>
            <a:r>
              <a:rPr lang="en-GB" sz="1000" i="1"/>
              <a:t>13</a:t>
            </a:r>
          </a:p>
        </p:txBody>
      </p:sp>
      <p:sp>
        <p:nvSpPr>
          <p:cNvPr id="52228" name="Rectangle 4"/>
          <p:cNvSpPr>
            <a:spLocks noChangeArrowheads="1"/>
          </p:cNvSpPr>
          <p:nvPr/>
        </p:nvSpPr>
        <p:spPr bwMode="auto">
          <a:xfrm>
            <a:off x="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9" name="Rectangle 5"/>
          <p:cNvSpPr>
            <a:spLocks noChangeArrowheads="1"/>
          </p:cNvSpPr>
          <p:nvPr/>
        </p:nvSpPr>
        <p:spPr bwMode="auto">
          <a:xfrm>
            <a:off x="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0" name="Rectangle 6"/>
          <p:cNvSpPr>
            <a:spLocks noGrp="1" noRot="1" noChangeAspect="1" noChangeArrowheads="1" noTextEdit="1"/>
          </p:cNvSpPr>
          <p:nvPr>
            <p:ph type="sldImg"/>
          </p:nvPr>
        </p:nvSpPr>
        <p:spPr>
          <a:xfrm>
            <a:off x="1298575" y="801688"/>
            <a:ext cx="4260850" cy="3195637"/>
          </a:xfrm>
          <a:ln cap="flat"/>
        </p:spPr>
      </p:sp>
      <p:sp>
        <p:nvSpPr>
          <p:cNvPr id="52231" name="Rectangle 7"/>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88620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1" name="Rectangle 3"/>
          <p:cNvSpPr>
            <a:spLocks noChangeArrowheads="1"/>
          </p:cNvSpPr>
          <p:nvPr/>
        </p:nvSpPr>
        <p:spPr bwMode="auto">
          <a:xfrm>
            <a:off x="388620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defTabSz="762000"/>
            <a:r>
              <a:rPr lang="en-GB" sz="1000" i="1"/>
              <a:t>14</a:t>
            </a:r>
          </a:p>
        </p:txBody>
      </p:sp>
      <p:sp>
        <p:nvSpPr>
          <p:cNvPr id="53252" name="Rectangle 4"/>
          <p:cNvSpPr>
            <a:spLocks noChangeArrowheads="1"/>
          </p:cNvSpPr>
          <p:nvPr/>
        </p:nvSpPr>
        <p:spPr bwMode="auto">
          <a:xfrm>
            <a:off x="0" y="8686652"/>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3" name="Rectangle 5"/>
          <p:cNvSpPr>
            <a:spLocks noChangeArrowheads="1"/>
          </p:cNvSpPr>
          <p:nvPr/>
        </p:nvSpPr>
        <p:spPr bwMode="auto">
          <a:xfrm>
            <a:off x="0" y="0"/>
            <a:ext cx="2971800" cy="457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4" name="Rectangle 6"/>
          <p:cNvSpPr>
            <a:spLocks noGrp="1" noRot="1" noChangeAspect="1" noChangeArrowheads="1" noTextEdit="1"/>
          </p:cNvSpPr>
          <p:nvPr>
            <p:ph type="sldImg"/>
          </p:nvPr>
        </p:nvSpPr>
        <p:spPr>
          <a:xfrm>
            <a:off x="1298575" y="801688"/>
            <a:ext cx="4260850" cy="3195637"/>
          </a:xfrm>
          <a:ln cap="flat"/>
        </p:spPr>
      </p:sp>
      <p:sp>
        <p:nvSpPr>
          <p:cNvPr id="53255" name="Rectangle 7"/>
          <p:cNvSpPr>
            <a:spLocks noGrp="1" noChangeArrowheads="1"/>
          </p:cNvSpPr>
          <p:nvPr>
            <p:ph type="body" idx="1"/>
          </p:nvPr>
        </p:nvSpPr>
        <p:spPr>
          <a:noFill/>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8DCA43-1B71-42B9-AE71-1FB557BBCDD0}" type="datetimeFigureOut">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5D9CA-2585-4A3C-8420-A4F1C8079DE7}" type="slidenum">
              <a:rPr lang="en-US" smtClean="0"/>
              <a:t>‹#›</a:t>
            </a:fld>
            <a:endParaRPr lang="en-US"/>
          </a:p>
        </p:txBody>
      </p:sp>
    </p:spTree>
    <p:extLst>
      <p:ext uri="{BB962C8B-B14F-4D97-AF65-F5344CB8AC3E}">
        <p14:creationId xmlns:p14="http://schemas.microsoft.com/office/powerpoint/2010/main" val="2913737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8DCA43-1B71-42B9-AE71-1FB557BBCDD0}" type="datetimeFigureOut">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5D9CA-2585-4A3C-8420-A4F1C8079DE7}" type="slidenum">
              <a:rPr lang="en-US" smtClean="0"/>
              <a:t>‹#›</a:t>
            </a:fld>
            <a:endParaRPr lang="en-US"/>
          </a:p>
        </p:txBody>
      </p:sp>
    </p:spTree>
    <p:extLst>
      <p:ext uri="{BB962C8B-B14F-4D97-AF65-F5344CB8AC3E}">
        <p14:creationId xmlns:p14="http://schemas.microsoft.com/office/powerpoint/2010/main" val="1977222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8DCA43-1B71-42B9-AE71-1FB557BBCDD0}" type="datetimeFigureOut">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5D9CA-2585-4A3C-8420-A4F1C8079DE7}" type="slidenum">
              <a:rPr lang="en-US" smtClean="0"/>
              <a:t>‹#›</a:t>
            </a:fld>
            <a:endParaRPr lang="en-US"/>
          </a:p>
        </p:txBody>
      </p:sp>
    </p:spTree>
    <p:extLst>
      <p:ext uri="{BB962C8B-B14F-4D97-AF65-F5344CB8AC3E}">
        <p14:creationId xmlns:p14="http://schemas.microsoft.com/office/powerpoint/2010/main" val="117173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8DCA43-1B71-42B9-AE71-1FB557BBCDD0}" type="datetimeFigureOut">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5D9CA-2585-4A3C-8420-A4F1C8079DE7}" type="slidenum">
              <a:rPr lang="en-US" smtClean="0"/>
              <a:t>‹#›</a:t>
            </a:fld>
            <a:endParaRPr lang="en-US"/>
          </a:p>
        </p:txBody>
      </p:sp>
    </p:spTree>
    <p:extLst>
      <p:ext uri="{BB962C8B-B14F-4D97-AF65-F5344CB8AC3E}">
        <p14:creationId xmlns:p14="http://schemas.microsoft.com/office/powerpoint/2010/main" val="2548316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8DCA43-1B71-42B9-AE71-1FB557BBCDD0}" type="datetimeFigureOut">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5D9CA-2585-4A3C-8420-A4F1C8079DE7}" type="slidenum">
              <a:rPr lang="en-US" smtClean="0"/>
              <a:t>‹#›</a:t>
            </a:fld>
            <a:endParaRPr lang="en-US"/>
          </a:p>
        </p:txBody>
      </p:sp>
    </p:spTree>
    <p:extLst>
      <p:ext uri="{BB962C8B-B14F-4D97-AF65-F5344CB8AC3E}">
        <p14:creationId xmlns:p14="http://schemas.microsoft.com/office/powerpoint/2010/main" val="1012679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8DCA43-1B71-42B9-AE71-1FB557BBCDD0}" type="datetimeFigureOut">
              <a:rPr lang="en-US" smtClean="0"/>
              <a:t>3/9/2017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D5D9CA-2585-4A3C-8420-A4F1C8079DE7}" type="slidenum">
              <a:rPr lang="en-US" smtClean="0"/>
              <a:t>‹#›</a:t>
            </a:fld>
            <a:endParaRPr lang="en-US"/>
          </a:p>
        </p:txBody>
      </p:sp>
    </p:spTree>
    <p:extLst>
      <p:ext uri="{BB962C8B-B14F-4D97-AF65-F5344CB8AC3E}">
        <p14:creationId xmlns:p14="http://schemas.microsoft.com/office/powerpoint/2010/main" val="1172189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8DCA43-1B71-42B9-AE71-1FB557BBCDD0}" type="datetimeFigureOut">
              <a:rPr lang="en-US" smtClean="0"/>
              <a:t>3/9/2017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D5D9CA-2585-4A3C-8420-A4F1C8079DE7}" type="slidenum">
              <a:rPr lang="en-US" smtClean="0"/>
              <a:t>‹#›</a:t>
            </a:fld>
            <a:endParaRPr lang="en-US"/>
          </a:p>
        </p:txBody>
      </p:sp>
    </p:spTree>
    <p:extLst>
      <p:ext uri="{BB962C8B-B14F-4D97-AF65-F5344CB8AC3E}">
        <p14:creationId xmlns:p14="http://schemas.microsoft.com/office/powerpoint/2010/main" val="420937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8DCA43-1B71-42B9-AE71-1FB557BBCDD0}" type="datetimeFigureOut">
              <a:rPr lang="en-US" smtClean="0"/>
              <a:t>3/9/2017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D5D9CA-2585-4A3C-8420-A4F1C8079DE7}" type="slidenum">
              <a:rPr lang="en-US" smtClean="0"/>
              <a:t>‹#›</a:t>
            </a:fld>
            <a:endParaRPr lang="en-US"/>
          </a:p>
        </p:txBody>
      </p:sp>
    </p:spTree>
    <p:extLst>
      <p:ext uri="{BB962C8B-B14F-4D97-AF65-F5344CB8AC3E}">
        <p14:creationId xmlns:p14="http://schemas.microsoft.com/office/powerpoint/2010/main" val="393680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8DCA43-1B71-42B9-AE71-1FB557BBCDD0}" type="datetimeFigureOut">
              <a:rPr lang="en-US" smtClean="0"/>
              <a:t>3/9/2017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D5D9CA-2585-4A3C-8420-A4F1C8079DE7}" type="slidenum">
              <a:rPr lang="en-US" smtClean="0"/>
              <a:t>‹#›</a:t>
            </a:fld>
            <a:endParaRPr lang="en-US"/>
          </a:p>
        </p:txBody>
      </p:sp>
    </p:spTree>
    <p:extLst>
      <p:ext uri="{BB962C8B-B14F-4D97-AF65-F5344CB8AC3E}">
        <p14:creationId xmlns:p14="http://schemas.microsoft.com/office/powerpoint/2010/main" val="2475167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8DCA43-1B71-42B9-AE71-1FB557BBCDD0}" type="datetimeFigureOut">
              <a:rPr lang="en-US" smtClean="0"/>
              <a:t>3/9/2017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D5D9CA-2585-4A3C-8420-A4F1C8079DE7}" type="slidenum">
              <a:rPr lang="en-US" smtClean="0"/>
              <a:t>‹#›</a:t>
            </a:fld>
            <a:endParaRPr lang="en-US"/>
          </a:p>
        </p:txBody>
      </p:sp>
    </p:spTree>
    <p:extLst>
      <p:ext uri="{BB962C8B-B14F-4D97-AF65-F5344CB8AC3E}">
        <p14:creationId xmlns:p14="http://schemas.microsoft.com/office/powerpoint/2010/main" val="2392350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8DCA43-1B71-42B9-AE71-1FB557BBCDD0}" type="datetimeFigureOut">
              <a:rPr lang="en-US" smtClean="0"/>
              <a:t>3/9/2017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D5D9CA-2585-4A3C-8420-A4F1C8079DE7}" type="slidenum">
              <a:rPr lang="en-US" smtClean="0"/>
              <a:t>‹#›</a:t>
            </a:fld>
            <a:endParaRPr lang="en-US"/>
          </a:p>
        </p:txBody>
      </p:sp>
    </p:spTree>
    <p:extLst>
      <p:ext uri="{BB962C8B-B14F-4D97-AF65-F5344CB8AC3E}">
        <p14:creationId xmlns:p14="http://schemas.microsoft.com/office/powerpoint/2010/main" val="2712118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8DCA43-1B71-42B9-AE71-1FB557BBCDD0}" type="datetimeFigureOut">
              <a:rPr lang="en-US" smtClean="0"/>
              <a:t>3/9/2017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D5D9CA-2585-4A3C-8420-A4F1C8079DE7}" type="slidenum">
              <a:rPr lang="en-US" smtClean="0"/>
              <a:t>‹#›</a:t>
            </a:fld>
            <a:endParaRPr lang="en-US"/>
          </a:p>
        </p:txBody>
      </p:sp>
    </p:spTree>
    <p:extLst>
      <p:ext uri="{BB962C8B-B14F-4D97-AF65-F5344CB8AC3E}">
        <p14:creationId xmlns:p14="http://schemas.microsoft.com/office/powerpoint/2010/main" val="2850351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en.wikipedia.org/wiki/Emil_Post"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logic.pdmi.ras.ru/Markov/fotografii/portrait%5e.jpg"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en.wikipedia.org/wiki/File:Rete.JPG" TargetMode="Externa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hyperlink" Target="http://reports-archive.adm.cs.cmu.edu/anon/1995/CMU-CS-95-113.pdf"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www.kbsc.com/rulebase.html" TargetMode="External"/><Relationship Id="rId2" Type="http://schemas.openxmlformats.org/officeDocument/2006/relationships/hyperlink" Target="http://en.wikipedia.org/wiki/Category:Knowledge_representation_languages" TargetMode="External"/><Relationship Id="rId1" Type="http://schemas.openxmlformats.org/officeDocument/2006/relationships/slideLayout" Target="../slideLayouts/slideLayout2.xml"/><Relationship Id="rId4" Type="http://schemas.openxmlformats.org/officeDocument/2006/relationships/hyperlink" Target="http://www.w3.org/2001/sw/wiki/Category:Development_Environment"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 name="Rectangle 4"/>
          <p:cNvSpPr>
            <a:spLocks noGrp="1" noChangeArrowheads="1"/>
          </p:cNvSpPr>
          <p:nvPr>
            <p:ph type="ctrTitle"/>
          </p:nvPr>
        </p:nvSpPr>
        <p:spPr>
          <a:xfrm>
            <a:off x="685800" y="2286000"/>
            <a:ext cx="7772400" cy="1143000"/>
          </a:xfrm>
          <a:noFill/>
        </p:spPr>
        <p:txBody>
          <a:bodyPr anchor="ctr">
            <a:normAutofit/>
          </a:bodyPr>
          <a:lstStyle/>
          <a:p>
            <a:r>
              <a:rPr lang="en-GB" b="1" dirty="0" err="1" smtClean="0"/>
              <a:t>Sistemi</a:t>
            </a:r>
            <a:r>
              <a:rPr lang="en-GB" b="1" dirty="0" smtClean="0"/>
              <a:t> </a:t>
            </a:r>
            <a:r>
              <a:rPr lang="en-GB" b="1" dirty="0" err="1" smtClean="0"/>
              <a:t>ba</a:t>
            </a:r>
            <a:r>
              <a:rPr lang="sr-Latn-RS" b="1" dirty="0" smtClean="0"/>
              <a:t>z</a:t>
            </a:r>
            <a:r>
              <a:rPr lang="en-GB" b="1" dirty="0" err="1" smtClean="0"/>
              <a:t>irani</a:t>
            </a:r>
            <a:r>
              <a:rPr lang="en-GB" b="1" dirty="0" smtClean="0"/>
              <a:t> </a:t>
            </a:r>
            <a:r>
              <a:rPr lang="en-GB" b="1" dirty="0" err="1" smtClean="0"/>
              <a:t>na</a:t>
            </a:r>
            <a:r>
              <a:rPr lang="en-GB" b="1" dirty="0" smtClean="0"/>
              <a:t> </a:t>
            </a:r>
            <a:r>
              <a:rPr lang="sr-Latn-RS" b="1" dirty="0" smtClean="0"/>
              <a:t>z</a:t>
            </a:r>
            <a:r>
              <a:rPr lang="en-GB" b="1" dirty="0" err="1" smtClean="0"/>
              <a:t>nanju</a:t>
            </a:r>
            <a:endParaRPr lang="en-GB" b="1" dirty="0" smtClean="0"/>
          </a:p>
        </p:txBody>
      </p:sp>
      <p:sp>
        <p:nvSpPr>
          <p:cNvPr id="2053" name="Rectangle 5"/>
          <p:cNvSpPr>
            <a:spLocks noGrp="1" noChangeArrowheads="1"/>
          </p:cNvSpPr>
          <p:nvPr>
            <p:ph type="subTitle" idx="1"/>
          </p:nvPr>
        </p:nvSpPr>
        <p:spPr/>
        <p:txBody>
          <a:bodyPr/>
          <a:lstStyle/>
          <a:p>
            <a:pPr marL="342900" indent="-342900"/>
            <a:r>
              <a:rPr lang="sr-Latn-RS" dirty="0" smtClean="0"/>
              <a:t>UVOD</a:t>
            </a:r>
            <a:endParaRPr lang="en-US" dirty="0" smtClean="0"/>
          </a:p>
        </p:txBody>
      </p:sp>
    </p:spTree>
    <p:extLst>
      <p:ext uri="{BB962C8B-B14F-4D97-AF65-F5344CB8AC3E}">
        <p14:creationId xmlns:p14="http://schemas.microsoft.com/office/powerpoint/2010/main" val="284046474"/>
      </p:ext>
    </p:extLst>
  </p:cSld>
  <p:clrMapOvr>
    <a:masterClrMapping/>
  </p:clrMapOvr>
  <p:transition advTm="30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Izomeri za </a:t>
            </a:r>
            <a:r>
              <a:rPr lang="en-GB" dirty="0" smtClean="0"/>
              <a:t>e</a:t>
            </a:r>
            <a:r>
              <a:rPr lang="sr-Latn-RS" dirty="0" smtClean="0"/>
              <a:t>mpirjsku formulu</a:t>
            </a:r>
            <a:endParaRPr lang="en-GB" dirty="0"/>
          </a:p>
        </p:txBody>
      </p:sp>
      <p:sp>
        <p:nvSpPr>
          <p:cNvPr id="3" name="Content Placeholder 2"/>
          <p:cNvSpPr>
            <a:spLocks noGrp="1"/>
          </p:cNvSpPr>
          <p:nvPr>
            <p:ph idx="1"/>
          </p:nvPr>
        </p:nvSpPr>
        <p:spPr/>
        <p:txBody>
          <a:bodyPr>
            <a:normAutofit/>
          </a:bodyPr>
          <a:lstStyle/>
          <a:p>
            <a:r>
              <a:rPr lang="sr-Latn-RS" sz="2000" dirty="0" smtClean="0"/>
              <a:t>Ako ekspert zna empirjsku (sumarnu) formulu dobijenog jedinjenja, može da predvidi sve moguće trodimenzionalne strukture.</a:t>
            </a:r>
          </a:p>
          <a:p>
            <a:endParaRPr lang="sr-Latn-RS" sz="2000" dirty="0"/>
          </a:p>
          <a:p>
            <a:endParaRPr lang="sr-Latn-RS" sz="2000" dirty="0" smtClean="0"/>
          </a:p>
          <a:p>
            <a:endParaRPr lang="sr-Latn-RS" sz="2000" dirty="0"/>
          </a:p>
          <a:p>
            <a:pPr marL="0" indent="0">
              <a:buNone/>
            </a:pPr>
            <a:r>
              <a:rPr lang="sr-Latn-RS" sz="3600" dirty="0" smtClean="0"/>
              <a:t>	</a:t>
            </a:r>
            <a:r>
              <a:rPr lang="en-GB" sz="3600" dirty="0" smtClean="0"/>
              <a:t>C</a:t>
            </a:r>
            <a:r>
              <a:rPr lang="en-GB" sz="3600" baseline="-25000" dirty="0" smtClean="0"/>
              <a:t>17</a:t>
            </a:r>
            <a:r>
              <a:rPr lang="en-GB" sz="3600" dirty="0" smtClean="0"/>
              <a:t>H</a:t>
            </a:r>
            <a:r>
              <a:rPr lang="en-GB" sz="3600" baseline="-25000" dirty="0" smtClean="0"/>
              <a:t>21</a:t>
            </a:r>
            <a:r>
              <a:rPr lang="en-GB" sz="3600" dirty="0" smtClean="0"/>
              <a:t>NO</a:t>
            </a:r>
            <a:r>
              <a:rPr lang="en-GB" sz="3600" baseline="-25000" dirty="0" smtClean="0"/>
              <a:t>4</a:t>
            </a:r>
            <a:endParaRPr lang="en-GB" sz="3600" dirty="0"/>
          </a:p>
        </p:txBody>
      </p:sp>
      <p:pic>
        <p:nvPicPr>
          <p:cNvPr id="2050" name="Picture 2" descr="C:\Users\milansegedinac\Downloads\Cocaine_Stereoisomer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396383"/>
            <a:ext cx="2846523" cy="4145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12605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Mikro-svetovi</a:t>
            </a:r>
            <a:endParaRPr lang="en-GB" dirty="0"/>
          </a:p>
        </p:txBody>
      </p:sp>
      <p:sp>
        <p:nvSpPr>
          <p:cNvPr id="3" name="Content Placeholder 2"/>
          <p:cNvSpPr>
            <a:spLocks noGrp="1"/>
          </p:cNvSpPr>
          <p:nvPr>
            <p:ph idx="1"/>
          </p:nvPr>
        </p:nvSpPr>
        <p:spPr/>
        <p:txBody>
          <a:bodyPr>
            <a:normAutofit fontScale="92500" lnSpcReduction="10000"/>
          </a:bodyPr>
          <a:lstStyle/>
          <a:p>
            <a:r>
              <a:rPr lang="sr-Latn-RS" dirty="0" smtClean="0"/>
              <a:t>Izolovan domeni znanja koji se mogu posmatrati bez potrebe da se razvija opšta teorija common sense znanja</a:t>
            </a:r>
          </a:p>
          <a:p>
            <a:r>
              <a:rPr lang="sr-Latn-RS" dirty="0" smtClean="0"/>
              <a:t>Predmet izučavanja inženjerstva znanja</a:t>
            </a:r>
          </a:p>
          <a:p>
            <a:r>
              <a:rPr lang="sr-Latn-RS" dirty="0" smtClean="0"/>
              <a:t>U ovakvim oblastima je moguće napraviti SBZ prosto se oslanjajući na opšta pravila i veliku količinu činjeničnih </a:t>
            </a:r>
            <a:r>
              <a:rPr lang="sr-Latn-RS" dirty="0"/>
              <a:t>znanja </a:t>
            </a:r>
            <a:r>
              <a:rPr lang="sr-Latn-RS" dirty="0" smtClean="0"/>
              <a:t>(Fajgenbaum, tvorac DENDRAL-a)</a:t>
            </a:r>
          </a:p>
          <a:p>
            <a:r>
              <a:rPr lang="sr-Latn-RS" dirty="0" smtClean="0"/>
              <a:t>U uskim oblastim ovakav pristup daje odlične rezultate</a:t>
            </a:r>
          </a:p>
        </p:txBody>
      </p:sp>
    </p:spTree>
    <p:extLst>
      <p:ext uri="{BB962C8B-B14F-4D97-AF65-F5344CB8AC3E}">
        <p14:creationId xmlns:p14="http://schemas.microsoft.com/office/powerpoint/2010/main" val="384635549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Ekspret (prema Fajgenbaumu)</a:t>
            </a:r>
            <a:endParaRPr lang="en-GB" dirty="0"/>
          </a:p>
        </p:txBody>
      </p:sp>
      <p:sp>
        <p:nvSpPr>
          <p:cNvPr id="3" name="Content Placeholder 2"/>
          <p:cNvSpPr>
            <a:spLocks noGrp="1"/>
          </p:cNvSpPr>
          <p:nvPr>
            <p:ph idx="1"/>
          </p:nvPr>
        </p:nvSpPr>
        <p:spPr/>
        <p:txBody>
          <a:bodyPr/>
          <a:lstStyle/>
          <a:p>
            <a:r>
              <a:rPr lang="sr-Latn-RS" dirty="0" smtClean="0"/>
              <a:t>Ekspert se razlikuje od početnika po tome što ima simbolička znanja i sposobnost rasuđivanja utemeljena u iskustvu</a:t>
            </a:r>
          </a:p>
          <a:p>
            <a:r>
              <a:rPr lang="sr-Latn-RS" dirty="0" smtClean="0"/>
              <a:t>Ekseprt ima repertoar upotrebljivih heuristika koje kobinujue sa činjeničnim znanjem</a:t>
            </a:r>
          </a:p>
          <a:p>
            <a:r>
              <a:rPr lang="sr-Latn-RS" dirty="0" smtClean="0"/>
              <a:t>Pravljenje SBZ se svodi na eksrahovanje pravila kroz ispitivanje eksperata i predstavljanje tih pravila u mašinski čitljivom formatu</a:t>
            </a:r>
          </a:p>
        </p:txBody>
      </p:sp>
    </p:spTree>
    <p:extLst>
      <p:ext uri="{BB962C8B-B14F-4D97-AF65-F5344CB8AC3E}">
        <p14:creationId xmlns:p14="http://schemas.microsoft.com/office/powerpoint/2010/main" val="209275328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Ispitivanje eksperata</a:t>
            </a:r>
            <a:endParaRPr lang="en-GB" dirty="0"/>
          </a:p>
        </p:txBody>
      </p:sp>
      <p:pic>
        <p:nvPicPr>
          <p:cNvPr id="1026" name="Picture 2" descr="http://rocket.csusb.edu/~tmoody/The-Death-of-Socrates-philosophy-380388_800_5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7620000" cy="496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55903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Drajfus – fenomenologija usvajanja veština</a:t>
            </a:r>
            <a:endParaRPr lang="en-GB" dirty="0"/>
          </a:p>
        </p:txBody>
      </p:sp>
      <p:sp>
        <p:nvSpPr>
          <p:cNvPr id="3" name="Content Placeholder 2"/>
          <p:cNvSpPr>
            <a:spLocks noGrp="1"/>
          </p:cNvSpPr>
          <p:nvPr>
            <p:ph idx="1"/>
          </p:nvPr>
        </p:nvSpPr>
        <p:spPr/>
        <p:txBody>
          <a:bodyPr>
            <a:normAutofit lnSpcReduction="10000"/>
          </a:bodyPr>
          <a:lstStyle/>
          <a:p>
            <a:r>
              <a:rPr lang="sr-Latn-RS" dirty="0" smtClean="0"/>
              <a:t>Uprkso autoritetu i uticaju 2000 godina filozofije [počevši od Sokrata], moramo da damo svež pogled na načina na koji ekspret usvaja veštine.</a:t>
            </a:r>
          </a:p>
          <a:p>
            <a:r>
              <a:rPr lang="sr-Latn-RS" dirty="0" smtClean="0"/>
              <a:t>Umesto od konkretnih primera ka apstraktnim pojmovima i simboličkim reprezentacijama, usvajanje veština ide od apstraktnih (pojednostavljenih) situacija ka konkretnim slučajevima.</a:t>
            </a:r>
          </a:p>
        </p:txBody>
      </p:sp>
    </p:spTree>
    <p:extLst>
      <p:ext uri="{BB962C8B-B14F-4D97-AF65-F5344CB8AC3E}">
        <p14:creationId xmlns:p14="http://schemas.microsoft.com/office/powerpoint/2010/main" val="264994883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Drajfus – fenomenologija usvajanja veština</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475" y="2143716"/>
            <a:ext cx="3667125" cy="4028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266237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1. Početnik (Novice)</a:t>
            </a:r>
            <a:endParaRPr lang="en-GB" dirty="0"/>
          </a:p>
        </p:txBody>
      </p:sp>
      <p:sp>
        <p:nvSpPr>
          <p:cNvPr id="3" name="Content Placeholder 2"/>
          <p:cNvSpPr>
            <a:spLocks noGrp="1"/>
          </p:cNvSpPr>
          <p:nvPr>
            <p:ph idx="1"/>
          </p:nvPr>
        </p:nvSpPr>
        <p:spPr/>
        <p:txBody>
          <a:bodyPr/>
          <a:lstStyle/>
          <a:p>
            <a:r>
              <a:rPr lang="sr-Latn-RS" dirty="0" smtClean="0"/>
              <a:t>Instrukcija počinje pojednostavljenim primerima u kojima je zanemaren kontekst</a:t>
            </a:r>
          </a:p>
          <a:p>
            <a:r>
              <a:rPr lang="sr-Latn-RS" dirty="0" smtClean="0"/>
              <a:t>Početnik može da prepozna takvu pojednostavljenu situaciju bez prethodnog iskustva</a:t>
            </a:r>
          </a:p>
          <a:p>
            <a:r>
              <a:rPr lang="sr-Latn-RS" dirty="0" smtClean="0"/>
              <a:t>Početniku se daju pravila na osnovu kojih rešava zadati problem</a:t>
            </a:r>
            <a:endParaRPr lang="en-GB" dirty="0"/>
          </a:p>
        </p:txBody>
      </p:sp>
    </p:spTree>
    <p:extLst>
      <p:ext uri="{BB962C8B-B14F-4D97-AF65-F5344CB8AC3E}">
        <p14:creationId xmlns:p14="http://schemas.microsoft.com/office/powerpoint/2010/main" val="148145955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1. Vozač početnik</a:t>
            </a:r>
            <a:endParaRPr lang="en-GB" dirty="0"/>
          </a:p>
        </p:txBody>
      </p:sp>
      <p:sp>
        <p:nvSpPr>
          <p:cNvPr id="3" name="Content Placeholder 2"/>
          <p:cNvSpPr>
            <a:spLocks noGrp="1"/>
          </p:cNvSpPr>
          <p:nvPr>
            <p:ph idx="1"/>
          </p:nvPr>
        </p:nvSpPr>
        <p:spPr/>
        <p:txBody>
          <a:bodyPr/>
          <a:lstStyle/>
          <a:p>
            <a:r>
              <a:rPr lang="sr-Latn-RS" dirty="0" smtClean="0"/>
              <a:t>Veza između brzine vozila i rastojanja</a:t>
            </a:r>
          </a:p>
          <a:p>
            <a:r>
              <a:rPr lang="sr-Latn-RS" dirty="0" smtClean="0"/>
              <a:t>Pravilo držanja odgovarajućeg rastojanja kontrolišući brzinu vozila</a:t>
            </a:r>
          </a:p>
          <a:p>
            <a:r>
              <a:rPr lang="sr-Latn-RS" dirty="0" smtClean="0"/>
              <a:t>Pravilo promene brzine na osnovu brzine kretanja vozila</a:t>
            </a:r>
            <a:endParaRPr lang="en-GB" dirty="0"/>
          </a:p>
        </p:txBody>
      </p:sp>
    </p:spTree>
    <p:extLst>
      <p:ext uri="{BB962C8B-B14F-4D97-AF65-F5344CB8AC3E}">
        <p14:creationId xmlns:p14="http://schemas.microsoft.com/office/powerpoint/2010/main" val="156784945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1. Šahista početnik</a:t>
            </a:r>
            <a:endParaRPr lang="en-GB" dirty="0"/>
          </a:p>
        </p:txBody>
      </p:sp>
      <p:sp>
        <p:nvSpPr>
          <p:cNvPr id="3" name="Content Placeholder 2"/>
          <p:cNvSpPr>
            <a:spLocks noGrp="1"/>
          </p:cNvSpPr>
          <p:nvPr>
            <p:ph idx="1"/>
          </p:nvPr>
        </p:nvSpPr>
        <p:spPr/>
        <p:txBody>
          <a:bodyPr/>
          <a:lstStyle/>
          <a:p>
            <a:r>
              <a:rPr lang="sr-Latn-RS" dirty="0" smtClean="0"/>
              <a:t>Numerička vrednost figura</a:t>
            </a:r>
          </a:p>
          <a:p>
            <a:r>
              <a:rPr lang="sr-Latn-RS" dirty="0" smtClean="0"/>
              <a:t>Pravilo menjanja figure, ako </a:t>
            </a:r>
            <a:r>
              <a:rPr lang="sr-Latn-RS" smtClean="0"/>
              <a:t>je dobijena </a:t>
            </a:r>
            <a:r>
              <a:rPr lang="sr-Latn-RS" dirty="0" smtClean="0"/>
              <a:t>numerička </a:t>
            </a:r>
            <a:r>
              <a:rPr lang="sr-Latn-RS" smtClean="0"/>
              <a:t>vrednost pozitivna povucu potez</a:t>
            </a:r>
            <a:endParaRPr lang="sr-Latn-RS" dirty="0" smtClean="0"/>
          </a:p>
          <a:p>
            <a:r>
              <a:rPr lang="sr-Latn-RS" dirty="0" smtClean="0"/>
              <a:t>Pravilo zauzimanja centralnih pozicija ukoliko nije moguće ostvariti benefit kroz razmenu figura</a:t>
            </a:r>
            <a:endParaRPr lang="en-GB" dirty="0"/>
          </a:p>
        </p:txBody>
      </p:sp>
    </p:spTree>
    <p:extLst>
      <p:ext uri="{BB962C8B-B14F-4D97-AF65-F5344CB8AC3E}">
        <p14:creationId xmlns:p14="http://schemas.microsoft.com/office/powerpoint/2010/main" val="225321396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1. Programer početnik</a:t>
            </a:r>
            <a:endParaRPr lang="en-GB" dirty="0"/>
          </a:p>
        </p:txBody>
      </p:sp>
      <p:sp>
        <p:nvSpPr>
          <p:cNvPr id="3" name="Content Placeholder 2"/>
          <p:cNvSpPr>
            <a:spLocks noGrp="1"/>
          </p:cNvSpPr>
          <p:nvPr>
            <p:ph idx="1"/>
          </p:nvPr>
        </p:nvSpPr>
        <p:spPr/>
        <p:txBody>
          <a:bodyPr/>
          <a:lstStyle/>
          <a:p>
            <a:pPr marL="0" indent="0" algn="ctr">
              <a:buNone/>
            </a:pPr>
            <a:r>
              <a:rPr lang="sr-Latn-RS" sz="5400" dirty="0"/>
              <a:t>?</a:t>
            </a:r>
            <a:endParaRPr lang="en-GB" dirty="0"/>
          </a:p>
        </p:txBody>
      </p:sp>
    </p:spTree>
    <p:extLst>
      <p:ext uri="{BB962C8B-B14F-4D97-AF65-F5344CB8AC3E}">
        <p14:creationId xmlns:p14="http://schemas.microsoft.com/office/powerpoint/2010/main" val="143857309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2. Napredni</a:t>
            </a:r>
            <a:r>
              <a:rPr lang="sr-Latn-RS" dirty="0"/>
              <a:t> (advanced)</a:t>
            </a:r>
            <a:r>
              <a:rPr lang="sr-Latn-RS" dirty="0" smtClean="0"/>
              <a:t> početnik</a:t>
            </a:r>
            <a:endParaRPr lang="en-GB" dirty="0"/>
          </a:p>
        </p:txBody>
      </p:sp>
      <p:sp>
        <p:nvSpPr>
          <p:cNvPr id="3" name="Content Placeholder 2"/>
          <p:cNvSpPr>
            <a:spLocks noGrp="1"/>
          </p:cNvSpPr>
          <p:nvPr>
            <p:ph idx="1"/>
          </p:nvPr>
        </p:nvSpPr>
        <p:spPr/>
        <p:txBody>
          <a:bodyPr/>
          <a:lstStyle/>
          <a:p>
            <a:r>
              <a:rPr lang="sr-Latn-RS" dirty="0" smtClean="0"/>
              <a:t>Uočavanje značajnih </a:t>
            </a:r>
            <a:r>
              <a:rPr lang="sr-Latn-RS" i="1" dirty="0" smtClean="0"/>
              <a:t>kontekstnih karakteristika </a:t>
            </a:r>
            <a:r>
              <a:rPr lang="sr-Latn-RS" dirty="0" smtClean="0"/>
              <a:t>problema</a:t>
            </a:r>
            <a:endParaRPr lang="sr-Latn-RS" i="1" dirty="0" smtClean="0"/>
          </a:p>
          <a:p>
            <a:r>
              <a:rPr lang="sr-Latn-RS" dirty="0" smtClean="0"/>
              <a:t>Kombinovanje </a:t>
            </a:r>
            <a:r>
              <a:rPr lang="sr-Latn-RS" i="1" dirty="0" smtClean="0"/>
              <a:t>kontektstno nezavisnih</a:t>
            </a:r>
            <a:r>
              <a:rPr lang="sr-Latn-RS" dirty="0" smtClean="0"/>
              <a:t> (početnik) sa </a:t>
            </a:r>
            <a:r>
              <a:rPr lang="sr-Latn-RS" i="1" dirty="0" smtClean="0"/>
              <a:t>kontekstnim </a:t>
            </a:r>
            <a:r>
              <a:rPr lang="sr-Latn-RS" dirty="0" smtClean="0"/>
              <a:t>karakteristikama problema (napredni početnik)</a:t>
            </a:r>
          </a:p>
          <a:p>
            <a:endParaRPr lang="en-GB" i="1" dirty="0"/>
          </a:p>
        </p:txBody>
      </p:sp>
    </p:spTree>
    <p:extLst>
      <p:ext uri="{BB962C8B-B14F-4D97-AF65-F5344CB8AC3E}">
        <p14:creationId xmlns:p14="http://schemas.microsoft.com/office/powerpoint/2010/main" val="817906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Izomeri za </a:t>
            </a:r>
            <a:r>
              <a:rPr lang="sr-Latn-RS" dirty="0" smtClean="0"/>
              <a:t>empirjsku </a:t>
            </a:r>
            <a:r>
              <a:rPr lang="sr-Latn-RS" dirty="0"/>
              <a:t>formulu</a:t>
            </a:r>
            <a:endParaRPr lang="en-GB" dirty="0"/>
          </a:p>
        </p:txBody>
      </p:sp>
      <p:sp>
        <p:nvSpPr>
          <p:cNvPr id="3" name="Content Placeholder 2"/>
          <p:cNvSpPr>
            <a:spLocks noGrp="1"/>
          </p:cNvSpPr>
          <p:nvPr>
            <p:ph idx="1"/>
          </p:nvPr>
        </p:nvSpPr>
        <p:spPr/>
        <p:txBody>
          <a:bodyPr>
            <a:normAutofit fontScale="70000" lnSpcReduction="20000"/>
          </a:bodyPr>
          <a:lstStyle/>
          <a:p>
            <a:r>
              <a:rPr lang="sr-Latn-RS" dirty="0" smtClean="0"/>
              <a:t>Modelujući fragmentaciju masenog spektra, moguće je predvideti koje veze u svakoj od struktura će se raskinuti, a time i </a:t>
            </a:r>
            <a:r>
              <a:rPr lang="sr-Latn-RS" b="1" dirty="0" smtClean="0"/>
              <a:t>koje fragmente ćemo videti na spektru</a:t>
            </a:r>
            <a:r>
              <a:rPr lang="sr-Latn-RS" dirty="0" smtClean="0"/>
              <a:t>.</a:t>
            </a:r>
          </a:p>
          <a:p>
            <a:r>
              <a:rPr lang="sr-Latn-RS" dirty="0" smtClean="0"/>
              <a:t>Identifikovanje trodimenzionalne strukture hemijskog jedinjenja za zadatu formulu se svodi na </a:t>
            </a:r>
          </a:p>
          <a:p>
            <a:pPr lvl="1"/>
            <a:r>
              <a:rPr lang="sr-Latn-RS" dirty="0" smtClean="0"/>
              <a:t>identifikovanje svih mogućih struktura za zadatu emprijsku formulu </a:t>
            </a:r>
          </a:p>
          <a:p>
            <a:pPr lvl="1"/>
            <a:r>
              <a:rPr lang="sr-Latn-RS" dirty="0" smtClean="0"/>
              <a:t>simuliranje procesa masene spektrometrije za svaku strukturu i</a:t>
            </a:r>
          </a:p>
          <a:p>
            <a:pPr lvl="1"/>
            <a:r>
              <a:rPr lang="sr-Latn-RS" dirty="0"/>
              <a:t>p</a:t>
            </a:r>
            <a:r>
              <a:rPr lang="sr-Latn-RS" dirty="0" smtClean="0"/>
              <a:t>oređenje predviđenog spektra sa dobijenim </a:t>
            </a:r>
          </a:p>
          <a:p>
            <a:r>
              <a:rPr lang="sr-Latn-RS" dirty="0" smtClean="0"/>
              <a:t>Dinamički se generiše biblioteka spektara za svaku empirijsku formulu umesto da se pravi biblioteka spektara za sva jedinjenja</a:t>
            </a:r>
          </a:p>
          <a:p>
            <a:r>
              <a:rPr lang="sr-Latn-RS" dirty="0"/>
              <a:t>I</a:t>
            </a:r>
            <a:r>
              <a:rPr lang="en-GB" dirty="0" err="1" smtClean="0"/>
              <a:t>ntractable</a:t>
            </a:r>
            <a:r>
              <a:rPr lang="sr-Latn-RS" dirty="0" smtClean="0"/>
              <a:t> problem! Broj strukturnih izomera za emprijsku formulu često bude veći od 1 000 000.</a:t>
            </a:r>
            <a:endParaRPr lang="en-GB" dirty="0"/>
          </a:p>
        </p:txBody>
      </p:sp>
    </p:spTree>
    <p:extLst>
      <p:ext uri="{BB962C8B-B14F-4D97-AF65-F5344CB8AC3E}">
        <p14:creationId xmlns:p14="http://schemas.microsoft.com/office/powerpoint/2010/main" val="284227953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2. Napredni početnik vozač</a:t>
            </a:r>
            <a:endParaRPr lang="en-GB" dirty="0"/>
          </a:p>
        </p:txBody>
      </p:sp>
      <p:sp>
        <p:nvSpPr>
          <p:cNvPr id="3" name="Content Placeholder 2"/>
          <p:cNvSpPr>
            <a:spLocks noGrp="1"/>
          </p:cNvSpPr>
          <p:nvPr>
            <p:ph idx="1"/>
          </p:nvPr>
        </p:nvSpPr>
        <p:spPr/>
        <p:txBody>
          <a:bodyPr/>
          <a:lstStyle/>
          <a:p>
            <a:r>
              <a:rPr lang="sr-Latn-RS" dirty="0" smtClean="0"/>
              <a:t>Kontekstno nezavisne karakteristike problema:</a:t>
            </a:r>
          </a:p>
          <a:p>
            <a:pPr lvl="1"/>
            <a:r>
              <a:rPr lang="sr-Latn-RS" dirty="0" smtClean="0"/>
              <a:t>Brzina</a:t>
            </a:r>
          </a:p>
          <a:p>
            <a:pPr lvl="1"/>
            <a:r>
              <a:rPr lang="sr-Latn-RS" dirty="0" smtClean="0"/>
              <a:t>Rastojanje</a:t>
            </a:r>
          </a:p>
          <a:p>
            <a:r>
              <a:rPr lang="sr-Latn-RS" dirty="0" smtClean="0"/>
              <a:t>Kontestno zavisne</a:t>
            </a:r>
          </a:p>
          <a:p>
            <a:pPr lvl="1"/>
            <a:r>
              <a:rPr lang="sr-Latn-RS" dirty="0" smtClean="0"/>
              <a:t>Zvuk motora</a:t>
            </a:r>
          </a:p>
          <a:p>
            <a:pPr lvl="1"/>
            <a:r>
              <a:rPr lang="sr-Latn-RS" dirty="0" smtClean="0"/>
              <a:t>Da li je vozač u kolima pored nervozan ili pijan?</a:t>
            </a:r>
            <a:endParaRPr lang="sr-Latn-RS" dirty="0"/>
          </a:p>
          <a:p>
            <a:pPr lvl="1"/>
            <a:r>
              <a:rPr lang="sr-Latn-RS" dirty="0" smtClean="0"/>
              <a:t>Najbolje se uči kroz odabrane primere</a:t>
            </a:r>
          </a:p>
        </p:txBody>
      </p:sp>
    </p:spTree>
    <p:extLst>
      <p:ext uri="{BB962C8B-B14F-4D97-AF65-F5344CB8AC3E}">
        <p14:creationId xmlns:p14="http://schemas.microsoft.com/office/powerpoint/2010/main" val="27062046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2. Napredni početnik </a:t>
            </a:r>
            <a:r>
              <a:rPr lang="sr-Latn-RS" dirty="0" smtClean="0"/>
              <a:t>šahista</a:t>
            </a:r>
            <a:endParaRPr lang="en-GB" dirty="0"/>
          </a:p>
        </p:txBody>
      </p:sp>
      <p:sp>
        <p:nvSpPr>
          <p:cNvPr id="3" name="Content Placeholder 2"/>
          <p:cNvSpPr>
            <a:spLocks noGrp="1"/>
          </p:cNvSpPr>
          <p:nvPr>
            <p:ph idx="1"/>
          </p:nvPr>
        </p:nvSpPr>
        <p:spPr/>
        <p:txBody>
          <a:bodyPr/>
          <a:lstStyle/>
          <a:p>
            <a:r>
              <a:rPr lang="sr-Latn-RS" dirty="0" smtClean="0"/>
              <a:t>Kontekstno zavisne karakteristike problema:</a:t>
            </a:r>
          </a:p>
          <a:p>
            <a:pPr lvl="1"/>
            <a:r>
              <a:rPr lang="sr-Latn-RS" dirty="0" smtClean="0"/>
              <a:t>Oslabljen kralj</a:t>
            </a:r>
          </a:p>
          <a:p>
            <a:pPr lvl="1"/>
            <a:r>
              <a:rPr lang="sr-Latn-RS" dirty="0" smtClean="0"/>
              <a:t>Jaka struktura piona</a:t>
            </a:r>
          </a:p>
          <a:p>
            <a:pPr lvl="1"/>
            <a:r>
              <a:rPr lang="sr-Latn-RS" dirty="0" smtClean="0"/>
              <a:t>Ne koristi se formalna definicija, prepoznaje se konkretna situacija</a:t>
            </a:r>
            <a:endParaRPr lang="en-GB" dirty="0"/>
          </a:p>
        </p:txBody>
      </p:sp>
    </p:spTree>
    <p:extLst>
      <p:ext uri="{BB962C8B-B14F-4D97-AF65-F5344CB8AC3E}">
        <p14:creationId xmlns:p14="http://schemas.microsoft.com/office/powerpoint/2010/main" val="251914847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2. Napredni početnik programer</a:t>
            </a:r>
            <a:endParaRPr lang="en-GB" dirty="0"/>
          </a:p>
        </p:txBody>
      </p:sp>
      <p:sp>
        <p:nvSpPr>
          <p:cNvPr id="3" name="Content Placeholder 2"/>
          <p:cNvSpPr>
            <a:spLocks noGrp="1"/>
          </p:cNvSpPr>
          <p:nvPr>
            <p:ph idx="1"/>
          </p:nvPr>
        </p:nvSpPr>
        <p:spPr/>
        <p:txBody>
          <a:bodyPr/>
          <a:lstStyle/>
          <a:p>
            <a:pPr marL="0" indent="0" algn="ctr">
              <a:buNone/>
            </a:pPr>
            <a:r>
              <a:rPr lang="sr-Latn-RS" sz="5400" dirty="0"/>
              <a:t>?</a:t>
            </a:r>
            <a:endParaRPr lang="en-GB" dirty="0"/>
          </a:p>
        </p:txBody>
      </p:sp>
    </p:spTree>
    <p:extLst>
      <p:ext uri="{BB962C8B-B14F-4D97-AF65-F5344CB8AC3E}">
        <p14:creationId xmlns:p14="http://schemas.microsoft.com/office/powerpoint/2010/main" val="405244121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3. Kompetentnost</a:t>
            </a:r>
            <a:endParaRPr lang="en-GB" dirty="0"/>
          </a:p>
        </p:txBody>
      </p:sp>
      <p:sp>
        <p:nvSpPr>
          <p:cNvPr id="3" name="Content Placeholder 2"/>
          <p:cNvSpPr>
            <a:spLocks noGrp="1"/>
          </p:cNvSpPr>
          <p:nvPr>
            <p:ph idx="1"/>
          </p:nvPr>
        </p:nvSpPr>
        <p:spPr/>
        <p:txBody>
          <a:bodyPr>
            <a:normAutofit fontScale="70000" lnSpcReduction="20000"/>
          </a:bodyPr>
          <a:lstStyle/>
          <a:p>
            <a:r>
              <a:rPr lang="sr-Latn-RS" dirty="0" smtClean="0"/>
              <a:t>Sa porastom iskustva, broj kontestno zavisnih svojstava postaje sve veći</a:t>
            </a:r>
          </a:p>
          <a:p>
            <a:r>
              <a:rPr lang="sr-Latn-RS" dirty="0" smtClean="0"/>
              <a:t>Usvaja se hijerarhijski pristup donošenju odluka</a:t>
            </a:r>
          </a:p>
          <a:p>
            <a:pPr lvl="1"/>
            <a:r>
              <a:rPr lang="sr-Latn-RS" dirty="0" smtClean="0"/>
              <a:t>Prvo se izabere plan, cilj ili perspektiva</a:t>
            </a:r>
          </a:p>
          <a:p>
            <a:pPr lvl="1"/>
            <a:r>
              <a:rPr lang="sr-Latn-RS" dirty="0" smtClean="0"/>
              <a:t>Time se ograniči skup svojstava koji su relevantni za tu perspektivu</a:t>
            </a:r>
          </a:p>
          <a:p>
            <a:pPr lvl="1"/>
            <a:r>
              <a:rPr lang="sr-Latn-RS" dirty="0" smtClean="0"/>
              <a:t>Ljudi čestno ne uspeju da pređe na ovaj nivo (nikada ne uspeju da prepoznaju da li je neko svojstvo relevantno ili nije)</a:t>
            </a:r>
          </a:p>
          <a:p>
            <a:r>
              <a:rPr lang="sr-Latn-RS" dirty="0" smtClean="0"/>
              <a:t>Karakteristike kompenetnosti:</a:t>
            </a:r>
          </a:p>
          <a:p>
            <a:pPr lvl="1"/>
            <a:r>
              <a:rPr lang="sr-Latn-RS" dirty="0" smtClean="0"/>
              <a:t>Odabir perspektive</a:t>
            </a:r>
          </a:p>
          <a:p>
            <a:pPr lvl="1"/>
            <a:r>
              <a:rPr lang="sr-Latn-RS" dirty="0" smtClean="0"/>
              <a:t>Svesna evaluacija svojstava problema koji su bitni za odabranu perspektivu</a:t>
            </a:r>
          </a:p>
          <a:p>
            <a:pPr lvl="1"/>
            <a:r>
              <a:rPr lang="sr-Latn-RS" dirty="0" smtClean="0"/>
              <a:t>Odabir akcije</a:t>
            </a:r>
          </a:p>
          <a:p>
            <a:pPr lvl="1"/>
            <a:r>
              <a:rPr lang="sr-Latn-RS" dirty="0" smtClean="0"/>
              <a:t>Emocionalna uključenost u realizaciju plana</a:t>
            </a:r>
          </a:p>
          <a:p>
            <a:pPr lvl="1"/>
            <a:r>
              <a:rPr lang="sr-Latn-RS" dirty="0" smtClean="0"/>
              <a:t>Ne postoje pravila za odabir perspektive – perspektiva određuje pravila rešavanja problema</a:t>
            </a:r>
          </a:p>
        </p:txBody>
      </p:sp>
    </p:spTree>
    <p:extLst>
      <p:ext uri="{BB962C8B-B14F-4D97-AF65-F5344CB8AC3E}">
        <p14:creationId xmlns:p14="http://schemas.microsoft.com/office/powerpoint/2010/main" val="359449500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3. Kompetetni vozač</a:t>
            </a:r>
            <a:endParaRPr lang="en-GB" dirty="0"/>
          </a:p>
        </p:txBody>
      </p:sp>
      <p:sp>
        <p:nvSpPr>
          <p:cNvPr id="3" name="Content Placeholder 2"/>
          <p:cNvSpPr>
            <a:spLocks noGrp="1"/>
          </p:cNvSpPr>
          <p:nvPr>
            <p:ph idx="1"/>
          </p:nvPr>
        </p:nvSpPr>
        <p:spPr/>
        <p:txBody>
          <a:bodyPr/>
          <a:lstStyle/>
          <a:p>
            <a:r>
              <a:rPr lang="sr-Latn-RS" dirty="0" smtClean="0"/>
              <a:t>Put počinje odlukom, na primer, da želi najbrže da stigne na odredište</a:t>
            </a:r>
          </a:p>
          <a:p>
            <a:pPr lvl="1"/>
            <a:r>
              <a:rPr lang="sr-Latn-RS" dirty="0" smtClean="0"/>
              <a:t>Odabira adekvatnu rutu</a:t>
            </a:r>
          </a:p>
          <a:p>
            <a:pPr lvl="1"/>
            <a:r>
              <a:rPr lang="sr-Latn-RS" dirty="0" smtClean="0"/>
              <a:t>Zanemaruje uživanje u vožnji</a:t>
            </a:r>
          </a:p>
          <a:p>
            <a:pPr lvl="1"/>
            <a:r>
              <a:rPr lang="sr-Latn-RS" dirty="0" smtClean="0"/>
              <a:t>Zanemaruje udobnost putnika u kolima</a:t>
            </a:r>
          </a:p>
          <a:p>
            <a:pPr lvl="1"/>
            <a:r>
              <a:rPr lang="sr-Latn-RS" dirty="0" smtClean="0"/>
              <a:t>Povremeno krši saobraćajne propise</a:t>
            </a:r>
            <a:endParaRPr lang="en-GB" dirty="0"/>
          </a:p>
        </p:txBody>
      </p:sp>
    </p:spTree>
    <p:extLst>
      <p:ext uri="{BB962C8B-B14F-4D97-AF65-F5344CB8AC3E}">
        <p14:creationId xmlns:p14="http://schemas.microsoft.com/office/powerpoint/2010/main" val="209804369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3. Kompetentni šahista</a:t>
            </a:r>
            <a:endParaRPr lang="en-GB" dirty="0"/>
          </a:p>
        </p:txBody>
      </p:sp>
      <p:sp>
        <p:nvSpPr>
          <p:cNvPr id="3" name="Content Placeholder 2"/>
          <p:cNvSpPr>
            <a:spLocks noGrp="1"/>
          </p:cNvSpPr>
          <p:nvPr>
            <p:ph idx="1"/>
          </p:nvPr>
        </p:nvSpPr>
        <p:spPr/>
        <p:txBody>
          <a:bodyPr/>
          <a:lstStyle/>
          <a:p>
            <a:r>
              <a:rPr lang="sr-Latn-RS" dirty="0" smtClean="0"/>
              <a:t>Kada je prepoznao da je oslabljen kralj, odlučuje se na napad</a:t>
            </a:r>
          </a:p>
          <a:p>
            <a:pPr lvl="1"/>
            <a:r>
              <a:rPr lang="sr-Latn-RS" dirty="0" smtClean="0"/>
              <a:t>Zanemaruje svoje slabe pozicije</a:t>
            </a:r>
          </a:p>
          <a:p>
            <a:pPr lvl="1"/>
            <a:r>
              <a:rPr lang="sr-Latn-RS" dirty="0" smtClean="0"/>
              <a:t>Zanemaruje gubitak figura koje su nepotrebne za napad</a:t>
            </a:r>
            <a:endParaRPr lang="en-GB" dirty="0"/>
          </a:p>
        </p:txBody>
      </p:sp>
    </p:spTree>
    <p:extLst>
      <p:ext uri="{BB962C8B-B14F-4D97-AF65-F5344CB8AC3E}">
        <p14:creationId xmlns:p14="http://schemas.microsoft.com/office/powerpoint/2010/main" val="303529042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3. Kompetentni </a:t>
            </a:r>
            <a:r>
              <a:rPr lang="sr-Latn-RS" dirty="0"/>
              <a:t>programer</a:t>
            </a:r>
            <a:endParaRPr lang="en-GB" dirty="0"/>
          </a:p>
        </p:txBody>
      </p:sp>
      <p:sp>
        <p:nvSpPr>
          <p:cNvPr id="3" name="Content Placeholder 2"/>
          <p:cNvSpPr>
            <a:spLocks noGrp="1"/>
          </p:cNvSpPr>
          <p:nvPr>
            <p:ph idx="1"/>
          </p:nvPr>
        </p:nvSpPr>
        <p:spPr/>
        <p:txBody>
          <a:bodyPr/>
          <a:lstStyle/>
          <a:p>
            <a:pPr marL="0" indent="0" algn="ctr">
              <a:buNone/>
            </a:pPr>
            <a:r>
              <a:rPr lang="sr-Latn-RS" sz="5400" dirty="0"/>
              <a:t>?</a:t>
            </a:r>
            <a:endParaRPr lang="en-GB" dirty="0"/>
          </a:p>
        </p:txBody>
      </p:sp>
    </p:spTree>
    <p:extLst>
      <p:ext uri="{BB962C8B-B14F-4D97-AF65-F5344CB8AC3E}">
        <p14:creationId xmlns:p14="http://schemas.microsoft.com/office/powerpoint/2010/main" val="145558133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4. </a:t>
            </a:r>
            <a:r>
              <a:rPr lang="sr-Latn-RS" dirty="0"/>
              <a:t>Profesionalnost </a:t>
            </a:r>
            <a:r>
              <a:rPr lang="sr-Latn-RS" dirty="0" smtClean="0"/>
              <a:t>(proficiency</a:t>
            </a:r>
            <a:r>
              <a:rPr lang="sr-Latn-RS" dirty="0"/>
              <a:t>)</a:t>
            </a:r>
            <a:endParaRPr lang="en-GB" dirty="0"/>
          </a:p>
        </p:txBody>
      </p:sp>
      <p:sp>
        <p:nvSpPr>
          <p:cNvPr id="3" name="Content Placeholder 2"/>
          <p:cNvSpPr>
            <a:spLocks noGrp="1"/>
          </p:cNvSpPr>
          <p:nvPr>
            <p:ph idx="1"/>
          </p:nvPr>
        </p:nvSpPr>
        <p:spPr/>
        <p:txBody>
          <a:bodyPr/>
          <a:lstStyle/>
          <a:p>
            <a:r>
              <a:rPr lang="sr-Latn-RS" dirty="0" smtClean="0"/>
              <a:t>Nije potrebno analitički odabrati perspektivu</a:t>
            </a:r>
          </a:p>
          <a:p>
            <a:r>
              <a:rPr lang="sr-Latn-RS" dirty="0" smtClean="0"/>
              <a:t>Perspektiva se „sama pokazuje“</a:t>
            </a:r>
          </a:p>
          <a:p>
            <a:r>
              <a:rPr lang="sr-Latn-RS" dirty="0" smtClean="0"/>
              <a:t>Još uvek je potrebno svesno doneti odluku kako da se rešavaju problemi relevantni za tu perspektivu</a:t>
            </a:r>
            <a:endParaRPr lang="en-GB" dirty="0"/>
          </a:p>
        </p:txBody>
      </p:sp>
    </p:spTree>
    <p:extLst>
      <p:ext uri="{BB962C8B-B14F-4D97-AF65-F5344CB8AC3E}">
        <p14:creationId xmlns:p14="http://schemas.microsoft.com/office/powerpoint/2010/main" val="154067516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4. Profesionalni vozač</a:t>
            </a:r>
            <a:endParaRPr lang="en-GB" dirty="0"/>
          </a:p>
        </p:txBody>
      </p:sp>
      <p:sp>
        <p:nvSpPr>
          <p:cNvPr id="3" name="Content Placeholder 2"/>
          <p:cNvSpPr>
            <a:spLocks noGrp="1"/>
          </p:cNvSpPr>
          <p:nvPr>
            <p:ph idx="1"/>
          </p:nvPr>
        </p:nvSpPr>
        <p:spPr/>
        <p:txBody>
          <a:bodyPr/>
          <a:lstStyle/>
          <a:p>
            <a:r>
              <a:rPr lang="sr-Latn-RS" dirty="0" smtClean="0"/>
              <a:t>Ukoliko prebrzo vozi po kiši, prepoznaje perspektivu sigurne vožnje, i napušta perspektivu najbržeg stizanja na odredište</a:t>
            </a:r>
            <a:endParaRPr lang="en-GB" dirty="0"/>
          </a:p>
        </p:txBody>
      </p:sp>
    </p:spTree>
    <p:extLst>
      <p:ext uri="{BB962C8B-B14F-4D97-AF65-F5344CB8AC3E}">
        <p14:creationId xmlns:p14="http://schemas.microsoft.com/office/powerpoint/2010/main" val="55782914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4. Profesionalni šahista</a:t>
            </a:r>
            <a:endParaRPr lang="en-GB" dirty="0"/>
          </a:p>
        </p:txBody>
      </p:sp>
      <p:sp>
        <p:nvSpPr>
          <p:cNvPr id="3" name="Content Placeholder 2"/>
          <p:cNvSpPr>
            <a:spLocks noGrp="1"/>
          </p:cNvSpPr>
          <p:nvPr>
            <p:ph idx="1"/>
          </p:nvPr>
        </p:nvSpPr>
        <p:spPr/>
        <p:txBody>
          <a:bodyPr/>
          <a:lstStyle/>
          <a:p>
            <a:r>
              <a:rPr lang="sr-Latn-RS" dirty="0" smtClean="0"/>
              <a:t>Automatski prepoznaje širok repertoar skupa pozicija na tabli</a:t>
            </a:r>
          </a:p>
          <a:p>
            <a:r>
              <a:rPr lang="sr-Latn-RS" dirty="0" smtClean="0"/>
              <a:t>Bez razmišljanja odabira koju strategiju da sledi</a:t>
            </a:r>
            <a:endParaRPr lang="en-GB" dirty="0"/>
          </a:p>
        </p:txBody>
      </p:sp>
    </p:spTree>
    <p:extLst>
      <p:ext uri="{BB962C8B-B14F-4D97-AF65-F5344CB8AC3E}">
        <p14:creationId xmlns:p14="http://schemas.microsoft.com/office/powerpoint/2010/main" val="4094794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Podstrukture</a:t>
            </a:r>
            <a:endParaRPr lang="en-GB" dirty="0"/>
          </a:p>
        </p:txBody>
      </p:sp>
      <p:sp>
        <p:nvSpPr>
          <p:cNvPr id="3" name="Content Placeholder 2"/>
          <p:cNvSpPr>
            <a:spLocks noGrp="1"/>
          </p:cNvSpPr>
          <p:nvPr>
            <p:ph idx="1"/>
          </p:nvPr>
        </p:nvSpPr>
        <p:spPr/>
        <p:txBody>
          <a:bodyPr/>
          <a:lstStyle/>
          <a:p>
            <a:r>
              <a:rPr lang="sr-Latn-RS" dirty="0" smtClean="0"/>
              <a:t>Eksperti (ljudi) ipak uspevaju da rešavaju ovaj problem...</a:t>
            </a:r>
          </a:p>
          <a:p>
            <a:r>
              <a:rPr lang="sr-Latn-RS" dirty="0" smtClean="0"/>
              <a:t>Umesto da prave biblioteku svih mogućih izomera, prepoznaju podstrutkutre na osnovu spektra</a:t>
            </a:r>
          </a:p>
          <a:p>
            <a:r>
              <a:rPr lang="sr-Latn-RS" dirty="0" smtClean="0"/>
              <a:t>Uzimaju u obzir samo one izomere koji imaju te podstrukture</a:t>
            </a:r>
          </a:p>
          <a:p>
            <a:pPr marL="0" indent="0">
              <a:buNone/>
            </a:pPr>
            <a:endParaRPr lang="sr-Latn-RS" dirty="0" smtClean="0"/>
          </a:p>
          <a:p>
            <a:endParaRPr lang="en-GB" dirty="0"/>
          </a:p>
        </p:txBody>
      </p:sp>
    </p:spTree>
    <p:extLst>
      <p:ext uri="{BB962C8B-B14F-4D97-AF65-F5344CB8AC3E}">
        <p14:creationId xmlns:p14="http://schemas.microsoft.com/office/powerpoint/2010/main" val="144514230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4</a:t>
            </a:r>
            <a:r>
              <a:rPr lang="sr-Latn-RS" dirty="0" smtClean="0"/>
              <a:t>. Profesionalni </a:t>
            </a:r>
            <a:r>
              <a:rPr lang="sr-Latn-RS" dirty="0"/>
              <a:t>programer</a:t>
            </a:r>
            <a:endParaRPr lang="en-GB" dirty="0"/>
          </a:p>
        </p:txBody>
      </p:sp>
      <p:sp>
        <p:nvSpPr>
          <p:cNvPr id="3" name="Content Placeholder 2"/>
          <p:cNvSpPr>
            <a:spLocks noGrp="1"/>
          </p:cNvSpPr>
          <p:nvPr>
            <p:ph idx="1"/>
          </p:nvPr>
        </p:nvSpPr>
        <p:spPr/>
        <p:txBody>
          <a:bodyPr/>
          <a:lstStyle/>
          <a:p>
            <a:pPr marL="0" indent="0" algn="ctr">
              <a:buNone/>
            </a:pPr>
            <a:r>
              <a:rPr lang="sr-Latn-RS" sz="5400" dirty="0"/>
              <a:t>?</a:t>
            </a:r>
            <a:endParaRPr lang="en-GB" dirty="0"/>
          </a:p>
        </p:txBody>
      </p:sp>
    </p:spTree>
    <p:extLst>
      <p:ext uri="{BB962C8B-B14F-4D97-AF65-F5344CB8AC3E}">
        <p14:creationId xmlns:p14="http://schemas.microsoft.com/office/powerpoint/2010/main" val="343935352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5. Ekspretiza</a:t>
            </a:r>
            <a:endParaRPr lang="en-GB" dirty="0"/>
          </a:p>
        </p:txBody>
      </p:sp>
      <p:sp>
        <p:nvSpPr>
          <p:cNvPr id="3" name="Content Placeholder 2"/>
          <p:cNvSpPr>
            <a:spLocks noGrp="1"/>
          </p:cNvSpPr>
          <p:nvPr>
            <p:ph idx="1"/>
          </p:nvPr>
        </p:nvSpPr>
        <p:spPr/>
        <p:txBody>
          <a:bodyPr>
            <a:normAutofit fontScale="92500" lnSpcReduction="10000"/>
          </a:bodyPr>
          <a:lstStyle/>
          <a:p>
            <a:r>
              <a:rPr lang="sr-Latn-RS" dirty="0" smtClean="0"/>
              <a:t>Dekompozicija klase slučajeva na podklase od kojih svaka ima svoje</a:t>
            </a:r>
          </a:p>
          <a:p>
            <a:pPr lvl="1"/>
            <a:r>
              <a:rPr lang="sr-Latn-RS" dirty="0" smtClean="0"/>
              <a:t>Odluke</a:t>
            </a:r>
          </a:p>
          <a:p>
            <a:pPr lvl="1"/>
            <a:r>
              <a:rPr lang="sr-Latn-RS" dirty="0" smtClean="0"/>
              <a:t>Akcije</a:t>
            </a:r>
          </a:p>
          <a:p>
            <a:pPr lvl="1"/>
            <a:r>
              <a:rPr lang="sr-Latn-RS" dirty="0" smtClean="0"/>
              <a:t>Taktike</a:t>
            </a:r>
          </a:p>
          <a:p>
            <a:pPr lvl="1"/>
            <a:r>
              <a:rPr lang="sr-Latn-RS" dirty="0" smtClean="0"/>
              <a:t>...</a:t>
            </a:r>
          </a:p>
          <a:p>
            <a:r>
              <a:rPr lang="sr-Latn-RS" dirty="0" smtClean="0"/>
              <a:t>Automatski odabir ne samo perspektive, već i akcija koje će se izvršavati za svaki od konkretnih problema u toj perspektivi</a:t>
            </a:r>
          </a:p>
          <a:p>
            <a:r>
              <a:rPr lang="sr-Latn-RS" dirty="0" smtClean="0"/>
              <a:t>„</a:t>
            </a:r>
            <a:r>
              <a:rPr lang="en-GB" b="1" dirty="0"/>
              <a:t>What must be done, simply </a:t>
            </a:r>
            <a:r>
              <a:rPr lang="en-GB" b="1" dirty="0" smtClean="0"/>
              <a:t>is</a:t>
            </a:r>
            <a:r>
              <a:rPr lang="sr-Latn-RS" b="1" dirty="0" smtClean="0"/>
              <a:t> </a:t>
            </a:r>
            <a:r>
              <a:rPr lang="en-GB" b="1" dirty="0" smtClean="0"/>
              <a:t>done.</a:t>
            </a:r>
            <a:r>
              <a:rPr lang="sr-Latn-RS" dirty="0" smtClean="0"/>
              <a:t>“</a:t>
            </a:r>
          </a:p>
          <a:p>
            <a:endParaRPr lang="en-GB" dirty="0"/>
          </a:p>
        </p:txBody>
      </p:sp>
    </p:spTree>
    <p:extLst>
      <p:ext uri="{BB962C8B-B14F-4D97-AF65-F5344CB8AC3E}">
        <p14:creationId xmlns:p14="http://schemas.microsoft.com/office/powerpoint/2010/main" val="137508280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5. Ekspert šahista</a:t>
            </a:r>
            <a:endParaRPr lang="en-GB" dirty="0"/>
          </a:p>
        </p:txBody>
      </p:sp>
      <p:sp>
        <p:nvSpPr>
          <p:cNvPr id="3" name="Content Placeholder 2"/>
          <p:cNvSpPr>
            <a:spLocks noGrp="1"/>
          </p:cNvSpPr>
          <p:nvPr>
            <p:ph idx="1"/>
          </p:nvPr>
        </p:nvSpPr>
        <p:spPr/>
        <p:txBody>
          <a:bodyPr/>
          <a:lstStyle/>
          <a:p>
            <a:r>
              <a:rPr lang="sr-Latn-RS" dirty="0" smtClean="0"/>
              <a:t>Intuitivno odlučuje koje poteze da povuče</a:t>
            </a:r>
          </a:p>
          <a:p>
            <a:r>
              <a:rPr lang="sr-Latn-RS" dirty="0" smtClean="0"/>
              <a:t>Može da odlično igra partije u kojima je vreme za potez ograničeno na 5 sekundi</a:t>
            </a:r>
          </a:p>
          <a:p>
            <a:r>
              <a:rPr lang="sr-Latn-RS" dirty="0" smtClean="0"/>
              <a:t>Analitičke veštine mogu da mu budu angažovane za potrebe nečeg drugog</a:t>
            </a:r>
          </a:p>
        </p:txBody>
      </p:sp>
    </p:spTree>
    <p:extLst>
      <p:ext uri="{BB962C8B-B14F-4D97-AF65-F5344CB8AC3E}">
        <p14:creationId xmlns:p14="http://schemas.microsoft.com/office/powerpoint/2010/main" val="139852685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5. Eksper vozač</a:t>
            </a:r>
            <a:endParaRPr lang="en-GB" dirty="0"/>
          </a:p>
        </p:txBody>
      </p:sp>
      <p:sp>
        <p:nvSpPr>
          <p:cNvPr id="3" name="Content Placeholder 2"/>
          <p:cNvSpPr>
            <a:spLocks noGrp="1"/>
          </p:cNvSpPr>
          <p:nvPr>
            <p:ph idx="1"/>
          </p:nvPr>
        </p:nvSpPr>
        <p:spPr/>
        <p:txBody>
          <a:bodyPr/>
          <a:lstStyle/>
          <a:p>
            <a:r>
              <a:rPr lang="sr-Latn-RS" dirty="0" smtClean="0"/>
              <a:t>Nije potrebno da se koncentriše na put i da razmišlja o vožnji</a:t>
            </a:r>
            <a:endParaRPr lang="en-GB" dirty="0"/>
          </a:p>
        </p:txBody>
      </p:sp>
    </p:spTree>
    <p:extLst>
      <p:ext uri="{BB962C8B-B14F-4D97-AF65-F5344CB8AC3E}">
        <p14:creationId xmlns:p14="http://schemas.microsoft.com/office/powerpoint/2010/main" val="254753040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5. Ekspert programer</a:t>
            </a:r>
            <a:endParaRPr lang="en-GB" dirty="0"/>
          </a:p>
        </p:txBody>
      </p:sp>
      <p:sp>
        <p:nvSpPr>
          <p:cNvPr id="3" name="Content Placeholder 2"/>
          <p:cNvSpPr>
            <a:spLocks noGrp="1"/>
          </p:cNvSpPr>
          <p:nvPr>
            <p:ph idx="1"/>
          </p:nvPr>
        </p:nvSpPr>
        <p:spPr/>
        <p:txBody>
          <a:bodyPr/>
          <a:lstStyle/>
          <a:p>
            <a:pPr marL="0" indent="0" algn="ctr">
              <a:buNone/>
            </a:pPr>
            <a:r>
              <a:rPr lang="sr-Latn-RS" sz="5400" dirty="0"/>
              <a:t>?</a:t>
            </a:r>
            <a:endParaRPr lang="en-GB" dirty="0"/>
          </a:p>
        </p:txBody>
      </p:sp>
    </p:spTree>
    <p:extLst>
      <p:ext uri="{BB962C8B-B14F-4D97-AF65-F5344CB8AC3E}">
        <p14:creationId xmlns:p14="http://schemas.microsoft.com/office/powerpoint/2010/main" val="204178284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Dodatak 6. Master</a:t>
            </a:r>
            <a:endParaRPr lang="en-GB" dirty="0"/>
          </a:p>
        </p:txBody>
      </p:sp>
      <p:sp>
        <p:nvSpPr>
          <p:cNvPr id="3" name="Content Placeholder 2"/>
          <p:cNvSpPr>
            <a:spLocks noGrp="1"/>
          </p:cNvSpPr>
          <p:nvPr>
            <p:ph idx="1"/>
          </p:nvPr>
        </p:nvSpPr>
        <p:spPr/>
        <p:txBody>
          <a:bodyPr/>
          <a:lstStyle/>
          <a:p>
            <a:r>
              <a:rPr lang="sr-Latn-RS" dirty="0" smtClean="0"/>
              <a:t>Odabira značaj pad performanse da bi isprobao novi prostor za definisanje perspektiva</a:t>
            </a:r>
          </a:p>
          <a:p>
            <a:r>
              <a:rPr lang="sr-Latn-RS" dirty="0" smtClean="0"/>
              <a:t>Osnivanje pravca u umetnosti (Munk, Pikaso, Kandinski, Maljevič, Polok, Vorhol, Bejkon)</a:t>
            </a:r>
          </a:p>
          <a:p>
            <a:r>
              <a:rPr lang="sr-Latn-RS" dirty="0" smtClean="0"/>
              <a:t>U programiranju?</a:t>
            </a:r>
          </a:p>
          <a:p>
            <a:endParaRPr lang="en-GB" dirty="0"/>
          </a:p>
        </p:txBody>
      </p:sp>
    </p:spTree>
    <p:extLst>
      <p:ext uri="{BB962C8B-B14F-4D97-AF65-F5344CB8AC3E}">
        <p14:creationId xmlns:p14="http://schemas.microsoft.com/office/powerpoint/2010/main" val="107785029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Analiza usvajanja veština</a:t>
            </a:r>
            <a:endParaRPr lang="en-GB" dirty="0"/>
          </a:p>
        </p:txBody>
      </p:sp>
      <p:sp>
        <p:nvSpPr>
          <p:cNvPr id="3" name="Content Placeholder 2"/>
          <p:cNvSpPr>
            <a:spLocks noGrp="1"/>
          </p:cNvSpPr>
          <p:nvPr>
            <p:ph idx="1"/>
          </p:nvPr>
        </p:nvSpPr>
        <p:spPr/>
        <p:txBody>
          <a:bodyPr>
            <a:normAutofit fontScale="92500" lnSpcReduction="20000"/>
          </a:bodyPr>
          <a:lstStyle/>
          <a:p>
            <a:r>
              <a:rPr lang="sr-Latn-RS" dirty="0" smtClean="0"/>
              <a:t>Početnik koristi pravila, činjenice i heuristike za rešavanje problema</a:t>
            </a:r>
          </a:p>
          <a:p>
            <a:r>
              <a:rPr lang="sr-Latn-RS" dirty="0" smtClean="0"/>
              <a:t>Ekspert ima direktnu situacionu svest na osnovu koje deluje</a:t>
            </a:r>
          </a:p>
          <a:p>
            <a:r>
              <a:rPr lang="sr-Latn-RS" dirty="0" smtClean="0"/>
              <a:t>Posledice po ES:</a:t>
            </a:r>
          </a:p>
          <a:p>
            <a:pPr lvl="1"/>
            <a:r>
              <a:rPr lang="sr-Latn-RS" dirty="0" smtClean="0"/>
              <a:t>Početnik koji zna mnogo činjenica može da bude veoma veoma koristan, posebno za obavljanje dosadnih poslova (rule based sistemi)</a:t>
            </a:r>
          </a:p>
          <a:p>
            <a:pPr lvl="1"/>
            <a:r>
              <a:rPr lang="sr-Latn-RS" dirty="0" smtClean="0"/>
              <a:t>Postoji potreba da analiziramo i druge „prostore perspektiva“ u sistemima baziranim na znanju, osim rule based sistema</a:t>
            </a:r>
            <a:endParaRPr lang="en-GB" dirty="0"/>
          </a:p>
        </p:txBody>
      </p:sp>
    </p:spTree>
    <p:extLst>
      <p:ext uri="{BB962C8B-B14F-4D97-AF65-F5344CB8AC3E}">
        <p14:creationId xmlns:p14="http://schemas.microsoft.com/office/powerpoint/2010/main" val="17576498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3"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4" name="Rectangle 4"/>
          <p:cNvSpPr>
            <a:spLocks noGrp="1" noChangeArrowheads="1"/>
          </p:cNvSpPr>
          <p:nvPr>
            <p:ph type="title"/>
          </p:nvPr>
        </p:nvSpPr>
        <p:spPr>
          <a:noFill/>
        </p:spPr>
        <p:txBody>
          <a:bodyPr/>
          <a:lstStyle/>
          <a:p>
            <a:r>
              <a:rPr lang="sr-Latn-RS" sz="3200" b="1" dirty="0" smtClean="0">
                <a:solidFill>
                  <a:schemeClr val="tx1"/>
                </a:solidFill>
                <a:latin typeface="Arial" charset="0"/>
              </a:rPr>
              <a:t>Mogući ES-i</a:t>
            </a:r>
            <a:r>
              <a:rPr lang="en-GB" sz="3200" b="1" dirty="0" smtClean="0">
                <a:solidFill>
                  <a:schemeClr val="tx1"/>
                </a:solidFill>
                <a:latin typeface="Arial" charset="0"/>
              </a:rPr>
              <a:t> – </a:t>
            </a:r>
            <a:r>
              <a:rPr lang="sr-Latn-RS" sz="3200" b="1" dirty="0" smtClean="0">
                <a:solidFill>
                  <a:schemeClr val="tx1"/>
                </a:solidFill>
                <a:latin typeface="Arial" charset="0"/>
              </a:rPr>
              <a:t>istorije slučaja</a:t>
            </a:r>
            <a:endParaRPr lang="en-GB" sz="3200" b="1" dirty="0" smtClean="0">
              <a:solidFill>
                <a:schemeClr val="tx1"/>
              </a:solidFill>
              <a:latin typeface="Arial" charset="0"/>
            </a:endParaRPr>
          </a:p>
        </p:txBody>
      </p:sp>
      <p:sp>
        <p:nvSpPr>
          <p:cNvPr id="30725" name="Rectangle 5"/>
          <p:cNvSpPr>
            <a:spLocks noGrp="1" noChangeArrowheads="1"/>
          </p:cNvSpPr>
          <p:nvPr>
            <p:ph type="body" idx="1"/>
          </p:nvPr>
        </p:nvSpPr>
        <p:spPr>
          <a:noFill/>
        </p:spPr>
        <p:txBody>
          <a:bodyPr/>
          <a:lstStyle/>
          <a:p>
            <a:r>
              <a:rPr lang="sr-Latn-RS" dirty="0" smtClean="0"/>
              <a:t>Ovo je za diskusiju</a:t>
            </a:r>
            <a:r>
              <a:rPr lang="en-GB" dirty="0" smtClean="0"/>
              <a:t>. </a:t>
            </a:r>
          </a:p>
          <a:p>
            <a:r>
              <a:rPr lang="sr-Latn-RS" dirty="0" smtClean="0"/>
              <a:t>Sledećih sedam problema mogu, a ne moraju da budu pogodni za kompujterizaciju putem ES-a</a:t>
            </a:r>
            <a:r>
              <a:rPr lang="en-GB" dirty="0" smtClean="0"/>
              <a:t>.</a:t>
            </a:r>
          </a:p>
        </p:txBody>
      </p:sp>
    </p:spTree>
    <p:extLst>
      <p:ext uri="{BB962C8B-B14F-4D97-AF65-F5344CB8AC3E}">
        <p14:creationId xmlns:p14="http://schemas.microsoft.com/office/powerpoint/2010/main" val="4213281335"/>
      </p:ext>
    </p:extLst>
  </p:cSld>
  <p:clrMapOvr>
    <a:masterClrMapping/>
  </p:clrMapOvr>
  <p:transition spd="slow"/>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8" name="Rectangle 4"/>
          <p:cNvSpPr>
            <a:spLocks noGrp="1" noChangeArrowheads="1"/>
          </p:cNvSpPr>
          <p:nvPr>
            <p:ph type="title"/>
          </p:nvPr>
        </p:nvSpPr>
        <p:spPr>
          <a:noFill/>
        </p:spPr>
        <p:txBody>
          <a:bodyPr/>
          <a:lstStyle/>
          <a:p>
            <a:r>
              <a:rPr lang="sr-Latn-RS" sz="3200" b="1" dirty="0">
                <a:latin typeface="Arial" charset="0"/>
              </a:rPr>
              <a:t>Mogući ES-i</a:t>
            </a:r>
            <a:r>
              <a:rPr lang="en-GB" sz="3200" b="1" dirty="0">
                <a:latin typeface="Arial" charset="0"/>
              </a:rPr>
              <a:t> – </a:t>
            </a:r>
            <a:r>
              <a:rPr lang="sr-Latn-RS" sz="3200" b="1" dirty="0">
                <a:latin typeface="Arial" charset="0"/>
              </a:rPr>
              <a:t>istorije </a:t>
            </a:r>
            <a:r>
              <a:rPr lang="sr-Latn-RS" sz="3200" b="1" dirty="0" smtClean="0">
                <a:latin typeface="Arial" charset="0"/>
              </a:rPr>
              <a:t>slučaja - 1</a:t>
            </a:r>
            <a:endParaRPr lang="en-GB" sz="3200" b="1" dirty="0" smtClean="0">
              <a:solidFill>
                <a:schemeClr val="tx1"/>
              </a:solidFill>
              <a:latin typeface="Arial" charset="0"/>
            </a:endParaRPr>
          </a:p>
        </p:txBody>
      </p:sp>
      <p:sp>
        <p:nvSpPr>
          <p:cNvPr id="31749" name="Rectangle 5"/>
          <p:cNvSpPr>
            <a:spLocks noGrp="1" noChangeArrowheads="1"/>
          </p:cNvSpPr>
          <p:nvPr>
            <p:ph type="body" idx="1"/>
          </p:nvPr>
        </p:nvSpPr>
        <p:spPr>
          <a:xfrm>
            <a:off x="609600" y="1676400"/>
            <a:ext cx="8229600" cy="4876800"/>
          </a:xfrm>
          <a:noFill/>
        </p:spPr>
        <p:txBody>
          <a:bodyPr>
            <a:normAutofit/>
          </a:bodyPr>
          <a:lstStyle/>
          <a:p>
            <a:pPr algn="just"/>
            <a:r>
              <a:rPr lang="sr-Latn-RS" dirty="0" smtClean="0"/>
              <a:t>Siromašna zemlja ima veliku populaciju, malo lekara i nedovoljne resurse da se obuči više lekara.</a:t>
            </a:r>
          </a:p>
          <a:p>
            <a:pPr algn="just"/>
            <a:r>
              <a:rPr lang="sr-Latn-RS" dirty="0" smtClean="0"/>
              <a:t>Predlog je da se obezbede bolničari koji se mogu relativno jeftino i brzo obučiti i da se opreme prenosivim personalnim računarom na kome je instaliran ekspertski sistem koji bi ih savetovao po pitanju dijagnostifikovanja i terapije za različite uobičajene bolesti</a:t>
            </a:r>
            <a:r>
              <a:rPr lang="en-GB" dirty="0" smtClean="0"/>
              <a:t>.</a:t>
            </a:r>
          </a:p>
        </p:txBody>
      </p:sp>
    </p:spTree>
    <p:extLst>
      <p:ext uri="{BB962C8B-B14F-4D97-AF65-F5344CB8AC3E}">
        <p14:creationId xmlns:p14="http://schemas.microsoft.com/office/powerpoint/2010/main" val="2461246131"/>
      </p:ext>
    </p:extLst>
  </p:cSld>
  <p:clrMapOvr>
    <a:masterClrMapping/>
  </p:clrMapOvr>
  <p:transition spd="slow"/>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2" name="Rectangle 4"/>
          <p:cNvSpPr>
            <a:spLocks noGrp="1" noChangeArrowheads="1"/>
          </p:cNvSpPr>
          <p:nvPr>
            <p:ph type="title"/>
          </p:nvPr>
        </p:nvSpPr>
        <p:spPr>
          <a:noFill/>
        </p:spPr>
        <p:txBody>
          <a:bodyPr/>
          <a:lstStyle/>
          <a:p>
            <a:r>
              <a:rPr lang="sr-Latn-RS" sz="3200" b="1" dirty="0">
                <a:latin typeface="Arial" charset="0"/>
              </a:rPr>
              <a:t>Mogući ES-i</a:t>
            </a:r>
            <a:r>
              <a:rPr lang="en-GB" sz="3200" b="1" dirty="0">
                <a:latin typeface="Arial" charset="0"/>
              </a:rPr>
              <a:t> – </a:t>
            </a:r>
            <a:r>
              <a:rPr lang="sr-Latn-RS" sz="3200" b="1" dirty="0">
                <a:latin typeface="Arial" charset="0"/>
              </a:rPr>
              <a:t>istorije slučaja - </a:t>
            </a:r>
            <a:r>
              <a:rPr lang="sr-Latn-RS" sz="3200" b="1" dirty="0" smtClean="0">
                <a:latin typeface="Arial" charset="0"/>
              </a:rPr>
              <a:t>2</a:t>
            </a:r>
            <a:endParaRPr lang="en-GB" sz="3200" b="1" dirty="0" smtClean="0">
              <a:solidFill>
                <a:schemeClr val="tx1"/>
              </a:solidFill>
              <a:latin typeface="Arial" charset="0"/>
            </a:endParaRPr>
          </a:p>
        </p:txBody>
      </p:sp>
      <p:sp>
        <p:nvSpPr>
          <p:cNvPr id="32773" name="Rectangle 5"/>
          <p:cNvSpPr>
            <a:spLocks noGrp="1" noChangeArrowheads="1"/>
          </p:cNvSpPr>
          <p:nvPr>
            <p:ph type="body" idx="1"/>
          </p:nvPr>
        </p:nvSpPr>
        <p:spPr>
          <a:xfrm>
            <a:off x="609600" y="1676400"/>
            <a:ext cx="8153400" cy="4876800"/>
          </a:xfrm>
          <a:noFill/>
        </p:spPr>
        <p:txBody>
          <a:bodyPr>
            <a:normAutofit/>
          </a:bodyPr>
          <a:lstStyle/>
          <a:p>
            <a:pPr algn="just"/>
            <a:r>
              <a:rPr lang="sr-Latn-RS" dirty="0" smtClean="0"/>
              <a:t>Zaposleni u stambenoj agenciji u malom Britanskom gradu su premoreni, a promet koji ostvaruju je nizak. Veliki deo posla zaposlenih su intervjui sa klijentima za koje postoji vrlo jasan protokol postavljanja pitanja (koja malo variraju zavisno od okolnosti u kojima je klijent)</a:t>
            </a:r>
            <a:r>
              <a:rPr lang="en-GB" dirty="0" smtClean="0"/>
              <a:t>. </a:t>
            </a:r>
            <a:endParaRPr lang="sr-Latn-RS" dirty="0" smtClean="0"/>
          </a:p>
          <a:p>
            <a:pPr algn="just"/>
            <a:r>
              <a:rPr lang="sr-Latn-RS" dirty="0" smtClean="0"/>
              <a:t>Predlog je da se napravi ekspertski sistem koji bi usmeravao proces ispitivanja</a:t>
            </a:r>
            <a:r>
              <a:rPr lang="en-GB" dirty="0" smtClean="0"/>
              <a:t>.</a:t>
            </a:r>
          </a:p>
        </p:txBody>
      </p:sp>
    </p:spTree>
    <p:extLst>
      <p:ext uri="{BB962C8B-B14F-4D97-AF65-F5344CB8AC3E}">
        <p14:creationId xmlns:p14="http://schemas.microsoft.com/office/powerpoint/2010/main" val="2769772225"/>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DENDRAL</a:t>
            </a:r>
            <a:endParaRPr lang="en-GB" dirty="0"/>
          </a:p>
        </p:txBody>
      </p:sp>
      <p:sp>
        <p:nvSpPr>
          <p:cNvPr id="3" name="Content Placeholder 2"/>
          <p:cNvSpPr>
            <a:spLocks noGrp="1"/>
          </p:cNvSpPr>
          <p:nvPr>
            <p:ph idx="1"/>
          </p:nvPr>
        </p:nvSpPr>
        <p:spPr/>
        <p:txBody>
          <a:bodyPr>
            <a:normAutofit/>
          </a:bodyPr>
          <a:lstStyle/>
          <a:p>
            <a:r>
              <a:rPr lang="sr-Latn-RS" dirty="0" smtClean="0"/>
              <a:t>Koristi domensko znanje da identifikuje delove rešenje</a:t>
            </a:r>
          </a:p>
          <a:p>
            <a:r>
              <a:rPr lang="sr-Latn-RS" dirty="0" smtClean="0"/>
              <a:t>Za preostale atome, koristi general-purpose pristup (generisanje svih mogućih izomera)</a:t>
            </a:r>
          </a:p>
        </p:txBody>
      </p:sp>
    </p:spTree>
    <p:extLst>
      <p:ext uri="{BB962C8B-B14F-4D97-AF65-F5344CB8AC3E}">
        <p14:creationId xmlns:p14="http://schemas.microsoft.com/office/powerpoint/2010/main" val="401367194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5"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6" name="Rectangle 4"/>
          <p:cNvSpPr>
            <a:spLocks noGrp="1" noChangeArrowheads="1"/>
          </p:cNvSpPr>
          <p:nvPr>
            <p:ph type="title"/>
          </p:nvPr>
        </p:nvSpPr>
        <p:spPr>
          <a:noFill/>
        </p:spPr>
        <p:txBody>
          <a:bodyPr/>
          <a:lstStyle/>
          <a:p>
            <a:r>
              <a:rPr lang="sr-Latn-RS" sz="3200" b="1" dirty="0">
                <a:latin typeface="Arial" charset="0"/>
              </a:rPr>
              <a:t>Mogući ES-i</a:t>
            </a:r>
            <a:r>
              <a:rPr lang="en-GB" sz="3200" b="1" dirty="0">
                <a:latin typeface="Arial" charset="0"/>
              </a:rPr>
              <a:t> – </a:t>
            </a:r>
            <a:r>
              <a:rPr lang="sr-Latn-RS" sz="3200" b="1" dirty="0">
                <a:latin typeface="Arial" charset="0"/>
              </a:rPr>
              <a:t>istorije slučaja - </a:t>
            </a:r>
            <a:r>
              <a:rPr lang="sr-Latn-RS" sz="3200" b="1" dirty="0" smtClean="0">
                <a:latin typeface="Arial" charset="0"/>
              </a:rPr>
              <a:t>3</a:t>
            </a:r>
            <a:endParaRPr lang="en-GB" sz="3200" b="1" dirty="0" smtClean="0">
              <a:solidFill>
                <a:schemeClr val="tx1"/>
              </a:solidFill>
              <a:latin typeface="Arial" charset="0"/>
            </a:endParaRPr>
          </a:p>
        </p:txBody>
      </p:sp>
      <p:sp>
        <p:nvSpPr>
          <p:cNvPr id="33797" name="Rectangle 5"/>
          <p:cNvSpPr>
            <a:spLocks noGrp="1" noChangeArrowheads="1"/>
          </p:cNvSpPr>
          <p:nvPr>
            <p:ph type="body" idx="1"/>
          </p:nvPr>
        </p:nvSpPr>
        <p:spPr>
          <a:noFill/>
        </p:spPr>
        <p:txBody>
          <a:bodyPr>
            <a:normAutofit lnSpcReduction="10000"/>
          </a:bodyPr>
          <a:lstStyle/>
          <a:p>
            <a:pPr algn="just"/>
            <a:r>
              <a:rPr lang="sr-Latn-RS" dirty="0" smtClean="0"/>
              <a:t>Firma koja uvozi vina se u velikoj meri oslanja na svog glavnog vinskog eksperta koji ima sposobnost da, na bazi boje, ukusa, arome, itd.,  odabere vina koja postaju popularna. Uskoro odlazi u penziju.</a:t>
            </a:r>
          </a:p>
          <a:p>
            <a:pPr algn="just"/>
            <a:r>
              <a:rPr lang="sr-Latn-RS" dirty="0" smtClean="0"/>
              <a:t>Predlog je da se napravi ekspertski sistem koji će omogućiti da se toj veštini nauči nekoliko mlađih vinskih specijalista i da oni preuzmu taj posao</a:t>
            </a:r>
            <a:r>
              <a:rPr lang="en-GB" dirty="0" smtClean="0"/>
              <a:t>.</a:t>
            </a:r>
          </a:p>
        </p:txBody>
      </p:sp>
    </p:spTree>
    <p:extLst>
      <p:ext uri="{BB962C8B-B14F-4D97-AF65-F5344CB8AC3E}">
        <p14:creationId xmlns:p14="http://schemas.microsoft.com/office/powerpoint/2010/main" val="1805946260"/>
      </p:ext>
    </p:extLst>
  </p:cSld>
  <p:clrMapOvr>
    <a:masterClrMapping/>
  </p:clrMapOvr>
  <p:transition spd="slow"/>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0" name="Rectangle 4"/>
          <p:cNvSpPr>
            <a:spLocks noGrp="1" noChangeArrowheads="1"/>
          </p:cNvSpPr>
          <p:nvPr>
            <p:ph type="title"/>
          </p:nvPr>
        </p:nvSpPr>
        <p:spPr>
          <a:noFill/>
        </p:spPr>
        <p:txBody>
          <a:bodyPr/>
          <a:lstStyle/>
          <a:p>
            <a:r>
              <a:rPr lang="sr-Latn-RS" sz="3200" b="1" dirty="0">
                <a:latin typeface="Arial" charset="0"/>
              </a:rPr>
              <a:t>Mogući ES-i</a:t>
            </a:r>
            <a:r>
              <a:rPr lang="en-GB" sz="3200" b="1" dirty="0">
                <a:latin typeface="Arial" charset="0"/>
              </a:rPr>
              <a:t> – </a:t>
            </a:r>
            <a:r>
              <a:rPr lang="sr-Latn-RS" sz="3200" b="1" dirty="0">
                <a:latin typeface="Arial" charset="0"/>
              </a:rPr>
              <a:t>istorije slučaja - </a:t>
            </a:r>
            <a:r>
              <a:rPr lang="sr-Latn-RS" sz="3200" b="1" dirty="0" smtClean="0">
                <a:latin typeface="Arial" charset="0"/>
              </a:rPr>
              <a:t>4</a:t>
            </a:r>
            <a:endParaRPr lang="en-GB" sz="3200" b="1" dirty="0" smtClean="0">
              <a:solidFill>
                <a:schemeClr val="tx1"/>
              </a:solidFill>
              <a:latin typeface="Arial" charset="0"/>
            </a:endParaRPr>
          </a:p>
        </p:txBody>
      </p:sp>
      <p:sp>
        <p:nvSpPr>
          <p:cNvPr id="34821" name="Rectangle 5"/>
          <p:cNvSpPr>
            <a:spLocks noGrp="1" noChangeArrowheads="1"/>
          </p:cNvSpPr>
          <p:nvPr>
            <p:ph type="body" idx="1"/>
          </p:nvPr>
        </p:nvSpPr>
        <p:spPr>
          <a:noFill/>
        </p:spPr>
        <p:txBody>
          <a:bodyPr>
            <a:normAutofit/>
          </a:bodyPr>
          <a:lstStyle/>
          <a:p>
            <a:pPr algn="just"/>
            <a:r>
              <a:rPr lang="sr-Latn-RS" dirty="0" smtClean="0"/>
              <a:t>Školska uprava ima veliki nedostatak učitelja osnovne škole. </a:t>
            </a:r>
          </a:p>
          <a:p>
            <a:pPr algn="just"/>
            <a:r>
              <a:rPr lang="sr-Latn-RS" dirty="0" smtClean="0"/>
              <a:t>Predlog je da se napravi ekspertski sistem koji bi podučavao decu staru pet godina engleskom jeziku i aritmetici</a:t>
            </a:r>
            <a:r>
              <a:rPr lang="en-GB" dirty="0" smtClean="0"/>
              <a:t>.</a:t>
            </a:r>
          </a:p>
        </p:txBody>
      </p:sp>
    </p:spTree>
    <p:extLst>
      <p:ext uri="{BB962C8B-B14F-4D97-AF65-F5344CB8AC3E}">
        <p14:creationId xmlns:p14="http://schemas.microsoft.com/office/powerpoint/2010/main" val="1264037043"/>
      </p:ext>
    </p:extLst>
  </p:cSld>
  <p:clrMapOvr>
    <a:masterClrMapping/>
  </p:clrMapOvr>
  <p:transition spd="slow"/>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3"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4" name="Rectangle 4"/>
          <p:cNvSpPr>
            <a:spLocks noGrp="1" noChangeArrowheads="1"/>
          </p:cNvSpPr>
          <p:nvPr>
            <p:ph type="title"/>
          </p:nvPr>
        </p:nvSpPr>
        <p:spPr>
          <a:noFill/>
        </p:spPr>
        <p:txBody>
          <a:bodyPr/>
          <a:lstStyle/>
          <a:p>
            <a:r>
              <a:rPr lang="sr-Latn-RS" sz="3200" b="1" dirty="0">
                <a:latin typeface="Arial" charset="0"/>
              </a:rPr>
              <a:t>Mogući ES-i</a:t>
            </a:r>
            <a:r>
              <a:rPr lang="en-GB" sz="3200" b="1" dirty="0">
                <a:latin typeface="Arial" charset="0"/>
              </a:rPr>
              <a:t> – </a:t>
            </a:r>
            <a:r>
              <a:rPr lang="sr-Latn-RS" sz="3200" b="1" dirty="0">
                <a:latin typeface="Arial" charset="0"/>
              </a:rPr>
              <a:t>istorije slučaja - </a:t>
            </a:r>
            <a:r>
              <a:rPr lang="sr-Latn-RS" sz="3200" b="1" dirty="0" smtClean="0">
                <a:latin typeface="Arial" charset="0"/>
              </a:rPr>
              <a:t>5</a:t>
            </a:r>
            <a:endParaRPr lang="en-GB" sz="3200" b="1" dirty="0" smtClean="0">
              <a:solidFill>
                <a:schemeClr val="tx1"/>
              </a:solidFill>
              <a:latin typeface="Arial" charset="0"/>
            </a:endParaRPr>
          </a:p>
        </p:txBody>
      </p:sp>
      <p:sp>
        <p:nvSpPr>
          <p:cNvPr id="35845" name="Rectangle 5"/>
          <p:cNvSpPr>
            <a:spLocks noGrp="1" noChangeArrowheads="1"/>
          </p:cNvSpPr>
          <p:nvPr>
            <p:ph type="body" idx="1"/>
          </p:nvPr>
        </p:nvSpPr>
        <p:spPr>
          <a:noFill/>
        </p:spPr>
        <p:txBody>
          <a:bodyPr/>
          <a:lstStyle/>
          <a:p>
            <a:pPr algn="just"/>
            <a:r>
              <a:rPr lang="sr-Latn-RS" dirty="0" smtClean="0"/>
              <a:t>Softverska kpompanije planira da razvije ekspertski sistem za vođenje računovodstva malih komercijalnih udruženja</a:t>
            </a:r>
            <a:r>
              <a:rPr lang="en-GB" dirty="0" smtClean="0"/>
              <a:t>.</a:t>
            </a:r>
          </a:p>
        </p:txBody>
      </p:sp>
    </p:spTree>
    <p:extLst>
      <p:ext uri="{BB962C8B-B14F-4D97-AF65-F5344CB8AC3E}">
        <p14:creationId xmlns:p14="http://schemas.microsoft.com/office/powerpoint/2010/main" val="2871504461"/>
      </p:ext>
    </p:extLst>
  </p:cSld>
  <p:clrMapOvr>
    <a:masterClrMapping/>
  </p:clrMapOvr>
  <p:transition spd="slow"/>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8" name="Rectangle 4"/>
          <p:cNvSpPr>
            <a:spLocks noGrp="1" noChangeArrowheads="1"/>
          </p:cNvSpPr>
          <p:nvPr>
            <p:ph type="title"/>
          </p:nvPr>
        </p:nvSpPr>
        <p:spPr>
          <a:noFill/>
        </p:spPr>
        <p:txBody>
          <a:bodyPr/>
          <a:lstStyle/>
          <a:p>
            <a:r>
              <a:rPr lang="sr-Latn-RS" sz="3200" b="1" dirty="0">
                <a:latin typeface="Arial" charset="0"/>
              </a:rPr>
              <a:t>Mogući ES-i</a:t>
            </a:r>
            <a:r>
              <a:rPr lang="en-GB" sz="3200" b="1" dirty="0">
                <a:latin typeface="Arial" charset="0"/>
              </a:rPr>
              <a:t> – </a:t>
            </a:r>
            <a:r>
              <a:rPr lang="sr-Latn-RS" sz="3200" b="1" dirty="0">
                <a:latin typeface="Arial" charset="0"/>
              </a:rPr>
              <a:t>istorije slučaja - </a:t>
            </a:r>
            <a:r>
              <a:rPr lang="sr-Latn-RS" sz="3200" b="1" dirty="0" smtClean="0">
                <a:latin typeface="Arial" charset="0"/>
              </a:rPr>
              <a:t>6</a:t>
            </a:r>
            <a:endParaRPr lang="en-GB" sz="3200" b="1" dirty="0" smtClean="0">
              <a:solidFill>
                <a:schemeClr val="tx1"/>
              </a:solidFill>
              <a:latin typeface="Arial" charset="0"/>
            </a:endParaRPr>
          </a:p>
        </p:txBody>
      </p:sp>
      <p:sp>
        <p:nvSpPr>
          <p:cNvPr id="36869" name="Rectangle 5"/>
          <p:cNvSpPr>
            <a:spLocks noGrp="1" noChangeArrowheads="1"/>
          </p:cNvSpPr>
          <p:nvPr>
            <p:ph type="body" idx="1"/>
          </p:nvPr>
        </p:nvSpPr>
        <p:spPr>
          <a:noFill/>
        </p:spPr>
        <p:txBody>
          <a:bodyPr>
            <a:normAutofit/>
          </a:bodyPr>
          <a:lstStyle/>
          <a:p>
            <a:pPr algn="just"/>
            <a:r>
              <a:rPr lang="sr-Latn-RS" dirty="0" smtClean="0"/>
              <a:t>Veliki proizvođač dizel</a:t>
            </a:r>
            <a:r>
              <a:rPr lang="en-GB" dirty="0" smtClean="0"/>
              <a:t> </a:t>
            </a:r>
            <a:r>
              <a:rPr lang="en-GB" dirty="0" err="1" smtClean="0"/>
              <a:t>i</a:t>
            </a:r>
            <a:r>
              <a:rPr lang="sr-Latn-RS" dirty="0" smtClean="0"/>
              <a:t> električnih lokomotiva ima problem da obezbedi dovoljan broj radnika na održavanju, a koji su dovoljno iskusni da lociraju otkaze u tim veoma složenim lokomotivama.</a:t>
            </a:r>
          </a:p>
          <a:p>
            <a:pPr algn="just"/>
            <a:r>
              <a:rPr lang="sr-Latn-RS" dirty="0"/>
              <a:t>P</a:t>
            </a:r>
            <a:r>
              <a:rPr lang="sr-Latn-RS" dirty="0" smtClean="0"/>
              <a:t>redlog je da se napravi ekspertski sistem koji će biti u stanju da locira delove koji su otkazalina takvim mašinama</a:t>
            </a:r>
            <a:r>
              <a:rPr lang="en-GB" dirty="0" smtClean="0"/>
              <a:t>.</a:t>
            </a:r>
          </a:p>
        </p:txBody>
      </p:sp>
    </p:spTree>
    <p:extLst>
      <p:ext uri="{BB962C8B-B14F-4D97-AF65-F5344CB8AC3E}">
        <p14:creationId xmlns:p14="http://schemas.microsoft.com/office/powerpoint/2010/main" val="2145807581"/>
      </p:ext>
    </p:extLst>
  </p:cSld>
  <p:clrMapOvr>
    <a:masterClrMapping/>
  </p:clrMapOvr>
  <p:transition spd="slow"/>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2" name="Rectangle 4"/>
          <p:cNvSpPr>
            <a:spLocks noGrp="1" noChangeArrowheads="1"/>
          </p:cNvSpPr>
          <p:nvPr>
            <p:ph type="title"/>
          </p:nvPr>
        </p:nvSpPr>
        <p:spPr>
          <a:noFill/>
        </p:spPr>
        <p:txBody>
          <a:bodyPr/>
          <a:lstStyle/>
          <a:p>
            <a:r>
              <a:rPr lang="sr-Latn-RS" sz="3200" b="1" dirty="0">
                <a:latin typeface="Arial" charset="0"/>
              </a:rPr>
              <a:t>Mogući ES-i</a:t>
            </a:r>
            <a:r>
              <a:rPr lang="en-GB" sz="3200" b="1" dirty="0">
                <a:latin typeface="Arial" charset="0"/>
              </a:rPr>
              <a:t> – </a:t>
            </a:r>
            <a:r>
              <a:rPr lang="sr-Latn-RS" sz="3200" b="1" dirty="0">
                <a:latin typeface="Arial" charset="0"/>
              </a:rPr>
              <a:t>istorije slučaja - </a:t>
            </a:r>
            <a:r>
              <a:rPr lang="sr-Latn-RS" sz="3200" b="1" dirty="0" smtClean="0">
                <a:latin typeface="Arial" charset="0"/>
              </a:rPr>
              <a:t>7</a:t>
            </a:r>
            <a:endParaRPr lang="en-GB" sz="3200" b="1" dirty="0" smtClean="0">
              <a:solidFill>
                <a:schemeClr val="tx1"/>
              </a:solidFill>
              <a:latin typeface="Arial" charset="0"/>
            </a:endParaRPr>
          </a:p>
        </p:txBody>
      </p:sp>
      <p:sp>
        <p:nvSpPr>
          <p:cNvPr id="37893" name="Rectangle 5"/>
          <p:cNvSpPr>
            <a:spLocks noGrp="1" noChangeArrowheads="1"/>
          </p:cNvSpPr>
          <p:nvPr>
            <p:ph type="body" idx="1"/>
          </p:nvPr>
        </p:nvSpPr>
        <p:spPr>
          <a:noFill/>
        </p:spPr>
        <p:txBody>
          <a:bodyPr>
            <a:normAutofit/>
          </a:bodyPr>
          <a:lstStyle/>
          <a:p>
            <a:r>
              <a:rPr lang="sr-Latn-RS" dirty="0" smtClean="0"/>
              <a:t>Rudarska kompanija želi da proširi posao, što obuhvata i traganje za neotkrivenim ležištima vrednih metalnih ruda. Nedostaju joj iskusni geolozi.</a:t>
            </a:r>
          </a:p>
          <a:p>
            <a:r>
              <a:rPr lang="sr-Latn-RS" dirty="0" smtClean="0"/>
              <a:t>Predlog je da se napravi ekspertski sistem koji će ocenjivati geološke lokacije i zaključivati kolika je verovatnoća da u njima postoje ležišta rude.</a:t>
            </a:r>
            <a:endParaRPr lang="en-GB" dirty="0" smtClean="0"/>
          </a:p>
        </p:txBody>
      </p:sp>
    </p:spTree>
    <p:extLst>
      <p:ext uri="{BB962C8B-B14F-4D97-AF65-F5344CB8AC3E}">
        <p14:creationId xmlns:p14="http://schemas.microsoft.com/office/powerpoint/2010/main" val="3743107205"/>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DENDRAL</a:t>
            </a:r>
            <a:endParaRPr lang="en-GB" dirty="0"/>
          </a:p>
        </p:txBody>
      </p:sp>
      <p:sp>
        <p:nvSpPr>
          <p:cNvPr id="3" name="Content Placeholder 2"/>
          <p:cNvSpPr>
            <a:spLocks noGrp="1"/>
          </p:cNvSpPr>
          <p:nvPr>
            <p:ph idx="1"/>
          </p:nvPr>
        </p:nvSpPr>
        <p:spPr/>
        <p:txBody>
          <a:bodyPr>
            <a:normAutofit/>
          </a:bodyPr>
          <a:lstStyle/>
          <a:p>
            <a:r>
              <a:rPr lang="sr-Latn-RS" dirty="0" smtClean="0"/>
              <a:t>DENDRAL sadrži velik broj specijalizovanih po</a:t>
            </a:r>
            <a:r>
              <a:rPr lang="en-GB" dirty="0" smtClean="0"/>
              <a:t>t</a:t>
            </a:r>
            <a:r>
              <a:rPr lang="sr-Latn-RS" dirty="0" smtClean="0"/>
              <a:t>programa, koji identifikuju podstrukture na osnovu spektra.</a:t>
            </a:r>
          </a:p>
          <a:p>
            <a:r>
              <a:rPr lang="sr-Latn-RS" dirty="0" smtClean="0"/>
              <a:t>Ovi potprogrami su napravljeni na osnovu ekspretskog znanja.</a:t>
            </a:r>
          </a:p>
        </p:txBody>
      </p:sp>
    </p:spTree>
    <p:extLst>
      <p:ext uri="{BB962C8B-B14F-4D97-AF65-F5344CB8AC3E}">
        <p14:creationId xmlns:p14="http://schemas.microsoft.com/office/powerpoint/2010/main" val="601927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Primer potprograma – ketoni</a:t>
            </a:r>
            <a:endParaRPr lang="en-GB" dirty="0"/>
          </a:p>
        </p:txBody>
      </p:sp>
      <p:sp>
        <p:nvSpPr>
          <p:cNvPr id="3" name="Content Placeholder 2"/>
          <p:cNvSpPr>
            <a:spLocks noGrp="1"/>
          </p:cNvSpPr>
          <p:nvPr>
            <p:ph idx="1"/>
          </p:nvPr>
        </p:nvSpPr>
        <p:spPr/>
        <p:txBody>
          <a:bodyPr>
            <a:normAutofit/>
          </a:bodyPr>
          <a:lstStyle/>
          <a:p>
            <a:r>
              <a:rPr lang="sr-Latn-RS" sz="2800" dirty="0" smtClean="0"/>
              <a:t>Ugljenični lanac ima jednaku verovatnoću da se raskine sa obe strane dvostruke karbonatne veze sa kiseonikom.</a:t>
            </a:r>
          </a:p>
          <a:p>
            <a:r>
              <a:rPr lang="sr-Latn-RS" sz="2800" dirty="0" smtClean="0"/>
              <a:t>Očekujemo da će jedan pik na spektru odgovarati ostatku lanca sa CO, a da će drugi pik odgovarati </a:t>
            </a:r>
            <a:r>
              <a:rPr lang="en-GB" sz="2800" dirty="0" smtClean="0"/>
              <a:t> </a:t>
            </a:r>
            <a:r>
              <a:rPr lang="sr-Latn-RS" sz="2800" dirty="0" smtClean="0"/>
              <a:t>ostatku lanca bez CO.</a:t>
            </a:r>
          </a:p>
          <a:p>
            <a:r>
              <a:rPr lang="sr-Latn-RS" sz="2800" dirty="0"/>
              <a:t>Potprogram koji idenfikuje ketone dat je na slici pored:</a:t>
            </a:r>
          </a:p>
          <a:p>
            <a:pPr marL="0" indent="0">
              <a:buNone/>
            </a:pPr>
            <a:endParaRPr lang="sr-Latn-RS" sz="2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800600"/>
            <a:ext cx="6019800"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68440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Rezultati</a:t>
            </a:r>
            <a:endParaRPr lang="en-GB" dirty="0"/>
          </a:p>
        </p:txBody>
      </p:sp>
      <p:sp>
        <p:nvSpPr>
          <p:cNvPr id="3" name="Content Placeholder 2"/>
          <p:cNvSpPr>
            <a:spLocks noGrp="1"/>
          </p:cNvSpPr>
          <p:nvPr>
            <p:ph idx="1"/>
          </p:nvPr>
        </p:nvSpPr>
        <p:spPr/>
        <p:txBody>
          <a:bodyPr/>
          <a:lstStyle/>
          <a:p>
            <a:r>
              <a:rPr lang="sr-Latn-RS" dirty="0" smtClean="0"/>
              <a:t>Tabela prikazuje:</a:t>
            </a:r>
          </a:p>
          <a:p>
            <a:pPr lvl="1"/>
            <a:r>
              <a:rPr lang="sr-Latn-RS" dirty="0" smtClean="0"/>
              <a:t>Ukupan broj izomera</a:t>
            </a:r>
          </a:p>
          <a:p>
            <a:pPr lvl="1"/>
            <a:r>
              <a:rPr lang="sr-Latn-RS" dirty="0" smtClean="0"/>
              <a:t>Broj izomera ako se u obzir uzmu maseni spektri</a:t>
            </a:r>
          </a:p>
          <a:p>
            <a:pPr lvl="1"/>
            <a:r>
              <a:rPr lang="sr-Latn-RS" dirty="0" smtClean="0"/>
              <a:t>Broj izomera ako se u obzir uzmu i maseni spektri i NMR podaci</a:t>
            </a:r>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343400"/>
            <a:ext cx="7231442" cy="1828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7178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DENDRAL</a:t>
            </a:r>
            <a:endParaRPr lang="en-GB" dirty="0"/>
          </a:p>
        </p:txBody>
      </p:sp>
      <p:sp>
        <p:nvSpPr>
          <p:cNvPr id="3" name="Content Placeholder 2"/>
          <p:cNvSpPr>
            <a:spLocks noGrp="1"/>
          </p:cNvSpPr>
          <p:nvPr>
            <p:ph idx="1"/>
          </p:nvPr>
        </p:nvSpPr>
        <p:spPr/>
        <p:txBody>
          <a:bodyPr>
            <a:normAutofit fontScale="92500" lnSpcReduction="10000"/>
          </a:bodyPr>
          <a:lstStyle/>
          <a:p>
            <a:r>
              <a:rPr lang="sr-Latn-RS" dirty="0" smtClean="0"/>
              <a:t>Iz DENDRAL-a je izvedeno mnogo sistema baziranih na znanju:</a:t>
            </a:r>
          </a:p>
          <a:p>
            <a:pPr lvl="1"/>
            <a:r>
              <a:rPr lang="en-GB" dirty="0"/>
              <a:t> MYCIN, </a:t>
            </a:r>
            <a:endParaRPr lang="sr-Latn-RS" dirty="0" smtClean="0"/>
          </a:p>
          <a:p>
            <a:pPr lvl="1"/>
            <a:r>
              <a:rPr lang="en-GB" dirty="0" smtClean="0"/>
              <a:t>MOLGEN</a:t>
            </a:r>
            <a:r>
              <a:rPr lang="en-GB" dirty="0"/>
              <a:t>, </a:t>
            </a:r>
            <a:endParaRPr lang="sr-Latn-RS" dirty="0" smtClean="0"/>
          </a:p>
          <a:p>
            <a:pPr lvl="1"/>
            <a:r>
              <a:rPr lang="en-GB" dirty="0" smtClean="0"/>
              <a:t>PROSPECTOR</a:t>
            </a:r>
            <a:r>
              <a:rPr lang="en-GB" dirty="0"/>
              <a:t>, </a:t>
            </a:r>
            <a:endParaRPr lang="sr-Latn-RS" dirty="0" smtClean="0"/>
          </a:p>
          <a:p>
            <a:pPr lvl="1"/>
            <a:r>
              <a:rPr lang="en-GB" dirty="0" smtClean="0"/>
              <a:t>XCON</a:t>
            </a:r>
            <a:r>
              <a:rPr lang="en-GB" dirty="0"/>
              <a:t>, </a:t>
            </a:r>
            <a:endParaRPr lang="sr-Latn-RS" dirty="0" smtClean="0"/>
          </a:p>
          <a:p>
            <a:pPr lvl="1"/>
            <a:r>
              <a:rPr lang="en-GB" dirty="0" smtClean="0"/>
              <a:t>STEAMER</a:t>
            </a:r>
            <a:endParaRPr lang="sr-Latn-RS" dirty="0" smtClean="0"/>
          </a:p>
          <a:p>
            <a:r>
              <a:rPr lang="sr-Latn-RS" dirty="0" smtClean="0"/>
              <a:t>Danas ima mnogo softverskih paketa koji rešavaju problem inverzne masene spektrometrije</a:t>
            </a:r>
          </a:p>
          <a:p>
            <a:pPr lvl="1"/>
            <a:r>
              <a:rPr lang="sr-Latn-RS" dirty="0" smtClean="0"/>
              <a:t>Ali se ne smatraju AI, već su </a:t>
            </a:r>
            <a:r>
              <a:rPr lang="en-GB" dirty="0"/>
              <a:t>structure </a:t>
            </a:r>
            <a:r>
              <a:rPr lang="en-GB" dirty="0" smtClean="0"/>
              <a:t>searchers</a:t>
            </a:r>
            <a:r>
              <a:rPr lang="sr-Latn-RS" dirty="0" smtClean="0"/>
              <a:t>.</a:t>
            </a:r>
            <a:endParaRPr lang="en-GB" dirty="0"/>
          </a:p>
        </p:txBody>
      </p:sp>
    </p:spTree>
    <p:extLst>
      <p:ext uri="{BB962C8B-B14F-4D97-AF65-F5344CB8AC3E}">
        <p14:creationId xmlns:p14="http://schemas.microsoft.com/office/powerpoint/2010/main" val="36392752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l" fontAlgn="base">
              <a:spcBef>
                <a:spcPct val="0"/>
              </a:spcBef>
              <a:spcAft>
                <a:spcPct val="0"/>
              </a:spcAft>
            </a:pPr>
            <a:fld id="{4CE74B5D-50C9-4BDF-A30E-A222D6123FE7}" type="slidenum">
              <a:rPr lang="en-US">
                <a:solidFill>
                  <a:srgbClr val="003399"/>
                </a:solidFill>
                <a:latin typeface="Arial" pitchFamily="34" charset="0"/>
                <a:ea typeface="ヒラギノ角ゴ ProN W3" charset="0"/>
                <a:cs typeface="Arial" pitchFamily="34" charset="0"/>
                <a:sym typeface="Arial" pitchFamily="34" charset="0"/>
              </a:rPr>
              <a:pPr algn="l" fontAlgn="base">
                <a:spcBef>
                  <a:spcPct val="0"/>
                </a:spcBef>
                <a:spcAft>
                  <a:spcPct val="0"/>
                </a:spcAft>
              </a:pPr>
              <a:t>18</a:t>
            </a:fld>
            <a:endParaRPr lang="en-US">
              <a:solidFill>
                <a:srgbClr val="003399"/>
              </a:solidFill>
              <a:latin typeface="Arial" pitchFamily="34" charset="0"/>
              <a:ea typeface="ヒラギノ角ゴ ProN W3" charset="0"/>
              <a:cs typeface="Arial" pitchFamily="34" charset="0"/>
              <a:sym typeface="Arial" pitchFamily="34" charset="0"/>
            </a:endParaRPr>
          </a:p>
        </p:txBody>
      </p:sp>
      <p:sp>
        <p:nvSpPr>
          <p:cNvPr id="17412" name="Rectangle 5"/>
          <p:cNvSpPr>
            <a:spLocks noGrp="1" noChangeArrowheads="1"/>
          </p:cNvSpPr>
          <p:nvPr>
            <p:ph type="title"/>
          </p:nvPr>
        </p:nvSpPr>
        <p:spPr/>
        <p:txBody>
          <a:bodyPr/>
          <a:lstStyle/>
          <a:p>
            <a:r>
              <a:rPr lang="en-GB" dirty="0" smtClean="0"/>
              <a:t>SBZ – </a:t>
            </a:r>
            <a:r>
              <a:rPr lang="sr-Latn-RS" dirty="0" smtClean="0"/>
              <a:t>Terminologija</a:t>
            </a:r>
            <a:endParaRPr lang="en-US" dirty="0" smtClean="0"/>
          </a:p>
        </p:txBody>
      </p:sp>
      <p:sp>
        <p:nvSpPr>
          <p:cNvPr id="17413" name="Rectangle 6"/>
          <p:cNvSpPr>
            <a:spLocks noGrp="1" noChangeArrowheads="1"/>
          </p:cNvSpPr>
          <p:nvPr>
            <p:ph type="body" idx="1"/>
          </p:nvPr>
        </p:nvSpPr>
        <p:spPr/>
        <p:txBody>
          <a:bodyPr/>
          <a:lstStyle/>
          <a:p>
            <a:r>
              <a:rPr lang="sr-Latn-RS" smtClean="0"/>
              <a:t>Podatak</a:t>
            </a:r>
            <a:endParaRPr lang="en-US" smtClean="0"/>
          </a:p>
          <a:p>
            <a:r>
              <a:rPr lang="sr-Latn-RS" smtClean="0"/>
              <a:t>Informacija</a:t>
            </a:r>
            <a:endParaRPr lang="en-US" smtClean="0"/>
          </a:p>
          <a:p>
            <a:r>
              <a:rPr lang="sr-Latn-RS" smtClean="0"/>
              <a:t>Znanje</a:t>
            </a:r>
            <a:endParaRPr lang="en-US" smtClean="0"/>
          </a:p>
        </p:txBody>
      </p:sp>
    </p:spTree>
    <p:extLst>
      <p:ext uri="{BB962C8B-B14F-4D97-AF65-F5344CB8AC3E}">
        <p14:creationId xmlns:p14="http://schemas.microsoft.com/office/powerpoint/2010/main" val="3746939190"/>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a:solidFill>
                  <a:srgbClr val="003300"/>
                </a:solidFill>
              </a:rPr>
              <a:t>Piramida </a:t>
            </a:r>
            <a:r>
              <a:rPr lang="en-GB" dirty="0">
                <a:solidFill>
                  <a:srgbClr val="003300"/>
                </a:solidFill>
              </a:rPr>
              <a:t>p</a:t>
            </a:r>
            <a:r>
              <a:rPr lang="sr-Latn-RS" dirty="0" smtClean="0">
                <a:solidFill>
                  <a:srgbClr val="003300"/>
                </a:solidFill>
              </a:rPr>
              <a:t>odataka</a:t>
            </a:r>
            <a:endParaRPr lang="en-GB" dirty="0"/>
          </a:p>
        </p:txBody>
      </p:sp>
      <p:pic>
        <p:nvPicPr>
          <p:cNvPr id="1026" name="Picture 2" descr="C:\Users\milansegedinac\Downloads\Wisdom-Knowledge-Information-Data-Pyramid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24000"/>
            <a:ext cx="6469062" cy="485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400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Prvi SBZ</a:t>
            </a:r>
            <a:endParaRPr lang="en-GB" dirty="0"/>
          </a:p>
        </p:txBody>
      </p:sp>
      <p:sp>
        <p:nvSpPr>
          <p:cNvPr id="3" name="Content Placeholder 2"/>
          <p:cNvSpPr>
            <a:spLocks noGrp="1"/>
          </p:cNvSpPr>
          <p:nvPr>
            <p:ph idx="1"/>
          </p:nvPr>
        </p:nvSpPr>
        <p:spPr/>
        <p:txBody>
          <a:bodyPr>
            <a:normAutofit lnSpcReduction="10000"/>
          </a:bodyPr>
          <a:lstStyle/>
          <a:p>
            <a:r>
              <a:rPr lang="sr-Latn-RS" dirty="0" smtClean="0"/>
              <a:t>Kasne šezdesete</a:t>
            </a:r>
          </a:p>
          <a:p>
            <a:r>
              <a:rPr lang="sr-Latn-RS" dirty="0" smtClean="0"/>
              <a:t>Dve istraživačke grupe</a:t>
            </a:r>
          </a:p>
          <a:p>
            <a:r>
              <a:rPr lang="sr-Latn-RS" dirty="0" smtClean="0"/>
              <a:t>Nezavisne</a:t>
            </a:r>
          </a:p>
          <a:p>
            <a:r>
              <a:rPr lang="sr-Latn-RS" dirty="0" smtClean="0"/>
              <a:t>U različitim domenima (matematika i hemija)</a:t>
            </a:r>
          </a:p>
          <a:p>
            <a:r>
              <a:rPr lang="sr-Latn-RS" dirty="0" smtClean="0"/>
              <a:t>Istovremeno</a:t>
            </a:r>
          </a:p>
          <a:p>
            <a:r>
              <a:rPr lang="sr-Latn-RS" dirty="0" smtClean="0"/>
              <a:t>Potreba da se reše realni, komplikovani, tehnički problemi</a:t>
            </a:r>
          </a:p>
          <a:p>
            <a:r>
              <a:rPr lang="sr-Latn-RS" dirty="0" smtClean="0"/>
              <a:t>MACSYMA i DENDRAL</a:t>
            </a:r>
            <a:endParaRPr lang="en-GB" dirty="0"/>
          </a:p>
        </p:txBody>
      </p:sp>
    </p:spTree>
    <p:extLst>
      <p:ext uri="{BB962C8B-B14F-4D97-AF65-F5344CB8AC3E}">
        <p14:creationId xmlns:p14="http://schemas.microsoft.com/office/powerpoint/2010/main" val="27687580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435" name="Text Box 2"/>
          <p:cNvSpPr txBox="1">
            <a:spLocks noChangeArrowheads="1"/>
          </p:cNvSpPr>
          <p:nvPr/>
        </p:nvSpPr>
        <p:spPr bwMode="auto">
          <a:xfrm>
            <a:off x="1395413" y="6457950"/>
            <a:ext cx="255587"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fld id="{7ED8165C-94B1-4810-8699-88E2787EF231}" type="slidenum">
              <a:rPr lang="en-US" sz="1000">
                <a:latin typeface="Arial" pitchFamily="34" charset="0"/>
                <a:ea typeface="ヒラギノ角ゴ ProN W3" charset="0"/>
                <a:sym typeface="Arial" pitchFamily="34" charset="0"/>
              </a:rPr>
              <a:pPr algn="ctr"/>
              <a:t>20</a:t>
            </a:fld>
            <a:endParaRPr lang="en-US" sz="1000">
              <a:latin typeface="Arial" pitchFamily="34" charset="0"/>
              <a:ea typeface="ヒラギノ角ゴ ProN W3" charset="0"/>
              <a:sym typeface="Arial" pitchFamily="34" charset="0"/>
            </a:endParaRPr>
          </a:p>
        </p:txBody>
      </p:sp>
      <p:sp>
        <p:nvSpPr>
          <p:cNvPr id="18437" name="Rectangle 4"/>
          <p:cNvSpPr>
            <a:spLocks noGrp="1" noChangeArrowheads="1"/>
          </p:cNvSpPr>
          <p:nvPr>
            <p:ph type="title"/>
          </p:nvPr>
        </p:nvSpPr>
        <p:spPr>
          <a:xfrm>
            <a:off x="393700" y="76200"/>
            <a:ext cx="8229600" cy="1143000"/>
          </a:xfrm>
        </p:spPr>
        <p:txBody>
          <a:bodyPr rIns="132080"/>
          <a:lstStyle/>
          <a:p>
            <a:r>
              <a:rPr lang="sr-Latn-RS" sz="2400" dirty="0" smtClean="0">
                <a:solidFill>
                  <a:srgbClr val="003300"/>
                </a:solidFill>
              </a:rPr>
              <a:t>Piramida Podataka i kompjuterski baziranih sistema</a:t>
            </a:r>
            <a:endParaRPr lang="en-US" sz="4000" dirty="0" smtClean="0">
              <a:solidFill>
                <a:srgbClr val="003300"/>
              </a:solidFill>
            </a:endParaRPr>
          </a:p>
        </p:txBody>
      </p:sp>
      <p:grpSp>
        <p:nvGrpSpPr>
          <p:cNvPr id="18438" name="Group 32"/>
          <p:cNvGrpSpPr>
            <a:grpSpLocks/>
          </p:cNvGrpSpPr>
          <p:nvPr/>
        </p:nvGrpSpPr>
        <p:grpSpPr bwMode="auto">
          <a:xfrm>
            <a:off x="152400" y="1016000"/>
            <a:ext cx="8837613" cy="5081588"/>
            <a:chOff x="0" y="128"/>
            <a:chExt cx="5567" cy="3201"/>
          </a:xfrm>
        </p:grpSpPr>
        <p:sp>
          <p:nvSpPr>
            <p:cNvPr id="18439" name="AutoShape 5"/>
            <p:cNvSpPr>
              <a:spLocks/>
            </p:cNvSpPr>
            <p:nvPr/>
          </p:nvSpPr>
          <p:spPr bwMode="auto">
            <a:xfrm>
              <a:off x="2517" y="365"/>
              <a:ext cx="441" cy="473"/>
            </a:xfrm>
            <a:custGeom>
              <a:avLst/>
              <a:gdLst>
                <a:gd name="T0" fmla="*/ 5 w 21600"/>
                <a:gd name="T1" fmla="*/ 0 h 21600"/>
                <a:gd name="T2" fmla="*/ 9 w 21600"/>
                <a:gd name="T3" fmla="*/ 10 h 21600"/>
                <a:gd name="T4" fmla="*/ 0 w 21600"/>
                <a:gd name="T5" fmla="*/ 10 h 21600"/>
                <a:gd name="T6" fmla="*/ 5 w 21600"/>
                <a:gd name="T7" fmla="*/ 0 h 21600"/>
                <a:gd name="T8" fmla="*/ 5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0800" y="0"/>
                  </a:moveTo>
                  <a:lnTo>
                    <a:pt x="21600" y="21600"/>
                  </a:lnTo>
                  <a:lnTo>
                    <a:pt x="0" y="21600"/>
                  </a:lnTo>
                  <a:lnTo>
                    <a:pt x="10800" y="0"/>
                  </a:lnTo>
                  <a:close/>
                  <a:moveTo>
                    <a:pt x="10800" y="0"/>
                  </a:moveTo>
                </a:path>
              </a:pathLst>
            </a:custGeom>
            <a:solidFill>
              <a:srgbClr val="FFCCFF"/>
            </a:solidFill>
            <a:ln w="9525" cap="rnd">
              <a:solidFill>
                <a:schemeClr val="tx1"/>
              </a:solidFill>
              <a:prstDash val="sysDot"/>
              <a:round/>
              <a:headEnd type="none" w="med" len="med"/>
              <a:tailEnd type="none" w="med" len="med"/>
            </a:ln>
          </p:spPr>
          <p:txBody>
            <a:bodyPr lIns="0" tIns="0" rIns="0" bIns="0"/>
            <a:lstStyle/>
            <a:p>
              <a:endParaRPr lang="en-US"/>
            </a:p>
          </p:txBody>
        </p:sp>
        <p:sp>
          <p:nvSpPr>
            <p:cNvPr id="18440" name="AutoShape 6"/>
            <p:cNvSpPr>
              <a:spLocks/>
            </p:cNvSpPr>
            <p:nvPr/>
          </p:nvSpPr>
          <p:spPr bwMode="auto">
            <a:xfrm>
              <a:off x="2260" y="838"/>
              <a:ext cx="952" cy="556"/>
            </a:xfrm>
            <a:custGeom>
              <a:avLst/>
              <a:gdLst>
                <a:gd name="T0" fmla="*/ 11 w 21600"/>
                <a:gd name="T1" fmla="*/ 0 h 21600"/>
                <a:gd name="T2" fmla="*/ 31 w 21600"/>
                <a:gd name="T3" fmla="*/ 0 h 21600"/>
                <a:gd name="T4" fmla="*/ 42 w 21600"/>
                <a:gd name="T5" fmla="*/ 14 h 21600"/>
                <a:gd name="T6" fmla="*/ 0 w 21600"/>
                <a:gd name="T7" fmla="*/ 14 h 21600"/>
                <a:gd name="T8" fmla="*/ 11 w 21600"/>
                <a:gd name="T9" fmla="*/ 0 h 21600"/>
                <a:gd name="T10" fmla="*/ 11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5787" y="0"/>
                  </a:moveTo>
                  <a:lnTo>
                    <a:pt x="15812" y="0"/>
                  </a:lnTo>
                  <a:lnTo>
                    <a:pt x="21600" y="21600"/>
                  </a:lnTo>
                  <a:lnTo>
                    <a:pt x="0" y="21600"/>
                  </a:lnTo>
                  <a:lnTo>
                    <a:pt x="5787" y="0"/>
                  </a:lnTo>
                  <a:close/>
                  <a:moveTo>
                    <a:pt x="5787" y="0"/>
                  </a:moveTo>
                </a:path>
              </a:pathLst>
            </a:custGeom>
            <a:solidFill>
              <a:srgbClr val="FFCC99"/>
            </a:solidFill>
            <a:ln w="9525" cap="rnd">
              <a:solidFill>
                <a:schemeClr val="tx1"/>
              </a:solidFill>
              <a:prstDash val="sysDot"/>
              <a:round/>
              <a:headEnd type="none" w="med" len="med"/>
              <a:tailEnd type="none" w="med" len="med"/>
            </a:ln>
          </p:spPr>
          <p:txBody>
            <a:bodyPr lIns="0" tIns="0" rIns="0" bIns="0"/>
            <a:lstStyle/>
            <a:p>
              <a:endParaRPr lang="en-US"/>
            </a:p>
          </p:txBody>
        </p:sp>
        <p:sp>
          <p:nvSpPr>
            <p:cNvPr id="18441" name="AutoShape 7"/>
            <p:cNvSpPr>
              <a:spLocks/>
            </p:cNvSpPr>
            <p:nvPr/>
          </p:nvSpPr>
          <p:spPr bwMode="auto">
            <a:xfrm>
              <a:off x="2008" y="1394"/>
              <a:ext cx="1456" cy="555"/>
            </a:xfrm>
            <a:custGeom>
              <a:avLst/>
              <a:gdLst>
                <a:gd name="T0" fmla="*/ 17 w 21600"/>
                <a:gd name="T1" fmla="*/ 0 h 21600"/>
                <a:gd name="T2" fmla="*/ 81 w 21600"/>
                <a:gd name="T3" fmla="*/ 0 h 21600"/>
                <a:gd name="T4" fmla="*/ 98 w 21600"/>
                <a:gd name="T5" fmla="*/ 14 h 21600"/>
                <a:gd name="T6" fmla="*/ 0 w 21600"/>
                <a:gd name="T7" fmla="*/ 14 h 21600"/>
                <a:gd name="T8" fmla="*/ 17 w 21600"/>
                <a:gd name="T9" fmla="*/ 0 h 21600"/>
                <a:gd name="T10" fmla="*/ 17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3768" y="0"/>
                  </a:moveTo>
                  <a:lnTo>
                    <a:pt x="17831" y="0"/>
                  </a:lnTo>
                  <a:lnTo>
                    <a:pt x="21600" y="21600"/>
                  </a:lnTo>
                  <a:lnTo>
                    <a:pt x="0" y="21600"/>
                  </a:lnTo>
                  <a:lnTo>
                    <a:pt x="3768" y="0"/>
                  </a:lnTo>
                  <a:close/>
                  <a:moveTo>
                    <a:pt x="3768" y="0"/>
                  </a:moveTo>
                </a:path>
              </a:pathLst>
            </a:custGeom>
            <a:solidFill>
              <a:srgbClr val="FFFF99"/>
            </a:solidFill>
            <a:ln w="9525" cap="rnd">
              <a:solidFill>
                <a:schemeClr val="tx1"/>
              </a:solidFill>
              <a:prstDash val="sysDot"/>
              <a:round/>
              <a:headEnd type="none" w="med" len="med"/>
              <a:tailEnd type="none" w="med" len="med"/>
            </a:ln>
          </p:spPr>
          <p:txBody>
            <a:bodyPr lIns="0" tIns="0" rIns="0" bIns="0"/>
            <a:lstStyle/>
            <a:p>
              <a:endParaRPr lang="en-US"/>
            </a:p>
          </p:txBody>
        </p:sp>
        <p:sp>
          <p:nvSpPr>
            <p:cNvPr id="18442" name="AutoShape 8"/>
            <p:cNvSpPr>
              <a:spLocks/>
            </p:cNvSpPr>
            <p:nvPr/>
          </p:nvSpPr>
          <p:spPr bwMode="auto">
            <a:xfrm>
              <a:off x="1750" y="1946"/>
              <a:ext cx="1971" cy="556"/>
            </a:xfrm>
            <a:custGeom>
              <a:avLst/>
              <a:gdLst>
                <a:gd name="T0" fmla="*/ 23 w 21600"/>
                <a:gd name="T1" fmla="*/ 0 h 21600"/>
                <a:gd name="T2" fmla="*/ 157 w 21600"/>
                <a:gd name="T3" fmla="*/ 0 h 21600"/>
                <a:gd name="T4" fmla="*/ 180 w 21600"/>
                <a:gd name="T5" fmla="*/ 14 h 21600"/>
                <a:gd name="T6" fmla="*/ 0 w 21600"/>
                <a:gd name="T7" fmla="*/ 14 h 21600"/>
                <a:gd name="T8" fmla="*/ 23 w 21600"/>
                <a:gd name="T9" fmla="*/ 0 h 21600"/>
                <a:gd name="T10" fmla="*/ 23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793" y="0"/>
                  </a:moveTo>
                  <a:lnTo>
                    <a:pt x="18806" y="0"/>
                  </a:lnTo>
                  <a:lnTo>
                    <a:pt x="21600" y="21600"/>
                  </a:lnTo>
                  <a:lnTo>
                    <a:pt x="0" y="21600"/>
                  </a:lnTo>
                  <a:lnTo>
                    <a:pt x="2793" y="0"/>
                  </a:lnTo>
                  <a:close/>
                  <a:moveTo>
                    <a:pt x="2793" y="0"/>
                  </a:moveTo>
                </a:path>
              </a:pathLst>
            </a:custGeom>
            <a:solidFill>
              <a:srgbClr val="C9FFC9"/>
            </a:solidFill>
            <a:ln w="9525" cap="rnd">
              <a:solidFill>
                <a:schemeClr val="tx1"/>
              </a:solidFill>
              <a:prstDash val="sysDot"/>
              <a:round/>
              <a:headEnd type="none" w="med" len="med"/>
              <a:tailEnd type="none" w="med" len="med"/>
            </a:ln>
          </p:spPr>
          <p:txBody>
            <a:bodyPr lIns="0" tIns="0" rIns="0" bIns="0"/>
            <a:lstStyle/>
            <a:p>
              <a:endParaRPr lang="en-US"/>
            </a:p>
          </p:txBody>
        </p:sp>
        <p:sp>
          <p:nvSpPr>
            <p:cNvPr id="18443" name="Rectangle 9"/>
            <p:cNvSpPr>
              <a:spLocks/>
            </p:cNvSpPr>
            <p:nvPr/>
          </p:nvSpPr>
          <p:spPr bwMode="auto">
            <a:xfrm>
              <a:off x="0" y="2038"/>
              <a:ext cx="1986"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lIns="0" tIns="0" rIns="40639" bIns="0"/>
            <a:lstStyle/>
            <a:p>
              <a:pPr marL="39688"/>
              <a:r>
                <a:rPr lang="sr-Latn-RS" sz="900" b="1"/>
                <a:t>Osnovne transakcije operativaca korišćenjem sistema za obradu podataka (Transaction processibg Systems - TPS)</a:t>
              </a:r>
              <a:r>
                <a:rPr lang="en-US" sz="900" b="1"/>
                <a:t> </a:t>
              </a:r>
            </a:p>
          </p:txBody>
        </p:sp>
        <p:sp>
          <p:nvSpPr>
            <p:cNvPr id="18444" name="Rectangle 10"/>
            <p:cNvSpPr>
              <a:spLocks/>
            </p:cNvSpPr>
            <p:nvPr/>
          </p:nvSpPr>
          <p:spPr bwMode="auto">
            <a:xfrm>
              <a:off x="0" y="1407"/>
              <a:ext cx="2309"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lIns="0" tIns="0" rIns="40639" bIns="0"/>
            <a:lstStyle/>
            <a:p>
              <a:pPr marL="39688"/>
              <a:r>
                <a:rPr lang="sr-Latn-RS" sz="900" b="1"/>
                <a:t>Menadžment srednjeg nivoa koristi izveštaje/informacije generisane analitičkim postupcima</a:t>
              </a:r>
              <a:endParaRPr lang="en-US" sz="900" b="1"/>
            </a:p>
          </p:txBody>
        </p:sp>
        <p:sp>
          <p:nvSpPr>
            <p:cNvPr id="18445" name="Rectangle 11"/>
            <p:cNvSpPr>
              <a:spLocks/>
            </p:cNvSpPr>
            <p:nvPr/>
          </p:nvSpPr>
          <p:spPr bwMode="auto">
            <a:xfrm>
              <a:off x="0" y="1006"/>
              <a:ext cx="2198"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lIns="0" tIns="0" rIns="40639" bIns="0"/>
            <a:lstStyle/>
            <a:p>
              <a:pPr marL="39688"/>
              <a:r>
                <a:rPr lang="sr-Latn-RS" sz="900" b="1"/>
                <a:t>Menadžment višeg nivoa generiše znanje sintezom informacija</a:t>
              </a:r>
              <a:endParaRPr lang="en-US" sz="900" b="1"/>
            </a:p>
          </p:txBody>
        </p:sp>
        <p:sp>
          <p:nvSpPr>
            <p:cNvPr id="18446" name="Rectangle 12"/>
            <p:cNvSpPr>
              <a:spLocks/>
            </p:cNvSpPr>
            <p:nvPr/>
          </p:nvSpPr>
          <p:spPr bwMode="auto">
            <a:xfrm>
              <a:off x="0" y="490"/>
              <a:ext cx="2309"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lIns="0" tIns="0" rIns="40639" bIns="0"/>
            <a:lstStyle/>
            <a:p>
              <a:pPr marL="39688"/>
              <a:r>
                <a:rPr lang="sr-Latn-RS" sz="900" b="1"/>
                <a:t>Stratezi primenjuju moral, principe i iskustvo za generisanje politika</a:t>
              </a:r>
              <a:endParaRPr lang="en-US" sz="900" b="1"/>
            </a:p>
          </p:txBody>
        </p:sp>
        <p:sp>
          <p:nvSpPr>
            <p:cNvPr id="18447" name="Rectangle 13"/>
            <p:cNvSpPr>
              <a:spLocks/>
            </p:cNvSpPr>
            <p:nvPr/>
          </p:nvSpPr>
          <p:spPr bwMode="auto">
            <a:xfrm>
              <a:off x="3064" y="490"/>
              <a:ext cx="14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miter lim="800000"/>
                  <a:headEnd/>
                  <a:tailEnd/>
                </a14:hiddenLine>
              </a:ext>
            </a:extLst>
          </p:spPr>
          <p:txBody>
            <a:bodyPr lIns="12700" tIns="12700" rIns="12700" bIns="12700"/>
            <a:lstStyle/>
            <a:p>
              <a:r>
                <a:rPr lang="sr-Latn-RS" sz="1000" b="1">
                  <a:solidFill>
                    <a:srgbClr val="220011"/>
                  </a:solidFill>
                </a:rPr>
                <a:t>Mudrost</a:t>
              </a:r>
              <a:r>
                <a:rPr lang="en-US" sz="1000" b="1">
                  <a:solidFill>
                    <a:srgbClr val="220011"/>
                  </a:solidFill>
                </a:rPr>
                <a:t> </a:t>
              </a:r>
              <a:r>
                <a:rPr lang="en-US" sz="1000">
                  <a:solidFill>
                    <a:srgbClr val="220011"/>
                  </a:solidFill>
                </a:rPr>
                <a:t>(</a:t>
              </a:r>
              <a:r>
                <a:rPr lang="sr-Latn-RS" sz="1000">
                  <a:solidFill>
                    <a:srgbClr val="220011"/>
                  </a:solidFill>
                </a:rPr>
                <a:t>iskustvo</a:t>
              </a:r>
              <a:r>
                <a:rPr lang="en-US" sz="1000">
                  <a:solidFill>
                    <a:srgbClr val="220011"/>
                  </a:solidFill>
                </a:rPr>
                <a:t>)</a:t>
              </a:r>
            </a:p>
          </p:txBody>
        </p:sp>
        <p:sp>
          <p:nvSpPr>
            <p:cNvPr id="18448" name="Rectangle 14"/>
            <p:cNvSpPr>
              <a:spLocks/>
            </p:cNvSpPr>
            <p:nvPr/>
          </p:nvSpPr>
          <p:spPr bwMode="auto">
            <a:xfrm>
              <a:off x="3283" y="980"/>
              <a:ext cx="128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miter lim="800000"/>
                  <a:headEnd/>
                  <a:tailEnd/>
                </a14:hiddenLine>
              </a:ext>
            </a:extLst>
          </p:spPr>
          <p:txBody>
            <a:bodyPr lIns="12700" tIns="12700" rIns="12700" bIns="12700"/>
            <a:lstStyle/>
            <a:p>
              <a:r>
                <a:rPr lang="sr-Latn-RS" sz="1000" b="1">
                  <a:solidFill>
                    <a:srgbClr val="220011"/>
                  </a:solidFill>
                </a:rPr>
                <a:t>Znanje</a:t>
              </a:r>
              <a:r>
                <a:rPr lang="en-US" sz="1000" b="1">
                  <a:solidFill>
                    <a:srgbClr val="220011"/>
                  </a:solidFill>
                </a:rPr>
                <a:t> </a:t>
              </a:r>
              <a:r>
                <a:rPr lang="en-US" sz="1000">
                  <a:solidFill>
                    <a:srgbClr val="220011"/>
                  </a:solidFill>
                </a:rPr>
                <a:t>(s</a:t>
              </a:r>
              <a:r>
                <a:rPr lang="sr-Latn-RS" sz="1000">
                  <a:solidFill>
                    <a:srgbClr val="220011"/>
                  </a:solidFill>
                </a:rPr>
                <a:t>inteza</a:t>
              </a:r>
              <a:r>
                <a:rPr lang="en-US" sz="1000">
                  <a:solidFill>
                    <a:srgbClr val="220011"/>
                  </a:solidFill>
                </a:rPr>
                <a:t>)</a:t>
              </a:r>
            </a:p>
          </p:txBody>
        </p:sp>
        <p:sp>
          <p:nvSpPr>
            <p:cNvPr id="18449" name="Rectangle 15"/>
            <p:cNvSpPr>
              <a:spLocks/>
            </p:cNvSpPr>
            <p:nvPr/>
          </p:nvSpPr>
          <p:spPr bwMode="auto">
            <a:xfrm>
              <a:off x="3392" y="1522"/>
              <a:ext cx="149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miter lim="800000"/>
                  <a:headEnd/>
                  <a:tailEnd/>
                </a14:hiddenLine>
              </a:ext>
            </a:extLst>
          </p:spPr>
          <p:txBody>
            <a:bodyPr lIns="12700" tIns="12700" rIns="12700" bIns="12700"/>
            <a:lstStyle/>
            <a:p>
              <a:r>
                <a:rPr lang="en-US" sz="1000" b="1">
                  <a:solidFill>
                    <a:srgbClr val="220011"/>
                  </a:solidFill>
                </a:rPr>
                <a:t>Informa</a:t>
              </a:r>
              <a:r>
                <a:rPr lang="sr-Latn-RS" sz="1000" b="1">
                  <a:solidFill>
                    <a:srgbClr val="220011"/>
                  </a:solidFill>
                </a:rPr>
                <a:t>cije</a:t>
              </a:r>
              <a:r>
                <a:rPr lang="en-US" sz="1000" b="1">
                  <a:solidFill>
                    <a:srgbClr val="220011"/>
                  </a:solidFill>
                </a:rPr>
                <a:t> </a:t>
              </a:r>
              <a:r>
                <a:rPr lang="en-US" sz="1000">
                  <a:solidFill>
                    <a:srgbClr val="220011"/>
                  </a:solidFill>
                </a:rPr>
                <a:t>(anal</a:t>
              </a:r>
              <a:r>
                <a:rPr lang="sr-Latn-RS" sz="1000">
                  <a:solidFill>
                    <a:srgbClr val="220011"/>
                  </a:solidFill>
                </a:rPr>
                <a:t>iza</a:t>
              </a:r>
              <a:r>
                <a:rPr lang="en-US" sz="1000">
                  <a:solidFill>
                    <a:srgbClr val="220011"/>
                  </a:solidFill>
                </a:rPr>
                <a:t>)</a:t>
              </a:r>
            </a:p>
          </p:txBody>
        </p:sp>
        <p:sp>
          <p:nvSpPr>
            <p:cNvPr id="18450" name="Rectangle 16"/>
            <p:cNvSpPr>
              <a:spLocks/>
            </p:cNvSpPr>
            <p:nvPr/>
          </p:nvSpPr>
          <p:spPr bwMode="auto">
            <a:xfrm>
              <a:off x="3626" y="2038"/>
              <a:ext cx="194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miter lim="800000"/>
                  <a:headEnd/>
                  <a:tailEnd/>
                </a14:hiddenLine>
              </a:ext>
            </a:extLst>
          </p:spPr>
          <p:txBody>
            <a:bodyPr lIns="12700" tIns="12700" rIns="12700" bIns="12700"/>
            <a:lstStyle/>
            <a:p>
              <a:r>
                <a:rPr lang="sr-Latn-RS" sz="1000" b="1">
                  <a:solidFill>
                    <a:srgbClr val="220011"/>
                  </a:solidFill>
                </a:rPr>
                <a:t>Podaci</a:t>
              </a:r>
              <a:r>
                <a:rPr lang="en-US" sz="1000" b="1">
                  <a:solidFill>
                    <a:srgbClr val="220011"/>
                  </a:solidFill>
                </a:rPr>
                <a:t> </a:t>
              </a:r>
              <a:r>
                <a:rPr lang="en-US" sz="1000">
                  <a:solidFill>
                    <a:srgbClr val="220011"/>
                  </a:solidFill>
                </a:rPr>
                <a:t>(</a:t>
              </a:r>
              <a:r>
                <a:rPr lang="sr-Latn-RS" sz="1000">
                  <a:solidFill>
                    <a:srgbClr val="220011"/>
                  </a:solidFill>
                </a:rPr>
                <a:t>obrada sirovih opažanja</a:t>
              </a:r>
              <a:r>
                <a:rPr lang="en-US" sz="1000">
                  <a:solidFill>
                    <a:srgbClr val="220011"/>
                  </a:solidFill>
                </a:rPr>
                <a:t>)</a:t>
              </a:r>
            </a:p>
          </p:txBody>
        </p:sp>
        <p:sp>
          <p:nvSpPr>
            <p:cNvPr id="18451" name="Line 17"/>
            <p:cNvSpPr>
              <a:spLocks noChangeShapeType="1"/>
            </p:cNvSpPr>
            <p:nvPr/>
          </p:nvSpPr>
          <p:spPr bwMode="auto">
            <a:xfrm>
              <a:off x="2358" y="360"/>
              <a:ext cx="1" cy="2323"/>
            </a:xfrm>
            <a:prstGeom prst="line">
              <a:avLst/>
            </a:prstGeom>
            <a:noFill/>
            <a:ln w="6350">
              <a:solidFill>
                <a:srgbClr val="000080"/>
              </a:solidFill>
              <a:round/>
              <a:headEnd/>
              <a:tailEnd type="triangle" w="sm" len="sm"/>
            </a:ln>
            <a:extLst>
              <a:ext uri="{909E8E84-426E-40DD-AFC4-6F175D3DCCD1}">
                <a14:hiddenFill xmlns:a14="http://schemas.microsoft.com/office/drawing/2010/main">
                  <a:noFill/>
                </a14:hiddenFill>
              </a:ext>
            </a:extLst>
          </p:spPr>
          <p:txBody>
            <a:bodyPr lIns="0" tIns="0" rIns="0" bIns="0"/>
            <a:lstStyle/>
            <a:p>
              <a:endParaRPr lang="en-US"/>
            </a:p>
          </p:txBody>
        </p:sp>
        <p:sp>
          <p:nvSpPr>
            <p:cNvPr id="18452" name="Line 18"/>
            <p:cNvSpPr>
              <a:spLocks noChangeShapeType="1"/>
            </p:cNvSpPr>
            <p:nvPr/>
          </p:nvSpPr>
          <p:spPr bwMode="auto">
            <a:xfrm>
              <a:off x="3022" y="360"/>
              <a:ext cx="1" cy="2323"/>
            </a:xfrm>
            <a:prstGeom prst="line">
              <a:avLst/>
            </a:prstGeom>
            <a:noFill/>
            <a:ln w="6350">
              <a:solidFill>
                <a:schemeClr val="tx1"/>
              </a:solidFill>
              <a:prstDash val="dash"/>
              <a:round/>
              <a:headEnd type="triangle" w="sm" len="sm"/>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18453" name="Group 21"/>
            <p:cNvGrpSpPr>
              <a:grpSpLocks/>
            </p:cNvGrpSpPr>
            <p:nvPr/>
          </p:nvGrpSpPr>
          <p:grpSpPr bwMode="auto">
            <a:xfrm>
              <a:off x="1750" y="2684"/>
              <a:ext cx="657" cy="257"/>
              <a:chOff x="0" y="0"/>
              <a:chExt cx="656" cy="256"/>
            </a:xfrm>
          </p:grpSpPr>
          <p:sp>
            <p:nvSpPr>
              <p:cNvPr id="18464" name="Rectangle 19"/>
              <p:cNvSpPr>
                <a:spLocks/>
              </p:cNvSpPr>
              <p:nvPr/>
            </p:nvSpPr>
            <p:spPr bwMode="auto">
              <a:xfrm>
                <a:off x="0" y="0"/>
                <a:ext cx="656" cy="256"/>
              </a:xfrm>
              <a:prstGeom prst="rect">
                <a:avLst/>
              </a:prstGeom>
              <a:solidFill>
                <a:srgbClr val="FFFFFF"/>
              </a:solidFill>
              <a:ln>
                <a:noFill/>
              </a:ln>
              <a:extLst>
                <a:ext uri="{91240B29-F687-4F45-9708-019B960494DF}">
                  <a14:hiddenLine xmlns:a14="http://schemas.microsoft.com/office/drawing/2010/main" w="6350">
                    <a:solidFill>
                      <a:schemeClr val="tx1"/>
                    </a:solidFill>
                    <a:miter lim="800000"/>
                    <a:headEnd/>
                    <a:tailEnd/>
                  </a14:hiddenLine>
                </a:ext>
              </a:extLst>
            </p:spPr>
            <p:txBody>
              <a:bodyPr lIns="0" tIns="0" rIns="0" bIns="0"/>
              <a:lstStyle/>
              <a:p>
                <a:endParaRPr lang="en-US"/>
              </a:p>
            </p:txBody>
          </p:sp>
          <p:sp>
            <p:nvSpPr>
              <p:cNvPr id="18465" name="Rectangle 20"/>
              <p:cNvSpPr>
                <a:spLocks/>
              </p:cNvSpPr>
              <p:nvPr/>
            </p:nvSpPr>
            <p:spPr bwMode="auto">
              <a:xfrm>
                <a:off x="0" y="0"/>
                <a:ext cx="65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sr-Latn-RS" sz="1200" b="1"/>
                  <a:t>Količina</a:t>
                </a:r>
                <a:endParaRPr lang="en-US" sz="1200" b="1"/>
              </a:p>
            </p:txBody>
          </p:sp>
        </p:grpSp>
        <p:grpSp>
          <p:nvGrpSpPr>
            <p:cNvPr id="18454" name="Group 24"/>
            <p:cNvGrpSpPr>
              <a:grpSpLocks/>
            </p:cNvGrpSpPr>
            <p:nvPr/>
          </p:nvGrpSpPr>
          <p:grpSpPr bwMode="auto">
            <a:xfrm>
              <a:off x="2952" y="2684"/>
              <a:ext cx="1317" cy="645"/>
              <a:chOff x="0" y="0"/>
              <a:chExt cx="1316" cy="644"/>
            </a:xfrm>
          </p:grpSpPr>
          <p:sp>
            <p:nvSpPr>
              <p:cNvPr id="18462" name="Rectangle 22"/>
              <p:cNvSpPr>
                <a:spLocks/>
              </p:cNvSpPr>
              <p:nvPr/>
            </p:nvSpPr>
            <p:spPr bwMode="auto">
              <a:xfrm>
                <a:off x="1" y="0"/>
                <a:ext cx="1314" cy="644"/>
              </a:xfrm>
              <a:prstGeom prst="rect">
                <a:avLst/>
              </a:prstGeom>
              <a:solidFill>
                <a:srgbClr val="FFFFFF"/>
              </a:solidFill>
              <a:ln>
                <a:noFill/>
              </a:ln>
              <a:extLst>
                <a:ext uri="{91240B29-F687-4F45-9708-019B960494DF}">
                  <a14:hiddenLine xmlns:a14="http://schemas.microsoft.com/office/drawing/2010/main" w="6350">
                    <a:solidFill>
                      <a:schemeClr val="tx1"/>
                    </a:solidFill>
                    <a:miter lim="800000"/>
                    <a:headEnd/>
                    <a:tailEnd/>
                  </a14:hiddenLine>
                </a:ext>
              </a:extLst>
            </p:spPr>
            <p:txBody>
              <a:bodyPr lIns="0" tIns="0" rIns="0" bIns="0"/>
              <a:lstStyle/>
              <a:p>
                <a:endParaRPr lang="en-US"/>
              </a:p>
            </p:txBody>
          </p:sp>
          <p:sp>
            <p:nvSpPr>
              <p:cNvPr id="18463" name="Rectangle 23"/>
              <p:cNvSpPr>
                <a:spLocks/>
              </p:cNvSpPr>
              <p:nvPr/>
            </p:nvSpPr>
            <p:spPr bwMode="auto">
              <a:xfrm>
                <a:off x="0" y="0"/>
                <a:ext cx="1316"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lgn="ctr"/>
                <a:r>
                  <a:rPr lang="sr-Latn-RS" sz="1200" b="1"/>
                  <a:t>Sofisticiranost i kompleksnost</a:t>
                </a:r>
                <a:endParaRPr lang="en-US" sz="1200" b="1"/>
              </a:p>
            </p:txBody>
          </p:sp>
        </p:grpSp>
        <p:sp>
          <p:nvSpPr>
            <p:cNvPr id="18455" name="Rectangle 25"/>
            <p:cNvSpPr>
              <a:spLocks/>
            </p:cNvSpPr>
            <p:nvPr/>
          </p:nvSpPr>
          <p:spPr bwMode="auto">
            <a:xfrm>
              <a:off x="2189" y="2038"/>
              <a:ext cx="110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lIns="0" tIns="0" rIns="40639" bIns="0"/>
            <a:lstStyle/>
            <a:p>
              <a:pPr marL="39688" algn="ctr"/>
              <a:r>
                <a:rPr lang="en-US" sz="1200" b="1"/>
                <a:t>TPS</a:t>
              </a:r>
            </a:p>
          </p:txBody>
        </p:sp>
        <p:sp>
          <p:nvSpPr>
            <p:cNvPr id="18456" name="Rectangle 26"/>
            <p:cNvSpPr>
              <a:spLocks/>
            </p:cNvSpPr>
            <p:nvPr/>
          </p:nvSpPr>
          <p:spPr bwMode="auto">
            <a:xfrm>
              <a:off x="2149" y="1476"/>
              <a:ext cx="110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lIns="0" tIns="0" rIns="40639" bIns="0"/>
            <a:lstStyle/>
            <a:p>
              <a:pPr marL="39688" algn="ctr"/>
              <a:r>
                <a:rPr lang="en-US" sz="1200" b="1"/>
                <a:t>DSS, MIS</a:t>
              </a:r>
            </a:p>
          </p:txBody>
        </p:sp>
        <p:sp>
          <p:nvSpPr>
            <p:cNvPr id="18457" name="Rectangle 27"/>
            <p:cNvSpPr>
              <a:spLocks/>
            </p:cNvSpPr>
            <p:nvPr/>
          </p:nvSpPr>
          <p:spPr bwMode="auto">
            <a:xfrm>
              <a:off x="2149" y="1006"/>
              <a:ext cx="110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lIns="0" tIns="0" rIns="40639" bIns="0"/>
            <a:lstStyle/>
            <a:p>
              <a:pPr marL="39688" algn="ctr"/>
              <a:r>
                <a:rPr lang="en-US" sz="1200" b="1"/>
                <a:t>KBS</a:t>
              </a:r>
            </a:p>
          </p:txBody>
        </p:sp>
        <p:sp>
          <p:nvSpPr>
            <p:cNvPr id="18458" name="Rectangle 28"/>
            <p:cNvSpPr>
              <a:spLocks/>
            </p:cNvSpPr>
            <p:nvPr/>
          </p:nvSpPr>
          <p:spPr bwMode="auto">
            <a:xfrm>
              <a:off x="2463" y="527"/>
              <a:ext cx="558"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lIns="0" tIns="0" rIns="40639" bIns="0"/>
            <a:lstStyle/>
            <a:p>
              <a:pPr marL="39688" algn="ctr"/>
              <a:r>
                <a:rPr lang="en-US" sz="1200" b="1"/>
                <a:t>WBS</a:t>
              </a:r>
            </a:p>
          </p:txBody>
        </p:sp>
        <p:sp>
          <p:nvSpPr>
            <p:cNvPr id="18459" name="Rectangle 29"/>
            <p:cNvSpPr>
              <a:spLocks/>
            </p:cNvSpPr>
            <p:nvPr/>
          </p:nvSpPr>
          <p:spPr bwMode="auto">
            <a:xfrm>
              <a:off x="2465" y="128"/>
              <a:ext cx="558"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lIns="0" tIns="0" rIns="40639" bIns="0"/>
            <a:lstStyle/>
            <a:p>
              <a:pPr marL="39688" algn="ctr"/>
              <a:r>
                <a:rPr lang="en-US" sz="1200" b="1"/>
                <a:t>IS</a:t>
              </a:r>
            </a:p>
          </p:txBody>
        </p:sp>
        <p:sp>
          <p:nvSpPr>
            <p:cNvPr id="18460" name="Oval 30"/>
            <p:cNvSpPr>
              <a:spLocks/>
            </p:cNvSpPr>
            <p:nvPr/>
          </p:nvSpPr>
          <p:spPr bwMode="auto">
            <a:xfrm>
              <a:off x="2689" y="259"/>
              <a:ext cx="110" cy="130"/>
            </a:xfrm>
            <a:prstGeom prst="ellipse">
              <a:avLst/>
            </a:prstGeom>
            <a:solidFill>
              <a:srgbClr val="FF0000"/>
            </a:solidFill>
            <a:ln w="6350">
              <a:solidFill>
                <a:schemeClr val="tx1"/>
              </a:solidFill>
              <a:round/>
              <a:headEnd/>
              <a:tailEnd/>
            </a:ln>
          </p:spPr>
          <p:txBody>
            <a:bodyPr lIns="0" tIns="0" rIns="0" bIns="0"/>
            <a:lstStyle/>
            <a:p>
              <a:endParaRPr lang="en-US"/>
            </a:p>
          </p:txBody>
        </p:sp>
        <p:sp>
          <p:nvSpPr>
            <p:cNvPr id="18461" name="Rectangle 31"/>
            <p:cNvSpPr>
              <a:spLocks/>
            </p:cNvSpPr>
            <p:nvPr/>
          </p:nvSpPr>
          <p:spPr bwMode="auto">
            <a:xfrm>
              <a:off x="783" y="3007"/>
              <a:ext cx="404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lgn="ctr"/>
              <a:r>
                <a:rPr lang="sr-Latn-RS" sz="1400" b="1">
                  <a:solidFill>
                    <a:srgbClr val="000080"/>
                  </a:solidFill>
                </a:rPr>
                <a:t>Slika</a:t>
              </a:r>
              <a:r>
                <a:rPr lang="en-US" sz="1400" b="1">
                  <a:solidFill>
                    <a:srgbClr val="000080"/>
                  </a:solidFill>
                </a:rPr>
                <a:t> 1.7: </a:t>
              </a:r>
              <a:r>
                <a:rPr lang="sr-Latn-RS" sz="1400" b="1">
                  <a:solidFill>
                    <a:srgbClr val="000080"/>
                  </a:solidFill>
                </a:rPr>
                <a:t>Piramida podataka</a:t>
              </a:r>
              <a:r>
                <a:rPr lang="en-US" sz="1400" b="1">
                  <a:solidFill>
                    <a:srgbClr val="000080"/>
                  </a:solidFill>
                </a:rPr>
                <a:t>: </a:t>
              </a:r>
              <a:r>
                <a:rPr lang="sr-Latn-RS" sz="1400" b="1">
                  <a:solidFill>
                    <a:srgbClr val="000080"/>
                  </a:solidFill>
                </a:rPr>
                <a:t>Menadžerska perspektiva</a:t>
              </a:r>
              <a:endParaRPr lang="en-US" sz="1400" b="1">
                <a:solidFill>
                  <a:srgbClr val="000080"/>
                </a:solidFill>
              </a:endParaRPr>
            </a:p>
          </p:txBody>
        </p:sp>
      </p:grpSp>
    </p:spTree>
    <p:extLst>
      <p:ext uri="{BB962C8B-B14F-4D97-AF65-F5344CB8AC3E}">
        <p14:creationId xmlns:p14="http://schemas.microsoft.com/office/powerpoint/2010/main" val="4139474262"/>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 name="Rectangle 4"/>
          <p:cNvSpPr>
            <a:spLocks noGrp="1" noChangeArrowheads="1"/>
          </p:cNvSpPr>
          <p:nvPr>
            <p:ph type="title"/>
          </p:nvPr>
        </p:nvSpPr>
        <p:spPr>
          <a:noFill/>
        </p:spPr>
        <p:txBody>
          <a:bodyPr>
            <a:normAutofit/>
          </a:bodyPr>
          <a:lstStyle/>
          <a:p>
            <a:r>
              <a:rPr lang="sr-Latn-RS" dirty="0" smtClean="0"/>
              <a:t>Sistemi bazirani na znanju</a:t>
            </a:r>
            <a:r>
              <a:rPr lang="en-GB" dirty="0" smtClean="0"/>
              <a:t> &amp; </a:t>
            </a:r>
            <a:r>
              <a:rPr lang="sr-Latn-RS" dirty="0" smtClean="0"/>
              <a:t>Znanje</a:t>
            </a:r>
            <a:endParaRPr lang="en-GB" dirty="0" smtClean="0"/>
          </a:p>
        </p:txBody>
      </p:sp>
      <p:sp>
        <p:nvSpPr>
          <p:cNvPr id="4101" name="Rectangle 5"/>
          <p:cNvSpPr>
            <a:spLocks noGrp="1" noChangeArrowheads="1"/>
          </p:cNvSpPr>
          <p:nvPr>
            <p:ph type="body" idx="1"/>
          </p:nvPr>
        </p:nvSpPr>
        <p:spPr>
          <a:noFill/>
        </p:spPr>
        <p:txBody>
          <a:bodyPr>
            <a:normAutofit/>
          </a:bodyPr>
          <a:lstStyle/>
          <a:p>
            <a:r>
              <a:rPr lang="sr-Latn-RS" dirty="0" smtClean="0"/>
              <a:t>Šta je sistem baziran na znanju</a:t>
            </a:r>
            <a:r>
              <a:rPr lang="en-GB" dirty="0" smtClean="0"/>
              <a:t>?</a:t>
            </a:r>
          </a:p>
          <a:p>
            <a:pPr lvl="1">
              <a:buSzPct val="80000"/>
            </a:pPr>
            <a:r>
              <a:rPr lang="sr-Latn-RS" dirty="0" smtClean="0"/>
              <a:t>Sistem koji se oslanja na bazu znanja, t.j. kolekciju znanja preuzetog </a:t>
            </a:r>
            <a:r>
              <a:rPr lang="sr-Latn-RS" dirty="0" smtClean="0">
                <a:solidFill>
                  <a:srgbClr val="FF0000"/>
                </a:solidFill>
              </a:rPr>
              <a:t>od ljudi (ne nužno)</a:t>
            </a:r>
            <a:r>
              <a:rPr lang="sr-Latn-RS" dirty="0" smtClean="0"/>
              <a:t> i skladištenog u sistemu tako da sistem može da </a:t>
            </a:r>
            <a:r>
              <a:rPr lang="sr-Latn-RS" i="1" dirty="0" smtClean="0"/>
              <a:t>rasuđuje</a:t>
            </a:r>
            <a:r>
              <a:rPr lang="sr-Latn-RS" dirty="0" smtClean="0"/>
              <a:t> (</a:t>
            </a:r>
            <a:r>
              <a:rPr lang="sr-Latn-RS" i="1" dirty="0" smtClean="0"/>
              <a:t>rezonuje</a:t>
            </a:r>
            <a:r>
              <a:rPr lang="sr-Latn-RS" dirty="0" smtClean="0"/>
              <a:t>) koristeći to znanje</a:t>
            </a:r>
            <a:r>
              <a:rPr lang="en-GB" dirty="0" smtClean="0"/>
              <a:t>.</a:t>
            </a:r>
          </a:p>
          <a:p>
            <a:r>
              <a:rPr lang="sr-Latn-RS" dirty="0" smtClean="0"/>
              <a:t>Šta je znanje</a:t>
            </a:r>
            <a:r>
              <a:rPr lang="en-GB" dirty="0" smtClean="0"/>
              <a:t>?</a:t>
            </a:r>
          </a:p>
          <a:p>
            <a:pPr lvl="1">
              <a:buSzPct val="80000"/>
            </a:pPr>
            <a:r>
              <a:rPr lang="sr-Latn-RS" dirty="0" smtClean="0"/>
              <a:t>Znanje je vrsta informacije koju </a:t>
            </a:r>
            <a:r>
              <a:rPr lang="sr-Latn-RS" dirty="0" smtClean="0">
                <a:solidFill>
                  <a:srgbClr val="FF0000"/>
                </a:solidFill>
              </a:rPr>
              <a:t>ljudi (ne nužno)</a:t>
            </a:r>
            <a:r>
              <a:rPr lang="sr-Latn-RS" dirty="0" smtClean="0"/>
              <a:t> koriste za rešavanje problema</a:t>
            </a:r>
            <a:r>
              <a:rPr lang="en-GB" dirty="0" smtClean="0"/>
              <a:t>. </a:t>
            </a:r>
          </a:p>
        </p:txBody>
      </p:sp>
    </p:spTree>
    <p:extLst>
      <p:ext uri="{BB962C8B-B14F-4D97-AF65-F5344CB8AC3E}">
        <p14:creationId xmlns:p14="http://schemas.microsoft.com/office/powerpoint/2010/main" val="405411564"/>
      </p:ext>
    </p:extLst>
  </p:cSld>
  <p:clrMapOvr>
    <a:masterClrMapping/>
  </p:clrMapOvr>
  <p:transition advTm="11809"/>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p:cNvSpPr>
            <a:spLocks noGrp="1" noChangeArrowheads="1"/>
          </p:cNvSpPr>
          <p:nvPr>
            <p:ph type="title"/>
          </p:nvPr>
        </p:nvSpPr>
        <p:spPr>
          <a:noFill/>
        </p:spPr>
        <p:txBody>
          <a:bodyPr/>
          <a:lstStyle/>
          <a:p>
            <a:r>
              <a:rPr lang="sr-Latn-RS" dirty="0" smtClean="0"/>
              <a:t>Znanje – tripartitna definicija</a:t>
            </a:r>
            <a:endParaRPr lang="en-GB" dirty="0" smtClean="0"/>
          </a:p>
        </p:txBody>
      </p:sp>
      <p:sp>
        <p:nvSpPr>
          <p:cNvPr id="5125" name="Rectangle 5"/>
          <p:cNvSpPr>
            <a:spLocks noGrp="1" noChangeArrowheads="1"/>
          </p:cNvSpPr>
          <p:nvPr>
            <p:ph type="body" idx="1"/>
          </p:nvPr>
        </p:nvSpPr>
        <p:spPr>
          <a:noFill/>
        </p:spPr>
        <p:txBody>
          <a:bodyPr>
            <a:normAutofit fontScale="85000" lnSpcReduction="10000"/>
          </a:bodyPr>
          <a:lstStyle/>
          <a:p>
            <a:r>
              <a:rPr lang="sr-Latn-RS" dirty="0" smtClean="0"/>
              <a:t>Značenje termina znanje je oduvek bilo i biće predmet diskusija koje rezultuju velikim brojem različitih</a:t>
            </a:r>
            <a:r>
              <a:rPr lang="en-US" dirty="0" smtClean="0"/>
              <a:t> </a:t>
            </a:r>
            <a:r>
              <a:rPr lang="sr-Latn-RS" dirty="0" smtClean="0"/>
              <a:t> </a:t>
            </a:r>
            <a:r>
              <a:rPr lang="en-US" dirty="0" smtClean="0"/>
              <a:t>”</a:t>
            </a:r>
            <a:r>
              <a:rPr lang="sr-Latn-RS" dirty="0" smtClean="0"/>
              <a:t>definicija</a:t>
            </a:r>
            <a:r>
              <a:rPr lang="en-US" dirty="0" smtClean="0"/>
              <a:t>”. </a:t>
            </a:r>
            <a:endParaRPr lang="sr-Latn-RS" dirty="0" smtClean="0"/>
          </a:p>
          <a:p>
            <a:r>
              <a:rPr lang="sr-Latn-RS" dirty="0" smtClean="0"/>
              <a:t>Znanje je </a:t>
            </a:r>
            <a:r>
              <a:rPr lang="sr-Latn-RS" b="1" dirty="0" smtClean="0"/>
              <a:t>opravdano (</a:t>
            </a:r>
            <a:r>
              <a:rPr lang="en-US" b="1" dirty="0" err="1" smtClean="0"/>
              <a:t>obra</a:t>
            </a:r>
            <a:r>
              <a:rPr lang="sr-Latn-RS" b="1" dirty="0" smtClean="0"/>
              <a:t>zloženo)</a:t>
            </a:r>
            <a:r>
              <a:rPr lang="sr-Latn-RS" dirty="0" smtClean="0"/>
              <a:t> </a:t>
            </a:r>
            <a:r>
              <a:rPr lang="sr-Latn-RS" b="1" dirty="0" smtClean="0"/>
              <a:t>istinito</a:t>
            </a:r>
            <a:r>
              <a:rPr lang="sr-Latn-RS" dirty="0" smtClean="0"/>
              <a:t> </a:t>
            </a:r>
            <a:r>
              <a:rPr lang="sr-Latn-RS" b="1" dirty="0" smtClean="0"/>
              <a:t>uverenje </a:t>
            </a:r>
            <a:r>
              <a:rPr lang="sr-Latn-RS" dirty="0" smtClean="0"/>
              <a:t>(Platon (</a:t>
            </a:r>
            <a:r>
              <a:rPr lang="el-GR" dirty="0"/>
              <a:t> </a:t>
            </a:r>
            <a:r>
              <a:rPr lang="el-GR" dirty="0" smtClean="0"/>
              <a:t>Πλάτων</a:t>
            </a:r>
            <a:r>
              <a:rPr lang="sr-Latn-RS" dirty="0" smtClean="0"/>
              <a:t>), 428 – 348 PNE)</a:t>
            </a:r>
            <a:r>
              <a:rPr lang="en-US" dirty="0" smtClean="0"/>
              <a:t>.</a:t>
            </a:r>
            <a:r>
              <a:rPr lang="sr-Latn-RS" dirty="0" smtClean="0"/>
              <a:t> Ova definicija je začetak tzv. </a:t>
            </a:r>
            <a:r>
              <a:rPr lang="sr-Latn-RS" i="1" dirty="0"/>
              <a:t>t</a:t>
            </a:r>
            <a:r>
              <a:rPr lang="sr-Latn-RS" i="1" dirty="0" smtClean="0"/>
              <a:t>ripartitnog pogleda na znanje</a:t>
            </a:r>
            <a:r>
              <a:rPr lang="sr-Latn-RS" dirty="0" smtClean="0"/>
              <a:t> (</a:t>
            </a:r>
            <a:r>
              <a:rPr lang="sr-Latn-RS" b="1" dirty="0" smtClean="0"/>
              <a:t>istinitost, uveren</a:t>
            </a:r>
            <a:r>
              <a:rPr lang="en-US" b="1" dirty="0" err="1" smtClean="0"/>
              <a:t>ost</a:t>
            </a:r>
            <a:r>
              <a:rPr lang="sr-Latn-RS" b="1" dirty="0"/>
              <a:t>, </a:t>
            </a:r>
            <a:r>
              <a:rPr lang="sr-Latn-RS" b="1" dirty="0" smtClean="0"/>
              <a:t>opradvanost</a:t>
            </a:r>
            <a:r>
              <a:rPr lang="sr-Latn-RS" dirty="0" smtClean="0"/>
              <a:t>). </a:t>
            </a:r>
            <a:endParaRPr lang="sr-Latn-RS" dirty="0"/>
          </a:p>
          <a:p>
            <a:r>
              <a:rPr lang="sr-Latn-RS" dirty="0" smtClean="0"/>
              <a:t>Znam </a:t>
            </a:r>
            <a:r>
              <a:rPr lang="sr-Latn-RS" i="1" dirty="0" smtClean="0"/>
              <a:t>p</a:t>
            </a:r>
            <a:r>
              <a:rPr lang="sr-Latn-RS" dirty="0" smtClean="0"/>
              <a:t> ako:</a:t>
            </a:r>
          </a:p>
          <a:p>
            <a:pPr lvl="1"/>
            <a:r>
              <a:rPr lang="sr-Latn-RS" dirty="0" smtClean="0"/>
              <a:t>Iskaz </a:t>
            </a:r>
            <a:r>
              <a:rPr lang="sr-Latn-RS" i="1" dirty="0" smtClean="0"/>
              <a:t>p</a:t>
            </a:r>
            <a:r>
              <a:rPr lang="sr-Latn-RS" dirty="0" smtClean="0"/>
              <a:t> je tačan</a:t>
            </a:r>
            <a:r>
              <a:rPr lang="en-GB" dirty="0" smtClean="0"/>
              <a:t> (</a:t>
            </a:r>
            <a:r>
              <a:rPr lang="sr-Latn-RS" dirty="0" smtClean="0"/>
              <a:t>istinitost</a:t>
            </a:r>
            <a:r>
              <a:rPr lang="en-GB" dirty="0" smtClean="0"/>
              <a:t>)</a:t>
            </a:r>
            <a:endParaRPr lang="sr-Latn-RS" dirty="0" smtClean="0"/>
          </a:p>
          <a:p>
            <a:pPr lvl="1"/>
            <a:r>
              <a:rPr lang="sr-Latn-RS" dirty="0" smtClean="0"/>
              <a:t>Verujem da je </a:t>
            </a:r>
            <a:r>
              <a:rPr lang="sr-Latn-RS" i="1" dirty="0" smtClean="0"/>
              <a:t>p</a:t>
            </a:r>
            <a:r>
              <a:rPr lang="sr-Latn-RS" dirty="0" smtClean="0"/>
              <a:t> tačno</a:t>
            </a:r>
            <a:r>
              <a:rPr lang="en-GB" dirty="0" smtClean="0"/>
              <a:t> (</a:t>
            </a:r>
            <a:r>
              <a:rPr lang="sr-Latn-RS" dirty="0" smtClean="0"/>
              <a:t>uverenost</a:t>
            </a:r>
            <a:r>
              <a:rPr lang="en-GB" dirty="0" smtClean="0"/>
              <a:t>)</a:t>
            </a:r>
            <a:endParaRPr lang="sr-Latn-RS" dirty="0" smtClean="0"/>
          </a:p>
          <a:p>
            <a:pPr lvl="1"/>
            <a:r>
              <a:rPr lang="sr-Latn-RS" dirty="0" smtClean="0"/>
              <a:t>Moje verovanje da je </a:t>
            </a:r>
            <a:r>
              <a:rPr lang="sr-Latn-RS" i="1" dirty="0" smtClean="0"/>
              <a:t>p</a:t>
            </a:r>
            <a:r>
              <a:rPr lang="sr-Latn-RS" dirty="0" smtClean="0"/>
              <a:t> tačno je opravdano (opravdanost)</a:t>
            </a:r>
          </a:p>
          <a:p>
            <a:pPr lvl="1"/>
            <a:endParaRPr lang="sr-Latn-RS" dirty="0"/>
          </a:p>
        </p:txBody>
      </p:sp>
    </p:spTree>
    <p:extLst>
      <p:ext uri="{BB962C8B-B14F-4D97-AF65-F5344CB8AC3E}">
        <p14:creationId xmlns:p14="http://schemas.microsoft.com/office/powerpoint/2010/main" val="4038510375"/>
      </p:ext>
    </p:extLst>
  </p:cSld>
  <p:clrMapOvr>
    <a:masterClrMapping/>
  </p:clrMapOvr>
  <p:transition advTm="1093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Znanje – </a:t>
            </a:r>
            <a:r>
              <a:rPr lang="sr-Latn-RS" dirty="0" smtClean="0"/>
              <a:t>tripartitna </a:t>
            </a:r>
            <a:r>
              <a:rPr lang="sr-Latn-RS" dirty="0"/>
              <a:t>definicija</a:t>
            </a:r>
            <a:endParaRPr lang="en-GB" dirty="0"/>
          </a:p>
        </p:txBody>
      </p:sp>
      <p:sp>
        <p:nvSpPr>
          <p:cNvPr id="3" name="Content Placeholder 2"/>
          <p:cNvSpPr>
            <a:spLocks noGrp="1"/>
          </p:cNvSpPr>
          <p:nvPr>
            <p:ph idx="1"/>
          </p:nvPr>
        </p:nvSpPr>
        <p:spPr/>
        <p:txBody>
          <a:bodyPr>
            <a:normAutofit fontScale="55000" lnSpcReduction="20000"/>
          </a:bodyPr>
          <a:lstStyle/>
          <a:p>
            <a:r>
              <a:rPr lang="sr-Latn-RS" dirty="0" smtClean="0"/>
              <a:t>Istinitost:</a:t>
            </a:r>
          </a:p>
          <a:p>
            <a:pPr lvl="1"/>
            <a:r>
              <a:rPr lang="sr-Latn-RS" dirty="0" smtClean="0"/>
              <a:t>Ako smatram da je iskaz </a:t>
            </a:r>
            <a:r>
              <a:rPr lang="sr-Latn-RS" i="1" dirty="0" smtClean="0"/>
              <a:t>p </a:t>
            </a:r>
            <a:r>
              <a:rPr lang="sr-Latn-RS" dirty="0" smtClean="0"/>
              <a:t>tačan i postoji obrazloženje zašto bi </a:t>
            </a:r>
            <a:r>
              <a:rPr lang="sr-Latn-RS" i="1" dirty="0" smtClean="0"/>
              <a:t>p</a:t>
            </a:r>
            <a:r>
              <a:rPr lang="sr-Latn-RS" dirty="0" smtClean="0"/>
              <a:t> bilo tačno, a </a:t>
            </a:r>
            <a:r>
              <a:rPr lang="sr-Latn-RS" i="1" dirty="0" smtClean="0"/>
              <a:t>p </a:t>
            </a:r>
            <a:r>
              <a:rPr lang="sr-Latn-RS" dirty="0" smtClean="0"/>
              <a:t>nije tačan, onda svakako ne znam </a:t>
            </a:r>
            <a:r>
              <a:rPr lang="sr-Latn-RS" i="1" dirty="0" smtClean="0"/>
              <a:t>p</a:t>
            </a:r>
            <a:r>
              <a:rPr lang="sr-Latn-RS" dirty="0" smtClean="0"/>
              <a:t>.</a:t>
            </a:r>
          </a:p>
          <a:p>
            <a:pPr lvl="1"/>
            <a:r>
              <a:rPr lang="sr-Latn-RS" dirty="0" smtClean="0"/>
              <a:t>Na primer, mogao bih da smatram da su flamingosi sivi i da iznesem evolutivno obrazloženje da je tako (recimo da to doprinosi da budu teže uočeni od strane predatora). Činjenica da su ružičasti čini moje uverenje neznanjem.</a:t>
            </a:r>
          </a:p>
          <a:p>
            <a:r>
              <a:rPr lang="sr-Latn-RS" dirty="0" smtClean="0"/>
              <a:t>Uverenost</a:t>
            </a:r>
          </a:p>
          <a:p>
            <a:pPr lvl="1"/>
            <a:r>
              <a:rPr lang="sr-Latn-RS" dirty="0" smtClean="0"/>
              <a:t>Ukoliko je </a:t>
            </a:r>
            <a:r>
              <a:rPr lang="sr-Latn-RS" i="1" dirty="0" smtClean="0"/>
              <a:t>p </a:t>
            </a:r>
            <a:r>
              <a:rPr lang="sr-Latn-RS" dirty="0" smtClean="0"/>
              <a:t>tačno i obrazloženo je, ali ja nisam uveren u </a:t>
            </a:r>
            <a:r>
              <a:rPr lang="sr-Latn-RS" i="1" dirty="0" smtClean="0"/>
              <a:t>p</a:t>
            </a:r>
            <a:r>
              <a:rPr lang="sr-Latn-RS" dirty="0" smtClean="0"/>
              <a:t>, ne znam </a:t>
            </a:r>
            <a:r>
              <a:rPr lang="sr-Latn-RS" i="1" dirty="0" smtClean="0"/>
              <a:t>p</a:t>
            </a:r>
          </a:p>
          <a:p>
            <a:pPr lvl="1"/>
            <a:r>
              <a:rPr lang="sr-Latn-RS" dirty="0" smtClean="0"/>
              <a:t>Primer (dvostruko mišljenje u Staljinovom govoru)</a:t>
            </a:r>
          </a:p>
          <a:p>
            <a:pPr lvl="1"/>
            <a:r>
              <a:rPr lang="sr-Latn-RS" dirty="0" smtClean="0"/>
              <a:t>„Zalažemo se za odumiranje države, a istovremeno i za diktaturu proleterijata koja predstavlja najmoćniju državu koja je postojala do sada. Da li je to „kontradiktorno“? Jeste, ali </a:t>
            </a:r>
            <a:r>
              <a:rPr lang="sr-Latn-RS" b="1" dirty="0" smtClean="0"/>
              <a:t>kontradikcija je živa stvar i u potpunosti odražava Marksističku dijalektiku</a:t>
            </a:r>
            <a:r>
              <a:rPr lang="sr-Latn-RS" dirty="0" smtClean="0"/>
              <a:t>.“</a:t>
            </a:r>
          </a:p>
          <a:p>
            <a:pPr lvl="1"/>
            <a:r>
              <a:rPr lang="sr-Latn-RS" dirty="0" smtClean="0"/>
              <a:t>Iako postoji kontradikcija i obrazloženo je da postoji kontradikcija, odbijam da verujem da je iskaz nelogičan</a:t>
            </a:r>
          </a:p>
          <a:p>
            <a:r>
              <a:rPr lang="sr-Latn-RS" dirty="0" smtClean="0"/>
              <a:t>Opravdanost</a:t>
            </a:r>
          </a:p>
          <a:p>
            <a:pPr lvl="1"/>
            <a:r>
              <a:rPr lang="sr-Latn-RS" dirty="0" smtClean="0"/>
              <a:t>Ako je </a:t>
            </a:r>
            <a:r>
              <a:rPr lang="sr-Latn-RS" i="1" dirty="0" smtClean="0"/>
              <a:t>p</a:t>
            </a:r>
            <a:r>
              <a:rPr lang="sr-Latn-RS" dirty="0" smtClean="0"/>
              <a:t> tačno i postoji obrazloženje da je tako, ali obrazloženje je neopravdano, onda ne znam </a:t>
            </a:r>
            <a:r>
              <a:rPr lang="sr-Latn-RS" i="1" dirty="0" smtClean="0"/>
              <a:t>p</a:t>
            </a:r>
            <a:r>
              <a:rPr lang="sr-Latn-RS" dirty="0" smtClean="0"/>
              <a:t>.</a:t>
            </a:r>
          </a:p>
          <a:p>
            <a:pPr lvl="1"/>
            <a:r>
              <a:rPr lang="sr-Latn-RS" dirty="0" smtClean="0"/>
              <a:t>Na primer, osuđenik je kriv i član porote proceni da je kriv na osnovu izgleda osuđenika. Iako je </a:t>
            </a:r>
            <a:r>
              <a:rPr lang="sr-Latn-RS" i="1" dirty="0" smtClean="0"/>
              <a:t>p</a:t>
            </a:r>
            <a:r>
              <a:rPr lang="sr-Latn-RS" dirty="0" smtClean="0"/>
              <a:t> tačno i obrazloženo, porotnik ne zna </a:t>
            </a:r>
            <a:r>
              <a:rPr lang="sr-Latn-RS" i="1" dirty="0" smtClean="0"/>
              <a:t>p</a:t>
            </a:r>
            <a:r>
              <a:rPr lang="sr-Latn-RS" dirty="0" smtClean="0"/>
              <a:t>.</a:t>
            </a:r>
          </a:p>
          <a:p>
            <a:endParaRPr lang="en-GB" dirty="0"/>
          </a:p>
        </p:txBody>
      </p:sp>
    </p:spTree>
    <p:extLst>
      <p:ext uri="{BB962C8B-B14F-4D97-AF65-F5344CB8AC3E}">
        <p14:creationId xmlns:p14="http://schemas.microsoft.com/office/powerpoint/2010/main" val="10998385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Znanje – tripartitna definicija</a:t>
            </a:r>
            <a:endParaRPr lang="en-GB" dirty="0"/>
          </a:p>
        </p:txBody>
      </p:sp>
      <p:sp>
        <p:nvSpPr>
          <p:cNvPr id="3" name="Content Placeholder 2"/>
          <p:cNvSpPr>
            <a:spLocks noGrp="1"/>
          </p:cNvSpPr>
          <p:nvPr>
            <p:ph idx="1"/>
          </p:nvPr>
        </p:nvSpPr>
        <p:spPr/>
        <p:txBody>
          <a:bodyPr>
            <a:normAutofit fontScale="92500"/>
          </a:bodyPr>
          <a:lstStyle/>
          <a:p>
            <a:pPr marL="342900" lvl="1" indent="-342900">
              <a:buFont typeface="Arial" pitchFamily="34" charset="0"/>
              <a:buChar char="•"/>
            </a:pPr>
            <a:r>
              <a:rPr lang="sr-Latn-RS" dirty="0" smtClean="0"/>
              <a:t>Postavlja se </a:t>
            </a:r>
            <a:r>
              <a:rPr lang="sr-Latn-RS" dirty="0"/>
              <a:t>pitanje da li su </a:t>
            </a:r>
            <a:r>
              <a:rPr lang="sr-Latn-RS" dirty="0" smtClean="0"/>
              <a:t>opravdanost, </a:t>
            </a:r>
            <a:r>
              <a:rPr lang="sr-Latn-RS" dirty="0"/>
              <a:t>istinitost i uverenost potpuno </a:t>
            </a:r>
            <a:r>
              <a:rPr lang="sr-Latn-RS" dirty="0" smtClean="0"/>
              <a:t>nezavisni i neophodni u svakom slučaju. </a:t>
            </a:r>
            <a:r>
              <a:rPr lang="sr-Latn-RS" dirty="0"/>
              <a:t>Postoje pristupi koji eleminišu ili relaksiraju neki od elemenata</a:t>
            </a:r>
            <a:r>
              <a:rPr lang="sr-Latn-RS" dirty="0" smtClean="0"/>
              <a:t>.</a:t>
            </a:r>
          </a:p>
          <a:p>
            <a:r>
              <a:rPr lang="sr-Latn-RS" dirty="0" smtClean="0"/>
              <a:t>Krajem </a:t>
            </a:r>
            <a:r>
              <a:rPr lang="sr-Latn-RS" dirty="0"/>
              <a:t>20tog veka znanje se definiše kao </a:t>
            </a:r>
            <a:r>
              <a:rPr lang="sr-Latn-RS" b="1" dirty="0"/>
              <a:t>neka vrsta informacije </a:t>
            </a:r>
            <a:r>
              <a:rPr lang="en-US" dirty="0"/>
              <a:t>(</a:t>
            </a:r>
            <a:r>
              <a:rPr lang="sr-Latn-RS" dirty="0"/>
              <a:t>Frederik </a:t>
            </a:r>
            <a:r>
              <a:rPr lang="en-US" dirty="0"/>
              <a:t>Dre</a:t>
            </a:r>
            <a:r>
              <a:rPr lang="sr-Latn-RS" dirty="0"/>
              <a:t>c</a:t>
            </a:r>
            <a:r>
              <a:rPr lang="en-US" dirty="0" err="1"/>
              <a:t>ke</a:t>
            </a:r>
            <a:r>
              <a:rPr lang="sr-Latn-RS" dirty="0"/>
              <a:t>, 1932 - 2013</a:t>
            </a:r>
            <a:r>
              <a:rPr lang="en-US" dirty="0"/>
              <a:t>).</a:t>
            </a:r>
            <a:r>
              <a:rPr lang="sr-Latn-RS" dirty="0"/>
              <a:t> </a:t>
            </a:r>
            <a:endParaRPr lang="sr-Latn-RS" dirty="0" smtClean="0"/>
          </a:p>
          <a:p>
            <a:r>
              <a:rPr lang="sr-Latn-RS" dirty="0" smtClean="0"/>
              <a:t>Ali </a:t>
            </a:r>
            <a:r>
              <a:rPr lang="sr-Latn-RS" dirty="0"/>
              <a:t>i tu postoje različiti pristupi, čak neki autori definišu </a:t>
            </a:r>
            <a:r>
              <a:rPr lang="sr-Latn-RS" i="1" dirty="0"/>
              <a:t>znanje posredstvom informacije</a:t>
            </a:r>
            <a:r>
              <a:rPr lang="sr-Latn-RS" dirty="0"/>
              <a:t>, a drugi definišu </a:t>
            </a:r>
            <a:r>
              <a:rPr lang="sr-Latn-RS" i="1" dirty="0"/>
              <a:t>informaciju posredstvom znanja</a:t>
            </a:r>
            <a:r>
              <a:rPr lang="sr-Latn-RS" dirty="0"/>
              <a:t>.</a:t>
            </a:r>
          </a:p>
          <a:p>
            <a:endParaRPr lang="en-GB" dirty="0"/>
          </a:p>
        </p:txBody>
      </p:sp>
    </p:spTree>
    <p:extLst>
      <p:ext uri="{BB962C8B-B14F-4D97-AF65-F5344CB8AC3E}">
        <p14:creationId xmlns:p14="http://schemas.microsoft.com/office/powerpoint/2010/main" val="7554289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sr-Latn-RS" dirty="0" smtClean="0"/>
              <a:t>Znanje u našem vremenu: čemu znanje</a:t>
            </a:r>
            <a:r>
              <a:rPr lang="en-US" dirty="0" smtClean="0"/>
              <a:t> “</a:t>
            </a:r>
            <a:r>
              <a:rPr lang="sr-Latn-RS" dirty="0" smtClean="0"/>
              <a:t>liči</a:t>
            </a:r>
            <a:r>
              <a:rPr lang="en-US" dirty="0" smtClean="0"/>
              <a:t>”, </a:t>
            </a:r>
            <a:r>
              <a:rPr lang="sr-Latn-RS" dirty="0" smtClean="0"/>
              <a:t>šta ono</a:t>
            </a:r>
            <a:r>
              <a:rPr lang="en-US" dirty="0" smtClean="0"/>
              <a:t> “</a:t>
            </a:r>
            <a:r>
              <a:rPr lang="sr-Latn-RS" dirty="0" smtClean="0"/>
              <a:t>može da uradi</a:t>
            </a:r>
            <a:r>
              <a:rPr lang="en-US" dirty="0" smtClean="0"/>
              <a:t>”</a:t>
            </a:r>
            <a:endParaRPr lang="en-US" dirty="0"/>
          </a:p>
        </p:txBody>
      </p:sp>
      <p:sp>
        <p:nvSpPr>
          <p:cNvPr id="3" name="Content Placeholder 2"/>
          <p:cNvSpPr>
            <a:spLocks noGrp="1"/>
          </p:cNvSpPr>
          <p:nvPr>
            <p:ph idx="1"/>
          </p:nvPr>
        </p:nvSpPr>
        <p:spPr/>
        <p:txBody>
          <a:bodyPr>
            <a:normAutofit fontScale="92500"/>
          </a:bodyPr>
          <a:lstStyle/>
          <a:p>
            <a:pPr marL="342900" lvl="1" indent="-342900" algn="just">
              <a:buFont typeface="Arial" pitchFamily="34" charset="0"/>
              <a:buChar char="•"/>
            </a:pPr>
            <a:r>
              <a:rPr lang="sr-Latn-RS" dirty="0" smtClean="0"/>
              <a:t>Zato što je znanje pogonska snaga društava baziranih na znanju, fokus je na </a:t>
            </a:r>
            <a:r>
              <a:rPr lang="sr-Latn-RS" b="1" dirty="0" smtClean="0"/>
              <a:t>praktičnim mogućnostima</a:t>
            </a:r>
            <a:r>
              <a:rPr lang="sr-Latn-RS" dirty="0" smtClean="0"/>
              <a:t>, a ne na suštini (pretpostavljenoj) znanja (Niels Gottschalk-Mazouz: </a:t>
            </a:r>
            <a:r>
              <a:rPr lang="en-US" dirty="0" smtClean="0"/>
              <a:t>“Internet and the flow of knowledge:</a:t>
            </a:r>
            <a:r>
              <a:rPr lang="sr-Latn-RS" dirty="0" smtClean="0"/>
              <a:t> </a:t>
            </a:r>
            <a:r>
              <a:rPr lang="en-US" dirty="0" smtClean="0"/>
              <a:t>Which ethical and political challenges</a:t>
            </a:r>
            <a:r>
              <a:rPr lang="sr-Latn-RS" dirty="0" smtClean="0"/>
              <a:t> </a:t>
            </a:r>
            <a:r>
              <a:rPr lang="en-US" dirty="0" smtClean="0"/>
              <a:t>will we face?”</a:t>
            </a:r>
            <a:r>
              <a:rPr lang="sr-Latn-RS" dirty="0" smtClean="0"/>
              <a:t>) </a:t>
            </a:r>
          </a:p>
          <a:p>
            <a:r>
              <a:rPr lang="en-US" dirty="0" smtClean="0"/>
              <a:t>‘</a:t>
            </a:r>
            <a:r>
              <a:rPr lang="sr-Latn-RS" dirty="0" smtClean="0"/>
              <a:t>Znanje</a:t>
            </a:r>
            <a:r>
              <a:rPr lang="en-US" dirty="0" smtClean="0"/>
              <a:t>’ </a:t>
            </a:r>
            <a:r>
              <a:rPr lang="sr-Latn-RS" dirty="0" smtClean="0"/>
              <a:t>se rekonstruiše kao kompleksan koncept</a:t>
            </a:r>
            <a:r>
              <a:rPr lang="en-US" dirty="0" smtClean="0"/>
              <a:t>, </a:t>
            </a:r>
            <a:r>
              <a:rPr lang="sr-Latn-RS" dirty="0" smtClean="0"/>
              <a:t>sličan konceptu </a:t>
            </a:r>
            <a:r>
              <a:rPr lang="sr-Latn-RS" b="1" dirty="0" smtClean="0"/>
              <a:t>klastera u lingvistici</a:t>
            </a:r>
            <a:r>
              <a:rPr lang="sr-Latn-RS" dirty="0" smtClean="0"/>
              <a:t> koji se sastoji od </a:t>
            </a:r>
            <a:r>
              <a:rPr lang="sr-Latn-RS" b="1" dirty="0" smtClean="0"/>
              <a:t>7 karakteristika</a:t>
            </a:r>
            <a:r>
              <a:rPr lang="sr-Latn-RS" dirty="0" smtClean="0"/>
              <a:t> (ni potrebnih ni dovoljnih) koje znanje čine pogonskom snagom društava baziranih na znanju</a:t>
            </a:r>
          </a:p>
          <a:p>
            <a:pPr lvl="2"/>
            <a:endParaRPr lang="sr-Latn-RS" dirty="0" smtClean="0"/>
          </a:p>
        </p:txBody>
      </p:sp>
    </p:spTree>
    <p:extLst>
      <p:ext uri="{BB962C8B-B14F-4D97-AF65-F5344CB8AC3E}">
        <p14:creationId xmlns:p14="http://schemas.microsoft.com/office/powerpoint/2010/main" val="35790109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Sedam karakteristika koncepta znanja</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sr-Latn-RS" dirty="0" smtClean="0"/>
              <a:t>Znanje ima praktičan aspekt</a:t>
            </a:r>
          </a:p>
          <a:p>
            <a:pPr marL="514350" indent="-514350">
              <a:buFont typeface="+mj-lt"/>
              <a:buAutoNum type="arabicPeriod"/>
            </a:pPr>
            <a:r>
              <a:rPr lang="sr-Latn-RS" dirty="0" smtClean="0"/>
              <a:t>Znanje jeste ili nije personalno ograničeno</a:t>
            </a:r>
          </a:p>
          <a:p>
            <a:pPr marL="514350" indent="-514350">
              <a:buFont typeface="+mj-lt"/>
              <a:buAutoNum type="arabicPeriod"/>
            </a:pPr>
            <a:r>
              <a:rPr lang="sr-Latn-RS" dirty="0" smtClean="0"/>
              <a:t>Znanje ima normativnu strukturu</a:t>
            </a:r>
          </a:p>
          <a:p>
            <a:pPr marL="514350" indent="-514350">
              <a:buFont typeface="+mj-lt"/>
              <a:buAutoNum type="arabicPeriod"/>
            </a:pPr>
            <a:r>
              <a:rPr lang="sr-Latn-RS" dirty="0" smtClean="0"/>
              <a:t>Znanje je interno umreženo</a:t>
            </a:r>
          </a:p>
          <a:p>
            <a:pPr marL="514350" indent="-514350">
              <a:buFont typeface="+mj-lt"/>
              <a:buAutoNum type="arabicPeriod"/>
            </a:pPr>
            <a:r>
              <a:rPr lang="sr-Latn-RS" dirty="0" smtClean="0"/>
              <a:t>Znanje je eksterno umreženo</a:t>
            </a:r>
          </a:p>
          <a:p>
            <a:pPr marL="514350" indent="-514350">
              <a:buFont typeface="+mj-lt"/>
              <a:buAutoNum type="arabicPeriod"/>
            </a:pPr>
            <a:r>
              <a:rPr lang="sr-Latn-RS" dirty="0" smtClean="0"/>
              <a:t>Znanje je dinamično</a:t>
            </a:r>
          </a:p>
          <a:p>
            <a:pPr marL="514350" indent="-514350">
              <a:buFont typeface="+mj-lt"/>
              <a:buAutoNum type="arabicPeriod"/>
            </a:pPr>
            <a:r>
              <a:rPr lang="sr-Latn-RS" dirty="0" smtClean="0"/>
              <a:t>Znanje ima institucionalne kontekste</a:t>
            </a:r>
            <a:endParaRPr lang="en-US" dirty="0"/>
          </a:p>
        </p:txBody>
      </p:sp>
    </p:spTree>
    <p:extLst>
      <p:ext uri="{BB962C8B-B14F-4D97-AF65-F5344CB8AC3E}">
        <p14:creationId xmlns:p14="http://schemas.microsoft.com/office/powerpoint/2010/main" val="20436027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F1 - Znanje ima praktičan aspekt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sr-Latn-RS" dirty="0" smtClean="0"/>
              <a:t>Znanje </a:t>
            </a:r>
            <a:r>
              <a:rPr lang="sr-Latn-RS" b="1" dirty="0" smtClean="0"/>
              <a:t>ima vrednost zato što pomaže pri rešavanju problema</a:t>
            </a:r>
            <a:r>
              <a:rPr lang="sr-Latn-RS" dirty="0" smtClean="0"/>
              <a:t>. Obuhvaćeni su problemi orijentacije, evaluacije i refleksije. </a:t>
            </a:r>
          </a:p>
          <a:p>
            <a:pPr marL="0" indent="0">
              <a:buNone/>
            </a:pPr>
            <a:r>
              <a:rPr lang="sr-Latn-RS" dirty="0" smtClean="0"/>
              <a:t>Dakle, znanje se ne sastoji samo u poznavanju objektivnih činjenica. Štaviše, zbog svog praktičnog aspekta, svaki </a:t>
            </a:r>
            <a:r>
              <a:rPr lang="en-US" dirty="0" smtClean="0"/>
              <a:t>“</a:t>
            </a:r>
            <a:r>
              <a:rPr lang="sr-Latn-RS" dirty="0" smtClean="0"/>
              <a:t>komad</a:t>
            </a:r>
            <a:r>
              <a:rPr lang="en-US" dirty="0" smtClean="0"/>
              <a:t>”</a:t>
            </a:r>
            <a:r>
              <a:rPr lang="sr-Latn-RS" dirty="0" smtClean="0"/>
              <a:t> znanja povezan je sa (praktičnim) situacijama, ne samo sa jednom situacijom već (obično) sa sličnim situacijama iz (praktično definisanog, šireg ili specifičnijeg) domena znanja. </a:t>
            </a:r>
            <a:endParaRPr lang="en-US" dirty="0"/>
          </a:p>
        </p:txBody>
      </p:sp>
    </p:spTree>
    <p:extLst>
      <p:ext uri="{BB962C8B-B14F-4D97-AF65-F5344CB8AC3E}">
        <p14:creationId xmlns:p14="http://schemas.microsoft.com/office/powerpoint/2010/main" val="20339889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F2 - Znanje jeste ili nije personalno ograničeno</a:t>
            </a:r>
            <a:endParaRPr lang="en-US" dirty="0"/>
          </a:p>
        </p:txBody>
      </p:sp>
      <p:sp>
        <p:nvSpPr>
          <p:cNvPr id="3" name="Content Placeholder 2"/>
          <p:cNvSpPr>
            <a:spLocks noGrp="1"/>
          </p:cNvSpPr>
          <p:nvPr>
            <p:ph idx="1"/>
          </p:nvPr>
        </p:nvSpPr>
        <p:spPr/>
        <p:txBody>
          <a:bodyPr>
            <a:normAutofit fontScale="70000" lnSpcReduction="20000"/>
          </a:bodyPr>
          <a:lstStyle/>
          <a:p>
            <a:r>
              <a:rPr lang="sr-Latn-RS" dirty="0" smtClean="0"/>
              <a:t>Znanje dolazi u dva vida: </a:t>
            </a:r>
          </a:p>
          <a:p>
            <a:pPr lvl="1"/>
            <a:r>
              <a:rPr lang="sr-Latn-RS" dirty="0" smtClean="0"/>
              <a:t>(1) kao personalno ograničeno - </a:t>
            </a:r>
            <a:r>
              <a:rPr lang="sr-Latn-RS" i="1" dirty="0" smtClean="0"/>
              <a:t>personalizovano</a:t>
            </a:r>
            <a:r>
              <a:rPr lang="sr-Latn-RS" dirty="0" smtClean="0"/>
              <a:t> (kao prirodno u psihologiji); </a:t>
            </a:r>
          </a:p>
          <a:p>
            <a:pPr lvl="1"/>
            <a:r>
              <a:rPr lang="sr-Latn-RS" dirty="0" smtClean="0"/>
              <a:t>(2) kao personalno neograničeno - (</a:t>
            </a:r>
            <a:r>
              <a:rPr lang="sr-Latn-RS" i="1" dirty="0" smtClean="0"/>
              <a:t>eksterno</a:t>
            </a:r>
            <a:r>
              <a:rPr lang="sr-Latn-RS" dirty="0" smtClean="0"/>
              <a:t>) </a:t>
            </a:r>
            <a:r>
              <a:rPr lang="sr-Latn-RS" i="1" dirty="0" smtClean="0"/>
              <a:t>reprezentovano</a:t>
            </a:r>
            <a:r>
              <a:rPr lang="sr-Latn-RS" dirty="0" smtClean="0"/>
              <a:t> (ali ipak ograničeno na ili inkoroprirano u objekte</a:t>
            </a:r>
            <a:r>
              <a:rPr lang="en-US" dirty="0" smtClean="0"/>
              <a:t>). </a:t>
            </a:r>
            <a:endParaRPr lang="sr-Latn-RS" dirty="0" smtClean="0"/>
          </a:p>
          <a:p>
            <a:r>
              <a:rPr lang="sr-Latn-RS" dirty="0" smtClean="0"/>
              <a:t>Eksterne</a:t>
            </a:r>
            <a:r>
              <a:rPr lang="en-GB" dirty="0" smtClean="0"/>
              <a:t> </a:t>
            </a:r>
            <a:r>
              <a:rPr lang="sr-Latn-RS" dirty="0" smtClean="0"/>
              <a:t>simboličke reprezentacije mogu da budu u obliku teksta, slike, zvuka – svega što se može razumeti, odnosno svega što može da bude nosač znanja</a:t>
            </a:r>
            <a:r>
              <a:rPr lang="en-US" dirty="0" smtClean="0"/>
              <a:t>. </a:t>
            </a:r>
            <a:endParaRPr lang="sr-Latn-RS" dirty="0" smtClean="0"/>
          </a:p>
          <a:p>
            <a:r>
              <a:rPr lang="sr-Latn-RS" dirty="0" smtClean="0"/>
              <a:t>Celokupna dinamika nastajanja i korišćenja znanja ne može se razumeti bez uključivanja oba vida znanja i njihovih međuzavisnosti</a:t>
            </a:r>
            <a:r>
              <a:rPr lang="en-US" dirty="0" smtClean="0"/>
              <a:t>. </a:t>
            </a:r>
            <a:endParaRPr lang="sr-Latn-RS" dirty="0" smtClean="0"/>
          </a:p>
          <a:p>
            <a:pPr lvl="1"/>
            <a:r>
              <a:rPr lang="sr-Latn-RS" dirty="0" smtClean="0"/>
              <a:t>Za nastajanje i korišćenje personalizovanog znanja potrebno je reprezentovano znanje i obrnuto; dakle, potreban je </a:t>
            </a:r>
            <a:r>
              <a:rPr lang="sr-Latn-RS" b="1" dirty="0" smtClean="0"/>
              <a:t>mehanizam transmisije personalizovanog znanja između dve individue</a:t>
            </a:r>
            <a:r>
              <a:rPr lang="sr-Latn-RS" dirty="0" smtClean="0"/>
              <a:t> i </a:t>
            </a:r>
            <a:r>
              <a:rPr lang="sr-Latn-RS" b="1" dirty="0" smtClean="0"/>
              <a:t>mehanizam prevođenja eksterne reprezentacije u personalnu</a:t>
            </a:r>
            <a:r>
              <a:rPr lang="sr-Latn-RS" dirty="0" smtClean="0"/>
              <a:t>.</a:t>
            </a:r>
            <a:endParaRPr lang="en-US" dirty="0"/>
          </a:p>
        </p:txBody>
      </p:sp>
    </p:spTree>
    <p:extLst>
      <p:ext uri="{BB962C8B-B14F-4D97-AF65-F5344CB8AC3E}">
        <p14:creationId xmlns:p14="http://schemas.microsoft.com/office/powerpoint/2010/main" val="41052314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F3 - Znanje ima normativnu strukturu</a:t>
            </a:r>
            <a:endParaRPr lang="en-US" dirty="0"/>
          </a:p>
        </p:txBody>
      </p:sp>
      <p:sp>
        <p:nvSpPr>
          <p:cNvPr id="3" name="Content Placeholder 2"/>
          <p:cNvSpPr>
            <a:spLocks noGrp="1"/>
          </p:cNvSpPr>
          <p:nvPr>
            <p:ph idx="1"/>
          </p:nvPr>
        </p:nvSpPr>
        <p:spPr/>
        <p:txBody>
          <a:bodyPr>
            <a:normAutofit fontScale="85000" lnSpcReduction="20000"/>
          </a:bodyPr>
          <a:lstStyle/>
          <a:p>
            <a:r>
              <a:rPr lang="sr-Latn-RS" dirty="0" smtClean="0"/>
              <a:t>Normativna struktura: Trajno važeći paterni </a:t>
            </a:r>
            <a:r>
              <a:rPr lang="en-GB" dirty="0"/>
              <a:t>(</a:t>
            </a:r>
            <a:r>
              <a:rPr lang="sr-Latn-RS" dirty="0" smtClean="0"/>
              <a:t>norm</a:t>
            </a:r>
            <a:r>
              <a:rPr lang="en-GB" dirty="0" smtClean="0"/>
              <a:t>e)</a:t>
            </a:r>
            <a:r>
              <a:rPr lang="sr-Latn-RS" dirty="0" smtClean="0"/>
              <a:t> </a:t>
            </a:r>
            <a:r>
              <a:rPr lang="sr-Latn-RS" b="1" dirty="0" smtClean="0"/>
              <a:t>očekivanog ponašanja </a:t>
            </a:r>
            <a:r>
              <a:rPr lang="sr-Latn-RS" dirty="0" smtClean="0"/>
              <a:t>u društvu ili organizaciji</a:t>
            </a:r>
            <a:endParaRPr lang="en-US" b="1" dirty="0"/>
          </a:p>
          <a:p>
            <a:r>
              <a:rPr lang="sr-Latn-RS" dirty="0" smtClean="0"/>
              <a:t>Fina normativna struktura znanja je najmanje dvostruka</a:t>
            </a:r>
            <a:r>
              <a:rPr lang="en-US" dirty="0" smtClean="0"/>
              <a:t>: </a:t>
            </a:r>
            <a:endParaRPr lang="sr-Latn-RS" dirty="0" smtClean="0"/>
          </a:p>
          <a:p>
            <a:pPr lvl="1"/>
            <a:r>
              <a:rPr lang="sr-Latn-RS" dirty="0" smtClean="0"/>
              <a:t>Znanje se sastoji od </a:t>
            </a:r>
            <a:r>
              <a:rPr lang="sr-Latn-RS" b="1" dirty="0" smtClean="0"/>
              <a:t>prepoznatih tvrđenja</a:t>
            </a:r>
            <a:r>
              <a:rPr lang="sr-Latn-RS" dirty="0" smtClean="0"/>
              <a:t>, tj. </a:t>
            </a:r>
            <a:r>
              <a:rPr lang="sr-Latn-RS" dirty="0"/>
              <a:t>t</a:t>
            </a:r>
            <a:r>
              <a:rPr lang="sr-Latn-RS" dirty="0" smtClean="0"/>
              <a:t>vrđenja koja nisu samo prepoznata kao tvrđenja (</a:t>
            </a:r>
            <a:r>
              <a:rPr lang="en-US" dirty="0" smtClean="0"/>
              <a:t> “</a:t>
            </a:r>
            <a:r>
              <a:rPr lang="sr-Latn-RS" dirty="0" smtClean="0"/>
              <a:t>kandidatsko znanje</a:t>
            </a:r>
            <a:r>
              <a:rPr lang="en-US" dirty="0" smtClean="0"/>
              <a:t>”)</a:t>
            </a:r>
            <a:r>
              <a:rPr lang="sr-Latn-RS" dirty="0" smtClean="0"/>
              <a:t>, već i kao </a:t>
            </a:r>
            <a:r>
              <a:rPr lang="sr-Latn-RS" b="1" dirty="0" smtClean="0"/>
              <a:t>uspešna tvrđenja</a:t>
            </a:r>
            <a:r>
              <a:rPr lang="sr-Latn-RS" dirty="0" smtClean="0"/>
              <a:t>. U odnosu na osobinu F1, može se reći da su kandidatska znanja moguća rešenja za manje ili više datih problema. </a:t>
            </a:r>
          </a:p>
          <a:p>
            <a:pPr lvl="1"/>
            <a:r>
              <a:rPr lang="sr-Latn-RS" b="1" dirty="0" smtClean="0"/>
              <a:t>Normativne komponente tih tvrđenja mogu se dalje analizirati</a:t>
            </a:r>
            <a:r>
              <a:rPr lang="sr-Latn-RS" dirty="0" smtClean="0"/>
              <a:t>, n.pr. </a:t>
            </a:r>
            <a:r>
              <a:rPr lang="sr-Latn-RS" dirty="0"/>
              <a:t>k</a:t>
            </a:r>
            <a:r>
              <a:rPr lang="sr-Latn-RS" dirty="0" smtClean="0"/>
              <a:t>ao sačinjene od normativnih posvećenosti i </a:t>
            </a:r>
            <a:r>
              <a:rPr lang="sr-Latn-RS" b="1" dirty="0" smtClean="0"/>
              <a:t>prava</a:t>
            </a:r>
            <a:r>
              <a:rPr lang="sr-Latn-RS" dirty="0" smtClean="0"/>
              <a:t> što dozvoljava da se reformulišu neki dublji pogledi u tripartitnu definiciju</a:t>
            </a:r>
            <a:r>
              <a:rPr lang="en-US" dirty="0" smtClean="0"/>
              <a:t>.</a:t>
            </a:r>
            <a:endParaRPr lang="en-US" dirty="0"/>
          </a:p>
        </p:txBody>
      </p:sp>
    </p:spTree>
    <p:extLst>
      <p:ext uri="{BB962C8B-B14F-4D97-AF65-F5344CB8AC3E}">
        <p14:creationId xmlns:p14="http://schemas.microsoft.com/office/powerpoint/2010/main" val="2890344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MACSYMA</a:t>
            </a:r>
            <a:endParaRPr lang="en-GB" dirty="0"/>
          </a:p>
        </p:txBody>
      </p:sp>
      <p:sp>
        <p:nvSpPr>
          <p:cNvPr id="3" name="Content Placeholder 2"/>
          <p:cNvSpPr>
            <a:spLocks noGrp="1"/>
          </p:cNvSpPr>
          <p:nvPr>
            <p:ph idx="1"/>
          </p:nvPr>
        </p:nvSpPr>
        <p:spPr/>
        <p:txBody>
          <a:bodyPr>
            <a:normAutofit fontScale="77500" lnSpcReduction="20000"/>
          </a:bodyPr>
          <a:lstStyle/>
          <a:p>
            <a:r>
              <a:rPr lang="en-GB" dirty="0"/>
              <a:t>The </a:t>
            </a:r>
            <a:r>
              <a:rPr lang="en-GB" dirty="0" err="1"/>
              <a:t>Mathlab</a:t>
            </a:r>
            <a:r>
              <a:rPr lang="en-GB" dirty="0"/>
              <a:t> Group</a:t>
            </a:r>
          </a:p>
          <a:p>
            <a:r>
              <a:rPr lang="en-GB" dirty="0" smtClean="0"/>
              <a:t>Project MAC</a:t>
            </a:r>
            <a:endParaRPr lang="sr-Latn-RS" dirty="0" smtClean="0"/>
          </a:p>
          <a:p>
            <a:r>
              <a:rPr lang="sr-Latn-RS" dirty="0" smtClean="0"/>
              <a:t>Sistem za simboličku manipulaciju u matematici</a:t>
            </a:r>
          </a:p>
          <a:p>
            <a:r>
              <a:rPr lang="sr-Latn-RS" dirty="0" smtClean="0"/>
              <a:t>Za razliku od prethodnika pokriva širok spektar problema:</a:t>
            </a:r>
          </a:p>
          <a:p>
            <a:pPr lvl="1"/>
            <a:r>
              <a:rPr lang="sr-Latn-RS" dirty="0" smtClean="0"/>
              <a:t>Simbolička integracija</a:t>
            </a:r>
          </a:p>
          <a:p>
            <a:pPr lvl="1"/>
            <a:r>
              <a:rPr lang="sr-Latn-RS" dirty="0" smtClean="0"/>
              <a:t>Razvoj u red</a:t>
            </a:r>
          </a:p>
          <a:p>
            <a:pPr lvl="1"/>
            <a:r>
              <a:rPr lang="sr-Latn-RS" dirty="0" smtClean="0"/>
              <a:t>Faktorizacija polinoma</a:t>
            </a:r>
          </a:p>
          <a:p>
            <a:pPr lvl="1"/>
            <a:r>
              <a:rPr lang="sr-Latn-RS" dirty="0" smtClean="0"/>
              <a:t>Rad sa matricama</a:t>
            </a:r>
          </a:p>
          <a:p>
            <a:pPr lvl="1"/>
            <a:r>
              <a:rPr lang="sr-Latn-RS" dirty="0" smtClean="0"/>
              <a:t>Tenzori</a:t>
            </a:r>
          </a:p>
          <a:p>
            <a:pPr lvl="1"/>
            <a:r>
              <a:rPr lang="sr-Latn-RS" dirty="0" smtClean="0"/>
              <a:t>...</a:t>
            </a:r>
          </a:p>
          <a:p>
            <a:r>
              <a:rPr lang="sr-Latn-RS" dirty="0" smtClean="0"/>
              <a:t>Realan problem, ne može da se svede na lepu ilustraciju AI tehnologija</a:t>
            </a:r>
            <a:endParaRPr lang="en-GB" dirty="0"/>
          </a:p>
        </p:txBody>
      </p:sp>
    </p:spTree>
    <p:extLst>
      <p:ext uri="{BB962C8B-B14F-4D97-AF65-F5344CB8AC3E}">
        <p14:creationId xmlns:p14="http://schemas.microsoft.com/office/powerpoint/2010/main" val="35362324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F4 – Znanje je interno umreženo</a:t>
            </a:r>
            <a:endParaRPr lang="en-US" dirty="0"/>
          </a:p>
        </p:txBody>
      </p:sp>
      <p:sp>
        <p:nvSpPr>
          <p:cNvPr id="3" name="Content Placeholder 2"/>
          <p:cNvSpPr>
            <a:spLocks noGrp="1"/>
          </p:cNvSpPr>
          <p:nvPr>
            <p:ph idx="1"/>
          </p:nvPr>
        </p:nvSpPr>
        <p:spPr/>
        <p:txBody>
          <a:bodyPr>
            <a:normAutofit fontScale="70000" lnSpcReduction="20000"/>
          </a:bodyPr>
          <a:lstStyle/>
          <a:p>
            <a:r>
              <a:rPr lang="sr-Latn-RS" dirty="0" smtClean="0"/>
              <a:t>Entitet koji predstavlja znanje </a:t>
            </a:r>
            <a:r>
              <a:rPr lang="sr-Latn-RS" b="1" dirty="0" smtClean="0"/>
              <a:t>ima svoju internu strukturu </a:t>
            </a:r>
            <a:r>
              <a:rPr lang="sr-Latn-RS" dirty="0" smtClean="0"/>
              <a:t>(delovi su u određenim međusobnim relacijama) a celokupni </a:t>
            </a:r>
            <a:r>
              <a:rPr lang="sr-Latn-RS" b="1" dirty="0" smtClean="0"/>
              <a:t>entitet je u određenim relacijama sa drugim </a:t>
            </a:r>
            <a:r>
              <a:rPr lang="sr-Latn-RS" dirty="0" smtClean="0"/>
              <a:t>(eksternim entitetima)</a:t>
            </a:r>
            <a:r>
              <a:rPr lang="en-US" dirty="0" smtClean="0"/>
              <a:t>. </a:t>
            </a:r>
            <a:endParaRPr lang="sr-Latn-RS" dirty="0" smtClean="0"/>
          </a:p>
          <a:p>
            <a:r>
              <a:rPr lang="sr-Latn-RS" dirty="0" smtClean="0"/>
              <a:t>Predlog je da se ove relacije osmisle po analogiji sa </a:t>
            </a:r>
            <a:r>
              <a:rPr lang="sr-Latn-RS" b="1" dirty="0" smtClean="0"/>
              <a:t>mrežom</a:t>
            </a:r>
            <a:r>
              <a:rPr lang="sr-Latn-RS" dirty="0" smtClean="0"/>
              <a:t>. </a:t>
            </a:r>
            <a:endParaRPr lang="en-GB" dirty="0" smtClean="0"/>
          </a:p>
          <a:p>
            <a:r>
              <a:rPr lang="sr-Latn-RS" b="1" dirty="0" smtClean="0"/>
              <a:t>Učenje </a:t>
            </a:r>
            <a:r>
              <a:rPr lang="en-GB" b="1" dirty="0" smtClean="0"/>
              <a:t>je </a:t>
            </a:r>
            <a:r>
              <a:rPr lang="sr-Latn-RS" b="1" dirty="0" smtClean="0"/>
              <a:t>integracij</a:t>
            </a:r>
            <a:r>
              <a:rPr lang="en-GB" b="1" dirty="0" smtClean="0"/>
              <a:t>a</a:t>
            </a:r>
            <a:r>
              <a:rPr lang="sr-Latn-RS" b="1" dirty="0" smtClean="0"/>
              <a:t> znanaja u postojeć</a:t>
            </a:r>
            <a:r>
              <a:rPr lang="en-GB" b="1" dirty="0" smtClean="0"/>
              <a:t>u </a:t>
            </a:r>
            <a:r>
              <a:rPr lang="en-GB" b="1" dirty="0" err="1" smtClean="0"/>
              <a:t>strukturu</a:t>
            </a:r>
            <a:r>
              <a:rPr lang="sr-Latn-RS" b="1" dirty="0" smtClean="0"/>
              <a:t> znanje</a:t>
            </a:r>
            <a:r>
              <a:rPr lang="sr-Latn-RS" dirty="0" smtClean="0"/>
              <a:t>, a ta integracija se dešava u eksplicitnom ili implicitnom procesu interpretacije, obrazlaganja, primene, dopunjavanja, itd. </a:t>
            </a:r>
            <a:endParaRPr lang="en-GB" dirty="0" smtClean="0"/>
          </a:p>
          <a:p>
            <a:r>
              <a:rPr lang="sr-Latn-RS" dirty="0" smtClean="0"/>
              <a:t>Zbog toga </a:t>
            </a:r>
            <a:r>
              <a:rPr lang="sr-Latn-RS" b="1" dirty="0" smtClean="0"/>
              <a:t>znanje ima internu strukturu čiji su delovi opet znanja</a:t>
            </a:r>
            <a:r>
              <a:rPr lang="sr-Latn-RS" dirty="0" smtClean="0"/>
              <a:t>, ali na različitom nivou formacije. </a:t>
            </a:r>
            <a:endParaRPr lang="en-GB" dirty="0" smtClean="0"/>
          </a:p>
          <a:p>
            <a:r>
              <a:rPr lang="sr-Latn-RS" dirty="0" smtClean="0"/>
              <a:t>Metaforički rečeno, znanje je mreža koja dozvoljava da se uhvati određena vrsta ribe u zadatom okruženju (n.pr. spoznaja i rešavanje problema u određenom domenu)</a:t>
            </a:r>
            <a:r>
              <a:rPr lang="en-US" dirty="0" smtClean="0"/>
              <a:t>.</a:t>
            </a:r>
            <a:endParaRPr lang="sr-Latn-RS" dirty="0" smtClean="0"/>
          </a:p>
          <a:p>
            <a:r>
              <a:rPr lang="sr-Latn-RS" dirty="0" smtClean="0"/>
              <a:t>Mrežne reprezentacija znanja igrale su ključnu ulogu u evoluciji sistema baziranih na znanju i biće detaljno analizirane na ovom predmetu, posebno u predavanjima o predstvljanju znanja.</a:t>
            </a:r>
            <a:endParaRPr lang="en-US" dirty="0"/>
          </a:p>
        </p:txBody>
      </p:sp>
    </p:spTree>
    <p:extLst>
      <p:ext uri="{BB962C8B-B14F-4D97-AF65-F5344CB8AC3E}">
        <p14:creationId xmlns:p14="http://schemas.microsoft.com/office/powerpoint/2010/main" val="32536376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F5 – Znanje je eksterno umreženo</a:t>
            </a:r>
            <a:endParaRPr lang="en-US" dirty="0"/>
          </a:p>
        </p:txBody>
      </p:sp>
      <p:sp>
        <p:nvSpPr>
          <p:cNvPr id="3" name="Content Placeholder 2"/>
          <p:cNvSpPr>
            <a:spLocks noGrp="1"/>
          </p:cNvSpPr>
          <p:nvPr>
            <p:ph idx="1"/>
          </p:nvPr>
        </p:nvSpPr>
        <p:spPr/>
        <p:txBody>
          <a:bodyPr>
            <a:normAutofit fontScale="55000" lnSpcReduction="20000"/>
          </a:bodyPr>
          <a:lstStyle/>
          <a:p>
            <a:r>
              <a:rPr lang="sr-Latn-RS" dirty="0" smtClean="0"/>
              <a:t>Znanje mora da bude </a:t>
            </a:r>
            <a:r>
              <a:rPr lang="sr-Latn-RS" b="1" dirty="0" smtClean="0"/>
              <a:t>povezano sa drugim znanjem </a:t>
            </a:r>
            <a:r>
              <a:rPr lang="sr-Latn-RS" dirty="0" smtClean="0"/>
              <a:t>da bi bilo znanje</a:t>
            </a:r>
            <a:r>
              <a:rPr lang="en-US" dirty="0" smtClean="0"/>
              <a:t>.</a:t>
            </a:r>
          </a:p>
          <a:p>
            <a:r>
              <a:rPr lang="sr-Latn-RS" dirty="0" smtClean="0"/>
              <a:t>To već važi i u Platonovoj definiciji: da bi uverenje bilo znanje, </a:t>
            </a:r>
            <a:r>
              <a:rPr lang="sr-Latn-RS" b="1" dirty="0" smtClean="0"/>
              <a:t>uverenje se mora opravdati (obrazložiti) nečim drugim </a:t>
            </a:r>
            <a:r>
              <a:rPr lang="sr-Latn-RS" dirty="0" smtClean="0"/>
              <a:t>(drugim znanjima)</a:t>
            </a:r>
            <a:r>
              <a:rPr lang="en-US" dirty="0" smtClean="0"/>
              <a:t>.</a:t>
            </a:r>
            <a:endParaRPr lang="sr-Latn-RS" dirty="0" smtClean="0"/>
          </a:p>
          <a:p>
            <a:pPr lvl="1"/>
            <a:r>
              <a:rPr lang="sr-Latn-RS" dirty="0" smtClean="0"/>
              <a:t>Odnosno ne može da stoji izvan sistema preostalih znanja.</a:t>
            </a:r>
            <a:endParaRPr lang="en-US" dirty="0" smtClean="0"/>
          </a:p>
          <a:p>
            <a:r>
              <a:rPr lang="en-US" dirty="0" err="1" smtClean="0"/>
              <a:t>Sistem</a:t>
            </a:r>
            <a:r>
              <a:rPr lang="en-US" dirty="0" smtClean="0"/>
              <a:t> </a:t>
            </a:r>
            <a:r>
              <a:rPr lang="sr-Latn-RS" dirty="0" smtClean="0"/>
              <a:t>znanja mora da bude</a:t>
            </a:r>
            <a:r>
              <a:rPr lang="en-GB" dirty="0" smtClean="0"/>
              <a:t> </a:t>
            </a:r>
            <a:r>
              <a:rPr lang="sr-Latn-RS" dirty="0" smtClean="0"/>
              <a:t>konzistentan</a:t>
            </a:r>
          </a:p>
          <a:p>
            <a:r>
              <a:rPr lang="en-GB" dirty="0" err="1" smtClean="0"/>
              <a:t>Konzistentnost</a:t>
            </a:r>
            <a:r>
              <a:rPr lang="sr-Latn-RS" dirty="0" smtClean="0"/>
              <a:t> sistema nije dovoljna da bi se mogla tvrditi validnost znanja</a:t>
            </a:r>
          </a:p>
          <a:p>
            <a:pPr lvl="1"/>
            <a:r>
              <a:rPr lang="sr-Latn-RS" dirty="0" smtClean="0"/>
              <a:t>Na primer, paranoindne ideje mogu da budu </a:t>
            </a:r>
            <a:r>
              <a:rPr lang="en-GB" dirty="0" err="1" smtClean="0"/>
              <a:t>konzistentne</a:t>
            </a:r>
            <a:endParaRPr lang="en-US" dirty="0" smtClean="0"/>
          </a:p>
          <a:p>
            <a:r>
              <a:rPr lang="sr-Latn-RS" dirty="0" smtClean="0"/>
              <a:t>Obrazloženje je takođe obrazloženo nečim drugim, a sva ta obrazloženja mogu da budu različita </a:t>
            </a:r>
          </a:p>
          <a:p>
            <a:pPr lvl="1"/>
            <a:r>
              <a:rPr lang="sr-Latn-RS" dirty="0"/>
              <a:t>V</a:t>
            </a:r>
            <a:r>
              <a:rPr lang="sr-Latn-RS" dirty="0" smtClean="0"/>
              <a:t>rlo je retko se tvrdi da postoji nešto što je razlog svemu ostalom i što stoji mimo svega ostalog – </a:t>
            </a:r>
            <a:r>
              <a:rPr lang="en-GB" dirty="0" err="1" smtClean="0"/>
              <a:t>Ungrund</a:t>
            </a:r>
            <a:r>
              <a:rPr lang="en-US" dirty="0" smtClean="0"/>
              <a:t>. </a:t>
            </a:r>
            <a:endParaRPr lang="sr-Latn-RS" dirty="0" smtClean="0"/>
          </a:p>
          <a:p>
            <a:r>
              <a:rPr lang="sr-Latn-RS" dirty="0" smtClean="0"/>
              <a:t>Dakle, mrežni karakter znanja nas vodi ka holističkoj (</a:t>
            </a:r>
            <a:r>
              <a:rPr lang="el-GR" dirty="0" smtClean="0"/>
              <a:t>ὅλος</a:t>
            </a:r>
            <a:r>
              <a:rPr lang="sr-Latn-RS" dirty="0" smtClean="0"/>
              <a:t> na grčkom – celina) slici umreženog znanja</a:t>
            </a:r>
            <a:r>
              <a:rPr lang="en-US" dirty="0" smtClean="0"/>
              <a:t>: </a:t>
            </a:r>
            <a:r>
              <a:rPr lang="sr-Latn-RS" dirty="0" smtClean="0"/>
              <a:t>znanje je umreženo sa znanjem i interno (sastoji se od znanja) i eksterno (podržava drugo znanje kao znanje)</a:t>
            </a:r>
            <a:r>
              <a:rPr lang="en-US" dirty="0" smtClean="0"/>
              <a:t>. </a:t>
            </a:r>
            <a:endParaRPr lang="sr-Latn-RS" dirty="0" smtClean="0"/>
          </a:p>
          <a:p>
            <a:r>
              <a:rPr lang="sr-Latn-RS" dirty="0" smtClean="0"/>
              <a:t>Sledi da naše web znanje nećemo moći da rekonstruišemo na način da se kreće od jednog jedinog znanja potpuno tačnog, već znanje pretpostavlja drugo znanje</a:t>
            </a:r>
            <a:r>
              <a:rPr lang="en-US" dirty="0" smtClean="0"/>
              <a:t>.</a:t>
            </a:r>
            <a:endParaRPr lang="en-US" dirty="0"/>
          </a:p>
        </p:txBody>
      </p:sp>
    </p:spTree>
    <p:extLst>
      <p:ext uri="{BB962C8B-B14F-4D97-AF65-F5344CB8AC3E}">
        <p14:creationId xmlns:p14="http://schemas.microsoft.com/office/powerpoint/2010/main" val="27528088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F6 – Znanje je dinamično</a:t>
            </a:r>
            <a:endParaRPr lang="en-US" dirty="0"/>
          </a:p>
        </p:txBody>
      </p:sp>
      <p:sp>
        <p:nvSpPr>
          <p:cNvPr id="3" name="Content Placeholder 2"/>
          <p:cNvSpPr>
            <a:spLocks noGrp="1"/>
          </p:cNvSpPr>
          <p:nvPr>
            <p:ph idx="1"/>
          </p:nvPr>
        </p:nvSpPr>
        <p:spPr/>
        <p:txBody>
          <a:bodyPr>
            <a:normAutofit fontScale="62500" lnSpcReduction="20000"/>
          </a:bodyPr>
          <a:lstStyle/>
          <a:p>
            <a:r>
              <a:rPr lang="sr-Latn-RS" dirty="0" smtClean="0"/>
              <a:t>Manuel </a:t>
            </a:r>
            <a:r>
              <a:rPr lang="sr-Latn-RS" dirty="0"/>
              <a:t>K</a:t>
            </a:r>
            <a:r>
              <a:rPr lang="en-US" dirty="0" err="1" smtClean="0"/>
              <a:t>astels</a:t>
            </a:r>
            <a:r>
              <a:rPr lang="en-US" dirty="0" smtClean="0"/>
              <a:t> </a:t>
            </a:r>
            <a:r>
              <a:rPr lang="sr-Latn-RS" dirty="0" smtClean="0"/>
              <a:t>(1942) je karakterisao znanje kao </a:t>
            </a:r>
            <a:r>
              <a:rPr lang="sr-Latn-RS" b="1" dirty="0" smtClean="0"/>
              <a:t>generisanje znanja u </a:t>
            </a:r>
            <a:r>
              <a:rPr lang="en-US" b="1" dirty="0" smtClean="0"/>
              <a:t>“</a:t>
            </a:r>
            <a:r>
              <a:rPr lang="sr-Latn-RS" b="1" dirty="0" smtClean="0"/>
              <a:t>kumulativnoj povratnoj sprezi</a:t>
            </a:r>
            <a:r>
              <a:rPr lang="en-US" b="1" dirty="0" smtClean="0"/>
              <a:t>”</a:t>
            </a:r>
            <a:r>
              <a:rPr lang="en-US" dirty="0" smtClean="0"/>
              <a:t>. </a:t>
            </a:r>
            <a:r>
              <a:rPr lang="sr-Latn-RS" dirty="0" smtClean="0"/>
              <a:t>Ićiro Nonaka (1935) i Hirotaka Takeuči (1946) su napisali da je to  </a:t>
            </a:r>
            <a:r>
              <a:rPr lang="en-US" dirty="0" smtClean="0"/>
              <a:t>”</a:t>
            </a:r>
            <a:r>
              <a:rPr lang="sr-Latn-RS" dirty="0" smtClean="0"/>
              <a:t>dinamički ljudima svojstven proces opravdavanja ličnih uverenje radi dostizanja </a:t>
            </a:r>
            <a:r>
              <a:rPr lang="en-US" dirty="0" smtClean="0"/>
              <a:t>‘</a:t>
            </a:r>
            <a:r>
              <a:rPr lang="sr-Latn-RS" dirty="0" smtClean="0"/>
              <a:t>istine</a:t>
            </a:r>
            <a:r>
              <a:rPr lang="en-US" dirty="0" smtClean="0"/>
              <a:t>’.” </a:t>
            </a:r>
            <a:r>
              <a:rPr lang="sr-Latn-RS" dirty="0" smtClean="0"/>
              <a:t> Time su eksplicitno pridodali značenje </a:t>
            </a:r>
            <a:r>
              <a:rPr lang="en-US" dirty="0" smtClean="0"/>
              <a:t>“</a:t>
            </a:r>
            <a:r>
              <a:rPr lang="sr-Latn-RS" dirty="0" smtClean="0"/>
              <a:t>dinamičko</a:t>
            </a:r>
            <a:r>
              <a:rPr lang="en-US" dirty="0" smtClean="0"/>
              <a:t>” </a:t>
            </a:r>
            <a:r>
              <a:rPr lang="sr-Latn-RS" dirty="0" smtClean="0"/>
              <a:t>takvoj definiciji </a:t>
            </a:r>
            <a:r>
              <a:rPr lang="sr-Latn-RS" b="1" dirty="0" smtClean="0"/>
              <a:t>karakterišući znanje u potpunosti kao proces, a ne kao stanje ili propoziciju</a:t>
            </a:r>
            <a:r>
              <a:rPr lang="en-US" dirty="0" smtClean="0"/>
              <a:t>. </a:t>
            </a:r>
            <a:endParaRPr lang="sr-Latn-RS" dirty="0" smtClean="0"/>
          </a:p>
          <a:p>
            <a:r>
              <a:rPr lang="sr-Latn-RS" dirty="0" smtClean="0"/>
              <a:t>Da je znanje dinamičko znači da se ono menja i da ta promena nije samo porast, </a:t>
            </a:r>
            <a:r>
              <a:rPr lang="sr-Latn-RS" dirty="0"/>
              <a:t>(</a:t>
            </a:r>
            <a:r>
              <a:rPr lang="sr-Latn-RS" dirty="0" smtClean="0"/>
              <a:t>iako jeste porast?) i to nelinearan u vremenu. Znanje se prikuplja, stavlja na raspolaganje, prepoznaje se, koristi/primenjuje, prodaje i kupuje, beleži, prenosi, deli sa drugima ili drži u tajnosti, reformuliše, itd.  Novo znanje može da obezvredi staro ili da mu poveća vrednost. Znanje se može i zaboraviti, ili može da nestane ako se dugo ne koristi. </a:t>
            </a:r>
          </a:p>
          <a:p>
            <a:r>
              <a:rPr lang="sr-Latn-RS" dirty="0" smtClean="0"/>
              <a:t>Povremeno, može da dođe i </a:t>
            </a:r>
            <a:r>
              <a:rPr lang="sr-Latn-RS" b="1" dirty="0" smtClean="0"/>
              <a:t>do velikih konceptualnih promena</a:t>
            </a:r>
            <a:r>
              <a:rPr lang="sr-Latn-RS" dirty="0" smtClean="0"/>
              <a:t> (Zemlja je ravna ploča, Zemlja je lopta)</a:t>
            </a:r>
            <a:r>
              <a:rPr lang="en-US" dirty="0" smtClean="0"/>
              <a:t>.</a:t>
            </a:r>
          </a:p>
          <a:p>
            <a:r>
              <a:rPr lang="sr-Latn-RS" b="1" dirty="0" smtClean="0"/>
              <a:t>Znanje živi u vremenu, ali i u prostoru</a:t>
            </a:r>
            <a:r>
              <a:rPr lang="sr-Latn-RS" dirty="0" smtClean="0"/>
              <a:t>; postoje </a:t>
            </a:r>
            <a:r>
              <a:rPr lang="sr-Latn-RS" b="1" dirty="0" smtClean="0"/>
              <a:t>lokalne kulture znanja</a:t>
            </a:r>
            <a:r>
              <a:rPr lang="sr-Latn-RS" dirty="0" smtClean="0"/>
              <a:t> sa jedne strane i </a:t>
            </a:r>
            <a:r>
              <a:rPr lang="sr-Latn-RS" b="1" dirty="0" smtClean="0"/>
              <a:t>globalna cirkulacija (nekih) znanja</a:t>
            </a:r>
            <a:r>
              <a:rPr lang="sr-Latn-RS" dirty="0" smtClean="0"/>
              <a:t> sa druge strane i postoje interakcije između njih</a:t>
            </a:r>
            <a:r>
              <a:rPr lang="en-US" dirty="0" smtClean="0"/>
              <a:t>.</a:t>
            </a:r>
            <a:endParaRPr lang="en-US" dirty="0"/>
          </a:p>
        </p:txBody>
      </p:sp>
    </p:spTree>
    <p:extLst>
      <p:ext uri="{BB962C8B-B14F-4D97-AF65-F5344CB8AC3E}">
        <p14:creationId xmlns:p14="http://schemas.microsoft.com/office/powerpoint/2010/main" val="11419626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F7 – Znanje ima institucionalne kontekste</a:t>
            </a:r>
            <a:endParaRPr lang="en-US" dirty="0"/>
          </a:p>
        </p:txBody>
      </p:sp>
      <p:sp>
        <p:nvSpPr>
          <p:cNvPr id="3" name="Content Placeholder 2"/>
          <p:cNvSpPr>
            <a:spLocks noGrp="1"/>
          </p:cNvSpPr>
          <p:nvPr>
            <p:ph idx="1"/>
          </p:nvPr>
        </p:nvSpPr>
        <p:spPr/>
        <p:txBody>
          <a:bodyPr>
            <a:normAutofit fontScale="55000" lnSpcReduction="20000"/>
          </a:bodyPr>
          <a:lstStyle/>
          <a:p>
            <a:r>
              <a:rPr lang="sr-Latn-RS" b="1" dirty="0" smtClean="0"/>
              <a:t>Produkcija i distribucija znanja su važni za institucije</a:t>
            </a:r>
            <a:r>
              <a:rPr lang="en-US" dirty="0" smtClean="0"/>
              <a:t>:</a:t>
            </a:r>
            <a:r>
              <a:rPr lang="sr-Latn-RS" dirty="0" smtClean="0"/>
              <a:t> škole, univerziteti, laboratorije, biblioteke, arhive, naučne institute..</a:t>
            </a:r>
            <a:r>
              <a:rPr lang="en-US" dirty="0" smtClean="0"/>
              <a:t>.</a:t>
            </a:r>
            <a:endParaRPr lang="sr-Latn-RS" dirty="0" smtClean="0"/>
          </a:p>
          <a:p>
            <a:r>
              <a:rPr lang="sr-Latn-RS" dirty="0" smtClean="0"/>
              <a:t>Ali i bolnice, azile, zatvore, vojne institucije, ...</a:t>
            </a:r>
            <a:endParaRPr lang="en-US" dirty="0" smtClean="0"/>
          </a:p>
          <a:p>
            <a:r>
              <a:rPr lang="sr-Latn-RS" dirty="0" smtClean="0"/>
              <a:t>Potvrdi nečega kao znanja prethodi </a:t>
            </a:r>
            <a:r>
              <a:rPr lang="en-US" dirty="0" smtClean="0"/>
              <a:t>“</a:t>
            </a:r>
            <a:r>
              <a:rPr lang="en-US" b="1" dirty="0" smtClean="0"/>
              <a:t>individual</a:t>
            </a:r>
            <a:r>
              <a:rPr lang="sr-Latn-RS" b="1" dirty="0" smtClean="0"/>
              <a:t>no i institucionalno prepoznavanje</a:t>
            </a:r>
            <a:r>
              <a:rPr lang="en-US" dirty="0" smtClean="0"/>
              <a:t>”, </a:t>
            </a:r>
            <a:r>
              <a:rPr lang="sr-Latn-RS" dirty="0" smtClean="0"/>
              <a:t>kako je to izrazio Kristof </a:t>
            </a:r>
            <a:r>
              <a:rPr lang="en-US" dirty="0" err="1" smtClean="0"/>
              <a:t>Hubig</a:t>
            </a:r>
            <a:r>
              <a:rPr lang="en-US" dirty="0" smtClean="0"/>
              <a:t> (</a:t>
            </a:r>
            <a:r>
              <a:rPr lang="sr-Latn-RS" dirty="0" smtClean="0"/>
              <a:t>Nemački filozof, rođen 1952.)</a:t>
            </a:r>
            <a:r>
              <a:rPr lang="en-US" dirty="0" smtClean="0"/>
              <a:t>: </a:t>
            </a:r>
            <a:r>
              <a:rPr lang="sr-Latn-RS" dirty="0" smtClean="0"/>
              <a:t>To je prepoznavanje od strane drugih institucija ili, u krajnjem slučaju, individualno prepoznavanje koje datu instituciju čini nadležnom ili čini da ona postane zastarela.  </a:t>
            </a:r>
          </a:p>
          <a:p>
            <a:r>
              <a:rPr lang="sr-Latn-RS" dirty="0" smtClean="0"/>
              <a:t>U savremenom društvu oni koji poseduju znanje više nisu samo pojedinci ili male grupe i </a:t>
            </a:r>
            <a:r>
              <a:rPr lang="sr-Latn-RS" b="1" dirty="0" smtClean="0"/>
              <a:t>teško da bilo koji pojedinac može relevantno znanje danas da prikupi sam</a:t>
            </a:r>
            <a:r>
              <a:rPr lang="sr-Latn-RS" dirty="0" smtClean="0"/>
              <a:t>.</a:t>
            </a:r>
          </a:p>
          <a:p>
            <a:r>
              <a:rPr lang="sr-Latn-RS" dirty="0" smtClean="0"/>
              <a:t>I obrnuto, </a:t>
            </a:r>
            <a:r>
              <a:rPr lang="sr-Latn-RS" b="1" dirty="0" smtClean="0"/>
              <a:t>znanje je veoma važno za održavanje institucija</a:t>
            </a:r>
            <a:r>
              <a:rPr lang="sr-Latn-RS" dirty="0" smtClean="0"/>
              <a:t>. Peter </a:t>
            </a:r>
            <a:r>
              <a:rPr lang="en-US" dirty="0" smtClean="0"/>
              <a:t>Berger</a:t>
            </a:r>
            <a:r>
              <a:rPr lang="sr-Latn-RS" dirty="0" smtClean="0"/>
              <a:t> (američki sociolog austrijskog porekla, rođen 1929) i Tomas (Tomaž) Lukman (američki sociolog austrijsko-slovenačkog porekla, rođen 1927) u knjizi </a:t>
            </a:r>
            <a:r>
              <a:rPr lang="en-US" dirty="0" smtClean="0"/>
              <a:t>“</a:t>
            </a:r>
            <a:r>
              <a:rPr lang="sr-Latn-RS" dirty="0" smtClean="0"/>
              <a:t>Društvena konstrukcija stvarnosti</a:t>
            </a:r>
            <a:r>
              <a:rPr lang="en-US" dirty="0" smtClean="0"/>
              <a:t>” </a:t>
            </a:r>
            <a:r>
              <a:rPr lang="sr-Latn-RS" dirty="0" smtClean="0"/>
              <a:t>(</a:t>
            </a:r>
            <a:r>
              <a:rPr lang="en-US" dirty="0" smtClean="0"/>
              <a:t>1966)</a:t>
            </a:r>
            <a:r>
              <a:rPr lang="sr-Latn-RS" dirty="0" smtClean="0"/>
              <a:t> govore o </a:t>
            </a:r>
            <a:r>
              <a:rPr lang="sr-Latn-RS" b="1" dirty="0" smtClean="0"/>
              <a:t>znanju kao o </a:t>
            </a:r>
            <a:r>
              <a:rPr lang="en-US" b="1" dirty="0" smtClean="0"/>
              <a:t>“</a:t>
            </a:r>
            <a:r>
              <a:rPr lang="sr-Latn-RS" b="1" dirty="0" smtClean="0"/>
              <a:t>zaštitnim nadstrešnicama nad institucionalnim redom</a:t>
            </a:r>
            <a:r>
              <a:rPr lang="en-US" b="1" dirty="0" smtClean="0"/>
              <a:t>”</a:t>
            </a:r>
            <a:r>
              <a:rPr lang="sr-Latn-RS" dirty="0" smtClean="0"/>
              <a:t>. Dakle, znanjem vladaju institucije ali znanje takođe stabilizuje institucije (i relacije prakse i moći koje sa njima idu).</a:t>
            </a:r>
            <a:endParaRPr lang="en-US" dirty="0"/>
          </a:p>
        </p:txBody>
      </p:sp>
    </p:spTree>
    <p:extLst>
      <p:ext uri="{BB962C8B-B14F-4D97-AF65-F5344CB8AC3E}">
        <p14:creationId xmlns:p14="http://schemas.microsoft.com/office/powerpoint/2010/main" val="3942891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Kako se to slaže sa Platonovom definicijom</a:t>
            </a:r>
            <a:endParaRPr lang="en-US" dirty="0"/>
          </a:p>
        </p:txBody>
      </p:sp>
      <p:sp>
        <p:nvSpPr>
          <p:cNvPr id="3" name="Content Placeholder 2"/>
          <p:cNvSpPr>
            <a:spLocks noGrp="1"/>
          </p:cNvSpPr>
          <p:nvPr>
            <p:ph idx="1"/>
          </p:nvPr>
        </p:nvSpPr>
        <p:spPr/>
        <p:txBody>
          <a:bodyPr>
            <a:normAutofit fontScale="85000" lnSpcReduction="10000"/>
          </a:bodyPr>
          <a:lstStyle/>
          <a:p>
            <a:r>
              <a:rPr lang="sr-Latn-RS" b="1" dirty="0" smtClean="0"/>
              <a:t>Uveren</a:t>
            </a:r>
            <a:r>
              <a:rPr lang="en-US" b="1" dirty="0" err="1" smtClean="0"/>
              <a:t>ost</a:t>
            </a:r>
            <a:r>
              <a:rPr lang="sr-Latn-RS" b="1" dirty="0" smtClean="0"/>
              <a:t> </a:t>
            </a:r>
            <a:r>
              <a:rPr lang="sr-Latn-RS" dirty="0" smtClean="0"/>
              <a:t> je zastupljeno u karakteristici </a:t>
            </a:r>
            <a:r>
              <a:rPr lang="en-US" dirty="0" smtClean="0"/>
              <a:t>F2 (“</a:t>
            </a:r>
            <a:r>
              <a:rPr lang="sr-Latn-RS" dirty="0" smtClean="0"/>
              <a:t>personalno ograničeno</a:t>
            </a:r>
            <a:r>
              <a:rPr lang="en-US" dirty="0" smtClean="0"/>
              <a:t>”)</a:t>
            </a:r>
            <a:r>
              <a:rPr lang="sr-Latn-RS" dirty="0" smtClean="0"/>
              <a:t> i u</a:t>
            </a:r>
            <a:r>
              <a:rPr lang="en-US" dirty="0" smtClean="0"/>
              <a:t> F7 (</a:t>
            </a:r>
            <a:r>
              <a:rPr lang="sr-Latn-RS" dirty="0" smtClean="0"/>
              <a:t>kao individualno prepoznato</a:t>
            </a:r>
            <a:r>
              <a:rPr lang="en-US" dirty="0" smtClean="0"/>
              <a:t>). </a:t>
            </a:r>
            <a:endParaRPr lang="sr-Latn-RS" dirty="0" smtClean="0"/>
          </a:p>
          <a:p>
            <a:r>
              <a:rPr lang="sr-Latn-RS" b="1" dirty="0" smtClean="0"/>
              <a:t>Opravdan</a:t>
            </a:r>
            <a:r>
              <a:rPr lang="en-US" b="1" dirty="0" err="1" smtClean="0"/>
              <a:t>ost</a:t>
            </a:r>
            <a:r>
              <a:rPr lang="sr-Latn-RS" b="1" dirty="0" smtClean="0"/>
              <a:t> </a:t>
            </a:r>
            <a:r>
              <a:rPr lang="sr-Latn-RS" dirty="0" smtClean="0"/>
              <a:t> je zastupljeno u karakteristici </a:t>
            </a:r>
            <a:r>
              <a:rPr lang="en-US" dirty="0" smtClean="0"/>
              <a:t>F5 (</a:t>
            </a:r>
            <a:r>
              <a:rPr lang="sr-Latn-RS" dirty="0" smtClean="0"/>
              <a:t>eksterno inferencijalno umreženo</a:t>
            </a:r>
            <a:r>
              <a:rPr lang="en-US" dirty="0" smtClean="0"/>
              <a:t>), </a:t>
            </a:r>
            <a:endParaRPr lang="sr-Latn-RS" dirty="0" smtClean="0"/>
          </a:p>
          <a:p>
            <a:r>
              <a:rPr lang="sr-Latn-RS" b="1" dirty="0" smtClean="0"/>
              <a:t>Istinitost </a:t>
            </a:r>
            <a:r>
              <a:rPr lang="sr-Latn-RS" dirty="0" smtClean="0"/>
              <a:t> zavisi od konkretne teorije istinitosti u</a:t>
            </a:r>
            <a:r>
              <a:rPr lang="en-US" dirty="0" smtClean="0"/>
              <a:t> F1 (</a:t>
            </a:r>
            <a:r>
              <a:rPr lang="sr-Latn-RS" dirty="0" smtClean="0"/>
              <a:t>pragmatska</a:t>
            </a:r>
            <a:r>
              <a:rPr lang="en-US" dirty="0" smtClean="0"/>
              <a:t>), F5 (</a:t>
            </a:r>
            <a:r>
              <a:rPr lang="sr-Latn-RS" dirty="0" smtClean="0"/>
              <a:t>koherentistička</a:t>
            </a:r>
            <a:r>
              <a:rPr lang="en-US" dirty="0" smtClean="0"/>
              <a:t>) </a:t>
            </a:r>
            <a:r>
              <a:rPr lang="sr-Latn-RS" dirty="0" smtClean="0"/>
              <a:t>ili</a:t>
            </a:r>
            <a:r>
              <a:rPr lang="en-US" dirty="0" smtClean="0"/>
              <a:t> F2/F7 (</a:t>
            </a:r>
            <a:r>
              <a:rPr lang="sr-Latn-RS" dirty="0" smtClean="0"/>
              <a:t>konstruktivistička</a:t>
            </a:r>
            <a:r>
              <a:rPr lang="en-US" dirty="0" smtClean="0"/>
              <a:t>). </a:t>
            </a:r>
            <a:endParaRPr lang="sr-Latn-RS" dirty="0" smtClean="0"/>
          </a:p>
          <a:p>
            <a:r>
              <a:rPr lang="sr-Latn-RS" dirty="0" smtClean="0"/>
              <a:t>U svakom slučaju, komponentne tripartitnih definicija nisu ni potrebni ni dovoljni uslovi za znanje onako kako ga posmatra Gottschalk- Mazouz</a:t>
            </a:r>
            <a:r>
              <a:rPr lang="en-US" dirty="0" smtClean="0"/>
              <a:t>.</a:t>
            </a:r>
            <a:endParaRPr lang="en-US" dirty="0"/>
          </a:p>
        </p:txBody>
      </p:sp>
    </p:spTree>
    <p:extLst>
      <p:ext uri="{BB962C8B-B14F-4D97-AF65-F5344CB8AC3E}">
        <p14:creationId xmlns:p14="http://schemas.microsoft.com/office/powerpoint/2010/main" val="24204677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Znanje – šta obuhvata i kakvo može da bude</a:t>
            </a:r>
            <a:endParaRPr lang="en-US" dirty="0"/>
          </a:p>
        </p:txBody>
      </p:sp>
      <p:sp>
        <p:nvSpPr>
          <p:cNvPr id="3" name="Content Placeholder 2"/>
          <p:cNvSpPr>
            <a:spLocks noGrp="1"/>
          </p:cNvSpPr>
          <p:nvPr>
            <p:ph idx="1"/>
          </p:nvPr>
        </p:nvSpPr>
        <p:spPr/>
        <p:txBody>
          <a:bodyPr>
            <a:normAutofit lnSpcReduction="10000"/>
          </a:bodyPr>
          <a:lstStyle/>
          <a:p>
            <a:r>
              <a:rPr lang="sr-Latn-RS" dirty="0" smtClean="0"/>
              <a:t>Bez daljih pretenzija na obuhvatnost – dakle, u okvirima ovoga kursa znanje:</a:t>
            </a:r>
          </a:p>
          <a:p>
            <a:r>
              <a:rPr lang="sr-Latn-RS" dirty="0" smtClean="0"/>
              <a:t>obuhvata</a:t>
            </a:r>
            <a:r>
              <a:rPr lang="en-GB" dirty="0" smtClean="0"/>
              <a:t>:</a:t>
            </a:r>
          </a:p>
          <a:p>
            <a:pPr lvl="1">
              <a:buSzPct val="80000"/>
            </a:pPr>
            <a:r>
              <a:rPr lang="sr-Latn-RS" dirty="0" smtClean="0"/>
              <a:t>činjenice</a:t>
            </a:r>
            <a:r>
              <a:rPr lang="en-GB" dirty="0" smtClean="0"/>
              <a:t>, </a:t>
            </a:r>
            <a:r>
              <a:rPr lang="sr-Latn-RS" dirty="0" smtClean="0"/>
              <a:t>koncepte</a:t>
            </a:r>
            <a:r>
              <a:rPr lang="en-GB" dirty="0" smtClean="0"/>
              <a:t>, procedure, model</a:t>
            </a:r>
            <a:r>
              <a:rPr lang="sr-Latn-RS" dirty="0" smtClean="0"/>
              <a:t>e</a:t>
            </a:r>
            <a:r>
              <a:rPr lang="en-GB" dirty="0" smtClean="0"/>
              <a:t>, </a:t>
            </a:r>
            <a:r>
              <a:rPr lang="sr-Latn-RS" dirty="0" smtClean="0"/>
              <a:t>heuristuke</a:t>
            </a:r>
            <a:r>
              <a:rPr lang="en-GB" dirty="0" smtClean="0"/>
              <a:t>, </a:t>
            </a:r>
            <a:r>
              <a:rPr lang="sr-Latn-RS" dirty="0" smtClean="0"/>
              <a:t>primere</a:t>
            </a:r>
            <a:r>
              <a:rPr lang="en-GB" dirty="0" smtClean="0"/>
              <a:t>.</a:t>
            </a:r>
          </a:p>
          <a:p>
            <a:r>
              <a:rPr lang="sr-Latn-RS" dirty="0"/>
              <a:t>m</a:t>
            </a:r>
            <a:r>
              <a:rPr lang="sr-Latn-RS" dirty="0" smtClean="0"/>
              <a:t>ože da bude</a:t>
            </a:r>
            <a:r>
              <a:rPr lang="en-GB" dirty="0" smtClean="0"/>
              <a:t>:</a:t>
            </a:r>
          </a:p>
          <a:p>
            <a:pPr lvl="1">
              <a:buSzPct val="80000"/>
            </a:pPr>
            <a:r>
              <a:rPr lang="sr-Latn-RS" dirty="0" smtClean="0"/>
              <a:t>Specifično ili opšte</a:t>
            </a:r>
            <a:endParaRPr lang="en-GB" dirty="0" smtClean="0"/>
          </a:p>
          <a:p>
            <a:pPr lvl="1">
              <a:buSzPct val="80000"/>
            </a:pPr>
            <a:r>
              <a:rPr lang="sr-Latn-RS" dirty="0" smtClean="0"/>
              <a:t>Egzaktno ili približno</a:t>
            </a:r>
            <a:endParaRPr lang="en-GB" dirty="0" smtClean="0"/>
          </a:p>
          <a:p>
            <a:pPr lvl="1">
              <a:buSzPct val="80000"/>
            </a:pPr>
            <a:r>
              <a:rPr lang="sr-Latn-RS" dirty="0" smtClean="0"/>
              <a:t>Proceduralno ili deklarativno</a:t>
            </a:r>
            <a:endParaRPr lang="en-GB" dirty="0" smtClean="0"/>
          </a:p>
          <a:p>
            <a:endParaRPr lang="en-US" dirty="0"/>
          </a:p>
        </p:txBody>
      </p:sp>
    </p:spTree>
    <p:extLst>
      <p:ext uri="{BB962C8B-B14F-4D97-AF65-F5344CB8AC3E}">
        <p14:creationId xmlns:p14="http://schemas.microsoft.com/office/powerpoint/2010/main" val="24225798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Komponente znanja</a:t>
            </a:r>
            <a:endParaRPr lang="en-US" dirty="0"/>
          </a:p>
        </p:txBody>
      </p:sp>
      <p:sp>
        <p:nvSpPr>
          <p:cNvPr id="3" name="Content Placeholder 2"/>
          <p:cNvSpPr>
            <a:spLocks noGrp="1"/>
          </p:cNvSpPr>
          <p:nvPr>
            <p:ph idx="1"/>
          </p:nvPr>
        </p:nvSpPr>
        <p:spPr/>
        <p:txBody>
          <a:bodyPr>
            <a:normAutofit fontScale="70000" lnSpcReduction="20000"/>
          </a:bodyPr>
          <a:lstStyle/>
          <a:p>
            <a:r>
              <a:rPr lang="sr-Latn-RS" b="1" dirty="0" smtClean="0"/>
              <a:t>Činjenica</a:t>
            </a:r>
            <a:r>
              <a:rPr lang="sr-Latn-RS" dirty="0" smtClean="0"/>
              <a:t>: </a:t>
            </a:r>
            <a:r>
              <a:rPr lang="sr-Latn-RS" b="1" dirty="0" smtClean="0"/>
              <a:t>stvar koja se zna</a:t>
            </a:r>
            <a:r>
              <a:rPr lang="sr-Latn-RS" dirty="0" smtClean="0"/>
              <a:t> ili je dokazano da je istinita.</a:t>
            </a:r>
          </a:p>
          <a:p>
            <a:r>
              <a:rPr lang="sr-Latn-RS" b="1" dirty="0" smtClean="0"/>
              <a:t>Koncept</a:t>
            </a:r>
            <a:r>
              <a:rPr lang="sr-Latn-RS" dirty="0" smtClean="0"/>
              <a:t>: apstrakcija ili </a:t>
            </a:r>
            <a:r>
              <a:rPr lang="sr-Latn-RS" b="1" dirty="0" smtClean="0"/>
              <a:t>uopštenje iskustva</a:t>
            </a:r>
            <a:r>
              <a:rPr lang="sr-Latn-RS" dirty="0" smtClean="0"/>
              <a:t> ili rezultat transformacije postojećih koncepata</a:t>
            </a:r>
            <a:r>
              <a:rPr lang="en-US" dirty="0" smtClean="0"/>
              <a:t>.</a:t>
            </a:r>
            <a:endParaRPr lang="sr-Latn-RS" dirty="0" smtClean="0"/>
          </a:p>
          <a:p>
            <a:r>
              <a:rPr lang="sr-Latn-RS" b="1" dirty="0" smtClean="0"/>
              <a:t>Procedura</a:t>
            </a:r>
            <a:r>
              <a:rPr lang="sr-Latn-RS" dirty="0" smtClean="0"/>
              <a:t>: uspostavljen ili službeni način činjenja nečega; </a:t>
            </a:r>
            <a:r>
              <a:rPr lang="sr-Latn-RS" b="1" dirty="0" smtClean="0"/>
              <a:t>niz akcija koje se sprovode po određenom redosledu i načinu</a:t>
            </a:r>
            <a:r>
              <a:rPr lang="en-US" dirty="0" smtClean="0"/>
              <a:t>.</a:t>
            </a:r>
            <a:endParaRPr lang="sr-Latn-RS" dirty="0" smtClean="0"/>
          </a:p>
          <a:p>
            <a:r>
              <a:rPr lang="sr-Latn-RS" b="1" dirty="0" smtClean="0"/>
              <a:t>Model</a:t>
            </a:r>
            <a:r>
              <a:rPr lang="sr-Latn-RS" dirty="0" smtClean="0"/>
              <a:t>: </a:t>
            </a:r>
            <a:r>
              <a:rPr lang="en-US" dirty="0"/>
              <a:t> </a:t>
            </a:r>
            <a:r>
              <a:rPr lang="sr-Latn-RS" dirty="0" smtClean="0"/>
              <a:t> </a:t>
            </a:r>
            <a:r>
              <a:rPr lang="sr-Latn-RS" b="1" dirty="0" smtClean="0"/>
              <a:t>reprezentacija</a:t>
            </a:r>
            <a:r>
              <a:rPr lang="sr-Latn-RS" dirty="0" smtClean="0"/>
              <a:t> (obično pojednostavljena) </a:t>
            </a:r>
            <a:r>
              <a:rPr lang="sr-Latn-RS" b="1" dirty="0" smtClean="0"/>
              <a:t>sistema</a:t>
            </a:r>
            <a:r>
              <a:rPr lang="sr-Latn-RS" dirty="0" smtClean="0"/>
              <a:t> ili složenog entiteta. </a:t>
            </a:r>
          </a:p>
          <a:p>
            <a:r>
              <a:rPr lang="sr-Latn-RS" b="1" dirty="0" smtClean="0"/>
              <a:t>Heuristika</a:t>
            </a:r>
            <a:r>
              <a:rPr lang="sr-Latn-RS" dirty="0" smtClean="0"/>
              <a:t>: </a:t>
            </a:r>
            <a:r>
              <a:rPr lang="sr-Latn-RS" b="1" dirty="0" smtClean="0"/>
              <a:t>iskustveno bazirana tehnika za rešavanje problema</a:t>
            </a:r>
            <a:r>
              <a:rPr lang="sr-Latn-RS" dirty="0" smtClean="0"/>
              <a:t>, učenje i otkrivanje kojom se dolazi do </a:t>
            </a:r>
            <a:r>
              <a:rPr lang="sr-Latn-RS" b="1" dirty="0" smtClean="0"/>
              <a:t>rešenja koje nije garantovano optimalno</a:t>
            </a:r>
            <a:r>
              <a:rPr lang="sr-Latn-RS" dirty="0" smtClean="0"/>
              <a:t> ali je dovoljno dobro za zadati skup ciljeva</a:t>
            </a:r>
            <a:r>
              <a:rPr lang="en-US" dirty="0" smtClean="0"/>
              <a:t>.</a:t>
            </a:r>
            <a:endParaRPr lang="sr-Latn-RS" dirty="0" smtClean="0"/>
          </a:p>
          <a:p>
            <a:r>
              <a:rPr lang="sr-Latn-RS" b="1" dirty="0" smtClean="0"/>
              <a:t>Primer</a:t>
            </a:r>
            <a:r>
              <a:rPr lang="sr-Latn-RS" dirty="0" smtClean="0"/>
              <a:t>: jedna od više stvari, ili deo nečega što se </a:t>
            </a:r>
            <a:r>
              <a:rPr lang="sr-Latn-RS" b="1" dirty="0" smtClean="0"/>
              <a:t>uzima da pokaže karakter celine</a:t>
            </a:r>
            <a:r>
              <a:rPr lang="sr-Latn-RS" dirty="0" smtClean="0"/>
              <a:t>. </a:t>
            </a:r>
            <a:endParaRPr lang="en-US" dirty="0"/>
          </a:p>
        </p:txBody>
      </p:sp>
    </p:spTree>
    <p:extLst>
      <p:ext uri="{BB962C8B-B14F-4D97-AF65-F5344CB8AC3E}">
        <p14:creationId xmlns:p14="http://schemas.microsoft.com/office/powerpoint/2010/main" val="42720828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5"/>
          <p:cNvSpPr>
            <a:spLocks noGrp="1" noChangeArrowheads="1"/>
          </p:cNvSpPr>
          <p:nvPr>
            <p:ph type="title"/>
          </p:nvPr>
        </p:nvSpPr>
        <p:spPr/>
        <p:txBody>
          <a:bodyPr rtlCol="0">
            <a:normAutofit/>
          </a:bodyPr>
          <a:lstStyle/>
          <a:p>
            <a:pPr fontAlgn="auto">
              <a:spcAft>
                <a:spcPts val="0"/>
              </a:spcAft>
              <a:defRPr/>
            </a:pPr>
            <a:r>
              <a:rPr lang="sr-Latn-RS" dirty="0" smtClean="0"/>
              <a:t>Sistem baziran na znanju </a:t>
            </a:r>
            <a:r>
              <a:rPr lang="en-US" dirty="0" smtClean="0"/>
              <a:t>(</a:t>
            </a:r>
            <a:r>
              <a:rPr lang="sr-Latn-RS" dirty="0" smtClean="0"/>
              <a:t>S</a:t>
            </a:r>
            <a:r>
              <a:rPr lang="en-US" dirty="0" smtClean="0"/>
              <a:t>B</a:t>
            </a:r>
            <a:r>
              <a:rPr lang="sr-Latn-RS" dirty="0"/>
              <a:t>Z</a:t>
            </a:r>
            <a:r>
              <a:rPr lang="en-US" dirty="0" smtClean="0"/>
              <a:t>)</a:t>
            </a:r>
          </a:p>
        </p:txBody>
      </p:sp>
      <p:sp>
        <p:nvSpPr>
          <p:cNvPr id="21510" name="Rectangle 6"/>
          <p:cNvSpPr>
            <a:spLocks noGrp="1" noChangeArrowheads="1"/>
          </p:cNvSpPr>
          <p:nvPr>
            <p:ph type="body" idx="1"/>
          </p:nvPr>
        </p:nvSpPr>
        <p:spPr/>
        <p:txBody>
          <a:bodyPr rtlCol="0">
            <a:normAutofit fontScale="92500" lnSpcReduction="10000"/>
          </a:bodyPr>
          <a:lstStyle/>
          <a:p>
            <a:pPr fontAlgn="auto">
              <a:spcAft>
                <a:spcPts val="0"/>
              </a:spcAft>
              <a:defRPr/>
            </a:pPr>
            <a:r>
              <a:rPr lang="sr-Latn-RS" dirty="0" smtClean="0"/>
              <a:t>Oslanja se na (najčešće simbolički i eksplicitno) reprezentovano znanje da bi izvršio zadatke.</a:t>
            </a:r>
            <a:endParaRPr lang="en-US" dirty="0" smtClean="0"/>
          </a:p>
          <a:p>
            <a:pPr fontAlgn="auto">
              <a:spcAft>
                <a:spcPts val="0"/>
              </a:spcAft>
              <a:defRPr/>
            </a:pPr>
            <a:r>
              <a:rPr lang="sr-Latn-RS" dirty="0" smtClean="0"/>
              <a:t>Koristi metode rasuđivanja/zaključivanja da bi izveo novo znanje.</a:t>
            </a:r>
            <a:endParaRPr lang="en-US" dirty="0" smtClean="0"/>
          </a:p>
          <a:p>
            <a:pPr fontAlgn="auto">
              <a:spcAft>
                <a:spcPts val="0"/>
              </a:spcAft>
              <a:defRPr/>
            </a:pPr>
            <a:r>
              <a:rPr lang="sr-Latn-RS" dirty="0" smtClean="0"/>
              <a:t>Obično je ograničen na specifični </a:t>
            </a:r>
            <a:r>
              <a:rPr lang="en-GB" dirty="0" smtClean="0"/>
              <a:t>p</a:t>
            </a:r>
            <a:r>
              <a:rPr lang="sr-Latn-RS" dirty="0" smtClean="0"/>
              <a:t>roblemski domen, iako postoje sistemi koji pokušavaju da obuhvate zdravorazumsko znanje</a:t>
            </a:r>
            <a:endParaRPr lang="en-US" dirty="0" smtClean="0"/>
          </a:p>
          <a:p>
            <a:pPr marL="685800" lvl="1" fontAlgn="auto">
              <a:spcAft>
                <a:spcPts val="0"/>
              </a:spcAft>
              <a:defRPr/>
            </a:pPr>
            <a:r>
              <a:rPr lang="en-US" dirty="0" smtClean="0"/>
              <a:t>General Problem Solver (Newell, Shaw, Simon)</a:t>
            </a:r>
          </a:p>
          <a:p>
            <a:pPr marL="685800" lvl="1" fontAlgn="auto">
              <a:spcAft>
                <a:spcPts val="0"/>
              </a:spcAft>
              <a:defRPr/>
            </a:pPr>
            <a:r>
              <a:rPr lang="en-US" dirty="0" err="1" smtClean="0"/>
              <a:t>Cyc</a:t>
            </a:r>
            <a:r>
              <a:rPr lang="en-US" dirty="0" smtClean="0"/>
              <a:t> (</a:t>
            </a:r>
            <a:r>
              <a:rPr lang="en-US" dirty="0" err="1" smtClean="0"/>
              <a:t>Lenat</a:t>
            </a:r>
            <a:r>
              <a:rPr lang="en-US" dirty="0" smtClean="0"/>
              <a:t>)</a:t>
            </a:r>
            <a:br>
              <a:rPr lang="en-US" dirty="0" smtClean="0"/>
            </a:br>
            <a:endParaRPr lang="en-US" dirty="0" smtClean="0"/>
          </a:p>
        </p:txBody>
      </p:sp>
    </p:spTree>
    <p:extLst>
      <p:ext uri="{BB962C8B-B14F-4D97-AF65-F5344CB8AC3E}">
        <p14:creationId xmlns:p14="http://schemas.microsoft.com/office/powerpoint/2010/main" val="630922057"/>
      </p:ext>
    </p:extLst>
  </p:cSld>
  <p:clrMapOvr>
    <a:masterClrMapping/>
  </p:clrMapOvr>
  <p:transition spd="slow">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l" fontAlgn="base">
              <a:spcBef>
                <a:spcPct val="0"/>
              </a:spcBef>
              <a:spcAft>
                <a:spcPct val="0"/>
              </a:spcAft>
            </a:pPr>
            <a:fld id="{B1E5FAF3-D0EA-4B7C-87A7-A3A527C13FDB}" type="slidenum">
              <a:rPr lang="en-US">
                <a:solidFill>
                  <a:srgbClr val="003399"/>
                </a:solidFill>
                <a:latin typeface="Arial" pitchFamily="34" charset="0"/>
                <a:ea typeface="ヒラギノ角ゴ ProN W3" charset="0"/>
                <a:cs typeface="Arial" pitchFamily="34" charset="0"/>
                <a:sym typeface="Arial" pitchFamily="34" charset="0"/>
              </a:rPr>
              <a:pPr algn="l" fontAlgn="base">
                <a:spcBef>
                  <a:spcPct val="0"/>
                </a:spcBef>
                <a:spcAft>
                  <a:spcPct val="0"/>
                </a:spcAft>
              </a:pPr>
              <a:t>38</a:t>
            </a:fld>
            <a:endParaRPr lang="en-US">
              <a:solidFill>
                <a:srgbClr val="003399"/>
              </a:solidFill>
              <a:latin typeface="Arial" pitchFamily="34" charset="0"/>
              <a:ea typeface="ヒラギノ角ゴ ProN W3" charset="0"/>
              <a:cs typeface="Arial" pitchFamily="34" charset="0"/>
              <a:sym typeface="Arial" pitchFamily="34" charset="0"/>
            </a:endParaRPr>
          </a:p>
        </p:txBody>
      </p:sp>
      <p:sp>
        <p:nvSpPr>
          <p:cNvPr id="35843" name="Rectangle 4"/>
          <p:cNvSpPr>
            <a:spLocks/>
          </p:cNvSpPr>
          <p:nvPr/>
        </p:nvSpPr>
        <p:spPr bwMode="auto">
          <a:xfrm>
            <a:off x="3068638" y="6553200"/>
            <a:ext cx="29845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pPr algn="ctr"/>
            <a:r>
              <a:rPr lang="en-US" sz="1100">
                <a:solidFill>
                  <a:srgbClr val="6EB7D7"/>
                </a:solidFill>
                <a:latin typeface="News Gothic MT" charset="0"/>
                <a:ea typeface="News Gothic MT" charset="0"/>
                <a:cs typeface="News Gothic MT" charset="0"/>
                <a:sym typeface="News Gothic MT" charset="0"/>
              </a:rPr>
              <a:t>© Franz J. Kurfess</a:t>
            </a:r>
          </a:p>
        </p:txBody>
      </p:sp>
      <p:sp>
        <p:nvSpPr>
          <p:cNvPr id="35844" name="Rectangle 5"/>
          <p:cNvSpPr>
            <a:spLocks noGrp="1" noChangeArrowheads="1"/>
          </p:cNvSpPr>
          <p:nvPr>
            <p:ph type="title"/>
          </p:nvPr>
        </p:nvSpPr>
        <p:spPr/>
        <p:txBody>
          <a:bodyPr/>
          <a:lstStyle/>
          <a:p>
            <a:r>
              <a:rPr lang="sr-Latn-RS" dirty="0" smtClean="0"/>
              <a:t>Glavne komponente SBZ</a:t>
            </a:r>
            <a:endParaRPr lang="en-US" dirty="0" smtClean="0"/>
          </a:p>
        </p:txBody>
      </p:sp>
      <p:sp>
        <p:nvSpPr>
          <p:cNvPr id="35845" name="Rectangle 6"/>
          <p:cNvSpPr>
            <a:spLocks/>
          </p:cNvSpPr>
          <p:nvPr/>
        </p:nvSpPr>
        <p:spPr bwMode="auto">
          <a:xfrm>
            <a:off x="457200" y="1219200"/>
            <a:ext cx="8382000" cy="5181600"/>
          </a:xfrm>
          <a:prstGeom prst="rect">
            <a:avLst/>
          </a:prstGeom>
          <a:solidFill>
            <a:srgbClr val="FCFEB9"/>
          </a:solidFill>
          <a:ln w="25400">
            <a:solidFill>
              <a:schemeClr val="tx1"/>
            </a:solidFill>
            <a:miter lim="800000"/>
            <a:headEnd/>
            <a:tailEnd/>
          </a:ln>
        </p:spPr>
        <p:txBody>
          <a:bodyPr lIns="0" tIns="0" rIns="0" bIns="0"/>
          <a:lstStyle/>
          <a:p>
            <a:endParaRPr lang="en-US"/>
          </a:p>
        </p:txBody>
      </p:sp>
      <p:grpSp>
        <p:nvGrpSpPr>
          <p:cNvPr id="35846" name="Group 9"/>
          <p:cNvGrpSpPr>
            <a:grpSpLocks/>
          </p:cNvGrpSpPr>
          <p:nvPr/>
        </p:nvGrpSpPr>
        <p:grpSpPr bwMode="auto">
          <a:xfrm rot="-5400000">
            <a:off x="1714500" y="3314700"/>
            <a:ext cx="4343400" cy="1066800"/>
            <a:chOff x="0" y="0"/>
            <a:chExt cx="2736" cy="672"/>
          </a:xfrm>
        </p:grpSpPr>
        <p:sp>
          <p:nvSpPr>
            <p:cNvPr id="35866" name="Rectangle 7"/>
            <p:cNvSpPr>
              <a:spLocks/>
            </p:cNvSpPr>
            <p:nvPr/>
          </p:nvSpPr>
          <p:spPr bwMode="auto">
            <a:xfrm>
              <a:off x="0" y="0"/>
              <a:ext cx="2736" cy="672"/>
            </a:xfrm>
            <a:prstGeom prst="rect">
              <a:avLst/>
            </a:prstGeom>
            <a:solidFill>
              <a:srgbClr val="FFE957"/>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US"/>
            </a:p>
          </p:txBody>
        </p:sp>
        <p:sp>
          <p:nvSpPr>
            <p:cNvPr id="35867" name="Rectangle 8"/>
            <p:cNvSpPr>
              <a:spLocks/>
            </p:cNvSpPr>
            <p:nvPr/>
          </p:nvSpPr>
          <p:spPr bwMode="auto">
            <a:xfrm>
              <a:off x="585" y="220"/>
              <a:ext cx="156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sr-Latn-RS" sz="2400">
                  <a:solidFill>
                    <a:srgbClr val="00025A"/>
                  </a:solidFill>
                  <a:latin typeface="News Gothic MT" charset="0"/>
                  <a:ea typeface="News Gothic MT" charset="0"/>
                  <a:cs typeface="News Gothic MT" charset="0"/>
                  <a:sym typeface="News Gothic MT" charset="0"/>
                </a:rPr>
                <a:t>Korisnički interfejs</a:t>
              </a:r>
              <a:endParaRPr lang="en-US" sz="2400">
                <a:solidFill>
                  <a:srgbClr val="00025A"/>
                </a:solidFill>
                <a:latin typeface="News Gothic MT" charset="0"/>
                <a:ea typeface="News Gothic MT" charset="0"/>
                <a:cs typeface="News Gothic MT" charset="0"/>
                <a:sym typeface="News Gothic MT" charset="0"/>
              </a:endParaRPr>
            </a:p>
          </p:txBody>
        </p:sp>
      </p:grpSp>
      <p:grpSp>
        <p:nvGrpSpPr>
          <p:cNvPr id="35847" name="Group 12"/>
          <p:cNvGrpSpPr>
            <a:grpSpLocks/>
          </p:cNvGrpSpPr>
          <p:nvPr/>
        </p:nvGrpSpPr>
        <p:grpSpPr bwMode="auto">
          <a:xfrm>
            <a:off x="4800600" y="1600200"/>
            <a:ext cx="3733800" cy="2057400"/>
            <a:chOff x="0" y="0"/>
            <a:chExt cx="2352" cy="1296"/>
          </a:xfrm>
        </p:grpSpPr>
        <p:sp>
          <p:nvSpPr>
            <p:cNvPr id="35864" name="Rectangle 10"/>
            <p:cNvSpPr>
              <a:spLocks/>
            </p:cNvSpPr>
            <p:nvPr/>
          </p:nvSpPr>
          <p:spPr bwMode="auto">
            <a:xfrm>
              <a:off x="0" y="0"/>
              <a:ext cx="2352" cy="1296"/>
            </a:xfrm>
            <a:prstGeom prst="rect">
              <a:avLst/>
            </a:prstGeom>
            <a:solidFill>
              <a:srgbClr val="00CECE"/>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US"/>
            </a:p>
          </p:txBody>
        </p:sp>
        <p:sp>
          <p:nvSpPr>
            <p:cNvPr id="35865" name="Rectangle 11"/>
            <p:cNvSpPr>
              <a:spLocks/>
            </p:cNvSpPr>
            <p:nvPr/>
          </p:nvSpPr>
          <p:spPr bwMode="auto">
            <a:xfrm>
              <a:off x="641" y="532"/>
              <a:ext cx="10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sr-Latn-RS" sz="2400">
                  <a:solidFill>
                    <a:srgbClr val="00025A"/>
                  </a:solidFill>
                  <a:latin typeface="News Gothic MT" charset="0"/>
                  <a:ea typeface="News Gothic MT" charset="0"/>
                  <a:cs typeface="News Gothic MT" charset="0"/>
                  <a:sym typeface="News Gothic MT" charset="0"/>
                </a:rPr>
                <a:t>Baza znanja</a:t>
              </a:r>
              <a:endParaRPr lang="en-US" sz="2400">
                <a:solidFill>
                  <a:srgbClr val="00025A"/>
                </a:solidFill>
                <a:latin typeface="News Gothic MT" charset="0"/>
                <a:ea typeface="News Gothic MT" charset="0"/>
                <a:cs typeface="News Gothic MT" charset="0"/>
                <a:sym typeface="News Gothic MT" charset="0"/>
              </a:endParaRPr>
            </a:p>
          </p:txBody>
        </p:sp>
      </p:grpSp>
      <p:grpSp>
        <p:nvGrpSpPr>
          <p:cNvPr id="35848" name="Group 15"/>
          <p:cNvGrpSpPr>
            <a:grpSpLocks/>
          </p:cNvGrpSpPr>
          <p:nvPr/>
        </p:nvGrpSpPr>
        <p:grpSpPr bwMode="auto">
          <a:xfrm>
            <a:off x="4800600" y="4038600"/>
            <a:ext cx="3733800" cy="2057400"/>
            <a:chOff x="0" y="0"/>
            <a:chExt cx="2352" cy="1296"/>
          </a:xfrm>
        </p:grpSpPr>
        <p:sp>
          <p:nvSpPr>
            <p:cNvPr id="35862" name="Rectangle 13"/>
            <p:cNvSpPr>
              <a:spLocks/>
            </p:cNvSpPr>
            <p:nvPr/>
          </p:nvSpPr>
          <p:spPr bwMode="auto">
            <a:xfrm>
              <a:off x="0" y="0"/>
              <a:ext cx="2352" cy="1296"/>
            </a:xfrm>
            <a:prstGeom prst="rect">
              <a:avLst/>
            </a:prstGeom>
            <a:solidFill>
              <a:srgbClr val="FC0128"/>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US"/>
            </a:p>
          </p:txBody>
        </p:sp>
        <p:sp>
          <p:nvSpPr>
            <p:cNvPr id="35863" name="Rectangle 14"/>
            <p:cNvSpPr>
              <a:spLocks/>
            </p:cNvSpPr>
            <p:nvPr/>
          </p:nvSpPr>
          <p:spPr bwMode="auto">
            <a:xfrm>
              <a:off x="202" y="532"/>
              <a:ext cx="194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sr-Latn-RS" sz="2400">
                  <a:solidFill>
                    <a:srgbClr val="00025A"/>
                  </a:solidFill>
                  <a:latin typeface="News Gothic MT" charset="0"/>
                  <a:ea typeface="News Gothic MT" charset="0"/>
                  <a:cs typeface="News Gothic MT" charset="0"/>
                  <a:sym typeface="News Gothic MT" charset="0"/>
                </a:rPr>
                <a:t>Modul za zaključivanje</a:t>
              </a:r>
              <a:endParaRPr lang="en-US" sz="2400">
                <a:solidFill>
                  <a:srgbClr val="00025A"/>
                </a:solidFill>
                <a:latin typeface="News Gothic MT" charset="0"/>
                <a:ea typeface="News Gothic MT" charset="0"/>
                <a:cs typeface="News Gothic MT" charset="0"/>
                <a:sym typeface="News Gothic MT" charset="0"/>
              </a:endParaRPr>
            </a:p>
          </p:txBody>
        </p:sp>
      </p:grpSp>
      <p:sp>
        <p:nvSpPr>
          <p:cNvPr id="35849" name="AutoShape 16"/>
          <p:cNvSpPr>
            <a:spLocks/>
          </p:cNvSpPr>
          <p:nvPr/>
        </p:nvSpPr>
        <p:spPr bwMode="auto">
          <a:xfrm rot="5400000">
            <a:off x="6229351" y="3408362"/>
            <a:ext cx="723900" cy="841375"/>
          </a:xfrm>
          <a:prstGeom prst="leftRightArrow">
            <a:avLst>
              <a:gd name="adj1" fmla="val 50000"/>
              <a:gd name="adj2" fmla="val 20000"/>
            </a:avLst>
          </a:prstGeom>
          <a:solidFill>
            <a:srgbClr val="FAFD00"/>
          </a:solidFill>
          <a:ln w="12700">
            <a:solidFill>
              <a:schemeClr val="tx1"/>
            </a:solidFill>
            <a:miter lim="800000"/>
            <a:headEnd/>
            <a:tailEnd/>
          </a:ln>
        </p:spPr>
        <p:txBody>
          <a:bodyPr lIns="0" tIns="0" rIns="0" bIns="0"/>
          <a:lstStyle/>
          <a:p>
            <a:endParaRPr lang="en-US"/>
          </a:p>
        </p:txBody>
      </p:sp>
      <p:sp>
        <p:nvSpPr>
          <p:cNvPr id="35850" name="AutoShape 17"/>
          <p:cNvSpPr>
            <a:spLocks/>
          </p:cNvSpPr>
          <p:nvPr/>
        </p:nvSpPr>
        <p:spPr bwMode="auto">
          <a:xfrm>
            <a:off x="2286000" y="2514600"/>
            <a:ext cx="1295400" cy="304800"/>
          </a:xfrm>
          <a:prstGeom prst="leftArrow">
            <a:avLst>
              <a:gd name="adj1" fmla="val 50000"/>
              <a:gd name="adj2" fmla="val 106250"/>
            </a:avLst>
          </a:prstGeom>
          <a:solidFill>
            <a:srgbClr val="ED181E"/>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US"/>
          </a:p>
        </p:txBody>
      </p:sp>
      <p:sp>
        <p:nvSpPr>
          <p:cNvPr id="35851" name="AutoShape 18"/>
          <p:cNvSpPr>
            <a:spLocks/>
          </p:cNvSpPr>
          <p:nvPr/>
        </p:nvSpPr>
        <p:spPr bwMode="auto">
          <a:xfrm>
            <a:off x="1828800" y="4876800"/>
            <a:ext cx="1752600" cy="304800"/>
          </a:xfrm>
          <a:prstGeom prst="leftArrow">
            <a:avLst>
              <a:gd name="adj1" fmla="val 50000"/>
              <a:gd name="adj2" fmla="val 143750"/>
            </a:avLst>
          </a:prstGeom>
          <a:solidFill>
            <a:srgbClr val="ED181E"/>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US"/>
          </a:p>
        </p:txBody>
      </p:sp>
      <p:sp>
        <p:nvSpPr>
          <p:cNvPr id="35852" name="Rectangle 19"/>
          <p:cNvSpPr>
            <a:spLocks/>
          </p:cNvSpPr>
          <p:nvPr/>
        </p:nvSpPr>
        <p:spPr bwMode="auto">
          <a:xfrm>
            <a:off x="2209800" y="2057400"/>
            <a:ext cx="143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sr-Latn-RS" sz="2400">
                <a:solidFill>
                  <a:srgbClr val="00025A"/>
                </a:solidFill>
                <a:latin typeface="News Gothic MT" charset="0"/>
                <a:ea typeface="News Gothic MT" charset="0"/>
                <a:cs typeface="News Gothic MT" charset="0"/>
                <a:sym typeface="News Gothic MT" charset="0"/>
              </a:rPr>
              <a:t>Ekspertiza</a:t>
            </a:r>
            <a:endParaRPr lang="en-US" sz="2400">
              <a:solidFill>
                <a:srgbClr val="00025A"/>
              </a:solidFill>
              <a:latin typeface="News Gothic MT" charset="0"/>
              <a:ea typeface="News Gothic MT" charset="0"/>
              <a:cs typeface="News Gothic MT" charset="0"/>
              <a:sym typeface="News Gothic MT" charset="0"/>
            </a:endParaRPr>
          </a:p>
        </p:txBody>
      </p:sp>
      <p:sp>
        <p:nvSpPr>
          <p:cNvPr id="35853" name="Rectangle 20"/>
          <p:cNvSpPr>
            <a:spLocks/>
          </p:cNvSpPr>
          <p:nvPr/>
        </p:nvSpPr>
        <p:spPr bwMode="auto">
          <a:xfrm>
            <a:off x="2093913" y="5105400"/>
            <a:ext cx="143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sr-Latn-RS" sz="2400">
                <a:solidFill>
                  <a:srgbClr val="00025A"/>
                </a:solidFill>
                <a:latin typeface="News Gothic MT" charset="0"/>
                <a:ea typeface="News Gothic MT" charset="0"/>
                <a:cs typeface="News Gothic MT" charset="0"/>
                <a:sym typeface="News Gothic MT" charset="0"/>
              </a:rPr>
              <a:t>Ekspertiza</a:t>
            </a:r>
            <a:endParaRPr lang="en-US" sz="2400">
              <a:solidFill>
                <a:srgbClr val="00025A"/>
              </a:solidFill>
              <a:latin typeface="News Gothic MT" charset="0"/>
              <a:ea typeface="News Gothic MT" charset="0"/>
              <a:cs typeface="News Gothic MT" charset="0"/>
              <a:sym typeface="News Gothic MT" charset="0"/>
            </a:endParaRPr>
          </a:p>
        </p:txBody>
      </p:sp>
      <p:sp>
        <p:nvSpPr>
          <p:cNvPr id="35854" name="Rectangle 21"/>
          <p:cNvSpPr>
            <a:spLocks/>
          </p:cNvSpPr>
          <p:nvPr/>
        </p:nvSpPr>
        <p:spPr bwMode="auto">
          <a:xfrm>
            <a:off x="1066800" y="3657600"/>
            <a:ext cx="23828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sr-Latn-RS" sz="2000">
                <a:solidFill>
                  <a:srgbClr val="00025A"/>
                </a:solidFill>
                <a:latin typeface="News Gothic MT" charset="0"/>
                <a:ea typeface="News Gothic MT" charset="0"/>
                <a:cs typeface="News Gothic MT" charset="0"/>
                <a:sym typeface="News Gothic MT" charset="0"/>
              </a:rPr>
              <a:t>Činjenice</a:t>
            </a:r>
            <a:r>
              <a:rPr lang="en-US" sz="2000">
                <a:solidFill>
                  <a:srgbClr val="00025A"/>
                </a:solidFill>
                <a:latin typeface="News Gothic MT" charset="0"/>
                <a:ea typeface="News Gothic MT" charset="0"/>
                <a:cs typeface="News Gothic MT" charset="0"/>
                <a:sym typeface="News Gothic MT" charset="0"/>
              </a:rPr>
              <a:t>/Informa</a:t>
            </a:r>
            <a:r>
              <a:rPr lang="sr-Latn-RS" sz="2000">
                <a:solidFill>
                  <a:srgbClr val="00025A"/>
                </a:solidFill>
                <a:latin typeface="News Gothic MT" charset="0"/>
                <a:ea typeface="News Gothic MT" charset="0"/>
                <a:cs typeface="News Gothic MT" charset="0"/>
                <a:sym typeface="News Gothic MT" charset="0"/>
              </a:rPr>
              <a:t>cije</a:t>
            </a:r>
            <a:endParaRPr lang="en-US" sz="2000">
              <a:solidFill>
                <a:srgbClr val="00025A"/>
              </a:solidFill>
              <a:latin typeface="News Gothic MT" charset="0"/>
              <a:ea typeface="News Gothic MT" charset="0"/>
              <a:cs typeface="News Gothic MT" charset="0"/>
              <a:sym typeface="News Gothic MT" charset="0"/>
            </a:endParaRPr>
          </a:p>
        </p:txBody>
      </p:sp>
      <p:sp>
        <p:nvSpPr>
          <p:cNvPr id="35855" name="AutoShape 22"/>
          <p:cNvSpPr>
            <a:spLocks/>
          </p:cNvSpPr>
          <p:nvPr/>
        </p:nvSpPr>
        <p:spPr bwMode="auto">
          <a:xfrm>
            <a:off x="4267200" y="4495800"/>
            <a:ext cx="685800" cy="457200"/>
          </a:xfrm>
          <a:prstGeom prst="leftRightArrow">
            <a:avLst>
              <a:gd name="adj1" fmla="val 50000"/>
              <a:gd name="adj2" fmla="val 30000"/>
            </a:avLst>
          </a:prstGeom>
          <a:solidFill>
            <a:srgbClr val="FAFD00"/>
          </a:solidFill>
          <a:ln w="12700">
            <a:solidFill>
              <a:schemeClr val="tx1"/>
            </a:solidFill>
            <a:miter lim="800000"/>
            <a:headEnd/>
            <a:tailEnd/>
          </a:ln>
        </p:spPr>
        <p:txBody>
          <a:bodyPr lIns="0" tIns="0" rIns="0" bIns="0"/>
          <a:lstStyle/>
          <a:p>
            <a:endParaRPr lang="en-US"/>
          </a:p>
        </p:txBody>
      </p:sp>
      <p:sp>
        <p:nvSpPr>
          <p:cNvPr id="35856" name="AutoShape 23"/>
          <p:cNvSpPr>
            <a:spLocks/>
          </p:cNvSpPr>
          <p:nvPr/>
        </p:nvSpPr>
        <p:spPr bwMode="auto">
          <a:xfrm>
            <a:off x="1295400" y="3962400"/>
            <a:ext cx="2209800" cy="685800"/>
          </a:xfrm>
          <a:custGeom>
            <a:avLst/>
            <a:gdLst>
              <a:gd name="T0" fmla="*/ 226074817 w 21600"/>
              <a:gd name="T1" fmla="*/ 6128004 h 21600"/>
              <a:gd name="T2" fmla="*/ 158315187 w 21600"/>
              <a:gd name="T3" fmla="*/ 0 h 21600"/>
              <a:gd name="T4" fmla="*/ 158315187 w 21600"/>
              <a:gd name="T5" fmla="*/ 2935478 h 21600"/>
              <a:gd name="T6" fmla="*/ 130066270 w 21600"/>
              <a:gd name="T7" fmla="*/ 2935478 h 21600"/>
              <a:gd name="T8" fmla="*/ 0 w 21600"/>
              <a:gd name="T9" fmla="*/ 12256040 h 21600"/>
              <a:gd name="T10" fmla="*/ 0 w 21600"/>
              <a:gd name="T11" fmla="*/ 21774150 h 21600"/>
              <a:gd name="T12" fmla="*/ 67759629 w 21600"/>
              <a:gd name="T13" fmla="*/ 21774150 h 21600"/>
              <a:gd name="T14" fmla="*/ 67759629 w 21600"/>
              <a:gd name="T15" fmla="*/ 12256040 h 21600"/>
              <a:gd name="T16" fmla="*/ 130066270 w 21600"/>
              <a:gd name="T17" fmla="*/ 9320562 h 21600"/>
              <a:gd name="T18" fmla="*/ 158315187 w 21600"/>
              <a:gd name="T19" fmla="*/ 9320562 h 21600"/>
              <a:gd name="T20" fmla="*/ 158315187 w 21600"/>
              <a:gd name="T21" fmla="*/ 12256040 h 21600"/>
              <a:gd name="T22" fmla="*/ 226074817 w 21600"/>
              <a:gd name="T23" fmla="*/ 6128004 h 21600"/>
              <a:gd name="T24" fmla="*/ 226074817 w 21600"/>
              <a:gd name="T25" fmla="*/ 6128004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moveTo>
                  <a:pt x="21600" y="6079"/>
                </a:moveTo>
              </a:path>
            </a:pathLst>
          </a:custGeom>
          <a:solidFill>
            <a:srgbClr val="00FF00"/>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5857" name="AutoShape 24"/>
          <p:cNvSpPr>
            <a:spLocks/>
          </p:cNvSpPr>
          <p:nvPr/>
        </p:nvSpPr>
        <p:spPr bwMode="auto">
          <a:xfrm rot="10800000" flipH="1">
            <a:off x="1295400" y="3048000"/>
            <a:ext cx="2209800" cy="685800"/>
          </a:xfrm>
          <a:custGeom>
            <a:avLst/>
            <a:gdLst>
              <a:gd name="T0" fmla="*/ 226074817 w 21600"/>
              <a:gd name="T1" fmla="*/ 6128004 h 21600"/>
              <a:gd name="T2" fmla="*/ 158315187 w 21600"/>
              <a:gd name="T3" fmla="*/ 0 h 21600"/>
              <a:gd name="T4" fmla="*/ 158315187 w 21600"/>
              <a:gd name="T5" fmla="*/ 2935478 h 21600"/>
              <a:gd name="T6" fmla="*/ 130066270 w 21600"/>
              <a:gd name="T7" fmla="*/ 2935478 h 21600"/>
              <a:gd name="T8" fmla="*/ 0 w 21600"/>
              <a:gd name="T9" fmla="*/ 12256040 h 21600"/>
              <a:gd name="T10" fmla="*/ 0 w 21600"/>
              <a:gd name="T11" fmla="*/ 21774150 h 21600"/>
              <a:gd name="T12" fmla="*/ 67759629 w 21600"/>
              <a:gd name="T13" fmla="*/ 21774150 h 21600"/>
              <a:gd name="T14" fmla="*/ 67759629 w 21600"/>
              <a:gd name="T15" fmla="*/ 12256040 h 21600"/>
              <a:gd name="T16" fmla="*/ 130066270 w 21600"/>
              <a:gd name="T17" fmla="*/ 9320562 h 21600"/>
              <a:gd name="T18" fmla="*/ 158315187 w 21600"/>
              <a:gd name="T19" fmla="*/ 9320562 h 21600"/>
              <a:gd name="T20" fmla="*/ 158315187 w 21600"/>
              <a:gd name="T21" fmla="*/ 12256040 h 21600"/>
              <a:gd name="T22" fmla="*/ 226074817 w 21600"/>
              <a:gd name="T23" fmla="*/ 6128004 h 21600"/>
              <a:gd name="T24" fmla="*/ 226074817 w 21600"/>
              <a:gd name="T25" fmla="*/ 6128004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moveTo>
                  <a:pt x="21600" y="6079"/>
                </a:moveTo>
              </a:path>
            </a:pathLst>
          </a:custGeom>
          <a:solidFill>
            <a:srgbClr val="00FF00"/>
          </a:solidFill>
          <a:ln w="25400" cap="flat">
            <a:solidFill>
              <a:schemeClr val="tx1"/>
            </a:solidFill>
            <a:prstDash val="solid"/>
            <a:miter lim="800000"/>
            <a:headEnd type="none" w="med" len="med"/>
            <a:tailEnd type="none" w="med" len="med"/>
          </a:ln>
        </p:spPr>
        <p:txBody>
          <a:bodyPr lIns="0" tIns="0" rIns="0" bIns="0"/>
          <a:lstStyle/>
          <a:p>
            <a:endParaRPr lang="en-US"/>
          </a:p>
        </p:txBody>
      </p:sp>
      <p:pic>
        <p:nvPicPr>
          <p:cNvPr id="35858"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2057400"/>
            <a:ext cx="2155825" cy="124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59" name="Picture 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4343400"/>
            <a:ext cx="944563"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860" name="Rectangle 27"/>
          <p:cNvSpPr>
            <a:spLocks/>
          </p:cNvSpPr>
          <p:nvPr/>
        </p:nvSpPr>
        <p:spPr bwMode="auto">
          <a:xfrm>
            <a:off x="685800" y="1660525"/>
            <a:ext cx="8604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600">
                <a:solidFill>
                  <a:srgbClr val="000020"/>
                </a:solidFill>
              </a:rPr>
              <a:t>Kori</a:t>
            </a:r>
            <a:r>
              <a:rPr lang="sr-Latn-RS" sz="1600">
                <a:solidFill>
                  <a:srgbClr val="000020"/>
                </a:solidFill>
              </a:rPr>
              <a:t>šćenje</a:t>
            </a:r>
            <a:endParaRPr lang="en-US" sz="1600">
              <a:solidFill>
                <a:srgbClr val="000020"/>
              </a:solidFill>
            </a:endParaRPr>
          </a:p>
        </p:txBody>
      </p:sp>
      <p:sp>
        <p:nvSpPr>
          <p:cNvPr id="35861" name="Rectangle 28"/>
          <p:cNvSpPr>
            <a:spLocks/>
          </p:cNvSpPr>
          <p:nvPr/>
        </p:nvSpPr>
        <p:spPr bwMode="auto">
          <a:xfrm>
            <a:off x="762000" y="5562600"/>
            <a:ext cx="5397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sr-Latn-RS" sz="1600">
                <a:solidFill>
                  <a:srgbClr val="000020"/>
                </a:solidFill>
              </a:rPr>
              <a:t>Razvoj</a:t>
            </a:r>
            <a:endParaRPr lang="en-US" sz="1600">
              <a:solidFill>
                <a:srgbClr val="000020"/>
              </a:solidFill>
            </a:endParaRPr>
          </a:p>
        </p:txBody>
      </p:sp>
    </p:spTree>
    <p:extLst>
      <p:ext uri="{BB962C8B-B14F-4D97-AF65-F5344CB8AC3E}">
        <p14:creationId xmlns:p14="http://schemas.microsoft.com/office/powerpoint/2010/main" val="3592494864"/>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867" name="Text Box 2"/>
          <p:cNvSpPr txBox="1">
            <a:spLocks noChangeArrowheads="1"/>
          </p:cNvSpPr>
          <p:nvPr/>
        </p:nvSpPr>
        <p:spPr bwMode="auto">
          <a:xfrm>
            <a:off x="1395413" y="6457950"/>
            <a:ext cx="255587"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fld id="{F88481F3-9BD0-4EDC-A8E5-A79A4D43457C}" type="slidenum">
              <a:rPr lang="en-US" sz="1000">
                <a:latin typeface="Arial" pitchFamily="34" charset="0"/>
                <a:ea typeface="ヒラギノ角ゴ ProN W3" charset="0"/>
                <a:sym typeface="Arial" pitchFamily="34" charset="0"/>
              </a:rPr>
              <a:pPr algn="ctr"/>
              <a:t>39</a:t>
            </a:fld>
            <a:endParaRPr lang="en-US" sz="1000">
              <a:latin typeface="Arial" pitchFamily="34" charset="0"/>
              <a:ea typeface="ヒラギノ角ゴ ProN W3" charset="0"/>
              <a:sym typeface="Arial" pitchFamily="34" charset="0"/>
            </a:endParaRPr>
          </a:p>
        </p:txBody>
      </p:sp>
      <p:sp>
        <p:nvSpPr>
          <p:cNvPr id="36869" name="Rectangle 4"/>
          <p:cNvSpPr>
            <a:spLocks noGrp="1" noChangeArrowheads="1"/>
          </p:cNvSpPr>
          <p:nvPr>
            <p:ph type="title"/>
          </p:nvPr>
        </p:nvSpPr>
        <p:spPr/>
        <p:txBody>
          <a:bodyPr rIns="132080">
            <a:normAutofit/>
          </a:bodyPr>
          <a:lstStyle/>
          <a:p>
            <a:r>
              <a:rPr lang="sr-Latn-RS" sz="3600" dirty="0" smtClean="0">
                <a:solidFill>
                  <a:srgbClr val="003300"/>
                </a:solidFill>
              </a:rPr>
              <a:t>Komponente SBZ</a:t>
            </a:r>
            <a:endParaRPr lang="en-US" sz="3600" dirty="0" smtClean="0">
              <a:solidFill>
                <a:srgbClr val="003300"/>
              </a:solidFill>
            </a:endParaRPr>
          </a:p>
        </p:txBody>
      </p:sp>
      <p:grpSp>
        <p:nvGrpSpPr>
          <p:cNvPr id="36870" name="Group 47"/>
          <p:cNvGrpSpPr>
            <a:grpSpLocks/>
          </p:cNvGrpSpPr>
          <p:nvPr/>
        </p:nvGrpSpPr>
        <p:grpSpPr bwMode="auto">
          <a:xfrm>
            <a:off x="1995488" y="2873375"/>
            <a:ext cx="5345112" cy="3846513"/>
            <a:chOff x="0" y="0"/>
            <a:chExt cx="3367" cy="2423"/>
          </a:xfrm>
        </p:grpSpPr>
        <p:grpSp>
          <p:nvGrpSpPr>
            <p:cNvPr id="36899" name="Group 7"/>
            <p:cNvGrpSpPr>
              <a:grpSpLocks/>
            </p:cNvGrpSpPr>
            <p:nvPr/>
          </p:nvGrpSpPr>
          <p:grpSpPr bwMode="auto">
            <a:xfrm>
              <a:off x="972" y="83"/>
              <a:ext cx="658" cy="456"/>
              <a:chOff x="0" y="0"/>
              <a:chExt cx="658" cy="456"/>
            </a:xfrm>
          </p:grpSpPr>
          <p:sp>
            <p:nvSpPr>
              <p:cNvPr id="36939" name="Rectangle 5"/>
              <p:cNvSpPr>
                <a:spLocks/>
              </p:cNvSpPr>
              <p:nvPr/>
            </p:nvSpPr>
            <p:spPr bwMode="auto">
              <a:xfrm>
                <a:off x="2" y="0"/>
                <a:ext cx="653" cy="456"/>
              </a:xfrm>
              <a:prstGeom prst="rect">
                <a:avLst/>
              </a:prstGeom>
              <a:solidFill>
                <a:srgbClr val="CCFFCC"/>
              </a:solidFill>
              <a:ln w="9525" cap="rnd">
                <a:solidFill>
                  <a:srgbClr val="33CCCC"/>
                </a:solidFill>
                <a:prstDash val="sysDot"/>
                <a:miter lim="800000"/>
                <a:headEnd/>
                <a:tailEnd/>
              </a:ln>
            </p:spPr>
            <p:txBody>
              <a:bodyPr lIns="0" tIns="0" rIns="0" bIns="0"/>
              <a:lstStyle/>
              <a:p>
                <a:endParaRPr lang="en-US"/>
              </a:p>
            </p:txBody>
          </p:sp>
          <p:sp>
            <p:nvSpPr>
              <p:cNvPr id="36940" name="Rectangle 6"/>
              <p:cNvSpPr>
                <a:spLocks/>
              </p:cNvSpPr>
              <p:nvPr/>
            </p:nvSpPr>
            <p:spPr bwMode="auto">
              <a:xfrm>
                <a:off x="0" y="0"/>
                <a:ext cx="65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r>
                  <a:rPr lang="sr-Latn-RS" sz="900" b="1" dirty="0" smtClean="0"/>
                  <a:t>Baza znanja</a:t>
                </a:r>
                <a:endParaRPr lang="en-US" sz="900" b="1" dirty="0"/>
              </a:p>
            </p:txBody>
          </p:sp>
        </p:grpSp>
        <p:grpSp>
          <p:nvGrpSpPr>
            <p:cNvPr id="36900" name="Group 10"/>
            <p:cNvGrpSpPr>
              <a:grpSpLocks/>
            </p:cNvGrpSpPr>
            <p:nvPr/>
          </p:nvGrpSpPr>
          <p:grpSpPr bwMode="auto">
            <a:xfrm>
              <a:off x="1700" y="76"/>
              <a:ext cx="658" cy="473"/>
              <a:chOff x="0" y="0"/>
              <a:chExt cx="658" cy="472"/>
            </a:xfrm>
          </p:grpSpPr>
          <p:sp>
            <p:nvSpPr>
              <p:cNvPr id="36937" name="Rectangle 8"/>
              <p:cNvSpPr>
                <a:spLocks/>
              </p:cNvSpPr>
              <p:nvPr/>
            </p:nvSpPr>
            <p:spPr bwMode="auto">
              <a:xfrm>
                <a:off x="2" y="0"/>
                <a:ext cx="653" cy="456"/>
              </a:xfrm>
              <a:prstGeom prst="rect">
                <a:avLst/>
              </a:prstGeom>
              <a:solidFill>
                <a:srgbClr val="CCFFCC"/>
              </a:solidFill>
              <a:ln w="9525" cap="rnd">
                <a:solidFill>
                  <a:srgbClr val="33CCCC"/>
                </a:solidFill>
                <a:prstDash val="sysDot"/>
                <a:miter lim="800000"/>
                <a:headEnd/>
                <a:tailEnd/>
              </a:ln>
            </p:spPr>
            <p:txBody>
              <a:bodyPr lIns="0" tIns="0" rIns="0" bIns="0"/>
              <a:lstStyle/>
              <a:p>
                <a:endParaRPr lang="en-US"/>
              </a:p>
            </p:txBody>
          </p:sp>
          <p:sp>
            <p:nvSpPr>
              <p:cNvPr id="36938" name="Rectangle 9"/>
              <p:cNvSpPr>
                <a:spLocks/>
              </p:cNvSpPr>
              <p:nvPr/>
            </p:nvSpPr>
            <p:spPr bwMode="auto">
              <a:xfrm>
                <a:off x="0" y="0"/>
                <a:ext cx="658"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lgn="ctr"/>
                <a:r>
                  <a:rPr lang="sr-Latn-RS" sz="900" b="1" dirty="0" smtClean="0"/>
                  <a:t>Modul za zaključivanje</a:t>
                </a:r>
                <a:endParaRPr lang="en-US" sz="900" b="1" dirty="0"/>
              </a:p>
            </p:txBody>
          </p:sp>
        </p:grpSp>
        <p:sp>
          <p:nvSpPr>
            <p:cNvPr id="36901" name="Rectangle 11"/>
            <p:cNvSpPr>
              <a:spLocks/>
            </p:cNvSpPr>
            <p:nvPr/>
          </p:nvSpPr>
          <p:spPr bwMode="auto">
            <a:xfrm>
              <a:off x="906" y="0"/>
              <a:ext cx="1507" cy="60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36902" name="Group 14"/>
            <p:cNvGrpSpPr>
              <a:grpSpLocks/>
            </p:cNvGrpSpPr>
            <p:nvPr/>
          </p:nvGrpSpPr>
          <p:grpSpPr bwMode="auto">
            <a:xfrm>
              <a:off x="906" y="760"/>
              <a:ext cx="1507" cy="456"/>
              <a:chOff x="0" y="0"/>
              <a:chExt cx="1506" cy="456"/>
            </a:xfrm>
          </p:grpSpPr>
          <p:sp>
            <p:nvSpPr>
              <p:cNvPr id="36935" name="Rectangle 12"/>
              <p:cNvSpPr>
                <a:spLocks/>
              </p:cNvSpPr>
              <p:nvPr/>
            </p:nvSpPr>
            <p:spPr bwMode="auto">
              <a:xfrm>
                <a:off x="0" y="0"/>
                <a:ext cx="1506" cy="456"/>
              </a:xfrm>
              <a:prstGeom prst="rect">
                <a:avLst/>
              </a:prstGeom>
              <a:solidFill>
                <a:srgbClr val="FFCCFF"/>
              </a:solidFill>
              <a:ln w="9525">
                <a:solidFill>
                  <a:schemeClr val="tx1"/>
                </a:solidFill>
                <a:round/>
                <a:headEnd/>
                <a:tailEnd/>
              </a:ln>
            </p:spPr>
            <p:txBody>
              <a:bodyPr lIns="0" tIns="0" rIns="0" bIns="0"/>
              <a:lstStyle/>
              <a:p>
                <a:endParaRPr lang="en-US"/>
              </a:p>
            </p:txBody>
          </p:sp>
          <p:sp>
            <p:nvSpPr>
              <p:cNvPr id="36936" name="Rectangle 13"/>
              <p:cNvSpPr>
                <a:spLocks/>
              </p:cNvSpPr>
              <p:nvPr/>
            </p:nvSpPr>
            <p:spPr bwMode="auto">
              <a:xfrm>
                <a:off x="0" y="0"/>
                <a:ext cx="150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lgn="ctr"/>
                <a:r>
                  <a:rPr lang="sr-Latn-RS" sz="900" b="1" dirty="0" smtClean="0"/>
                  <a:t>Korisnički interfejs</a:t>
                </a:r>
                <a:endParaRPr lang="en-US" sz="900" b="1" dirty="0"/>
              </a:p>
            </p:txBody>
          </p:sp>
        </p:grpSp>
        <p:grpSp>
          <p:nvGrpSpPr>
            <p:cNvPr id="36903" name="Group 17"/>
            <p:cNvGrpSpPr>
              <a:grpSpLocks/>
            </p:cNvGrpSpPr>
            <p:nvPr/>
          </p:nvGrpSpPr>
          <p:grpSpPr bwMode="auto">
            <a:xfrm>
              <a:off x="0" y="304"/>
              <a:ext cx="758" cy="641"/>
              <a:chOff x="0" y="0"/>
              <a:chExt cx="758" cy="641"/>
            </a:xfrm>
          </p:grpSpPr>
          <p:sp>
            <p:nvSpPr>
              <p:cNvPr id="36933" name="Rectangle 15"/>
              <p:cNvSpPr>
                <a:spLocks/>
              </p:cNvSpPr>
              <p:nvPr/>
            </p:nvSpPr>
            <p:spPr bwMode="auto">
              <a:xfrm>
                <a:off x="2" y="0"/>
                <a:ext cx="754" cy="619"/>
              </a:xfrm>
              <a:prstGeom prst="rect">
                <a:avLst/>
              </a:prstGeom>
              <a:solidFill>
                <a:srgbClr val="CCFFFF"/>
              </a:solidFill>
              <a:ln w="9525" cap="rnd">
                <a:solidFill>
                  <a:srgbClr val="33CCCC"/>
                </a:solidFill>
                <a:prstDash val="sysDot"/>
                <a:miter lim="800000"/>
                <a:headEnd/>
                <a:tailEnd/>
              </a:ln>
            </p:spPr>
            <p:txBody>
              <a:bodyPr lIns="0" tIns="0" rIns="0" bIns="0"/>
              <a:lstStyle/>
              <a:p>
                <a:endParaRPr lang="en-US"/>
              </a:p>
            </p:txBody>
          </p:sp>
          <p:sp>
            <p:nvSpPr>
              <p:cNvPr id="36934" name="Rectangle 16"/>
              <p:cNvSpPr>
                <a:spLocks/>
              </p:cNvSpPr>
              <p:nvPr/>
            </p:nvSpPr>
            <p:spPr bwMode="auto">
              <a:xfrm>
                <a:off x="0" y="0"/>
                <a:ext cx="758" cy="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lgn="ctr"/>
                <a:r>
                  <a:rPr lang="sr-Latn-RS" sz="900" b="1" dirty="0" smtClean="0"/>
                  <a:t>Obrazlaganje rezonovanja</a:t>
                </a:r>
                <a:endParaRPr lang="en-US" sz="900" b="1" dirty="0"/>
              </a:p>
            </p:txBody>
          </p:sp>
        </p:grpSp>
        <p:grpSp>
          <p:nvGrpSpPr>
            <p:cNvPr id="36904" name="Group 20"/>
            <p:cNvGrpSpPr>
              <a:grpSpLocks/>
            </p:cNvGrpSpPr>
            <p:nvPr/>
          </p:nvGrpSpPr>
          <p:grpSpPr bwMode="auto">
            <a:xfrm>
              <a:off x="2511" y="304"/>
              <a:ext cx="759" cy="619"/>
              <a:chOff x="0" y="0"/>
              <a:chExt cx="758" cy="619"/>
            </a:xfrm>
          </p:grpSpPr>
          <p:sp>
            <p:nvSpPr>
              <p:cNvPr id="36931" name="Rectangle 18"/>
              <p:cNvSpPr>
                <a:spLocks/>
              </p:cNvSpPr>
              <p:nvPr/>
            </p:nvSpPr>
            <p:spPr bwMode="auto">
              <a:xfrm>
                <a:off x="2" y="0"/>
                <a:ext cx="754" cy="619"/>
              </a:xfrm>
              <a:prstGeom prst="rect">
                <a:avLst/>
              </a:prstGeom>
              <a:solidFill>
                <a:srgbClr val="CCFFFF"/>
              </a:solidFill>
              <a:ln w="9525" cap="rnd">
                <a:solidFill>
                  <a:srgbClr val="33CCCC"/>
                </a:solidFill>
                <a:prstDash val="sysDot"/>
                <a:miter lim="800000"/>
                <a:headEnd/>
                <a:tailEnd/>
              </a:ln>
            </p:spPr>
            <p:txBody>
              <a:bodyPr lIns="0" tIns="0" rIns="0" bIns="0"/>
              <a:lstStyle/>
              <a:p>
                <a:endParaRPr lang="en-US"/>
              </a:p>
            </p:txBody>
          </p:sp>
          <p:sp>
            <p:nvSpPr>
              <p:cNvPr id="36932" name="Rectangle 19"/>
              <p:cNvSpPr>
                <a:spLocks/>
              </p:cNvSpPr>
              <p:nvPr/>
            </p:nvSpPr>
            <p:spPr bwMode="auto">
              <a:xfrm>
                <a:off x="0" y="0"/>
                <a:ext cx="75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lgn="ctr"/>
                <a:endParaRPr lang="en-US" sz="400" b="1" dirty="0">
                  <a:ea typeface="Lucida Grande" charset="0"/>
                  <a:cs typeface="Lucida Grande" charset="0"/>
                </a:endParaRPr>
              </a:p>
              <a:p>
                <a:pPr marL="39688" algn="ctr"/>
                <a:r>
                  <a:rPr lang="sr-Latn-RS" sz="900" b="1" dirty="0" smtClean="0"/>
                  <a:t>Samo-učenje</a:t>
                </a:r>
                <a:endParaRPr lang="en-US" sz="900" b="1" dirty="0"/>
              </a:p>
            </p:txBody>
          </p:sp>
        </p:grpSp>
        <p:grpSp>
          <p:nvGrpSpPr>
            <p:cNvPr id="36905" name="Group 25"/>
            <p:cNvGrpSpPr>
              <a:grpSpLocks/>
            </p:cNvGrpSpPr>
            <p:nvPr/>
          </p:nvGrpSpPr>
          <p:grpSpPr bwMode="auto">
            <a:xfrm>
              <a:off x="1509" y="1368"/>
              <a:ext cx="263" cy="370"/>
              <a:chOff x="0" y="0"/>
              <a:chExt cx="262" cy="369"/>
            </a:xfrm>
          </p:grpSpPr>
          <p:sp>
            <p:nvSpPr>
              <p:cNvPr id="36927" name="AutoShape 21"/>
              <p:cNvSpPr>
                <a:spLocks/>
              </p:cNvSpPr>
              <p:nvPr/>
            </p:nvSpPr>
            <p:spPr bwMode="auto">
              <a:xfrm>
                <a:off x="0" y="0"/>
                <a:ext cx="262" cy="369"/>
              </a:xfrm>
              <a:custGeom>
                <a:avLst/>
                <a:gdLst>
                  <a:gd name="T0" fmla="*/ 2 w 21600"/>
                  <a:gd name="T1" fmla="*/ 0 h 21600"/>
                  <a:gd name="T2" fmla="*/ 0 w 21600"/>
                  <a:gd name="T3" fmla="*/ 3 h 21600"/>
                  <a:gd name="T4" fmla="*/ 2 w 21600"/>
                  <a:gd name="T5" fmla="*/ 6 h 21600"/>
                  <a:gd name="T6" fmla="*/ 3 w 21600"/>
                  <a:gd name="T7" fmla="*/ 3 h 21600"/>
                  <a:gd name="T8" fmla="*/ 2 w 21600"/>
                  <a:gd name="T9" fmla="*/ 0 h 21600"/>
                  <a:gd name="T10" fmla="*/ 2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0"/>
                    </a:moveTo>
                  </a:path>
                </a:pathLst>
              </a:custGeom>
              <a:solidFill>
                <a:srgbClr val="FF99CC"/>
              </a:solidFill>
              <a:ln w="9525" cap="flat">
                <a:solidFill>
                  <a:schemeClr val="tx1"/>
                </a:solidFill>
                <a:prstDash val="solid"/>
                <a:round/>
                <a:headEnd type="none" w="med" len="med"/>
                <a:tailEnd type="none" w="med" len="med"/>
              </a:ln>
            </p:spPr>
            <p:txBody>
              <a:bodyPr lIns="0" tIns="0" rIns="0" bIns="0"/>
              <a:lstStyle/>
              <a:p>
                <a:endParaRPr lang="en-US"/>
              </a:p>
            </p:txBody>
          </p:sp>
          <p:sp>
            <p:nvSpPr>
              <p:cNvPr id="36928" name="AutoShape 22"/>
              <p:cNvSpPr>
                <a:spLocks/>
              </p:cNvSpPr>
              <p:nvPr/>
            </p:nvSpPr>
            <p:spPr bwMode="auto">
              <a:xfrm>
                <a:off x="75" y="110"/>
                <a:ext cx="28" cy="3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0"/>
                    </a:moveTo>
                  </a:path>
                </a:pathLst>
              </a:custGeom>
              <a:solidFill>
                <a:srgbClr val="CC7AA3"/>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6929" name="AutoShape 23"/>
              <p:cNvSpPr>
                <a:spLocks/>
              </p:cNvSpPr>
              <p:nvPr/>
            </p:nvSpPr>
            <p:spPr bwMode="auto">
              <a:xfrm>
                <a:off x="159" y="110"/>
                <a:ext cx="28" cy="3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0"/>
                    </a:moveTo>
                  </a:path>
                </a:pathLst>
              </a:custGeom>
              <a:solidFill>
                <a:srgbClr val="CC7AA3"/>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6930" name="AutoShape 24"/>
              <p:cNvSpPr>
                <a:spLocks/>
              </p:cNvSpPr>
              <p:nvPr/>
            </p:nvSpPr>
            <p:spPr bwMode="auto">
              <a:xfrm>
                <a:off x="60" y="110"/>
                <a:ext cx="142" cy="190"/>
              </a:xfrm>
              <a:custGeom>
                <a:avLst/>
                <a:gdLst>
                  <a:gd name="T0" fmla="*/ 0 w 21600"/>
                  <a:gd name="T1" fmla="*/ 0 h 20368"/>
                  <a:gd name="T2" fmla="*/ 0 w 21600"/>
                  <a:gd name="T3" fmla="*/ 0 h 20368"/>
                  <a:gd name="T4" fmla="*/ 0 w 21600"/>
                  <a:gd name="T5" fmla="*/ 0 h 20368"/>
                  <a:gd name="T6" fmla="*/ 0 w 21600"/>
                  <a:gd name="T7" fmla="*/ 0 h 20368"/>
                  <a:gd name="T8" fmla="*/ 0 w 21600"/>
                  <a:gd name="T9" fmla="*/ 0 h 20368"/>
                  <a:gd name="T10" fmla="*/ 1 w 21600"/>
                  <a:gd name="T11" fmla="*/ 0 h 20368"/>
                  <a:gd name="T12" fmla="*/ 1 w 21600"/>
                  <a:gd name="T13" fmla="*/ 0 h 20368"/>
                  <a:gd name="T14" fmla="*/ 1 w 21600"/>
                  <a:gd name="T15" fmla="*/ 0 h 20368"/>
                  <a:gd name="T16" fmla="*/ 1 w 21600"/>
                  <a:gd name="T17" fmla="*/ 0 h 20368"/>
                  <a:gd name="T18" fmla="*/ 1 w 21600"/>
                  <a:gd name="T19" fmla="*/ 0 h 20368"/>
                  <a:gd name="T20" fmla="*/ 0 w 21600"/>
                  <a:gd name="T21" fmla="*/ 1 h 20368"/>
                  <a:gd name="T22" fmla="*/ 1 w 21600"/>
                  <a:gd name="T23" fmla="*/ 1 h 2036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600" h="20368">
                    <a:moveTo>
                      <a:pt x="4401" y="0"/>
                    </a:moveTo>
                    <a:cubicBezTo>
                      <a:pt x="3252" y="0"/>
                      <a:pt x="2321" y="926"/>
                      <a:pt x="2321" y="2069"/>
                    </a:cubicBezTo>
                    <a:cubicBezTo>
                      <a:pt x="2321" y="3212"/>
                      <a:pt x="3252" y="4138"/>
                      <a:pt x="4401" y="4138"/>
                    </a:cubicBezTo>
                    <a:cubicBezTo>
                      <a:pt x="5550" y="4138"/>
                      <a:pt x="6482" y="3212"/>
                      <a:pt x="6482" y="2069"/>
                    </a:cubicBezTo>
                    <a:cubicBezTo>
                      <a:pt x="6482" y="926"/>
                      <a:pt x="5550" y="0"/>
                      <a:pt x="4401" y="0"/>
                    </a:cubicBezTo>
                    <a:close/>
                    <a:moveTo>
                      <a:pt x="17199" y="0"/>
                    </a:moveTo>
                    <a:cubicBezTo>
                      <a:pt x="16050" y="0"/>
                      <a:pt x="15118" y="926"/>
                      <a:pt x="15118" y="2069"/>
                    </a:cubicBezTo>
                    <a:cubicBezTo>
                      <a:pt x="15118" y="3212"/>
                      <a:pt x="16050" y="4138"/>
                      <a:pt x="17199" y="4138"/>
                    </a:cubicBezTo>
                    <a:cubicBezTo>
                      <a:pt x="18348" y="4138"/>
                      <a:pt x="19279" y="3212"/>
                      <a:pt x="19279" y="2069"/>
                    </a:cubicBezTo>
                    <a:cubicBezTo>
                      <a:pt x="19279" y="926"/>
                      <a:pt x="18348" y="0"/>
                      <a:pt x="17199" y="0"/>
                    </a:cubicBezTo>
                    <a:close/>
                    <a:moveTo>
                      <a:pt x="0" y="16671"/>
                    </a:moveTo>
                    <a:cubicBezTo>
                      <a:pt x="7199" y="21600"/>
                      <a:pt x="14401" y="21600"/>
                      <a:pt x="21600" y="16671"/>
                    </a:cubicBezTo>
                  </a:path>
                </a:pathLst>
              </a:custGeom>
              <a:noFill/>
              <a:ln w="952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36906" name="Group 30"/>
            <p:cNvGrpSpPr>
              <a:grpSpLocks/>
            </p:cNvGrpSpPr>
            <p:nvPr/>
          </p:nvGrpSpPr>
          <p:grpSpPr bwMode="auto">
            <a:xfrm>
              <a:off x="1911" y="1368"/>
              <a:ext cx="263" cy="370"/>
              <a:chOff x="0" y="0"/>
              <a:chExt cx="262" cy="369"/>
            </a:xfrm>
          </p:grpSpPr>
          <p:sp>
            <p:nvSpPr>
              <p:cNvPr id="36923" name="AutoShape 26"/>
              <p:cNvSpPr>
                <a:spLocks/>
              </p:cNvSpPr>
              <p:nvPr/>
            </p:nvSpPr>
            <p:spPr bwMode="auto">
              <a:xfrm>
                <a:off x="0" y="0"/>
                <a:ext cx="262" cy="369"/>
              </a:xfrm>
              <a:custGeom>
                <a:avLst/>
                <a:gdLst>
                  <a:gd name="T0" fmla="*/ 2 w 21600"/>
                  <a:gd name="T1" fmla="*/ 0 h 21600"/>
                  <a:gd name="T2" fmla="*/ 0 w 21600"/>
                  <a:gd name="T3" fmla="*/ 3 h 21600"/>
                  <a:gd name="T4" fmla="*/ 2 w 21600"/>
                  <a:gd name="T5" fmla="*/ 6 h 21600"/>
                  <a:gd name="T6" fmla="*/ 3 w 21600"/>
                  <a:gd name="T7" fmla="*/ 3 h 21600"/>
                  <a:gd name="T8" fmla="*/ 2 w 21600"/>
                  <a:gd name="T9" fmla="*/ 0 h 21600"/>
                  <a:gd name="T10" fmla="*/ 2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0"/>
                    </a:moveTo>
                  </a:path>
                </a:pathLst>
              </a:custGeom>
              <a:solidFill>
                <a:srgbClr val="FFCC99"/>
              </a:solidFill>
              <a:ln w="9525" cap="flat">
                <a:solidFill>
                  <a:schemeClr val="tx1"/>
                </a:solidFill>
                <a:prstDash val="solid"/>
                <a:round/>
                <a:headEnd type="none" w="med" len="med"/>
                <a:tailEnd type="none" w="med" len="med"/>
              </a:ln>
            </p:spPr>
            <p:txBody>
              <a:bodyPr lIns="0" tIns="0" rIns="0" bIns="0"/>
              <a:lstStyle/>
              <a:p>
                <a:endParaRPr lang="en-US"/>
              </a:p>
            </p:txBody>
          </p:sp>
          <p:sp>
            <p:nvSpPr>
              <p:cNvPr id="36924" name="AutoShape 27"/>
              <p:cNvSpPr>
                <a:spLocks/>
              </p:cNvSpPr>
              <p:nvPr/>
            </p:nvSpPr>
            <p:spPr bwMode="auto">
              <a:xfrm>
                <a:off x="75" y="110"/>
                <a:ext cx="28" cy="3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0"/>
                    </a:moveTo>
                  </a:path>
                </a:pathLst>
              </a:custGeom>
              <a:solidFill>
                <a:srgbClr val="CCA37A"/>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6925" name="AutoShape 28"/>
              <p:cNvSpPr>
                <a:spLocks/>
              </p:cNvSpPr>
              <p:nvPr/>
            </p:nvSpPr>
            <p:spPr bwMode="auto">
              <a:xfrm>
                <a:off x="159" y="110"/>
                <a:ext cx="28" cy="3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0"/>
                    </a:moveTo>
                  </a:path>
                </a:pathLst>
              </a:custGeom>
              <a:solidFill>
                <a:srgbClr val="CCA37A"/>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6926" name="AutoShape 29"/>
              <p:cNvSpPr>
                <a:spLocks/>
              </p:cNvSpPr>
              <p:nvPr/>
            </p:nvSpPr>
            <p:spPr bwMode="auto">
              <a:xfrm>
                <a:off x="60" y="110"/>
                <a:ext cx="142" cy="190"/>
              </a:xfrm>
              <a:custGeom>
                <a:avLst/>
                <a:gdLst>
                  <a:gd name="T0" fmla="*/ 0 w 21600"/>
                  <a:gd name="T1" fmla="*/ 0 h 20368"/>
                  <a:gd name="T2" fmla="*/ 0 w 21600"/>
                  <a:gd name="T3" fmla="*/ 0 h 20368"/>
                  <a:gd name="T4" fmla="*/ 0 w 21600"/>
                  <a:gd name="T5" fmla="*/ 0 h 20368"/>
                  <a:gd name="T6" fmla="*/ 0 w 21600"/>
                  <a:gd name="T7" fmla="*/ 0 h 20368"/>
                  <a:gd name="T8" fmla="*/ 0 w 21600"/>
                  <a:gd name="T9" fmla="*/ 0 h 20368"/>
                  <a:gd name="T10" fmla="*/ 1 w 21600"/>
                  <a:gd name="T11" fmla="*/ 0 h 20368"/>
                  <a:gd name="T12" fmla="*/ 1 w 21600"/>
                  <a:gd name="T13" fmla="*/ 0 h 20368"/>
                  <a:gd name="T14" fmla="*/ 1 w 21600"/>
                  <a:gd name="T15" fmla="*/ 0 h 20368"/>
                  <a:gd name="T16" fmla="*/ 1 w 21600"/>
                  <a:gd name="T17" fmla="*/ 0 h 20368"/>
                  <a:gd name="T18" fmla="*/ 1 w 21600"/>
                  <a:gd name="T19" fmla="*/ 0 h 20368"/>
                  <a:gd name="T20" fmla="*/ 0 w 21600"/>
                  <a:gd name="T21" fmla="*/ 1 h 20368"/>
                  <a:gd name="T22" fmla="*/ 1 w 21600"/>
                  <a:gd name="T23" fmla="*/ 1 h 2036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600" h="20368">
                    <a:moveTo>
                      <a:pt x="4401" y="0"/>
                    </a:moveTo>
                    <a:cubicBezTo>
                      <a:pt x="3252" y="0"/>
                      <a:pt x="2321" y="926"/>
                      <a:pt x="2321" y="2069"/>
                    </a:cubicBezTo>
                    <a:cubicBezTo>
                      <a:pt x="2321" y="3212"/>
                      <a:pt x="3252" y="4138"/>
                      <a:pt x="4401" y="4138"/>
                    </a:cubicBezTo>
                    <a:cubicBezTo>
                      <a:pt x="5550" y="4138"/>
                      <a:pt x="6482" y="3212"/>
                      <a:pt x="6482" y="2069"/>
                    </a:cubicBezTo>
                    <a:cubicBezTo>
                      <a:pt x="6482" y="926"/>
                      <a:pt x="5550" y="0"/>
                      <a:pt x="4401" y="0"/>
                    </a:cubicBezTo>
                    <a:close/>
                    <a:moveTo>
                      <a:pt x="17199" y="0"/>
                    </a:moveTo>
                    <a:cubicBezTo>
                      <a:pt x="16050" y="0"/>
                      <a:pt x="15118" y="926"/>
                      <a:pt x="15118" y="2069"/>
                    </a:cubicBezTo>
                    <a:cubicBezTo>
                      <a:pt x="15118" y="3212"/>
                      <a:pt x="16050" y="4138"/>
                      <a:pt x="17199" y="4138"/>
                    </a:cubicBezTo>
                    <a:cubicBezTo>
                      <a:pt x="18348" y="4138"/>
                      <a:pt x="19279" y="3212"/>
                      <a:pt x="19279" y="2069"/>
                    </a:cubicBezTo>
                    <a:cubicBezTo>
                      <a:pt x="19279" y="926"/>
                      <a:pt x="18348" y="0"/>
                      <a:pt x="17199" y="0"/>
                    </a:cubicBezTo>
                    <a:close/>
                    <a:moveTo>
                      <a:pt x="0" y="16671"/>
                    </a:moveTo>
                    <a:cubicBezTo>
                      <a:pt x="7199" y="21600"/>
                      <a:pt x="14401" y="21600"/>
                      <a:pt x="21600" y="16671"/>
                    </a:cubicBezTo>
                  </a:path>
                </a:pathLst>
              </a:custGeom>
              <a:noFill/>
              <a:ln w="952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36907" name="Group 35"/>
            <p:cNvGrpSpPr>
              <a:grpSpLocks/>
            </p:cNvGrpSpPr>
            <p:nvPr/>
          </p:nvGrpSpPr>
          <p:grpSpPr bwMode="auto">
            <a:xfrm>
              <a:off x="1107" y="1368"/>
              <a:ext cx="263" cy="370"/>
              <a:chOff x="0" y="0"/>
              <a:chExt cx="262" cy="369"/>
            </a:xfrm>
          </p:grpSpPr>
          <p:sp>
            <p:nvSpPr>
              <p:cNvPr id="36919" name="AutoShape 31"/>
              <p:cNvSpPr>
                <a:spLocks/>
              </p:cNvSpPr>
              <p:nvPr/>
            </p:nvSpPr>
            <p:spPr bwMode="auto">
              <a:xfrm>
                <a:off x="0" y="0"/>
                <a:ext cx="262" cy="369"/>
              </a:xfrm>
              <a:custGeom>
                <a:avLst/>
                <a:gdLst>
                  <a:gd name="T0" fmla="*/ 2 w 21600"/>
                  <a:gd name="T1" fmla="*/ 0 h 21600"/>
                  <a:gd name="T2" fmla="*/ 0 w 21600"/>
                  <a:gd name="T3" fmla="*/ 3 h 21600"/>
                  <a:gd name="T4" fmla="*/ 2 w 21600"/>
                  <a:gd name="T5" fmla="*/ 6 h 21600"/>
                  <a:gd name="T6" fmla="*/ 3 w 21600"/>
                  <a:gd name="T7" fmla="*/ 3 h 21600"/>
                  <a:gd name="T8" fmla="*/ 2 w 21600"/>
                  <a:gd name="T9" fmla="*/ 0 h 21600"/>
                  <a:gd name="T10" fmla="*/ 2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0"/>
                    </a:moveTo>
                  </a:path>
                </a:pathLst>
              </a:custGeom>
              <a:solidFill>
                <a:srgbClr val="00FF00"/>
              </a:solidFill>
              <a:ln w="9525" cap="flat">
                <a:solidFill>
                  <a:schemeClr val="tx1"/>
                </a:solidFill>
                <a:prstDash val="solid"/>
                <a:round/>
                <a:headEnd type="none" w="med" len="med"/>
                <a:tailEnd type="none" w="med" len="med"/>
              </a:ln>
            </p:spPr>
            <p:txBody>
              <a:bodyPr lIns="0" tIns="0" rIns="0" bIns="0"/>
              <a:lstStyle/>
              <a:p>
                <a:endParaRPr lang="en-US"/>
              </a:p>
            </p:txBody>
          </p:sp>
          <p:sp>
            <p:nvSpPr>
              <p:cNvPr id="36920" name="AutoShape 32"/>
              <p:cNvSpPr>
                <a:spLocks/>
              </p:cNvSpPr>
              <p:nvPr/>
            </p:nvSpPr>
            <p:spPr bwMode="auto">
              <a:xfrm>
                <a:off x="75" y="110"/>
                <a:ext cx="28" cy="3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0"/>
                    </a:moveTo>
                  </a:path>
                </a:pathLst>
              </a:custGeom>
              <a:solidFill>
                <a:srgbClr val="00CC00"/>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6921" name="AutoShape 33"/>
              <p:cNvSpPr>
                <a:spLocks/>
              </p:cNvSpPr>
              <p:nvPr/>
            </p:nvSpPr>
            <p:spPr bwMode="auto">
              <a:xfrm>
                <a:off x="159" y="110"/>
                <a:ext cx="28" cy="3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0"/>
                    </a:moveTo>
                  </a:path>
                </a:pathLst>
              </a:custGeom>
              <a:solidFill>
                <a:srgbClr val="00CC00"/>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36922" name="AutoShape 34"/>
              <p:cNvSpPr>
                <a:spLocks/>
              </p:cNvSpPr>
              <p:nvPr/>
            </p:nvSpPr>
            <p:spPr bwMode="auto">
              <a:xfrm>
                <a:off x="60" y="110"/>
                <a:ext cx="142" cy="190"/>
              </a:xfrm>
              <a:custGeom>
                <a:avLst/>
                <a:gdLst>
                  <a:gd name="T0" fmla="*/ 0 w 21600"/>
                  <a:gd name="T1" fmla="*/ 0 h 20368"/>
                  <a:gd name="T2" fmla="*/ 0 w 21600"/>
                  <a:gd name="T3" fmla="*/ 0 h 20368"/>
                  <a:gd name="T4" fmla="*/ 0 w 21600"/>
                  <a:gd name="T5" fmla="*/ 0 h 20368"/>
                  <a:gd name="T6" fmla="*/ 0 w 21600"/>
                  <a:gd name="T7" fmla="*/ 0 h 20368"/>
                  <a:gd name="T8" fmla="*/ 0 w 21600"/>
                  <a:gd name="T9" fmla="*/ 0 h 20368"/>
                  <a:gd name="T10" fmla="*/ 1 w 21600"/>
                  <a:gd name="T11" fmla="*/ 0 h 20368"/>
                  <a:gd name="T12" fmla="*/ 1 w 21600"/>
                  <a:gd name="T13" fmla="*/ 0 h 20368"/>
                  <a:gd name="T14" fmla="*/ 1 w 21600"/>
                  <a:gd name="T15" fmla="*/ 0 h 20368"/>
                  <a:gd name="T16" fmla="*/ 1 w 21600"/>
                  <a:gd name="T17" fmla="*/ 0 h 20368"/>
                  <a:gd name="T18" fmla="*/ 1 w 21600"/>
                  <a:gd name="T19" fmla="*/ 0 h 20368"/>
                  <a:gd name="T20" fmla="*/ 0 w 21600"/>
                  <a:gd name="T21" fmla="*/ 1 h 20368"/>
                  <a:gd name="T22" fmla="*/ 1 w 21600"/>
                  <a:gd name="T23" fmla="*/ 1 h 2036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600" h="20368">
                    <a:moveTo>
                      <a:pt x="4401" y="0"/>
                    </a:moveTo>
                    <a:cubicBezTo>
                      <a:pt x="3252" y="0"/>
                      <a:pt x="2321" y="926"/>
                      <a:pt x="2321" y="2069"/>
                    </a:cubicBezTo>
                    <a:cubicBezTo>
                      <a:pt x="2321" y="3212"/>
                      <a:pt x="3252" y="4138"/>
                      <a:pt x="4401" y="4138"/>
                    </a:cubicBezTo>
                    <a:cubicBezTo>
                      <a:pt x="5550" y="4138"/>
                      <a:pt x="6482" y="3212"/>
                      <a:pt x="6482" y="2069"/>
                    </a:cubicBezTo>
                    <a:cubicBezTo>
                      <a:pt x="6482" y="926"/>
                      <a:pt x="5550" y="0"/>
                      <a:pt x="4401" y="0"/>
                    </a:cubicBezTo>
                    <a:close/>
                    <a:moveTo>
                      <a:pt x="17199" y="0"/>
                    </a:moveTo>
                    <a:cubicBezTo>
                      <a:pt x="16050" y="0"/>
                      <a:pt x="15118" y="926"/>
                      <a:pt x="15118" y="2069"/>
                    </a:cubicBezTo>
                    <a:cubicBezTo>
                      <a:pt x="15118" y="3212"/>
                      <a:pt x="16050" y="4138"/>
                      <a:pt x="17199" y="4138"/>
                    </a:cubicBezTo>
                    <a:cubicBezTo>
                      <a:pt x="18348" y="4138"/>
                      <a:pt x="19279" y="3212"/>
                      <a:pt x="19279" y="2069"/>
                    </a:cubicBezTo>
                    <a:cubicBezTo>
                      <a:pt x="19279" y="926"/>
                      <a:pt x="18348" y="0"/>
                      <a:pt x="17199" y="0"/>
                    </a:cubicBezTo>
                    <a:close/>
                    <a:moveTo>
                      <a:pt x="0" y="16671"/>
                    </a:moveTo>
                    <a:cubicBezTo>
                      <a:pt x="7199" y="21600"/>
                      <a:pt x="14401" y="21600"/>
                      <a:pt x="21600" y="16671"/>
                    </a:cubicBezTo>
                  </a:path>
                </a:pathLst>
              </a:custGeom>
              <a:noFill/>
              <a:ln w="952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36908" name="Line 36"/>
            <p:cNvSpPr>
              <a:spLocks noChangeShapeType="1"/>
            </p:cNvSpPr>
            <p:nvPr/>
          </p:nvSpPr>
          <p:spPr bwMode="auto">
            <a:xfrm rot="10800000" flipH="1">
              <a:off x="1660" y="609"/>
              <a:ext cx="2" cy="152"/>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6909" name="Line 37"/>
            <p:cNvSpPr>
              <a:spLocks noChangeShapeType="1"/>
            </p:cNvSpPr>
            <p:nvPr/>
          </p:nvSpPr>
          <p:spPr bwMode="auto">
            <a:xfrm rot="10800000" flipH="1">
              <a:off x="771" y="304"/>
              <a:ext cx="100" cy="152"/>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6910" name="Line 38"/>
            <p:cNvSpPr>
              <a:spLocks noChangeShapeType="1"/>
            </p:cNvSpPr>
            <p:nvPr/>
          </p:nvSpPr>
          <p:spPr bwMode="auto">
            <a:xfrm rot="10800000" flipH="1">
              <a:off x="2413" y="760"/>
              <a:ext cx="101" cy="152"/>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6911" name="Line 39"/>
            <p:cNvSpPr>
              <a:spLocks noChangeShapeType="1"/>
            </p:cNvSpPr>
            <p:nvPr/>
          </p:nvSpPr>
          <p:spPr bwMode="auto">
            <a:xfrm>
              <a:off x="2413" y="304"/>
              <a:ext cx="101" cy="152"/>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6912" name="Line 40"/>
            <p:cNvSpPr>
              <a:spLocks noChangeShapeType="1"/>
            </p:cNvSpPr>
            <p:nvPr/>
          </p:nvSpPr>
          <p:spPr bwMode="auto">
            <a:xfrm>
              <a:off x="784" y="694"/>
              <a:ext cx="101" cy="152"/>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6913" name="Line 41"/>
            <p:cNvSpPr>
              <a:spLocks noChangeShapeType="1"/>
            </p:cNvSpPr>
            <p:nvPr/>
          </p:nvSpPr>
          <p:spPr bwMode="auto">
            <a:xfrm rot="10800000" flipH="1">
              <a:off x="1646" y="1216"/>
              <a:ext cx="1" cy="152"/>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6914" name="Line 42"/>
            <p:cNvSpPr>
              <a:spLocks noChangeShapeType="1"/>
            </p:cNvSpPr>
            <p:nvPr/>
          </p:nvSpPr>
          <p:spPr bwMode="auto">
            <a:xfrm rot="10800000" flipH="1">
              <a:off x="2048" y="1216"/>
              <a:ext cx="1" cy="152"/>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6915" name="Line 43"/>
            <p:cNvSpPr>
              <a:spLocks noChangeShapeType="1"/>
            </p:cNvSpPr>
            <p:nvPr/>
          </p:nvSpPr>
          <p:spPr bwMode="auto">
            <a:xfrm rot="10800000" flipH="1">
              <a:off x="1208" y="1216"/>
              <a:ext cx="1" cy="152"/>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36916" name="Group 46"/>
            <p:cNvGrpSpPr>
              <a:grpSpLocks/>
            </p:cNvGrpSpPr>
            <p:nvPr/>
          </p:nvGrpSpPr>
          <p:grpSpPr bwMode="auto">
            <a:xfrm>
              <a:off x="53" y="1967"/>
              <a:ext cx="3314" cy="456"/>
              <a:chOff x="0" y="0"/>
              <a:chExt cx="3314" cy="456"/>
            </a:xfrm>
          </p:grpSpPr>
          <p:sp>
            <p:nvSpPr>
              <p:cNvPr id="36917" name="Rectangle 44"/>
              <p:cNvSpPr>
                <a:spLocks/>
              </p:cNvSpPr>
              <p:nvPr/>
            </p:nvSpPr>
            <p:spPr bwMode="auto">
              <a:xfrm>
                <a:off x="0" y="0"/>
                <a:ext cx="3314" cy="456"/>
              </a:xfrm>
              <a:prstGeom prst="rect">
                <a:avLst/>
              </a:prstGeom>
              <a:solidFill>
                <a:srgbClr val="FFFFFF"/>
              </a:solidFill>
              <a:ln>
                <a:noFill/>
              </a:ln>
              <a:extLst>
                <a:ext uri="{91240B29-F687-4F45-9708-019B960494DF}">
                  <a14:hiddenLine xmlns:a14="http://schemas.microsoft.com/office/drawing/2010/main" w="12700">
                    <a:solidFill>
                      <a:srgbClr val="0000FF"/>
                    </a:solidFill>
                    <a:miter lim="800000"/>
                    <a:headEnd/>
                    <a:tailEnd/>
                  </a14:hiddenLine>
                </a:ext>
              </a:extLst>
            </p:spPr>
            <p:txBody>
              <a:bodyPr lIns="0" tIns="0" rIns="0" bIns="0"/>
              <a:lstStyle/>
              <a:p>
                <a:endParaRPr lang="en-US"/>
              </a:p>
            </p:txBody>
          </p:sp>
          <p:sp>
            <p:nvSpPr>
              <p:cNvPr id="36918" name="Rectangle 45"/>
              <p:cNvSpPr>
                <a:spLocks/>
              </p:cNvSpPr>
              <p:nvPr/>
            </p:nvSpPr>
            <p:spPr bwMode="auto">
              <a:xfrm>
                <a:off x="0" y="0"/>
                <a:ext cx="3314"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lgn="ctr"/>
                <a:r>
                  <a:rPr lang="en-US" sz="1400" b="1" dirty="0">
                    <a:solidFill>
                      <a:srgbClr val="000080"/>
                    </a:solidFill>
                  </a:rPr>
                  <a:t>Figure 1.10: </a:t>
                </a:r>
                <a:r>
                  <a:rPr lang="sr-Latn-RS" sz="1400" b="1" dirty="0" smtClean="0">
                    <a:solidFill>
                      <a:srgbClr val="000080"/>
                    </a:solidFill>
                  </a:rPr>
                  <a:t>Opšta struktura SBZ</a:t>
                </a:r>
                <a:endParaRPr lang="en-US" sz="1400" b="1" dirty="0">
                  <a:solidFill>
                    <a:srgbClr val="000080"/>
                  </a:solidFill>
                </a:endParaRPr>
              </a:p>
            </p:txBody>
          </p:sp>
        </p:grpSp>
      </p:grpSp>
      <p:grpSp>
        <p:nvGrpSpPr>
          <p:cNvPr id="36871" name="Group 54"/>
          <p:cNvGrpSpPr>
            <a:grpSpLocks/>
          </p:cNvGrpSpPr>
          <p:nvPr/>
        </p:nvGrpSpPr>
        <p:grpSpPr bwMode="auto">
          <a:xfrm>
            <a:off x="6297613" y="1243013"/>
            <a:ext cx="1981200" cy="1620837"/>
            <a:chOff x="0" y="0"/>
            <a:chExt cx="1247" cy="1020"/>
          </a:xfrm>
        </p:grpSpPr>
        <p:sp>
          <p:nvSpPr>
            <p:cNvPr id="36893" name="AutoShape 48"/>
            <p:cNvSpPr>
              <a:spLocks/>
            </p:cNvSpPr>
            <p:nvPr/>
          </p:nvSpPr>
          <p:spPr bwMode="auto">
            <a:xfrm>
              <a:off x="0" y="0"/>
              <a:ext cx="1247" cy="815"/>
            </a:xfrm>
            <a:custGeom>
              <a:avLst/>
              <a:gdLst>
                <a:gd name="T0" fmla="*/ 7 w 21264"/>
                <a:gd name="T1" fmla="*/ 11 h 20623"/>
                <a:gd name="T2" fmla="*/ 0 w 21264"/>
                <a:gd name="T3" fmla="*/ 16 h 20623"/>
                <a:gd name="T4" fmla="*/ 4 w 21264"/>
                <a:gd name="T5" fmla="*/ 19 h 20623"/>
                <a:gd name="T6" fmla="*/ 4 w 21264"/>
                <a:gd name="T7" fmla="*/ 19 h 20623"/>
                <a:gd name="T8" fmla="*/ 4 w 21264"/>
                <a:gd name="T9" fmla="*/ 25 h 20623"/>
                <a:gd name="T10" fmla="*/ 10 w 21264"/>
                <a:gd name="T11" fmla="*/ 26 h 20623"/>
                <a:gd name="T12" fmla="*/ 10 w 21264"/>
                <a:gd name="T13" fmla="*/ 26 h 20623"/>
                <a:gd name="T14" fmla="*/ 28 w 21264"/>
                <a:gd name="T15" fmla="*/ 29 h 20623"/>
                <a:gd name="T16" fmla="*/ 28 w 21264"/>
                <a:gd name="T17" fmla="*/ 29 h 20623"/>
                <a:gd name="T18" fmla="*/ 28 w 21264"/>
                <a:gd name="T19" fmla="*/ 29 h 20623"/>
                <a:gd name="T20" fmla="*/ 44 w 21264"/>
                <a:gd name="T21" fmla="*/ 31 h 20623"/>
                <a:gd name="T22" fmla="*/ 48 w 21264"/>
                <a:gd name="T23" fmla="*/ 27 h 20623"/>
                <a:gd name="T24" fmla="*/ 48 w 21264"/>
                <a:gd name="T25" fmla="*/ 27 h 20623"/>
                <a:gd name="T26" fmla="*/ 62 w 21264"/>
                <a:gd name="T27" fmla="*/ 25 h 20623"/>
                <a:gd name="T28" fmla="*/ 63 w 21264"/>
                <a:gd name="T29" fmla="*/ 22 h 20623"/>
                <a:gd name="T30" fmla="*/ 63 w 21264"/>
                <a:gd name="T31" fmla="*/ 22 h 20623"/>
                <a:gd name="T32" fmla="*/ 73 w 21264"/>
                <a:gd name="T33" fmla="*/ 15 h 20623"/>
                <a:gd name="T34" fmla="*/ 71 w 21264"/>
                <a:gd name="T35" fmla="*/ 11 h 20623"/>
                <a:gd name="T36" fmla="*/ 71 w 21264"/>
                <a:gd name="T37" fmla="*/ 11 h 20623"/>
                <a:gd name="T38" fmla="*/ 66 w 21264"/>
                <a:gd name="T39" fmla="*/ 4 h 20623"/>
                <a:gd name="T40" fmla="*/ 65 w 21264"/>
                <a:gd name="T41" fmla="*/ 4 h 20623"/>
                <a:gd name="T42" fmla="*/ 65 w 21264"/>
                <a:gd name="T43" fmla="*/ 4 h 20623"/>
                <a:gd name="T44" fmla="*/ 55 w 21264"/>
                <a:gd name="T45" fmla="*/ 0 h 20623"/>
                <a:gd name="T46" fmla="*/ 50 w 21264"/>
                <a:gd name="T47" fmla="*/ 2 h 20623"/>
                <a:gd name="T48" fmla="*/ 50 w 21264"/>
                <a:gd name="T49" fmla="*/ 2 h 20623"/>
                <a:gd name="T50" fmla="*/ 40 w 21264"/>
                <a:gd name="T51" fmla="*/ 1 h 20623"/>
                <a:gd name="T52" fmla="*/ 38 w 21264"/>
                <a:gd name="T53" fmla="*/ 2 h 20623"/>
                <a:gd name="T54" fmla="*/ 38 w 21264"/>
                <a:gd name="T55" fmla="*/ 3 h 20623"/>
                <a:gd name="T56" fmla="*/ 25 w 21264"/>
                <a:gd name="T57" fmla="*/ 3 h 20623"/>
                <a:gd name="T58" fmla="*/ 24 w 21264"/>
                <a:gd name="T59" fmla="*/ 4 h 20623"/>
                <a:gd name="T60" fmla="*/ 24 w 21264"/>
                <a:gd name="T61" fmla="*/ 4 h 20623"/>
                <a:gd name="T62" fmla="*/ 8 w 21264"/>
                <a:gd name="T63" fmla="*/ 6 h 20623"/>
                <a:gd name="T64" fmla="*/ 7 w 21264"/>
                <a:gd name="T65" fmla="*/ 11 h 20623"/>
                <a:gd name="T66" fmla="*/ 7 w 21264"/>
                <a:gd name="T67" fmla="*/ 11 h 20623"/>
                <a:gd name="T68" fmla="*/ 7 w 21264"/>
                <a:gd name="T69" fmla="*/ 11 h 2062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264" h="20623">
                  <a:moveTo>
                    <a:pt x="1919" y="6857"/>
                  </a:moveTo>
                  <a:cubicBezTo>
                    <a:pt x="744" y="7018"/>
                    <a:pt x="-110" y="8412"/>
                    <a:pt x="11" y="9971"/>
                  </a:cubicBezTo>
                  <a:cubicBezTo>
                    <a:pt x="81" y="10871"/>
                    <a:pt x="470" y="11672"/>
                    <a:pt x="1058" y="12130"/>
                  </a:cubicBezTo>
                  <a:lnTo>
                    <a:pt x="1047" y="12097"/>
                  </a:lnTo>
                  <a:cubicBezTo>
                    <a:pt x="237" y="13237"/>
                    <a:pt x="282" y="15025"/>
                    <a:pt x="1147" y="16091"/>
                  </a:cubicBezTo>
                  <a:cubicBezTo>
                    <a:pt x="1608" y="16659"/>
                    <a:pt x="2236" y="16931"/>
                    <a:pt x="2864" y="16834"/>
                  </a:cubicBezTo>
                  <a:lnTo>
                    <a:pt x="2853" y="16853"/>
                  </a:lnTo>
                  <a:cubicBezTo>
                    <a:pt x="3897" y="19265"/>
                    <a:pt x="6219" y="20100"/>
                    <a:pt x="8040" y="18718"/>
                  </a:cubicBezTo>
                  <a:cubicBezTo>
                    <a:pt x="8063" y="18700"/>
                    <a:pt x="8086" y="18683"/>
                    <a:pt x="8108" y="18665"/>
                  </a:cubicBezTo>
                  <a:lnTo>
                    <a:pt x="8102" y="18668"/>
                  </a:lnTo>
                  <a:cubicBezTo>
                    <a:pt x="9122" y="20688"/>
                    <a:pt x="11186" y="21231"/>
                    <a:pt x="12712" y="19881"/>
                  </a:cubicBezTo>
                  <a:cubicBezTo>
                    <a:pt x="13352" y="19315"/>
                    <a:pt x="13823" y="18473"/>
                    <a:pt x="14046" y="17498"/>
                  </a:cubicBezTo>
                  <a:lnTo>
                    <a:pt x="14050" y="17522"/>
                  </a:lnTo>
                  <a:cubicBezTo>
                    <a:pt x="15384" y="18621"/>
                    <a:pt x="17141" y="18085"/>
                    <a:pt x="17974" y="16325"/>
                  </a:cubicBezTo>
                  <a:cubicBezTo>
                    <a:pt x="18252" y="15737"/>
                    <a:pt x="18401" y="15059"/>
                    <a:pt x="18406" y="14366"/>
                  </a:cubicBezTo>
                  <a:lnTo>
                    <a:pt x="18400" y="14357"/>
                  </a:lnTo>
                  <a:cubicBezTo>
                    <a:pt x="20223" y="14013"/>
                    <a:pt x="21490" y="11783"/>
                    <a:pt x="21229" y="9377"/>
                  </a:cubicBezTo>
                  <a:cubicBezTo>
                    <a:pt x="21148" y="8627"/>
                    <a:pt x="20922" y="7918"/>
                    <a:pt x="20573" y="7318"/>
                  </a:cubicBezTo>
                  <a:lnTo>
                    <a:pt x="20566" y="7316"/>
                  </a:lnTo>
                  <a:cubicBezTo>
                    <a:pt x="21137" y="5554"/>
                    <a:pt x="20520" y="3512"/>
                    <a:pt x="19188" y="2756"/>
                  </a:cubicBezTo>
                  <a:cubicBezTo>
                    <a:pt x="19076" y="2693"/>
                    <a:pt x="18961" y="2640"/>
                    <a:pt x="18843" y="2597"/>
                  </a:cubicBezTo>
                  <a:lnTo>
                    <a:pt x="18852" y="2591"/>
                  </a:lnTo>
                  <a:cubicBezTo>
                    <a:pt x="18618" y="879"/>
                    <a:pt x="17375" y="-258"/>
                    <a:pt x="16075" y="50"/>
                  </a:cubicBezTo>
                  <a:cubicBezTo>
                    <a:pt x="15529" y="180"/>
                    <a:pt x="15034" y="555"/>
                    <a:pt x="14675" y="1113"/>
                  </a:cubicBezTo>
                  <a:lnTo>
                    <a:pt x="14679" y="1117"/>
                  </a:lnTo>
                  <a:cubicBezTo>
                    <a:pt x="13960" y="-129"/>
                    <a:pt x="12611" y="-369"/>
                    <a:pt x="11668" y="582"/>
                  </a:cubicBezTo>
                  <a:cubicBezTo>
                    <a:pt x="11406" y="845"/>
                    <a:pt x="11194" y="1183"/>
                    <a:pt x="11048" y="1572"/>
                  </a:cubicBezTo>
                  <a:lnTo>
                    <a:pt x="11055" y="1618"/>
                  </a:lnTo>
                  <a:cubicBezTo>
                    <a:pt x="10022" y="274"/>
                    <a:pt x="8360" y="291"/>
                    <a:pt x="7343" y="1657"/>
                  </a:cubicBezTo>
                  <a:cubicBezTo>
                    <a:pt x="7165" y="1895"/>
                    <a:pt x="7014" y="2167"/>
                    <a:pt x="6895" y="2463"/>
                  </a:cubicBezTo>
                  <a:lnTo>
                    <a:pt x="6887" y="2485"/>
                  </a:lnTo>
                  <a:cubicBezTo>
                    <a:pt x="5303" y="1260"/>
                    <a:pt x="3266" y="1962"/>
                    <a:pt x="2338" y="4053"/>
                  </a:cubicBezTo>
                  <a:cubicBezTo>
                    <a:pt x="1962" y="4900"/>
                    <a:pt x="1812" y="5889"/>
                    <a:pt x="1913" y="6862"/>
                  </a:cubicBezTo>
                  <a:lnTo>
                    <a:pt x="1919" y="6857"/>
                  </a:lnTo>
                  <a:close/>
                  <a:moveTo>
                    <a:pt x="1919" y="6857"/>
                  </a:moveTo>
                </a:path>
              </a:pathLst>
            </a:custGeom>
            <a:gradFill rotWithShape="0">
              <a:gsLst>
                <a:gs pos="0">
                  <a:srgbClr val="FFFF66"/>
                </a:gs>
                <a:gs pos="50000">
                  <a:srgbClr val="FFFFFF"/>
                </a:gs>
                <a:gs pos="100000">
                  <a:srgbClr val="FFFF66"/>
                </a:gs>
              </a:gsLst>
              <a:lin ang="18900000" scaled="1"/>
            </a:gradFill>
            <a:ln w="9525" cap="flat">
              <a:solidFill>
                <a:schemeClr val="tx1"/>
              </a:solidFill>
              <a:prstDash val="sysDot"/>
              <a:round/>
              <a:headEnd type="none" w="med" len="med"/>
              <a:tailEnd type="none" w="med" len="med"/>
            </a:ln>
          </p:spPr>
          <p:txBody>
            <a:bodyPr lIns="0" tIns="0" rIns="0" bIns="0"/>
            <a:lstStyle/>
            <a:p>
              <a:endParaRPr lang="en-US"/>
            </a:p>
          </p:txBody>
        </p:sp>
        <p:sp>
          <p:nvSpPr>
            <p:cNvPr id="36894" name="AutoShape 49"/>
            <p:cNvSpPr>
              <a:spLocks/>
            </p:cNvSpPr>
            <p:nvPr/>
          </p:nvSpPr>
          <p:spPr bwMode="auto">
            <a:xfrm>
              <a:off x="117" y="753"/>
              <a:ext cx="208" cy="136"/>
            </a:xfrm>
            <a:custGeom>
              <a:avLst/>
              <a:gdLst>
                <a:gd name="T0" fmla="*/ 1 w 21600"/>
                <a:gd name="T1" fmla="*/ 0 h 21600"/>
                <a:gd name="T2" fmla="*/ 0 w 21600"/>
                <a:gd name="T3" fmla="*/ 0 h 21600"/>
                <a:gd name="T4" fmla="*/ 1 w 21600"/>
                <a:gd name="T5" fmla="*/ 1 h 21600"/>
                <a:gd name="T6" fmla="*/ 2 w 21600"/>
                <a:gd name="T7" fmla="*/ 0 h 21600"/>
                <a:gd name="T8" fmla="*/ 1 w 21600"/>
                <a:gd name="T9" fmla="*/ 0 h 21600"/>
                <a:gd name="T10" fmla="*/ 1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0"/>
                  </a:moveTo>
                </a:path>
              </a:pathLst>
            </a:custGeom>
            <a:gradFill rotWithShape="0">
              <a:gsLst>
                <a:gs pos="0">
                  <a:srgbClr val="FFFF66"/>
                </a:gs>
                <a:gs pos="50000">
                  <a:srgbClr val="FFFFFF"/>
                </a:gs>
                <a:gs pos="100000">
                  <a:srgbClr val="FFFF66"/>
                </a:gs>
              </a:gsLst>
              <a:lin ang="18900000" scaled="1"/>
            </a:gradFill>
            <a:ln w="9525" cap="flat">
              <a:solidFill>
                <a:schemeClr val="tx1"/>
              </a:solidFill>
              <a:prstDash val="sysDot"/>
              <a:round/>
              <a:headEnd type="none" w="med" len="med"/>
              <a:tailEnd type="none" w="med" len="med"/>
            </a:ln>
          </p:spPr>
          <p:txBody>
            <a:bodyPr lIns="0" tIns="0" rIns="0" bIns="0"/>
            <a:lstStyle/>
            <a:p>
              <a:endParaRPr lang="en-US"/>
            </a:p>
          </p:txBody>
        </p:sp>
        <p:sp>
          <p:nvSpPr>
            <p:cNvPr id="36895" name="AutoShape 50"/>
            <p:cNvSpPr>
              <a:spLocks/>
            </p:cNvSpPr>
            <p:nvPr/>
          </p:nvSpPr>
          <p:spPr bwMode="auto">
            <a:xfrm>
              <a:off x="47" y="883"/>
              <a:ext cx="139" cy="91"/>
            </a:xfrm>
            <a:custGeom>
              <a:avLst/>
              <a:gdLst>
                <a:gd name="T0" fmla="*/ 0 w 21600"/>
                <a:gd name="T1" fmla="*/ 0 h 21600"/>
                <a:gd name="T2" fmla="*/ 0 w 21600"/>
                <a:gd name="T3" fmla="*/ 0 h 21600"/>
                <a:gd name="T4" fmla="*/ 0 w 21600"/>
                <a:gd name="T5" fmla="*/ 0 h 21600"/>
                <a:gd name="T6" fmla="*/ 1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0"/>
                  </a:moveTo>
                </a:path>
              </a:pathLst>
            </a:custGeom>
            <a:gradFill rotWithShape="0">
              <a:gsLst>
                <a:gs pos="0">
                  <a:srgbClr val="FFFF66"/>
                </a:gs>
                <a:gs pos="50000">
                  <a:srgbClr val="FFFFFF"/>
                </a:gs>
                <a:gs pos="100000">
                  <a:srgbClr val="FFFF66"/>
                </a:gs>
              </a:gsLst>
              <a:lin ang="18900000" scaled="1"/>
            </a:gradFill>
            <a:ln w="9525" cap="flat">
              <a:solidFill>
                <a:schemeClr val="tx1"/>
              </a:solidFill>
              <a:prstDash val="sysDot"/>
              <a:round/>
              <a:headEnd type="none" w="med" len="med"/>
              <a:tailEnd type="none" w="med" len="med"/>
            </a:ln>
          </p:spPr>
          <p:txBody>
            <a:bodyPr lIns="0" tIns="0" rIns="0" bIns="0"/>
            <a:lstStyle/>
            <a:p>
              <a:endParaRPr lang="en-US"/>
            </a:p>
          </p:txBody>
        </p:sp>
        <p:sp>
          <p:nvSpPr>
            <p:cNvPr id="36896" name="AutoShape 51"/>
            <p:cNvSpPr>
              <a:spLocks/>
            </p:cNvSpPr>
            <p:nvPr/>
          </p:nvSpPr>
          <p:spPr bwMode="auto">
            <a:xfrm>
              <a:off x="15" y="975"/>
              <a:ext cx="69" cy="4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0"/>
                  </a:moveTo>
                </a:path>
              </a:pathLst>
            </a:custGeom>
            <a:gradFill rotWithShape="0">
              <a:gsLst>
                <a:gs pos="0">
                  <a:srgbClr val="FFFF66"/>
                </a:gs>
                <a:gs pos="50000">
                  <a:srgbClr val="FFFFFF"/>
                </a:gs>
                <a:gs pos="100000">
                  <a:srgbClr val="FFFF66"/>
                </a:gs>
              </a:gsLst>
              <a:lin ang="18900000" scaled="1"/>
            </a:gradFill>
            <a:ln w="9525" cap="flat">
              <a:solidFill>
                <a:schemeClr val="tx1"/>
              </a:solidFill>
              <a:prstDash val="sysDot"/>
              <a:round/>
              <a:headEnd type="none" w="med" len="med"/>
              <a:tailEnd type="none" w="med" len="med"/>
            </a:ln>
          </p:spPr>
          <p:txBody>
            <a:bodyPr lIns="0" tIns="0" rIns="0" bIns="0"/>
            <a:lstStyle/>
            <a:p>
              <a:endParaRPr lang="en-US"/>
            </a:p>
          </p:txBody>
        </p:sp>
        <p:sp>
          <p:nvSpPr>
            <p:cNvPr id="36897" name="AutoShape 52"/>
            <p:cNvSpPr>
              <a:spLocks/>
            </p:cNvSpPr>
            <p:nvPr/>
          </p:nvSpPr>
          <p:spPr bwMode="auto">
            <a:xfrm>
              <a:off x="62" y="44"/>
              <a:ext cx="1144" cy="694"/>
            </a:xfrm>
            <a:custGeom>
              <a:avLst/>
              <a:gdLst>
                <a:gd name="T0" fmla="*/ 0 w 21600"/>
                <a:gd name="T1" fmla="*/ 14 h 21600"/>
                <a:gd name="T2" fmla="*/ 4 w 21600"/>
                <a:gd name="T3" fmla="*/ 14 h 21600"/>
                <a:gd name="T4" fmla="*/ 6 w 21600"/>
                <a:gd name="T5" fmla="*/ 20 h 21600"/>
                <a:gd name="T6" fmla="*/ 7 w 21600"/>
                <a:gd name="T7" fmla="*/ 20 h 21600"/>
                <a:gd name="T8" fmla="*/ 21 w 21600"/>
                <a:gd name="T9" fmla="*/ 21 h 21600"/>
                <a:gd name="T10" fmla="*/ 22 w 21600"/>
                <a:gd name="T11" fmla="*/ 22 h 21600"/>
                <a:gd name="T12" fmla="*/ 40 w 21600"/>
                <a:gd name="T13" fmla="*/ 21 h 21600"/>
                <a:gd name="T14" fmla="*/ 41 w 21600"/>
                <a:gd name="T15" fmla="*/ 20 h 21600"/>
                <a:gd name="T16" fmla="*/ 54 w 21600"/>
                <a:gd name="T17" fmla="*/ 17 h 21600"/>
                <a:gd name="T18" fmla="*/ 49 w 21600"/>
                <a:gd name="T19" fmla="*/ 12 h 21600"/>
                <a:gd name="T20" fmla="*/ 58 w 21600"/>
                <a:gd name="T21" fmla="*/ 10 h 21600"/>
                <a:gd name="T22" fmla="*/ 61 w 21600"/>
                <a:gd name="T23" fmla="*/ 8 h 21600"/>
                <a:gd name="T24" fmla="*/ 55 w 21600"/>
                <a:gd name="T25" fmla="*/ 3 h 21600"/>
                <a:gd name="T26" fmla="*/ 55 w 21600"/>
                <a:gd name="T27" fmla="*/ 2 h 21600"/>
                <a:gd name="T28" fmla="*/ 42 w 21600"/>
                <a:gd name="T29" fmla="*/ 0 h 21600"/>
                <a:gd name="T30" fmla="*/ 41 w 21600"/>
                <a:gd name="T31" fmla="*/ 1 h 21600"/>
                <a:gd name="T32" fmla="*/ 31 w 21600"/>
                <a:gd name="T33" fmla="*/ 1 h 21600"/>
                <a:gd name="T34" fmla="*/ 30 w 21600"/>
                <a:gd name="T35" fmla="*/ 1 h 21600"/>
                <a:gd name="T36" fmla="*/ 20 w 21600"/>
                <a:gd name="T37" fmla="*/ 3 h 21600"/>
                <a:gd name="T38" fmla="*/ 18 w 21600"/>
                <a:gd name="T39" fmla="*/ 2 h 21600"/>
                <a:gd name="T40" fmla="*/ 3 w 21600"/>
                <a:gd name="T41" fmla="*/ 7 h 21600"/>
                <a:gd name="T42" fmla="*/ 3 w 21600"/>
                <a:gd name="T43" fmla="*/ 8 h 216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600" h="21600">
                  <a:moveTo>
                    <a:pt x="0" y="13555"/>
                  </a:moveTo>
                  <a:cubicBezTo>
                    <a:pt x="417" y="13915"/>
                    <a:pt x="899" y="14078"/>
                    <a:pt x="1381" y="14023"/>
                  </a:cubicBezTo>
                  <a:moveTo>
                    <a:pt x="2000" y="19344"/>
                  </a:moveTo>
                  <a:cubicBezTo>
                    <a:pt x="2207" y="19308"/>
                    <a:pt x="2410" y="19233"/>
                    <a:pt x="2604" y="19120"/>
                  </a:cubicBezTo>
                  <a:moveTo>
                    <a:pt x="7435" y="20578"/>
                  </a:moveTo>
                  <a:cubicBezTo>
                    <a:pt x="7532" y="20937"/>
                    <a:pt x="7654" y="21279"/>
                    <a:pt x="7799" y="21600"/>
                  </a:cubicBezTo>
                  <a:moveTo>
                    <a:pt x="14381" y="20160"/>
                  </a:moveTo>
                  <a:cubicBezTo>
                    <a:pt x="14456" y="19795"/>
                    <a:pt x="14505" y="19419"/>
                    <a:pt x="14527" y="19039"/>
                  </a:cubicBezTo>
                  <a:moveTo>
                    <a:pt x="19208" y="16307"/>
                  </a:moveTo>
                  <a:cubicBezTo>
                    <a:pt x="19218" y="14526"/>
                    <a:pt x="18528" y="12895"/>
                    <a:pt x="17436" y="12115"/>
                  </a:cubicBezTo>
                  <a:moveTo>
                    <a:pt x="20811" y="9204"/>
                  </a:moveTo>
                  <a:cubicBezTo>
                    <a:pt x="21153" y="8777"/>
                    <a:pt x="21423" y="8239"/>
                    <a:pt x="21600" y="7632"/>
                  </a:cubicBezTo>
                  <a:moveTo>
                    <a:pt x="19744" y="2561"/>
                  </a:moveTo>
                  <a:cubicBezTo>
                    <a:pt x="19747" y="2312"/>
                    <a:pt x="19733" y="2063"/>
                    <a:pt x="19702" y="1818"/>
                  </a:cubicBezTo>
                  <a:moveTo>
                    <a:pt x="15078" y="0"/>
                  </a:moveTo>
                  <a:cubicBezTo>
                    <a:pt x="14912" y="285"/>
                    <a:pt x="14776" y="604"/>
                    <a:pt x="14673" y="947"/>
                  </a:cubicBezTo>
                  <a:moveTo>
                    <a:pt x="11061" y="564"/>
                  </a:moveTo>
                  <a:cubicBezTo>
                    <a:pt x="10973" y="823"/>
                    <a:pt x="10907" y="1098"/>
                    <a:pt x="10865" y="1381"/>
                  </a:cubicBezTo>
                  <a:moveTo>
                    <a:pt x="7163" y="2480"/>
                  </a:moveTo>
                  <a:cubicBezTo>
                    <a:pt x="6949" y="2175"/>
                    <a:pt x="6711" y="1909"/>
                    <a:pt x="6454" y="1688"/>
                  </a:cubicBezTo>
                  <a:moveTo>
                    <a:pt x="946" y="7074"/>
                  </a:moveTo>
                  <a:cubicBezTo>
                    <a:pt x="973" y="7356"/>
                    <a:pt x="1014" y="7635"/>
                    <a:pt x="1070" y="7907"/>
                  </a:cubicBezTo>
                </a:path>
              </a:pathLst>
            </a:custGeom>
            <a:noFill/>
            <a:ln w="9525" cap="flat">
              <a:solidFill>
                <a:schemeClr val="tx1"/>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6898" name="Rectangle 53"/>
            <p:cNvSpPr>
              <a:spLocks/>
            </p:cNvSpPr>
            <p:nvPr/>
          </p:nvSpPr>
          <p:spPr bwMode="auto">
            <a:xfrm>
              <a:off x="171" y="123"/>
              <a:ext cx="81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72334" bIns="38100"/>
            <a:lstStyle/>
            <a:p>
              <a:pPr marL="1588" algn="ctr"/>
              <a:r>
                <a:rPr lang="sr-Latn-RS" sz="1200" b="1" dirty="0" smtClean="0">
                  <a:latin typeface="Tahoma" pitchFamily="34" charset="0"/>
                  <a:cs typeface="Tahoma" pitchFamily="34" charset="0"/>
                  <a:sym typeface="Tahoma" pitchFamily="34" charset="0"/>
                </a:rPr>
                <a:t>Obogaćuje sistem mogućnostima samoučenja</a:t>
              </a:r>
              <a:endParaRPr lang="en-US" sz="1200" b="1" dirty="0">
                <a:latin typeface="Tahoma" pitchFamily="34" charset="0"/>
                <a:cs typeface="Tahoma" pitchFamily="34" charset="0"/>
                <a:sym typeface="Tahoma" pitchFamily="34" charset="0"/>
              </a:endParaRPr>
            </a:p>
          </p:txBody>
        </p:sp>
      </p:grpSp>
      <p:grpSp>
        <p:nvGrpSpPr>
          <p:cNvPr id="36872" name="Group 61"/>
          <p:cNvGrpSpPr>
            <a:grpSpLocks/>
          </p:cNvGrpSpPr>
          <p:nvPr/>
        </p:nvGrpSpPr>
        <p:grpSpPr bwMode="auto">
          <a:xfrm>
            <a:off x="227013" y="5278438"/>
            <a:ext cx="2528887" cy="1222375"/>
            <a:chOff x="0" y="0"/>
            <a:chExt cx="1592" cy="770"/>
          </a:xfrm>
        </p:grpSpPr>
        <p:sp>
          <p:nvSpPr>
            <p:cNvPr id="36887" name="AutoShape 55"/>
            <p:cNvSpPr>
              <a:spLocks/>
            </p:cNvSpPr>
            <p:nvPr/>
          </p:nvSpPr>
          <p:spPr bwMode="auto">
            <a:xfrm>
              <a:off x="0" y="2"/>
              <a:ext cx="1487" cy="768"/>
            </a:xfrm>
            <a:custGeom>
              <a:avLst/>
              <a:gdLst>
                <a:gd name="T0" fmla="*/ 9 w 21264"/>
                <a:gd name="T1" fmla="*/ 9 h 20623"/>
                <a:gd name="T2" fmla="*/ 0 w 21264"/>
                <a:gd name="T3" fmla="*/ 14 h 20623"/>
                <a:gd name="T4" fmla="*/ 5 w 21264"/>
                <a:gd name="T5" fmla="*/ 17 h 20623"/>
                <a:gd name="T6" fmla="*/ 5 w 21264"/>
                <a:gd name="T7" fmla="*/ 17 h 20623"/>
                <a:gd name="T8" fmla="*/ 6 w 21264"/>
                <a:gd name="T9" fmla="*/ 22 h 20623"/>
                <a:gd name="T10" fmla="*/ 14 w 21264"/>
                <a:gd name="T11" fmla="*/ 23 h 20623"/>
                <a:gd name="T12" fmla="*/ 14 w 21264"/>
                <a:gd name="T13" fmla="*/ 23 h 20623"/>
                <a:gd name="T14" fmla="*/ 39 w 21264"/>
                <a:gd name="T15" fmla="*/ 26 h 20623"/>
                <a:gd name="T16" fmla="*/ 40 w 21264"/>
                <a:gd name="T17" fmla="*/ 26 h 20623"/>
                <a:gd name="T18" fmla="*/ 40 w 21264"/>
                <a:gd name="T19" fmla="*/ 26 h 20623"/>
                <a:gd name="T20" fmla="*/ 62 w 21264"/>
                <a:gd name="T21" fmla="*/ 28 h 20623"/>
                <a:gd name="T22" fmla="*/ 69 w 21264"/>
                <a:gd name="T23" fmla="*/ 24 h 20623"/>
                <a:gd name="T24" fmla="*/ 69 w 21264"/>
                <a:gd name="T25" fmla="*/ 24 h 20623"/>
                <a:gd name="T26" fmla="*/ 88 w 21264"/>
                <a:gd name="T27" fmla="*/ 23 h 20623"/>
                <a:gd name="T28" fmla="*/ 90 w 21264"/>
                <a:gd name="T29" fmla="*/ 20 h 20623"/>
                <a:gd name="T30" fmla="*/ 90 w 21264"/>
                <a:gd name="T31" fmla="*/ 20 h 20623"/>
                <a:gd name="T32" fmla="*/ 104 w 21264"/>
                <a:gd name="T33" fmla="*/ 13 h 20623"/>
                <a:gd name="T34" fmla="*/ 101 w 21264"/>
                <a:gd name="T35" fmla="*/ 10 h 20623"/>
                <a:gd name="T36" fmla="*/ 101 w 21264"/>
                <a:gd name="T37" fmla="*/ 10 h 20623"/>
                <a:gd name="T38" fmla="*/ 94 w 21264"/>
                <a:gd name="T39" fmla="*/ 4 h 20623"/>
                <a:gd name="T40" fmla="*/ 92 w 21264"/>
                <a:gd name="T41" fmla="*/ 4 h 20623"/>
                <a:gd name="T42" fmla="*/ 92 w 21264"/>
                <a:gd name="T43" fmla="*/ 4 h 20623"/>
                <a:gd name="T44" fmla="*/ 79 w 21264"/>
                <a:gd name="T45" fmla="*/ 0 h 20623"/>
                <a:gd name="T46" fmla="*/ 72 w 21264"/>
                <a:gd name="T47" fmla="*/ 2 h 20623"/>
                <a:gd name="T48" fmla="*/ 72 w 21264"/>
                <a:gd name="T49" fmla="*/ 2 h 20623"/>
                <a:gd name="T50" fmla="*/ 57 w 21264"/>
                <a:gd name="T51" fmla="*/ 1 h 20623"/>
                <a:gd name="T52" fmla="*/ 54 w 21264"/>
                <a:gd name="T53" fmla="*/ 2 h 20623"/>
                <a:gd name="T54" fmla="*/ 54 w 21264"/>
                <a:gd name="T55" fmla="*/ 2 h 20623"/>
                <a:gd name="T56" fmla="*/ 36 w 21264"/>
                <a:gd name="T57" fmla="*/ 2 h 20623"/>
                <a:gd name="T58" fmla="*/ 34 w 21264"/>
                <a:gd name="T59" fmla="*/ 3 h 20623"/>
                <a:gd name="T60" fmla="*/ 34 w 21264"/>
                <a:gd name="T61" fmla="*/ 3 h 20623"/>
                <a:gd name="T62" fmla="*/ 11 w 21264"/>
                <a:gd name="T63" fmla="*/ 6 h 20623"/>
                <a:gd name="T64" fmla="*/ 9 w 21264"/>
                <a:gd name="T65" fmla="*/ 10 h 20623"/>
                <a:gd name="T66" fmla="*/ 9 w 21264"/>
                <a:gd name="T67" fmla="*/ 9 h 20623"/>
                <a:gd name="T68" fmla="*/ 9 w 21264"/>
                <a:gd name="T69" fmla="*/ 9 h 2062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264" h="20623">
                  <a:moveTo>
                    <a:pt x="1919" y="6857"/>
                  </a:moveTo>
                  <a:cubicBezTo>
                    <a:pt x="744" y="7018"/>
                    <a:pt x="-110" y="8412"/>
                    <a:pt x="11" y="9971"/>
                  </a:cubicBezTo>
                  <a:cubicBezTo>
                    <a:pt x="81" y="10871"/>
                    <a:pt x="470" y="11672"/>
                    <a:pt x="1058" y="12130"/>
                  </a:cubicBezTo>
                  <a:lnTo>
                    <a:pt x="1047" y="12097"/>
                  </a:lnTo>
                  <a:cubicBezTo>
                    <a:pt x="237" y="13237"/>
                    <a:pt x="282" y="15025"/>
                    <a:pt x="1147" y="16091"/>
                  </a:cubicBezTo>
                  <a:cubicBezTo>
                    <a:pt x="1608" y="16659"/>
                    <a:pt x="2236" y="16931"/>
                    <a:pt x="2864" y="16834"/>
                  </a:cubicBezTo>
                  <a:lnTo>
                    <a:pt x="2853" y="16853"/>
                  </a:lnTo>
                  <a:cubicBezTo>
                    <a:pt x="3897" y="19265"/>
                    <a:pt x="6219" y="20100"/>
                    <a:pt x="8040" y="18718"/>
                  </a:cubicBezTo>
                  <a:cubicBezTo>
                    <a:pt x="8063" y="18700"/>
                    <a:pt x="8086" y="18683"/>
                    <a:pt x="8108" y="18665"/>
                  </a:cubicBezTo>
                  <a:lnTo>
                    <a:pt x="8102" y="18668"/>
                  </a:lnTo>
                  <a:cubicBezTo>
                    <a:pt x="9122" y="20688"/>
                    <a:pt x="11186" y="21231"/>
                    <a:pt x="12712" y="19881"/>
                  </a:cubicBezTo>
                  <a:cubicBezTo>
                    <a:pt x="13352" y="19315"/>
                    <a:pt x="13823" y="18473"/>
                    <a:pt x="14046" y="17498"/>
                  </a:cubicBezTo>
                  <a:lnTo>
                    <a:pt x="14050" y="17522"/>
                  </a:lnTo>
                  <a:cubicBezTo>
                    <a:pt x="15384" y="18621"/>
                    <a:pt x="17141" y="18085"/>
                    <a:pt x="17974" y="16325"/>
                  </a:cubicBezTo>
                  <a:cubicBezTo>
                    <a:pt x="18252" y="15737"/>
                    <a:pt x="18401" y="15059"/>
                    <a:pt x="18406" y="14366"/>
                  </a:cubicBezTo>
                  <a:lnTo>
                    <a:pt x="18400" y="14357"/>
                  </a:lnTo>
                  <a:cubicBezTo>
                    <a:pt x="20223" y="14013"/>
                    <a:pt x="21490" y="11783"/>
                    <a:pt x="21229" y="9377"/>
                  </a:cubicBezTo>
                  <a:cubicBezTo>
                    <a:pt x="21148" y="8627"/>
                    <a:pt x="20922" y="7918"/>
                    <a:pt x="20573" y="7318"/>
                  </a:cubicBezTo>
                  <a:lnTo>
                    <a:pt x="20566" y="7316"/>
                  </a:lnTo>
                  <a:cubicBezTo>
                    <a:pt x="21137" y="5554"/>
                    <a:pt x="20520" y="3512"/>
                    <a:pt x="19188" y="2756"/>
                  </a:cubicBezTo>
                  <a:cubicBezTo>
                    <a:pt x="19076" y="2693"/>
                    <a:pt x="18961" y="2640"/>
                    <a:pt x="18843" y="2597"/>
                  </a:cubicBezTo>
                  <a:lnTo>
                    <a:pt x="18852" y="2591"/>
                  </a:lnTo>
                  <a:cubicBezTo>
                    <a:pt x="18618" y="879"/>
                    <a:pt x="17375" y="-258"/>
                    <a:pt x="16075" y="50"/>
                  </a:cubicBezTo>
                  <a:cubicBezTo>
                    <a:pt x="15529" y="180"/>
                    <a:pt x="15034" y="555"/>
                    <a:pt x="14675" y="1113"/>
                  </a:cubicBezTo>
                  <a:lnTo>
                    <a:pt x="14679" y="1117"/>
                  </a:lnTo>
                  <a:cubicBezTo>
                    <a:pt x="13960" y="-129"/>
                    <a:pt x="12611" y="-369"/>
                    <a:pt x="11668" y="582"/>
                  </a:cubicBezTo>
                  <a:cubicBezTo>
                    <a:pt x="11406" y="845"/>
                    <a:pt x="11194" y="1183"/>
                    <a:pt x="11048" y="1572"/>
                  </a:cubicBezTo>
                  <a:lnTo>
                    <a:pt x="11055" y="1618"/>
                  </a:lnTo>
                  <a:cubicBezTo>
                    <a:pt x="10022" y="274"/>
                    <a:pt x="8360" y="291"/>
                    <a:pt x="7343" y="1657"/>
                  </a:cubicBezTo>
                  <a:cubicBezTo>
                    <a:pt x="7165" y="1895"/>
                    <a:pt x="7014" y="2167"/>
                    <a:pt x="6895" y="2463"/>
                  </a:cubicBezTo>
                  <a:lnTo>
                    <a:pt x="6887" y="2485"/>
                  </a:lnTo>
                  <a:cubicBezTo>
                    <a:pt x="5303" y="1260"/>
                    <a:pt x="3266" y="1962"/>
                    <a:pt x="2338" y="4053"/>
                  </a:cubicBezTo>
                  <a:cubicBezTo>
                    <a:pt x="1962" y="4900"/>
                    <a:pt x="1812" y="5889"/>
                    <a:pt x="1913" y="6862"/>
                  </a:cubicBezTo>
                  <a:lnTo>
                    <a:pt x="1919" y="6857"/>
                  </a:lnTo>
                  <a:close/>
                  <a:moveTo>
                    <a:pt x="1919" y="6857"/>
                  </a:moveTo>
                </a:path>
              </a:pathLst>
            </a:custGeom>
            <a:gradFill rotWithShape="0">
              <a:gsLst>
                <a:gs pos="0">
                  <a:srgbClr val="FFCC99"/>
                </a:gs>
                <a:gs pos="50000">
                  <a:srgbClr val="FFFFFF"/>
                </a:gs>
                <a:gs pos="100000">
                  <a:srgbClr val="FFCC99"/>
                </a:gs>
              </a:gsLst>
              <a:lin ang="18900000" scaled="1"/>
            </a:gradFill>
            <a:ln w="9525" cap="flat">
              <a:solidFill>
                <a:schemeClr val="tx1"/>
              </a:solidFill>
              <a:prstDash val="sysDot"/>
              <a:round/>
              <a:headEnd type="none" w="med" len="med"/>
              <a:tailEnd type="none" w="med" len="med"/>
            </a:ln>
          </p:spPr>
          <p:txBody>
            <a:bodyPr lIns="0" tIns="0" rIns="0" bIns="0"/>
            <a:lstStyle/>
            <a:p>
              <a:endParaRPr lang="en-US"/>
            </a:p>
          </p:txBody>
        </p:sp>
        <p:sp>
          <p:nvSpPr>
            <p:cNvPr id="36888" name="AutoShape 56"/>
            <p:cNvSpPr>
              <a:spLocks/>
            </p:cNvSpPr>
            <p:nvPr/>
          </p:nvSpPr>
          <p:spPr bwMode="auto">
            <a:xfrm>
              <a:off x="1241" y="41"/>
              <a:ext cx="248" cy="128"/>
            </a:xfrm>
            <a:custGeom>
              <a:avLst/>
              <a:gdLst>
                <a:gd name="T0" fmla="*/ 1 w 21600"/>
                <a:gd name="T1" fmla="*/ 0 h 21600"/>
                <a:gd name="T2" fmla="*/ 0 w 21600"/>
                <a:gd name="T3" fmla="*/ 0 h 21600"/>
                <a:gd name="T4" fmla="*/ 1 w 21600"/>
                <a:gd name="T5" fmla="*/ 1 h 21600"/>
                <a:gd name="T6" fmla="*/ 3 w 21600"/>
                <a:gd name="T7" fmla="*/ 0 h 21600"/>
                <a:gd name="T8" fmla="*/ 1 w 21600"/>
                <a:gd name="T9" fmla="*/ 0 h 21600"/>
                <a:gd name="T10" fmla="*/ 1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0"/>
                  </a:moveTo>
                </a:path>
              </a:pathLst>
            </a:custGeom>
            <a:gradFill rotWithShape="0">
              <a:gsLst>
                <a:gs pos="0">
                  <a:srgbClr val="FFCC99"/>
                </a:gs>
                <a:gs pos="50000">
                  <a:srgbClr val="FFFFFF"/>
                </a:gs>
                <a:gs pos="100000">
                  <a:srgbClr val="FFCC99"/>
                </a:gs>
              </a:gsLst>
              <a:lin ang="18900000" scaled="1"/>
            </a:gradFill>
            <a:ln w="9525" cap="flat">
              <a:solidFill>
                <a:schemeClr val="tx1"/>
              </a:solidFill>
              <a:prstDash val="sysDot"/>
              <a:round/>
              <a:headEnd type="none" w="med" len="med"/>
              <a:tailEnd type="none" w="med" len="med"/>
            </a:ln>
          </p:spPr>
          <p:txBody>
            <a:bodyPr lIns="0" tIns="0" rIns="0" bIns="0"/>
            <a:lstStyle/>
            <a:p>
              <a:endParaRPr lang="en-US"/>
            </a:p>
          </p:txBody>
        </p:sp>
        <p:sp>
          <p:nvSpPr>
            <p:cNvPr id="36889" name="AutoShape 57"/>
            <p:cNvSpPr>
              <a:spLocks/>
            </p:cNvSpPr>
            <p:nvPr/>
          </p:nvSpPr>
          <p:spPr bwMode="auto">
            <a:xfrm>
              <a:off x="1406" y="6"/>
              <a:ext cx="165" cy="85"/>
            </a:xfrm>
            <a:custGeom>
              <a:avLst/>
              <a:gdLst>
                <a:gd name="T0" fmla="*/ 1 w 21600"/>
                <a:gd name="T1" fmla="*/ 0 h 21600"/>
                <a:gd name="T2" fmla="*/ 0 w 21600"/>
                <a:gd name="T3" fmla="*/ 0 h 21600"/>
                <a:gd name="T4" fmla="*/ 1 w 21600"/>
                <a:gd name="T5" fmla="*/ 0 h 21600"/>
                <a:gd name="T6" fmla="*/ 1 w 21600"/>
                <a:gd name="T7" fmla="*/ 0 h 21600"/>
                <a:gd name="T8" fmla="*/ 1 w 21600"/>
                <a:gd name="T9" fmla="*/ 0 h 21600"/>
                <a:gd name="T10" fmla="*/ 1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0"/>
                  </a:moveTo>
                </a:path>
              </a:pathLst>
            </a:custGeom>
            <a:gradFill rotWithShape="0">
              <a:gsLst>
                <a:gs pos="0">
                  <a:srgbClr val="FFCC99"/>
                </a:gs>
                <a:gs pos="50000">
                  <a:srgbClr val="FFFFFF"/>
                </a:gs>
                <a:gs pos="100000">
                  <a:srgbClr val="FFCC99"/>
                </a:gs>
              </a:gsLst>
              <a:lin ang="18900000" scaled="1"/>
            </a:gradFill>
            <a:ln w="9525" cap="flat">
              <a:solidFill>
                <a:schemeClr val="tx1"/>
              </a:solidFill>
              <a:prstDash val="sysDot"/>
              <a:round/>
              <a:headEnd type="none" w="med" len="med"/>
              <a:tailEnd type="none" w="med" len="med"/>
            </a:ln>
          </p:spPr>
          <p:txBody>
            <a:bodyPr lIns="0" tIns="0" rIns="0" bIns="0"/>
            <a:lstStyle/>
            <a:p>
              <a:endParaRPr lang="en-US"/>
            </a:p>
          </p:txBody>
        </p:sp>
        <p:sp>
          <p:nvSpPr>
            <p:cNvPr id="36890" name="AutoShape 58"/>
            <p:cNvSpPr>
              <a:spLocks/>
            </p:cNvSpPr>
            <p:nvPr/>
          </p:nvSpPr>
          <p:spPr bwMode="auto">
            <a:xfrm>
              <a:off x="1509" y="0"/>
              <a:ext cx="83" cy="4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0"/>
                  </a:moveTo>
                </a:path>
              </a:pathLst>
            </a:custGeom>
            <a:gradFill rotWithShape="0">
              <a:gsLst>
                <a:gs pos="0">
                  <a:srgbClr val="FFCC99"/>
                </a:gs>
                <a:gs pos="50000">
                  <a:srgbClr val="FFFFFF"/>
                </a:gs>
                <a:gs pos="100000">
                  <a:srgbClr val="FFCC99"/>
                </a:gs>
              </a:gsLst>
              <a:lin ang="18900000" scaled="1"/>
            </a:gradFill>
            <a:ln w="9525" cap="flat">
              <a:solidFill>
                <a:schemeClr val="tx1"/>
              </a:solidFill>
              <a:prstDash val="sysDot"/>
              <a:round/>
              <a:headEnd type="none" w="med" len="med"/>
              <a:tailEnd type="none" w="med" len="med"/>
            </a:ln>
          </p:spPr>
          <p:txBody>
            <a:bodyPr lIns="0" tIns="0" rIns="0" bIns="0"/>
            <a:lstStyle/>
            <a:p>
              <a:endParaRPr lang="en-US"/>
            </a:p>
          </p:txBody>
        </p:sp>
        <p:sp>
          <p:nvSpPr>
            <p:cNvPr id="36891" name="AutoShape 59"/>
            <p:cNvSpPr>
              <a:spLocks/>
            </p:cNvSpPr>
            <p:nvPr/>
          </p:nvSpPr>
          <p:spPr bwMode="auto">
            <a:xfrm>
              <a:off x="74" y="43"/>
              <a:ext cx="1365" cy="654"/>
            </a:xfrm>
            <a:custGeom>
              <a:avLst/>
              <a:gdLst>
                <a:gd name="T0" fmla="*/ 0 w 21600"/>
                <a:gd name="T1" fmla="*/ 12 h 21600"/>
                <a:gd name="T2" fmla="*/ 5 w 21600"/>
                <a:gd name="T3" fmla="*/ 13 h 21600"/>
                <a:gd name="T4" fmla="*/ 8 w 21600"/>
                <a:gd name="T5" fmla="*/ 18 h 21600"/>
                <a:gd name="T6" fmla="*/ 10 w 21600"/>
                <a:gd name="T7" fmla="*/ 18 h 21600"/>
                <a:gd name="T8" fmla="*/ 30 w 21600"/>
                <a:gd name="T9" fmla="*/ 19 h 21600"/>
                <a:gd name="T10" fmla="*/ 31 w 21600"/>
                <a:gd name="T11" fmla="*/ 20 h 21600"/>
                <a:gd name="T12" fmla="*/ 57 w 21600"/>
                <a:gd name="T13" fmla="*/ 18 h 21600"/>
                <a:gd name="T14" fmla="*/ 58 w 21600"/>
                <a:gd name="T15" fmla="*/ 17 h 21600"/>
                <a:gd name="T16" fmla="*/ 77 w 21600"/>
                <a:gd name="T17" fmla="*/ 15 h 21600"/>
                <a:gd name="T18" fmla="*/ 70 w 21600"/>
                <a:gd name="T19" fmla="*/ 11 h 21600"/>
                <a:gd name="T20" fmla="*/ 83 w 21600"/>
                <a:gd name="T21" fmla="*/ 8 h 21600"/>
                <a:gd name="T22" fmla="*/ 86 w 21600"/>
                <a:gd name="T23" fmla="*/ 7 h 21600"/>
                <a:gd name="T24" fmla="*/ 79 w 21600"/>
                <a:gd name="T25" fmla="*/ 2 h 21600"/>
                <a:gd name="T26" fmla="*/ 79 w 21600"/>
                <a:gd name="T27" fmla="*/ 2 h 21600"/>
                <a:gd name="T28" fmla="*/ 60 w 21600"/>
                <a:gd name="T29" fmla="*/ 0 h 21600"/>
                <a:gd name="T30" fmla="*/ 59 w 21600"/>
                <a:gd name="T31" fmla="*/ 1 h 21600"/>
                <a:gd name="T32" fmla="*/ 44 w 21600"/>
                <a:gd name="T33" fmla="*/ 1 h 21600"/>
                <a:gd name="T34" fmla="*/ 43 w 21600"/>
                <a:gd name="T35" fmla="*/ 1 h 21600"/>
                <a:gd name="T36" fmla="*/ 29 w 21600"/>
                <a:gd name="T37" fmla="*/ 2 h 21600"/>
                <a:gd name="T38" fmla="*/ 26 w 21600"/>
                <a:gd name="T39" fmla="*/ 2 h 21600"/>
                <a:gd name="T40" fmla="*/ 4 w 21600"/>
                <a:gd name="T41" fmla="*/ 6 h 21600"/>
                <a:gd name="T42" fmla="*/ 4 w 21600"/>
                <a:gd name="T43" fmla="*/ 7 h 216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600" h="21600">
                  <a:moveTo>
                    <a:pt x="0" y="13555"/>
                  </a:moveTo>
                  <a:cubicBezTo>
                    <a:pt x="417" y="13915"/>
                    <a:pt x="899" y="14078"/>
                    <a:pt x="1381" y="14023"/>
                  </a:cubicBezTo>
                  <a:moveTo>
                    <a:pt x="2000" y="19344"/>
                  </a:moveTo>
                  <a:cubicBezTo>
                    <a:pt x="2207" y="19308"/>
                    <a:pt x="2410" y="19233"/>
                    <a:pt x="2604" y="19120"/>
                  </a:cubicBezTo>
                  <a:moveTo>
                    <a:pt x="7435" y="20578"/>
                  </a:moveTo>
                  <a:cubicBezTo>
                    <a:pt x="7532" y="20937"/>
                    <a:pt x="7654" y="21279"/>
                    <a:pt x="7799" y="21600"/>
                  </a:cubicBezTo>
                  <a:moveTo>
                    <a:pt x="14381" y="20160"/>
                  </a:moveTo>
                  <a:cubicBezTo>
                    <a:pt x="14456" y="19795"/>
                    <a:pt x="14505" y="19419"/>
                    <a:pt x="14527" y="19039"/>
                  </a:cubicBezTo>
                  <a:moveTo>
                    <a:pt x="19208" y="16307"/>
                  </a:moveTo>
                  <a:cubicBezTo>
                    <a:pt x="19218" y="14526"/>
                    <a:pt x="18528" y="12895"/>
                    <a:pt x="17436" y="12115"/>
                  </a:cubicBezTo>
                  <a:moveTo>
                    <a:pt x="20811" y="9204"/>
                  </a:moveTo>
                  <a:cubicBezTo>
                    <a:pt x="21153" y="8777"/>
                    <a:pt x="21423" y="8239"/>
                    <a:pt x="21600" y="7632"/>
                  </a:cubicBezTo>
                  <a:moveTo>
                    <a:pt x="19744" y="2561"/>
                  </a:moveTo>
                  <a:cubicBezTo>
                    <a:pt x="19747" y="2312"/>
                    <a:pt x="19733" y="2063"/>
                    <a:pt x="19702" y="1818"/>
                  </a:cubicBezTo>
                  <a:moveTo>
                    <a:pt x="15078" y="0"/>
                  </a:moveTo>
                  <a:cubicBezTo>
                    <a:pt x="14912" y="285"/>
                    <a:pt x="14776" y="604"/>
                    <a:pt x="14673" y="947"/>
                  </a:cubicBezTo>
                  <a:moveTo>
                    <a:pt x="11061" y="564"/>
                  </a:moveTo>
                  <a:cubicBezTo>
                    <a:pt x="10973" y="823"/>
                    <a:pt x="10907" y="1098"/>
                    <a:pt x="10865" y="1381"/>
                  </a:cubicBezTo>
                  <a:moveTo>
                    <a:pt x="7163" y="2480"/>
                  </a:moveTo>
                  <a:cubicBezTo>
                    <a:pt x="6949" y="2175"/>
                    <a:pt x="6711" y="1909"/>
                    <a:pt x="6454" y="1688"/>
                  </a:cubicBezTo>
                  <a:moveTo>
                    <a:pt x="946" y="7074"/>
                  </a:moveTo>
                  <a:cubicBezTo>
                    <a:pt x="973" y="7356"/>
                    <a:pt x="1014" y="7635"/>
                    <a:pt x="1070" y="7907"/>
                  </a:cubicBezTo>
                </a:path>
              </a:pathLst>
            </a:custGeom>
            <a:noFill/>
            <a:ln w="9525" cap="flat">
              <a:solidFill>
                <a:schemeClr val="tx1"/>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6892" name="Rectangle 60"/>
            <p:cNvSpPr>
              <a:spLocks/>
            </p:cNvSpPr>
            <p:nvPr/>
          </p:nvSpPr>
          <p:spPr bwMode="auto">
            <a:xfrm>
              <a:off x="203" y="118"/>
              <a:ext cx="97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72334" bIns="38100"/>
            <a:lstStyle/>
            <a:p>
              <a:pPr marL="1588" algn="ctr"/>
              <a:r>
                <a:rPr lang="sr-Latn-RS" sz="1200" b="1" dirty="0" smtClean="0">
                  <a:latin typeface="Tahoma" pitchFamily="34" charset="0"/>
                  <a:cs typeface="Tahoma" pitchFamily="34" charset="0"/>
                  <a:sym typeface="Tahoma" pitchFamily="34" charset="0"/>
                </a:rPr>
                <a:t>Obezbeđuje objašnjenja postupka rezonovanja</a:t>
              </a:r>
              <a:endParaRPr lang="en-US" sz="1200" b="1" dirty="0">
                <a:latin typeface="Tahoma" pitchFamily="34" charset="0"/>
                <a:cs typeface="Tahoma" pitchFamily="34" charset="0"/>
                <a:sym typeface="Tahoma" pitchFamily="34" charset="0"/>
              </a:endParaRPr>
            </a:p>
          </p:txBody>
        </p:sp>
      </p:grpSp>
      <p:grpSp>
        <p:nvGrpSpPr>
          <p:cNvPr id="36873" name="Group 68"/>
          <p:cNvGrpSpPr>
            <a:grpSpLocks/>
          </p:cNvGrpSpPr>
          <p:nvPr/>
        </p:nvGrpSpPr>
        <p:grpSpPr bwMode="auto">
          <a:xfrm>
            <a:off x="239713" y="1281113"/>
            <a:ext cx="4572000" cy="1543050"/>
            <a:chOff x="0" y="0"/>
            <a:chExt cx="2879" cy="971"/>
          </a:xfrm>
        </p:grpSpPr>
        <p:sp>
          <p:nvSpPr>
            <p:cNvPr id="36881" name="AutoShape 62"/>
            <p:cNvSpPr>
              <a:spLocks/>
            </p:cNvSpPr>
            <p:nvPr/>
          </p:nvSpPr>
          <p:spPr bwMode="auto">
            <a:xfrm>
              <a:off x="0" y="0"/>
              <a:ext cx="2879" cy="767"/>
            </a:xfrm>
            <a:custGeom>
              <a:avLst/>
              <a:gdLst>
                <a:gd name="T0" fmla="*/ 35 w 21264"/>
                <a:gd name="T1" fmla="*/ 9 h 20623"/>
                <a:gd name="T2" fmla="*/ 0 w 21264"/>
                <a:gd name="T3" fmla="*/ 14 h 20623"/>
                <a:gd name="T4" fmla="*/ 19 w 21264"/>
                <a:gd name="T5" fmla="*/ 17 h 20623"/>
                <a:gd name="T6" fmla="*/ 19 w 21264"/>
                <a:gd name="T7" fmla="*/ 17 h 20623"/>
                <a:gd name="T8" fmla="*/ 21 w 21264"/>
                <a:gd name="T9" fmla="*/ 22 h 20623"/>
                <a:gd name="T10" fmla="*/ 53 w 21264"/>
                <a:gd name="T11" fmla="*/ 23 h 20623"/>
                <a:gd name="T12" fmla="*/ 52 w 21264"/>
                <a:gd name="T13" fmla="*/ 23 h 20623"/>
                <a:gd name="T14" fmla="*/ 147 w 21264"/>
                <a:gd name="T15" fmla="*/ 26 h 20623"/>
                <a:gd name="T16" fmla="*/ 149 w 21264"/>
                <a:gd name="T17" fmla="*/ 26 h 20623"/>
                <a:gd name="T18" fmla="*/ 149 w 21264"/>
                <a:gd name="T19" fmla="*/ 26 h 20623"/>
                <a:gd name="T20" fmla="*/ 233 w 21264"/>
                <a:gd name="T21" fmla="*/ 27 h 20623"/>
                <a:gd name="T22" fmla="*/ 258 w 21264"/>
                <a:gd name="T23" fmla="*/ 24 h 20623"/>
                <a:gd name="T24" fmla="*/ 258 w 21264"/>
                <a:gd name="T25" fmla="*/ 24 h 20623"/>
                <a:gd name="T26" fmla="*/ 330 w 21264"/>
                <a:gd name="T27" fmla="*/ 23 h 20623"/>
                <a:gd name="T28" fmla="*/ 337 w 21264"/>
                <a:gd name="T29" fmla="*/ 20 h 20623"/>
                <a:gd name="T30" fmla="*/ 337 w 21264"/>
                <a:gd name="T31" fmla="*/ 20 h 20623"/>
                <a:gd name="T32" fmla="*/ 389 w 21264"/>
                <a:gd name="T33" fmla="*/ 13 h 20623"/>
                <a:gd name="T34" fmla="*/ 377 w 21264"/>
                <a:gd name="T35" fmla="*/ 10 h 20623"/>
                <a:gd name="T36" fmla="*/ 377 w 21264"/>
                <a:gd name="T37" fmla="*/ 10 h 20623"/>
                <a:gd name="T38" fmla="*/ 352 w 21264"/>
                <a:gd name="T39" fmla="*/ 4 h 20623"/>
                <a:gd name="T40" fmla="*/ 345 w 21264"/>
                <a:gd name="T41" fmla="*/ 4 h 20623"/>
                <a:gd name="T42" fmla="*/ 346 w 21264"/>
                <a:gd name="T43" fmla="*/ 4 h 20623"/>
                <a:gd name="T44" fmla="*/ 295 w 21264"/>
                <a:gd name="T45" fmla="*/ 0 h 20623"/>
                <a:gd name="T46" fmla="*/ 269 w 21264"/>
                <a:gd name="T47" fmla="*/ 2 h 20623"/>
                <a:gd name="T48" fmla="*/ 269 w 21264"/>
                <a:gd name="T49" fmla="*/ 2 h 20623"/>
                <a:gd name="T50" fmla="*/ 214 w 21264"/>
                <a:gd name="T51" fmla="*/ 1 h 20623"/>
                <a:gd name="T52" fmla="*/ 203 w 21264"/>
                <a:gd name="T53" fmla="*/ 2 h 20623"/>
                <a:gd name="T54" fmla="*/ 203 w 21264"/>
                <a:gd name="T55" fmla="*/ 2 h 20623"/>
                <a:gd name="T56" fmla="*/ 135 w 21264"/>
                <a:gd name="T57" fmla="*/ 2 h 20623"/>
                <a:gd name="T58" fmla="*/ 126 w 21264"/>
                <a:gd name="T59" fmla="*/ 3 h 20623"/>
                <a:gd name="T60" fmla="*/ 126 w 21264"/>
                <a:gd name="T61" fmla="*/ 3 h 20623"/>
                <a:gd name="T62" fmla="*/ 43 w 21264"/>
                <a:gd name="T63" fmla="*/ 6 h 20623"/>
                <a:gd name="T64" fmla="*/ 35 w 21264"/>
                <a:gd name="T65" fmla="*/ 9 h 20623"/>
                <a:gd name="T66" fmla="*/ 35 w 21264"/>
                <a:gd name="T67" fmla="*/ 9 h 20623"/>
                <a:gd name="T68" fmla="*/ 35 w 21264"/>
                <a:gd name="T69" fmla="*/ 9 h 2062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264" h="20623">
                  <a:moveTo>
                    <a:pt x="1919" y="6857"/>
                  </a:moveTo>
                  <a:cubicBezTo>
                    <a:pt x="744" y="7018"/>
                    <a:pt x="-110" y="8412"/>
                    <a:pt x="11" y="9971"/>
                  </a:cubicBezTo>
                  <a:cubicBezTo>
                    <a:pt x="81" y="10871"/>
                    <a:pt x="470" y="11672"/>
                    <a:pt x="1058" y="12130"/>
                  </a:cubicBezTo>
                  <a:lnTo>
                    <a:pt x="1047" y="12097"/>
                  </a:lnTo>
                  <a:cubicBezTo>
                    <a:pt x="237" y="13237"/>
                    <a:pt x="282" y="15025"/>
                    <a:pt x="1147" y="16091"/>
                  </a:cubicBezTo>
                  <a:cubicBezTo>
                    <a:pt x="1608" y="16659"/>
                    <a:pt x="2236" y="16931"/>
                    <a:pt x="2864" y="16834"/>
                  </a:cubicBezTo>
                  <a:lnTo>
                    <a:pt x="2853" y="16853"/>
                  </a:lnTo>
                  <a:cubicBezTo>
                    <a:pt x="3897" y="19265"/>
                    <a:pt x="6219" y="20100"/>
                    <a:pt x="8040" y="18718"/>
                  </a:cubicBezTo>
                  <a:cubicBezTo>
                    <a:pt x="8063" y="18700"/>
                    <a:pt x="8086" y="18683"/>
                    <a:pt x="8108" y="18665"/>
                  </a:cubicBezTo>
                  <a:lnTo>
                    <a:pt x="8102" y="18668"/>
                  </a:lnTo>
                  <a:cubicBezTo>
                    <a:pt x="9122" y="20688"/>
                    <a:pt x="11186" y="21231"/>
                    <a:pt x="12712" y="19881"/>
                  </a:cubicBezTo>
                  <a:cubicBezTo>
                    <a:pt x="13352" y="19315"/>
                    <a:pt x="13823" y="18473"/>
                    <a:pt x="14046" y="17498"/>
                  </a:cubicBezTo>
                  <a:lnTo>
                    <a:pt x="14050" y="17522"/>
                  </a:lnTo>
                  <a:cubicBezTo>
                    <a:pt x="15384" y="18621"/>
                    <a:pt x="17141" y="18085"/>
                    <a:pt x="17974" y="16325"/>
                  </a:cubicBezTo>
                  <a:cubicBezTo>
                    <a:pt x="18252" y="15737"/>
                    <a:pt x="18401" y="15059"/>
                    <a:pt x="18406" y="14366"/>
                  </a:cubicBezTo>
                  <a:lnTo>
                    <a:pt x="18400" y="14357"/>
                  </a:lnTo>
                  <a:cubicBezTo>
                    <a:pt x="20223" y="14013"/>
                    <a:pt x="21490" y="11783"/>
                    <a:pt x="21229" y="9377"/>
                  </a:cubicBezTo>
                  <a:cubicBezTo>
                    <a:pt x="21148" y="8627"/>
                    <a:pt x="20922" y="7918"/>
                    <a:pt x="20573" y="7318"/>
                  </a:cubicBezTo>
                  <a:lnTo>
                    <a:pt x="20566" y="7316"/>
                  </a:lnTo>
                  <a:cubicBezTo>
                    <a:pt x="21137" y="5554"/>
                    <a:pt x="20520" y="3512"/>
                    <a:pt x="19188" y="2756"/>
                  </a:cubicBezTo>
                  <a:cubicBezTo>
                    <a:pt x="19076" y="2693"/>
                    <a:pt x="18961" y="2640"/>
                    <a:pt x="18843" y="2597"/>
                  </a:cubicBezTo>
                  <a:lnTo>
                    <a:pt x="18852" y="2591"/>
                  </a:lnTo>
                  <a:cubicBezTo>
                    <a:pt x="18618" y="879"/>
                    <a:pt x="17375" y="-258"/>
                    <a:pt x="16075" y="50"/>
                  </a:cubicBezTo>
                  <a:cubicBezTo>
                    <a:pt x="15529" y="180"/>
                    <a:pt x="15034" y="555"/>
                    <a:pt x="14675" y="1113"/>
                  </a:cubicBezTo>
                  <a:lnTo>
                    <a:pt x="14679" y="1117"/>
                  </a:lnTo>
                  <a:cubicBezTo>
                    <a:pt x="13960" y="-129"/>
                    <a:pt x="12611" y="-369"/>
                    <a:pt x="11668" y="582"/>
                  </a:cubicBezTo>
                  <a:cubicBezTo>
                    <a:pt x="11406" y="845"/>
                    <a:pt x="11194" y="1183"/>
                    <a:pt x="11048" y="1572"/>
                  </a:cubicBezTo>
                  <a:lnTo>
                    <a:pt x="11055" y="1618"/>
                  </a:lnTo>
                  <a:cubicBezTo>
                    <a:pt x="10022" y="274"/>
                    <a:pt x="8360" y="291"/>
                    <a:pt x="7343" y="1657"/>
                  </a:cubicBezTo>
                  <a:cubicBezTo>
                    <a:pt x="7165" y="1895"/>
                    <a:pt x="7014" y="2167"/>
                    <a:pt x="6895" y="2463"/>
                  </a:cubicBezTo>
                  <a:lnTo>
                    <a:pt x="6887" y="2485"/>
                  </a:lnTo>
                  <a:cubicBezTo>
                    <a:pt x="5303" y="1260"/>
                    <a:pt x="3266" y="1962"/>
                    <a:pt x="2338" y="4053"/>
                  </a:cubicBezTo>
                  <a:cubicBezTo>
                    <a:pt x="1962" y="4900"/>
                    <a:pt x="1812" y="5889"/>
                    <a:pt x="1913" y="6862"/>
                  </a:cubicBezTo>
                  <a:lnTo>
                    <a:pt x="1919" y="6857"/>
                  </a:lnTo>
                  <a:close/>
                  <a:moveTo>
                    <a:pt x="1919" y="6857"/>
                  </a:moveTo>
                </a:path>
              </a:pathLst>
            </a:custGeom>
            <a:gradFill rotWithShape="0">
              <a:gsLst>
                <a:gs pos="0">
                  <a:srgbClr val="CCFF66"/>
                </a:gs>
                <a:gs pos="50000">
                  <a:srgbClr val="FFFFFF"/>
                </a:gs>
                <a:gs pos="100000">
                  <a:srgbClr val="CCFF66"/>
                </a:gs>
              </a:gsLst>
              <a:lin ang="18900000" scaled="1"/>
            </a:gradFill>
            <a:ln w="9525" cap="flat">
              <a:solidFill>
                <a:schemeClr val="tx1"/>
              </a:solidFill>
              <a:prstDash val="sysDot"/>
              <a:round/>
              <a:headEnd type="none" w="med" len="med"/>
              <a:tailEnd type="none" w="med" len="med"/>
            </a:ln>
          </p:spPr>
          <p:txBody>
            <a:bodyPr lIns="0" tIns="0" rIns="0" bIns="0"/>
            <a:lstStyle/>
            <a:p>
              <a:endParaRPr lang="en-US"/>
            </a:p>
          </p:txBody>
        </p:sp>
        <p:sp>
          <p:nvSpPr>
            <p:cNvPr id="36882" name="AutoShape 63"/>
            <p:cNvSpPr>
              <a:spLocks/>
            </p:cNvSpPr>
            <p:nvPr/>
          </p:nvSpPr>
          <p:spPr bwMode="auto">
            <a:xfrm>
              <a:off x="1526" y="745"/>
              <a:ext cx="480" cy="128"/>
            </a:xfrm>
            <a:custGeom>
              <a:avLst/>
              <a:gdLst>
                <a:gd name="T0" fmla="*/ 5 w 21600"/>
                <a:gd name="T1" fmla="*/ 0 h 21600"/>
                <a:gd name="T2" fmla="*/ 0 w 21600"/>
                <a:gd name="T3" fmla="*/ 0 h 21600"/>
                <a:gd name="T4" fmla="*/ 5 w 21600"/>
                <a:gd name="T5" fmla="*/ 1 h 21600"/>
                <a:gd name="T6" fmla="*/ 11 w 21600"/>
                <a:gd name="T7" fmla="*/ 0 h 21600"/>
                <a:gd name="T8" fmla="*/ 5 w 21600"/>
                <a:gd name="T9" fmla="*/ 0 h 21600"/>
                <a:gd name="T10" fmla="*/ 5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0"/>
                  </a:moveTo>
                </a:path>
              </a:pathLst>
            </a:custGeom>
            <a:gradFill rotWithShape="0">
              <a:gsLst>
                <a:gs pos="0">
                  <a:srgbClr val="CCFF66"/>
                </a:gs>
                <a:gs pos="50000">
                  <a:srgbClr val="FFFFFF"/>
                </a:gs>
                <a:gs pos="100000">
                  <a:srgbClr val="CCFF66"/>
                </a:gs>
              </a:gsLst>
              <a:lin ang="18900000" scaled="1"/>
            </a:gradFill>
            <a:ln w="9525" cap="flat">
              <a:solidFill>
                <a:schemeClr val="tx1"/>
              </a:solidFill>
              <a:prstDash val="sysDot"/>
              <a:round/>
              <a:headEnd type="none" w="med" len="med"/>
              <a:tailEnd type="none" w="med" len="med"/>
            </a:ln>
          </p:spPr>
          <p:txBody>
            <a:bodyPr lIns="0" tIns="0" rIns="0" bIns="0"/>
            <a:lstStyle/>
            <a:p>
              <a:endParaRPr lang="en-US"/>
            </a:p>
          </p:txBody>
        </p:sp>
        <p:sp>
          <p:nvSpPr>
            <p:cNvPr id="36883" name="AutoShape 64"/>
            <p:cNvSpPr>
              <a:spLocks/>
            </p:cNvSpPr>
            <p:nvPr/>
          </p:nvSpPr>
          <p:spPr bwMode="auto">
            <a:xfrm>
              <a:off x="1676" y="858"/>
              <a:ext cx="320" cy="85"/>
            </a:xfrm>
            <a:custGeom>
              <a:avLst/>
              <a:gdLst>
                <a:gd name="T0" fmla="*/ 2 w 21600"/>
                <a:gd name="T1" fmla="*/ 0 h 21600"/>
                <a:gd name="T2" fmla="*/ 0 w 21600"/>
                <a:gd name="T3" fmla="*/ 0 h 21600"/>
                <a:gd name="T4" fmla="*/ 2 w 21600"/>
                <a:gd name="T5" fmla="*/ 0 h 21600"/>
                <a:gd name="T6" fmla="*/ 5 w 21600"/>
                <a:gd name="T7" fmla="*/ 0 h 21600"/>
                <a:gd name="T8" fmla="*/ 2 w 21600"/>
                <a:gd name="T9" fmla="*/ 0 h 21600"/>
                <a:gd name="T10" fmla="*/ 2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0"/>
                  </a:moveTo>
                </a:path>
              </a:pathLst>
            </a:custGeom>
            <a:gradFill rotWithShape="0">
              <a:gsLst>
                <a:gs pos="0">
                  <a:srgbClr val="CCFF66"/>
                </a:gs>
                <a:gs pos="50000">
                  <a:srgbClr val="FFFFFF"/>
                </a:gs>
                <a:gs pos="100000">
                  <a:srgbClr val="CCFF66"/>
                </a:gs>
              </a:gsLst>
              <a:lin ang="18900000" scaled="1"/>
            </a:gradFill>
            <a:ln w="9525" cap="flat">
              <a:solidFill>
                <a:schemeClr val="tx1"/>
              </a:solidFill>
              <a:prstDash val="sysDot"/>
              <a:round/>
              <a:headEnd type="none" w="med" len="med"/>
              <a:tailEnd type="none" w="med" len="med"/>
            </a:ln>
          </p:spPr>
          <p:txBody>
            <a:bodyPr lIns="0" tIns="0" rIns="0" bIns="0"/>
            <a:lstStyle/>
            <a:p>
              <a:endParaRPr lang="en-US"/>
            </a:p>
          </p:txBody>
        </p:sp>
        <p:sp>
          <p:nvSpPr>
            <p:cNvPr id="36884" name="AutoShape 65"/>
            <p:cNvSpPr>
              <a:spLocks/>
            </p:cNvSpPr>
            <p:nvPr/>
          </p:nvSpPr>
          <p:spPr bwMode="auto">
            <a:xfrm>
              <a:off x="1794" y="928"/>
              <a:ext cx="160" cy="43"/>
            </a:xfrm>
            <a:custGeom>
              <a:avLst/>
              <a:gdLst>
                <a:gd name="T0" fmla="*/ 1 w 21600"/>
                <a:gd name="T1" fmla="*/ 0 h 21600"/>
                <a:gd name="T2" fmla="*/ 0 w 21600"/>
                <a:gd name="T3" fmla="*/ 0 h 21600"/>
                <a:gd name="T4" fmla="*/ 1 w 21600"/>
                <a:gd name="T5" fmla="*/ 0 h 21600"/>
                <a:gd name="T6" fmla="*/ 1 w 21600"/>
                <a:gd name="T7" fmla="*/ 0 h 21600"/>
                <a:gd name="T8" fmla="*/ 1 w 21600"/>
                <a:gd name="T9" fmla="*/ 0 h 21600"/>
                <a:gd name="T10" fmla="*/ 1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0"/>
                  </a:moveTo>
                </a:path>
              </a:pathLst>
            </a:custGeom>
            <a:gradFill rotWithShape="0">
              <a:gsLst>
                <a:gs pos="0">
                  <a:srgbClr val="CCFF66"/>
                </a:gs>
                <a:gs pos="50000">
                  <a:srgbClr val="FFFFFF"/>
                </a:gs>
                <a:gs pos="100000">
                  <a:srgbClr val="CCFF66"/>
                </a:gs>
              </a:gsLst>
              <a:lin ang="18900000" scaled="1"/>
            </a:gradFill>
            <a:ln w="9525" cap="flat">
              <a:solidFill>
                <a:schemeClr val="tx1"/>
              </a:solidFill>
              <a:prstDash val="sysDot"/>
              <a:round/>
              <a:headEnd type="none" w="med" len="med"/>
              <a:tailEnd type="none" w="med" len="med"/>
            </a:ln>
          </p:spPr>
          <p:txBody>
            <a:bodyPr lIns="0" tIns="0" rIns="0" bIns="0"/>
            <a:lstStyle/>
            <a:p>
              <a:endParaRPr lang="en-US"/>
            </a:p>
          </p:txBody>
        </p:sp>
        <p:sp>
          <p:nvSpPr>
            <p:cNvPr id="36885" name="AutoShape 66"/>
            <p:cNvSpPr>
              <a:spLocks/>
            </p:cNvSpPr>
            <p:nvPr/>
          </p:nvSpPr>
          <p:spPr bwMode="auto">
            <a:xfrm>
              <a:off x="143" y="41"/>
              <a:ext cx="2642" cy="654"/>
            </a:xfrm>
            <a:custGeom>
              <a:avLst/>
              <a:gdLst>
                <a:gd name="T0" fmla="*/ 0 w 21600"/>
                <a:gd name="T1" fmla="*/ 12 h 21600"/>
                <a:gd name="T2" fmla="*/ 21 w 21600"/>
                <a:gd name="T3" fmla="*/ 13 h 21600"/>
                <a:gd name="T4" fmla="*/ 30 w 21600"/>
                <a:gd name="T5" fmla="*/ 18 h 21600"/>
                <a:gd name="T6" fmla="*/ 39 w 21600"/>
                <a:gd name="T7" fmla="*/ 18 h 21600"/>
                <a:gd name="T8" fmla="*/ 111 w 21600"/>
                <a:gd name="T9" fmla="*/ 19 h 21600"/>
                <a:gd name="T10" fmla="*/ 117 w 21600"/>
                <a:gd name="T11" fmla="*/ 20 h 21600"/>
                <a:gd name="T12" fmla="*/ 215 w 21600"/>
                <a:gd name="T13" fmla="*/ 18 h 21600"/>
                <a:gd name="T14" fmla="*/ 217 w 21600"/>
                <a:gd name="T15" fmla="*/ 17 h 21600"/>
                <a:gd name="T16" fmla="*/ 287 w 21600"/>
                <a:gd name="T17" fmla="*/ 15 h 21600"/>
                <a:gd name="T18" fmla="*/ 261 w 21600"/>
                <a:gd name="T19" fmla="*/ 11 h 21600"/>
                <a:gd name="T20" fmla="*/ 311 w 21600"/>
                <a:gd name="T21" fmla="*/ 8 h 21600"/>
                <a:gd name="T22" fmla="*/ 323 w 21600"/>
                <a:gd name="T23" fmla="*/ 7 h 21600"/>
                <a:gd name="T24" fmla="*/ 295 w 21600"/>
                <a:gd name="T25" fmla="*/ 2 h 21600"/>
                <a:gd name="T26" fmla="*/ 295 w 21600"/>
                <a:gd name="T27" fmla="*/ 2 h 21600"/>
                <a:gd name="T28" fmla="*/ 226 w 21600"/>
                <a:gd name="T29" fmla="*/ 0 h 21600"/>
                <a:gd name="T30" fmla="*/ 220 w 21600"/>
                <a:gd name="T31" fmla="*/ 1 h 21600"/>
                <a:gd name="T32" fmla="*/ 165 w 21600"/>
                <a:gd name="T33" fmla="*/ 1 h 21600"/>
                <a:gd name="T34" fmla="*/ 163 w 21600"/>
                <a:gd name="T35" fmla="*/ 1 h 21600"/>
                <a:gd name="T36" fmla="*/ 107 w 21600"/>
                <a:gd name="T37" fmla="*/ 2 h 21600"/>
                <a:gd name="T38" fmla="*/ 97 w 21600"/>
                <a:gd name="T39" fmla="*/ 2 h 21600"/>
                <a:gd name="T40" fmla="*/ 14 w 21600"/>
                <a:gd name="T41" fmla="*/ 6 h 21600"/>
                <a:gd name="T42" fmla="*/ 16 w 21600"/>
                <a:gd name="T43" fmla="*/ 7 h 216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600" h="21600">
                  <a:moveTo>
                    <a:pt x="0" y="13555"/>
                  </a:moveTo>
                  <a:cubicBezTo>
                    <a:pt x="417" y="13915"/>
                    <a:pt x="899" y="14078"/>
                    <a:pt x="1381" y="14023"/>
                  </a:cubicBezTo>
                  <a:moveTo>
                    <a:pt x="2000" y="19344"/>
                  </a:moveTo>
                  <a:cubicBezTo>
                    <a:pt x="2207" y="19308"/>
                    <a:pt x="2410" y="19233"/>
                    <a:pt x="2604" y="19120"/>
                  </a:cubicBezTo>
                  <a:moveTo>
                    <a:pt x="7435" y="20578"/>
                  </a:moveTo>
                  <a:cubicBezTo>
                    <a:pt x="7532" y="20937"/>
                    <a:pt x="7654" y="21279"/>
                    <a:pt x="7799" y="21600"/>
                  </a:cubicBezTo>
                  <a:moveTo>
                    <a:pt x="14381" y="20160"/>
                  </a:moveTo>
                  <a:cubicBezTo>
                    <a:pt x="14456" y="19795"/>
                    <a:pt x="14505" y="19419"/>
                    <a:pt x="14527" y="19039"/>
                  </a:cubicBezTo>
                  <a:moveTo>
                    <a:pt x="19208" y="16307"/>
                  </a:moveTo>
                  <a:cubicBezTo>
                    <a:pt x="19218" y="14526"/>
                    <a:pt x="18528" y="12895"/>
                    <a:pt x="17436" y="12115"/>
                  </a:cubicBezTo>
                  <a:moveTo>
                    <a:pt x="20811" y="9204"/>
                  </a:moveTo>
                  <a:cubicBezTo>
                    <a:pt x="21153" y="8777"/>
                    <a:pt x="21423" y="8239"/>
                    <a:pt x="21600" y="7632"/>
                  </a:cubicBezTo>
                  <a:moveTo>
                    <a:pt x="19744" y="2561"/>
                  </a:moveTo>
                  <a:cubicBezTo>
                    <a:pt x="19747" y="2312"/>
                    <a:pt x="19733" y="2063"/>
                    <a:pt x="19702" y="1818"/>
                  </a:cubicBezTo>
                  <a:moveTo>
                    <a:pt x="15078" y="0"/>
                  </a:moveTo>
                  <a:cubicBezTo>
                    <a:pt x="14912" y="285"/>
                    <a:pt x="14776" y="604"/>
                    <a:pt x="14673" y="947"/>
                  </a:cubicBezTo>
                  <a:moveTo>
                    <a:pt x="11061" y="564"/>
                  </a:moveTo>
                  <a:cubicBezTo>
                    <a:pt x="10973" y="823"/>
                    <a:pt x="10907" y="1098"/>
                    <a:pt x="10865" y="1381"/>
                  </a:cubicBezTo>
                  <a:moveTo>
                    <a:pt x="7163" y="2480"/>
                  </a:moveTo>
                  <a:cubicBezTo>
                    <a:pt x="6949" y="2175"/>
                    <a:pt x="6711" y="1909"/>
                    <a:pt x="6454" y="1688"/>
                  </a:cubicBezTo>
                  <a:moveTo>
                    <a:pt x="946" y="7074"/>
                  </a:moveTo>
                  <a:cubicBezTo>
                    <a:pt x="973" y="7356"/>
                    <a:pt x="1014" y="7635"/>
                    <a:pt x="1070" y="7907"/>
                  </a:cubicBezTo>
                </a:path>
              </a:pathLst>
            </a:custGeom>
            <a:noFill/>
            <a:ln w="9525" cap="flat">
              <a:solidFill>
                <a:schemeClr val="tx1"/>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6886" name="Rectangle 67"/>
            <p:cNvSpPr>
              <a:spLocks/>
            </p:cNvSpPr>
            <p:nvPr/>
          </p:nvSpPr>
          <p:spPr bwMode="auto">
            <a:xfrm>
              <a:off x="397" y="116"/>
              <a:ext cx="188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72334" bIns="38100"/>
            <a:lstStyle/>
            <a:p>
              <a:pPr marL="1588" algn="ctr"/>
              <a:r>
                <a:rPr lang="sr-Latn-RS" sz="1000" b="1" dirty="0" smtClean="0">
                  <a:latin typeface="Tahoma" pitchFamily="34" charset="0"/>
                  <a:cs typeface="Tahoma" pitchFamily="34" charset="0"/>
                  <a:sym typeface="Tahoma" pitchFamily="34" charset="0"/>
                </a:rPr>
                <a:t>Baza znanja je repozitorijum domenskog znanja i meta znanja</a:t>
              </a:r>
              <a:r>
                <a:rPr lang="en-US" sz="1000" b="1" dirty="0" smtClean="0">
                  <a:latin typeface="Tahoma" pitchFamily="34" charset="0"/>
                  <a:cs typeface="Tahoma" pitchFamily="34" charset="0"/>
                  <a:sym typeface="Tahoma" pitchFamily="34" charset="0"/>
                </a:rPr>
                <a:t>. </a:t>
              </a:r>
              <a:endParaRPr lang="en-US" sz="1000" b="1" dirty="0">
                <a:latin typeface="Tahoma" pitchFamily="34" charset="0"/>
                <a:cs typeface="Tahoma" pitchFamily="34" charset="0"/>
                <a:sym typeface="Tahoma" pitchFamily="34" charset="0"/>
              </a:endParaRPr>
            </a:p>
            <a:p>
              <a:pPr marL="1588" algn="ctr"/>
              <a:endParaRPr lang="en-US" sz="600" b="1" dirty="0">
                <a:latin typeface="Tahoma" pitchFamily="34" charset="0"/>
                <a:ea typeface="Lucida Grande" charset="0"/>
                <a:cs typeface="Lucida Grande" charset="0"/>
                <a:sym typeface="Tahoma" pitchFamily="34" charset="0"/>
              </a:endParaRPr>
            </a:p>
            <a:p>
              <a:pPr marL="1588" algn="ctr"/>
              <a:r>
                <a:rPr lang="sr-Latn-RS" sz="1000" b="1" dirty="0" smtClean="0">
                  <a:latin typeface="Tahoma" pitchFamily="34" charset="0"/>
                  <a:cs typeface="Tahoma" pitchFamily="34" charset="0"/>
                  <a:sym typeface="Tahoma" pitchFamily="34" charset="0"/>
                </a:rPr>
                <a:t>Modul za zaključivanje je softverski program koji zaključuje na osnovu znanja u bazi znanja</a:t>
              </a:r>
            </a:p>
            <a:p>
              <a:pPr marL="1588" algn="ctr"/>
              <a:r>
                <a:rPr lang="en-US" sz="1000" b="1" dirty="0" smtClean="0">
                  <a:latin typeface="Tahoma" pitchFamily="34" charset="0"/>
                  <a:cs typeface="Tahoma" pitchFamily="34" charset="0"/>
                  <a:sym typeface="Tahoma" pitchFamily="34" charset="0"/>
                </a:rPr>
                <a:t> </a:t>
              </a:r>
              <a:endParaRPr lang="en-US" sz="1000" b="1" dirty="0">
                <a:latin typeface="Tahoma" pitchFamily="34" charset="0"/>
                <a:cs typeface="Tahoma" pitchFamily="34" charset="0"/>
                <a:sym typeface="Tahoma" pitchFamily="34" charset="0"/>
              </a:endParaRPr>
            </a:p>
          </p:txBody>
        </p:sp>
      </p:grpSp>
      <p:grpSp>
        <p:nvGrpSpPr>
          <p:cNvPr id="36874" name="Group 75"/>
          <p:cNvGrpSpPr>
            <a:grpSpLocks/>
          </p:cNvGrpSpPr>
          <p:nvPr/>
        </p:nvGrpSpPr>
        <p:grpSpPr bwMode="auto">
          <a:xfrm>
            <a:off x="5691188" y="4672013"/>
            <a:ext cx="3197225" cy="1600200"/>
            <a:chOff x="0" y="0"/>
            <a:chExt cx="2014" cy="1007"/>
          </a:xfrm>
        </p:grpSpPr>
        <p:sp>
          <p:nvSpPr>
            <p:cNvPr id="36875" name="AutoShape 69"/>
            <p:cNvSpPr>
              <a:spLocks/>
            </p:cNvSpPr>
            <p:nvPr/>
          </p:nvSpPr>
          <p:spPr bwMode="auto">
            <a:xfrm>
              <a:off x="766" y="0"/>
              <a:ext cx="1248" cy="1007"/>
            </a:xfrm>
            <a:custGeom>
              <a:avLst/>
              <a:gdLst>
                <a:gd name="T0" fmla="*/ 7 w 21264"/>
                <a:gd name="T1" fmla="*/ 16 h 20623"/>
                <a:gd name="T2" fmla="*/ 0 w 21264"/>
                <a:gd name="T3" fmla="*/ 24 h 20623"/>
                <a:gd name="T4" fmla="*/ 4 w 21264"/>
                <a:gd name="T5" fmla="*/ 29 h 20623"/>
                <a:gd name="T6" fmla="*/ 4 w 21264"/>
                <a:gd name="T7" fmla="*/ 29 h 20623"/>
                <a:gd name="T8" fmla="*/ 4 w 21264"/>
                <a:gd name="T9" fmla="*/ 38 h 20623"/>
                <a:gd name="T10" fmla="*/ 10 w 21264"/>
                <a:gd name="T11" fmla="*/ 40 h 20623"/>
                <a:gd name="T12" fmla="*/ 10 w 21264"/>
                <a:gd name="T13" fmla="*/ 40 h 20623"/>
                <a:gd name="T14" fmla="*/ 28 w 21264"/>
                <a:gd name="T15" fmla="*/ 45 h 20623"/>
                <a:gd name="T16" fmla="*/ 28 w 21264"/>
                <a:gd name="T17" fmla="*/ 44 h 20623"/>
                <a:gd name="T18" fmla="*/ 28 w 21264"/>
                <a:gd name="T19" fmla="*/ 45 h 20623"/>
                <a:gd name="T20" fmla="*/ 44 w 21264"/>
                <a:gd name="T21" fmla="*/ 47 h 20623"/>
                <a:gd name="T22" fmla="*/ 48 w 21264"/>
                <a:gd name="T23" fmla="*/ 42 h 20623"/>
                <a:gd name="T24" fmla="*/ 48 w 21264"/>
                <a:gd name="T25" fmla="*/ 42 h 20623"/>
                <a:gd name="T26" fmla="*/ 62 w 21264"/>
                <a:gd name="T27" fmla="*/ 39 h 20623"/>
                <a:gd name="T28" fmla="*/ 63 w 21264"/>
                <a:gd name="T29" fmla="*/ 34 h 20623"/>
                <a:gd name="T30" fmla="*/ 63 w 21264"/>
                <a:gd name="T31" fmla="*/ 34 h 20623"/>
                <a:gd name="T32" fmla="*/ 73 w 21264"/>
                <a:gd name="T33" fmla="*/ 22 h 20623"/>
                <a:gd name="T34" fmla="*/ 71 w 21264"/>
                <a:gd name="T35" fmla="*/ 17 h 20623"/>
                <a:gd name="T36" fmla="*/ 71 w 21264"/>
                <a:gd name="T37" fmla="*/ 17 h 20623"/>
                <a:gd name="T38" fmla="*/ 66 w 21264"/>
                <a:gd name="T39" fmla="*/ 7 h 20623"/>
                <a:gd name="T40" fmla="*/ 65 w 21264"/>
                <a:gd name="T41" fmla="*/ 6 h 20623"/>
                <a:gd name="T42" fmla="*/ 65 w 21264"/>
                <a:gd name="T43" fmla="*/ 6 h 20623"/>
                <a:gd name="T44" fmla="*/ 55 w 21264"/>
                <a:gd name="T45" fmla="*/ 0 h 20623"/>
                <a:gd name="T46" fmla="*/ 51 w 21264"/>
                <a:gd name="T47" fmla="*/ 3 h 20623"/>
                <a:gd name="T48" fmla="*/ 51 w 21264"/>
                <a:gd name="T49" fmla="*/ 3 h 20623"/>
                <a:gd name="T50" fmla="*/ 40 w 21264"/>
                <a:gd name="T51" fmla="*/ 1 h 20623"/>
                <a:gd name="T52" fmla="*/ 38 w 21264"/>
                <a:gd name="T53" fmla="*/ 4 h 20623"/>
                <a:gd name="T54" fmla="*/ 38 w 21264"/>
                <a:gd name="T55" fmla="*/ 4 h 20623"/>
                <a:gd name="T56" fmla="*/ 25 w 21264"/>
                <a:gd name="T57" fmla="*/ 4 h 20623"/>
                <a:gd name="T58" fmla="*/ 24 w 21264"/>
                <a:gd name="T59" fmla="*/ 6 h 20623"/>
                <a:gd name="T60" fmla="*/ 24 w 21264"/>
                <a:gd name="T61" fmla="*/ 6 h 20623"/>
                <a:gd name="T62" fmla="*/ 8 w 21264"/>
                <a:gd name="T63" fmla="*/ 10 h 20623"/>
                <a:gd name="T64" fmla="*/ 7 w 21264"/>
                <a:gd name="T65" fmla="*/ 16 h 20623"/>
                <a:gd name="T66" fmla="*/ 7 w 21264"/>
                <a:gd name="T67" fmla="*/ 16 h 20623"/>
                <a:gd name="T68" fmla="*/ 7 w 21264"/>
                <a:gd name="T69" fmla="*/ 16 h 2062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264" h="20623">
                  <a:moveTo>
                    <a:pt x="1919" y="6857"/>
                  </a:moveTo>
                  <a:cubicBezTo>
                    <a:pt x="744" y="7018"/>
                    <a:pt x="-110" y="8412"/>
                    <a:pt x="11" y="9971"/>
                  </a:cubicBezTo>
                  <a:cubicBezTo>
                    <a:pt x="81" y="10871"/>
                    <a:pt x="470" y="11672"/>
                    <a:pt x="1058" y="12130"/>
                  </a:cubicBezTo>
                  <a:lnTo>
                    <a:pt x="1047" y="12097"/>
                  </a:lnTo>
                  <a:cubicBezTo>
                    <a:pt x="237" y="13237"/>
                    <a:pt x="282" y="15025"/>
                    <a:pt x="1147" y="16091"/>
                  </a:cubicBezTo>
                  <a:cubicBezTo>
                    <a:pt x="1608" y="16659"/>
                    <a:pt x="2236" y="16931"/>
                    <a:pt x="2864" y="16834"/>
                  </a:cubicBezTo>
                  <a:lnTo>
                    <a:pt x="2853" y="16853"/>
                  </a:lnTo>
                  <a:cubicBezTo>
                    <a:pt x="3897" y="19265"/>
                    <a:pt x="6219" y="20100"/>
                    <a:pt x="8040" y="18718"/>
                  </a:cubicBezTo>
                  <a:cubicBezTo>
                    <a:pt x="8063" y="18700"/>
                    <a:pt x="8086" y="18683"/>
                    <a:pt x="8108" y="18665"/>
                  </a:cubicBezTo>
                  <a:lnTo>
                    <a:pt x="8102" y="18668"/>
                  </a:lnTo>
                  <a:cubicBezTo>
                    <a:pt x="9122" y="20688"/>
                    <a:pt x="11186" y="21231"/>
                    <a:pt x="12712" y="19881"/>
                  </a:cubicBezTo>
                  <a:cubicBezTo>
                    <a:pt x="13352" y="19315"/>
                    <a:pt x="13823" y="18473"/>
                    <a:pt x="14046" y="17498"/>
                  </a:cubicBezTo>
                  <a:lnTo>
                    <a:pt x="14050" y="17522"/>
                  </a:lnTo>
                  <a:cubicBezTo>
                    <a:pt x="15384" y="18621"/>
                    <a:pt x="17141" y="18085"/>
                    <a:pt x="17974" y="16325"/>
                  </a:cubicBezTo>
                  <a:cubicBezTo>
                    <a:pt x="18252" y="15737"/>
                    <a:pt x="18401" y="15059"/>
                    <a:pt x="18406" y="14366"/>
                  </a:cubicBezTo>
                  <a:lnTo>
                    <a:pt x="18400" y="14357"/>
                  </a:lnTo>
                  <a:cubicBezTo>
                    <a:pt x="20223" y="14013"/>
                    <a:pt x="21490" y="11783"/>
                    <a:pt x="21229" y="9377"/>
                  </a:cubicBezTo>
                  <a:cubicBezTo>
                    <a:pt x="21148" y="8627"/>
                    <a:pt x="20922" y="7918"/>
                    <a:pt x="20573" y="7318"/>
                  </a:cubicBezTo>
                  <a:lnTo>
                    <a:pt x="20566" y="7316"/>
                  </a:lnTo>
                  <a:cubicBezTo>
                    <a:pt x="21137" y="5554"/>
                    <a:pt x="20520" y="3512"/>
                    <a:pt x="19188" y="2756"/>
                  </a:cubicBezTo>
                  <a:cubicBezTo>
                    <a:pt x="19076" y="2693"/>
                    <a:pt x="18961" y="2640"/>
                    <a:pt x="18843" y="2597"/>
                  </a:cubicBezTo>
                  <a:lnTo>
                    <a:pt x="18852" y="2591"/>
                  </a:lnTo>
                  <a:cubicBezTo>
                    <a:pt x="18618" y="879"/>
                    <a:pt x="17375" y="-258"/>
                    <a:pt x="16075" y="50"/>
                  </a:cubicBezTo>
                  <a:cubicBezTo>
                    <a:pt x="15529" y="180"/>
                    <a:pt x="15034" y="555"/>
                    <a:pt x="14675" y="1113"/>
                  </a:cubicBezTo>
                  <a:lnTo>
                    <a:pt x="14679" y="1117"/>
                  </a:lnTo>
                  <a:cubicBezTo>
                    <a:pt x="13960" y="-129"/>
                    <a:pt x="12611" y="-369"/>
                    <a:pt x="11668" y="582"/>
                  </a:cubicBezTo>
                  <a:cubicBezTo>
                    <a:pt x="11406" y="845"/>
                    <a:pt x="11194" y="1183"/>
                    <a:pt x="11048" y="1572"/>
                  </a:cubicBezTo>
                  <a:lnTo>
                    <a:pt x="11055" y="1618"/>
                  </a:lnTo>
                  <a:cubicBezTo>
                    <a:pt x="10022" y="274"/>
                    <a:pt x="8360" y="291"/>
                    <a:pt x="7343" y="1657"/>
                  </a:cubicBezTo>
                  <a:cubicBezTo>
                    <a:pt x="7165" y="1895"/>
                    <a:pt x="7014" y="2167"/>
                    <a:pt x="6895" y="2463"/>
                  </a:cubicBezTo>
                  <a:lnTo>
                    <a:pt x="6887" y="2485"/>
                  </a:lnTo>
                  <a:cubicBezTo>
                    <a:pt x="5303" y="1260"/>
                    <a:pt x="3266" y="1962"/>
                    <a:pt x="2338" y="4053"/>
                  </a:cubicBezTo>
                  <a:cubicBezTo>
                    <a:pt x="1962" y="4900"/>
                    <a:pt x="1812" y="5889"/>
                    <a:pt x="1913" y="6862"/>
                  </a:cubicBezTo>
                  <a:lnTo>
                    <a:pt x="1919" y="6857"/>
                  </a:lnTo>
                  <a:close/>
                  <a:moveTo>
                    <a:pt x="1919" y="6857"/>
                  </a:moveTo>
                </a:path>
              </a:pathLst>
            </a:custGeom>
            <a:gradFill rotWithShape="0">
              <a:gsLst>
                <a:gs pos="0">
                  <a:srgbClr val="66FFCC"/>
                </a:gs>
                <a:gs pos="50000">
                  <a:srgbClr val="FFFFFF"/>
                </a:gs>
                <a:gs pos="100000">
                  <a:srgbClr val="66FFCC"/>
                </a:gs>
              </a:gsLst>
              <a:lin ang="18900000" scaled="1"/>
            </a:gradFill>
            <a:ln w="9525" cap="flat">
              <a:solidFill>
                <a:schemeClr val="tx1"/>
              </a:solidFill>
              <a:prstDash val="sysDot"/>
              <a:round/>
              <a:headEnd type="none" w="med" len="med"/>
              <a:tailEnd type="none" w="med" len="med"/>
            </a:ln>
          </p:spPr>
          <p:txBody>
            <a:bodyPr lIns="0" tIns="0" rIns="0" bIns="0"/>
            <a:lstStyle/>
            <a:p>
              <a:endParaRPr lang="en-US"/>
            </a:p>
          </p:txBody>
        </p:sp>
        <p:sp>
          <p:nvSpPr>
            <p:cNvPr id="36876" name="AutoShape 70"/>
            <p:cNvSpPr>
              <a:spLocks/>
            </p:cNvSpPr>
            <p:nvPr/>
          </p:nvSpPr>
          <p:spPr bwMode="auto">
            <a:xfrm>
              <a:off x="465" y="177"/>
              <a:ext cx="208" cy="168"/>
            </a:xfrm>
            <a:custGeom>
              <a:avLst/>
              <a:gdLst>
                <a:gd name="T0" fmla="*/ 1 w 21600"/>
                <a:gd name="T1" fmla="*/ 0 h 21600"/>
                <a:gd name="T2" fmla="*/ 0 w 21600"/>
                <a:gd name="T3" fmla="*/ 1 h 21600"/>
                <a:gd name="T4" fmla="*/ 1 w 21600"/>
                <a:gd name="T5" fmla="*/ 1 h 21600"/>
                <a:gd name="T6" fmla="*/ 2 w 21600"/>
                <a:gd name="T7" fmla="*/ 1 h 21600"/>
                <a:gd name="T8" fmla="*/ 1 w 21600"/>
                <a:gd name="T9" fmla="*/ 0 h 21600"/>
                <a:gd name="T10" fmla="*/ 1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0"/>
                  </a:moveTo>
                </a:path>
              </a:pathLst>
            </a:custGeom>
            <a:gradFill rotWithShape="0">
              <a:gsLst>
                <a:gs pos="0">
                  <a:srgbClr val="66FFCC"/>
                </a:gs>
                <a:gs pos="50000">
                  <a:srgbClr val="FFFFFF"/>
                </a:gs>
                <a:gs pos="100000">
                  <a:srgbClr val="66FFCC"/>
                </a:gs>
              </a:gsLst>
              <a:lin ang="18900000" scaled="1"/>
            </a:gradFill>
            <a:ln w="9525" cap="flat">
              <a:solidFill>
                <a:schemeClr val="tx1"/>
              </a:solidFill>
              <a:prstDash val="sysDot"/>
              <a:round/>
              <a:headEnd type="none" w="med" len="med"/>
              <a:tailEnd type="none" w="med" len="med"/>
            </a:ln>
          </p:spPr>
          <p:txBody>
            <a:bodyPr lIns="0" tIns="0" rIns="0" bIns="0"/>
            <a:lstStyle/>
            <a:p>
              <a:endParaRPr lang="en-US"/>
            </a:p>
          </p:txBody>
        </p:sp>
        <p:sp>
          <p:nvSpPr>
            <p:cNvPr id="36877" name="AutoShape 71"/>
            <p:cNvSpPr>
              <a:spLocks/>
            </p:cNvSpPr>
            <p:nvPr/>
          </p:nvSpPr>
          <p:spPr bwMode="auto">
            <a:xfrm>
              <a:off x="200" y="116"/>
              <a:ext cx="138" cy="112"/>
            </a:xfrm>
            <a:custGeom>
              <a:avLst/>
              <a:gdLst>
                <a:gd name="T0" fmla="*/ 0 w 21600"/>
                <a:gd name="T1" fmla="*/ 0 h 21600"/>
                <a:gd name="T2" fmla="*/ 0 w 21600"/>
                <a:gd name="T3" fmla="*/ 0 h 21600"/>
                <a:gd name="T4" fmla="*/ 0 w 21600"/>
                <a:gd name="T5" fmla="*/ 1 h 21600"/>
                <a:gd name="T6" fmla="*/ 1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0"/>
                  </a:moveTo>
                </a:path>
              </a:pathLst>
            </a:custGeom>
            <a:gradFill rotWithShape="0">
              <a:gsLst>
                <a:gs pos="0">
                  <a:srgbClr val="66FFCC"/>
                </a:gs>
                <a:gs pos="50000">
                  <a:srgbClr val="FFFFFF"/>
                </a:gs>
                <a:gs pos="100000">
                  <a:srgbClr val="66FFCC"/>
                </a:gs>
              </a:gsLst>
              <a:lin ang="18900000" scaled="1"/>
            </a:gradFill>
            <a:ln w="9525" cap="flat">
              <a:solidFill>
                <a:schemeClr val="tx1"/>
              </a:solidFill>
              <a:prstDash val="sysDot"/>
              <a:round/>
              <a:headEnd type="none" w="med" len="med"/>
              <a:tailEnd type="none" w="med" len="med"/>
            </a:ln>
          </p:spPr>
          <p:txBody>
            <a:bodyPr lIns="0" tIns="0" rIns="0" bIns="0"/>
            <a:lstStyle/>
            <a:p>
              <a:endParaRPr lang="en-US"/>
            </a:p>
          </p:txBody>
        </p:sp>
        <p:sp>
          <p:nvSpPr>
            <p:cNvPr id="36878" name="AutoShape 72"/>
            <p:cNvSpPr>
              <a:spLocks/>
            </p:cNvSpPr>
            <p:nvPr/>
          </p:nvSpPr>
          <p:spPr bwMode="auto">
            <a:xfrm>
              <a:off x="0" y="75"/>
              <a:ext cx="69" cy="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0"/>
                  </a:moveTo>
                </a:path>
              </a:pathLst>
            </a:custGeom>
            <a:gradFill rotWithShape="0">
              <a:gsLst>
                <a:gs pos="0">
                  <a:srgbClr val="66FFCC"/>
                </a:gs>
                <a:gs pos="50000">
                  <a:srgbClr val="FFFFFF"/>
                </a:gs>
                <a:gs pos="100000">
                  <a:srgbClr val="66FFCC"/>
                </a:gs>
              </a:gsLst>
              <a:lin ang="18900000" scaled="1"/>
            </a:gradFill>
            <a:ln w="9525" cap="flat">
              <a:solidFill>
                <a:schemeClr val="tx1"/>
              </a:solidFill>
              <a:prstDash val="sysDot"/>
              <a:round/>
              <a:headEnd type="none" w="med" len="med"/>
              <a:tailEnd type="none" w="med" len="med"/>
            </a:ln>
          </p:spPr>
          <p:txBody>
            <a:bodyPr lIns="0" tIns="0" rIns="0" bIns="0"/>
            <a:lstStyle/>
            <a:p>
              <a:endParaRPr lang="en-US"/>
            </a:p>
          </p:txBody>
        </p:sp>
        <p:sp>
          <p:nvSpPr>
            <p:cNvPr id="36879" name="AutoShape 73"/>
            <p:cNvSpPr>
              <a:spLocks/>
            </p:cNvSpPr>
            <p:nvPr/>
          </p:nvSpPr>
          <p:spPr bwMode="auto">
            <a:xfrm>
              <a:off x="828" y="54"/>
              <a:ext cx="1145" cy="858"/>
            </a:xfrm>
            <a:custGeom>
              <a:avLst/>
              <a:gdLst>
                <a:gd name="T0" fmla="*/ 0 w 21600"/>
                <a:gd name="T1" fmla="*/ 21 h 21600"/>
                <a:gd name="T2" fmla="*/ 4 w 21600"/>
                <a:gd name="T3" fmla="*/ 22 h 21600"/>
                <a:gd name="T4" fmla="*/ 6 w 21600"/>
                <a:gd name="T5" fmla="*/ 31 h 21600"/>
                <a:gd name="T6" fmla="*/ 7 w 21600"/>
                <a:gd name="T7" fmla="*/ 30 h 21600"/>
                <a:gd name="T8" fmla="*/ 21 w 21600"/>
                <a:gd name="T9" fmla="*/ 32 h 21600"/>
                <a:gd name="T10" fmla="*/ 22 w 21600"/>
                <a:gd name="T11" fmla="*/ 34 h 21600"/>
                <a:gd name="T12" fmla="*/ 40 w 21600"/>
                <a:gd name="T13" fmla="*/ 32 h 21600"/>
                <a:gd name="T14" fmla="*/ 41 w 21600"/>
                <a:gd name="T15" fmla="*/ 30 h 21600"/>
                <a:gd name="T16" fmla="*/ 54 w 21600"/>
                <a:gd name="T17" fmla="*/ 26 h 21600"/>
                <a:gd name="T18" fmla="*/ 49 w 21600"/>
                <a:gd name="T19" fmla="*/ 19 h 21600"/>
                <a:gd name="T20" fmla="*/ 58 w 21600"/>
                <a:gd name="T21" fmla="*/ 15 h 21600"/>
                <a:gd name="T22" fmla="*/ 61 w 21600"/>
                <a:gd name="T23" fmla="*/ 12 h 21600"/>
                <a:gd name="T24" fmla="*/ 56 w 21600"/>
                <a:gd name="T25" fmla="*/ 4 h 21600"/>
                <a:gd name="T26" fmla="*/ 55 w 21600"/>
                <a:gd name="T27" fmla="*/ 3 h 21600"/>
                <a:gd name="T28" fmla="*/ 42 w 21600"/>
                <a:gd name="T29" fmla="*/ 0 h 21600"/>
                <a:gd name="T30" fmla="*/ 41 w 21600"/>
                <a:gd name="T31" fmla="*/ 2 h 21600"/>
                <a:gd name="T32" fmla="*/ 31 w 21600"/>
                <a:gd name="T33" fmla="*/ 1 h 21600"/>
                <a:gd name="T34" fmla="*/ 31 w 21600"/>
                <a:gd name="T35" fmla="*/ 2 h 21600"/>
                <a:gd name="T36" fmla="*/ 20 w 21600"/>
                <a:gd name="T37" fmla="*/ 4 h 21600"/>
                <a:gd name="T38" fmla="*/ 18 w 21600"/>
                <a:gd name="T39" fmla="*/ 3 h 21600"/>
                <a:gd name="T40" fmla="*/ 3 w 21600"/>
                <a:gd name="T41" fmla="*/ 11 h 21600"/>
                <a:gd name="T42" fmla="*/ 3 w 21600"/>
                <a:gd name="T43" fmla="*/ 12 h 216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600" h="21600">
                  <a:moveTo>
                    <a:pt x="0" y="13555"/>
                  </a:moveTo>
                  <a:cubicBezTo>
                    <a:pt x="417" y="13915"/>
                    <a:pt x="899" y="14078"/>
                    <a:pt x="1381" y="14023"/>
                  </a:cubicBezTo>
                  <a:moveTo>
                    <a:pt x="2000" y="19344"/>
                  </a:moveTo>
                  <a:cubicBezTo>
                    <a:pt x="2207" y="19308"/>
                    <a:pt x="2410" y="19233"/>
                    <a:pt x="2604" y="19120"/>
                  </a:cubicBezTo>
                  <a:moveTo>
                    <a:pt x="7435" y="20578"/>
                  </a:moveTo>
                  <a:cubicBezTo>
                    <a:pt x="7532" y="20937"/>
                    <a:pt x="7654" y="21279"/>
                    <a:pt x="7799" y="21600"/>
                  </a:cubicBezTo>
                  <a:moveTo>
                    <a:pt x="14381" y="20160"/>
                  </a:moveTo>
                  <a:cubicBezTo>
                    <a:pt x="14456" y="19795"/>
                    <a:pt x="14505" y="19419"/>
                    <a:pt x="14527" y="19039"/>
                  </a:cubicBezTo>
                  <a:moveTo>
                    <a:pt x="19208" y="16307"/>
                  </a:moveTo>
                  <a:cubicBezTo>
                    <a:pt x="19218" y="14526"/>
                    <a:pt x="18528" y="12895"/>
                    <a:pt x="17436" y="12115"/>
                  </a:cubicBezTo>
                  <a:moveTo>
                    <a:pt x="20811" y="9204"/>
                  </a:moveTo>
                  <a:cubicBezTo>
                    <a:pt x="21153" y="8777"/>
                    <a:pt x="21423" y="8239"/>
                    <a:pt x="21600" y="7632"/>
                  </a:cubicBezTo>
                  <a:moveTo>
                    <a:pt x="19744" y="2561"/>
                  </a:moveTo>
                  <a:cubicBezTo>
                    <a:pt x="19747" y="2312"/>
                    <a:pt x="19733" y="2063"/>
                    <a:pt x="19702" y="1818"/>
                  </a:cubicBezTo>
                  <a:moveTo>
                    <a:pt x="15078" y="0"/>
                  </a:moveTo>
                  <a:cubicBezTo>
                    <a:pt x="14912" y="285"/>
                    <a:pt x="14776" y="604"/>
                    <a:pt x="14673" y="947"/>
                  </a:cubicBezTo>
                  <a:moveTo>
                    <a:pt x="11061" y="564"/>
                  </a:moveTo>
                  <a:cubicBezTo>
                    <a:pt x="10973" y="823"/>
                    <a:pt x="10907" y="1098"/>
                    <a:pt x="10865" y="1381"/>
                  </a:cubicBezTo>
                  <a:moveTo>
                    <a:pt x="7163" y="2480"/>
                  </a:moveTo>
                  <a:cubicBezTo>
                    <a:pt x="6949" y="2175"/>
                    <a:pt x="6711" y="1909"/>
                    <a:pt x="6454" y="1688"/>
                  </a:cubicBezTo>
                  <a:moveTo>
                    <a:pt x="946" y="7074"/>
                  </a:moveTo>
                  <a:cubicBezTo>
                    <a:pt x="973" y="7356"/>
                    <a:pt x="1014" y="7635"/>
                    <a:pt x="1070" y="7907"/>
                  </a:cubicBezTo>
                </a:path>
              </a:pathLst>
            </a:custGeom>
            <a:noFill/>
            <a:ln w="9525" cap="flat">
              <a:solidFill>
                <a:schemeClr val="tx1"/>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6880" name="Rectangle 74"/>
            <p:cNvSpPr>
              <a:spLocks/>
            </p:cNvSpPr>
            <p:nvPr/>
          </p:nvSpPr>
          <p:spPr bwMode="auto">
            <a:xfrm>
              <a:off x="938" y="152"/>
              <a:ext cx="816"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8100" tIns="38100" rIns="72334" bIns="38100"/>
            <a:lstStyle/>
            <a:p>
              <a:pPr marL="1588" algn="ctr"/>
              <a:r>
                <a:rPr lang="sr-Latn-RS" sz="1200" b="1" dirty="0" smtClean="0">
                  <a:latin typeface="Tahoma" pitchFamily="34" charset="0"/>
                  <a:cs typeface="Tahoma" pitchFamily="34" charset="0"/>
                  <a:sym typeface="Tahoma" pitchFamily="34" charset="0"/>
                </a:rPr>
                <a:t>Interfejs koji omogućuje korisnicima da rade u jeziku koji razumeju</a:t>
              </a:r>
              <a:endParaRPr lang="en-US" sz="1200" b="1" dirty="0">
                <a:latin typeface="Tahoma" pitchFamily="34" charset="0"/>
                <a:cs typeface="Tahoma" pitchFamily="34" charset="0"/>
                <a:sym typeface="Tahoma" pitchFamily="34" charset="0"/>
              </a:endParaRPr>
            </a:p>
          </p:txBody>
        </p:sp>
      </p:grpSp>
    </p:spTree>
    <p:extLst>
      <p:ext uri="{BB962C8B-B14F-4D97-AF65-F5344CB8AC3E}">
        <p14:creationId xmlns:p14="http://schemas.microsoft.com/office/powerpoint/2010/main" val="657955106"/>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Moses o simboličkoj integraciji</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Joel Moses (1941.-) – </a:t>
            </a:r>
            <a:r>
              <a:rPr lang="sr-Latn-RS" dirty="0" smtClean="0"/>
              <a:t>jedan od tvoraca MACSYMA-e</a:t>
            </a:r>
            <a:endParaRPr lang="en-GB" dirty="0" smtClean="0"/>
          </a:p>
          <a:p>
            <a:r>
              <a:rPr lang="sr-Latn-RS" dirty="0"/>
              <a:t>SIN, preteča </a:t>
            </a:r>
            <a:r>
              <a:rPr lang="sr-Latn-RS" dirty="0" smtClean="0"/>
              <a:t>MACSYMA-e</a:t>
            </a:r>
          </a:p>
          <a:p>
            <a:r>
              <a:rPr lang="en-GB" dirty="0" smtClean="0"/>
              <a:t>„</a:t>
            </a:r>
            <a:r>
              <a:rPr lang="sr-Latn-RS" dirty="0" smtClean="0"/>
              <a:t>Nije nam bio cilj da izučavamo </a:t>
            </a:r>
            <a:r>
              <a:rPr lang="sr-Latn-RS" b="1" dirty="0" smtClean="0"/>
              <a:t>specifične mehanizme rešavanja problema</a:t>
            </a:r>
            <a:r>
              <a:rPr lang="sr-Latn-RS" dirty="0" smtClean="0"/>
              <a:t>, već smo želeli da napravimo moćan </a:t>
            </a:r>
            <a:r>
              <a:rPr lang="sr-Latn-RS" b="1" dirty="0" smtClean="0"/>
              <a:t>program za simboličku integraciju koji se po mogućnostima približava ljudskom ekspertu</a:t>
            </a:r>
            <a:r>
              <a:rPr lang="en-GB" dirty="0" smtClean="0"/>
              <a:t>."</a:t>
            </a:r>
            <a:endParaRPr lang="en-GB" dirty="0"/>
          </a:p>
          <a:p>
            <a:r>
              <a:rPr lang="en-GB" dirty="0" smtClean="0"/>
              <a:t>„</a:t>
            </a:r>
            <a:r>
              <a:rPr lang="sr-Latn-RS" dirty="0" smtClean="0"/>
              <a:t>Akcenat u SINu je na </a:t>
            </a:r>
            <a:r>
              <a:rPr lang="sr-Latn-RS" b="1" dirty="0" smtClean="0"/>
              <a:t>analizi domena</a:t>
            </a:r>
            <a:r>
              <a:rPr lang="sr-Latn-RS" dirty="0" smtClean="0"/>
              <a:t> problema. Kada SIN rešava problem, najprimetnije je koliko brzo odlučuje koju strategiju da sledi, kao i na koliko direktan način stiže do rešenja</a:t>
            </a:r>
            <a:r>
              <a:rPr lang="en-GB" dirty="0" smtClean="0"/>
              <a:t>."</a:t>
            </a:r>
            <a:endParaRPr lang="en-GB" dirty="0"/>
          </a:p>
        </p:txBody>
      </p:sp>
    </p:spTree>
    <p:extLst>
      <p:ext uri="{BB962C8B-B14F-4D97-AF65-F5344CB8AC3E}">
        <p14:creationId xmlns:p14="http://schemas.microsoft.com/office/powerpoint/2010/main" val="11900357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l" fontAlgn="base">
              <a:spcBef>
                <a:spcPct val="0"/>
              </a:spcBef>
              <a:spcAft>
                <a:spcPct val="0"/>
              </a:spcAft>
            </a:pPr>
            <a:fld id="{ED6A2295-B978-470E-8E1E-EDF79AB8509A}" type="slidenum">
              <a:rPr lang="en-US">
                <a:solidFill>
                  <a:srgbClr val="003399"/>
                </a:solidFill>
                <a:latin typeface="Arial" pitchFamily="34" charset="0"/>
                <a:ea typeface="ヒラギノ角ゴ ProN W3" charset="0"/>
                <a:cs typeface="Arial" pitchFamily="34" charset="0"/>
                <a:sym typeface="Arial" pitchFamily="34" charset="0"/>
              </a:rPr>
              <a:pPr algn="l" fontAlgn="base">
                <a:spcBef>
                  <a:spcPct val="0"/>
                </a:spcBef>
                <a:spcAft>
                  <a:spcPct val="0"/>
                </a:spcAft>
              </a:pPr>
              <a:t>40</a:t>
            </a:fld>
            <a:endParaRPr lang="en-US">
              <a:solidFill>
                <a:srgbClr val="003399"/>
              </a:solidFill>
              <a:latin typeface="Arial" pitchFamily="34" charset="0"/>
              <a:ea typeface="ヒラギノ角ゴ ProN W3" charset="0"/>
              <a:cs typeface="Arial" pitchFamily="34" charset="0"/>
              <a:sym typeface="Arial" pitchFamily="34" charset="0"/>
            </a:endParaRPr>
          </a:p>
        </p:txBody>
      </p:sp>
      <p:sp>
        <p:nvSpPr>
          <p:cNvPr id="51203" name="Rectangle 4"/>
          <p:cNvSpPr>
            <a:spLocks/>
          </p:cNvSpPr>
          <p:nvPr/>
        </p:nvSpPr>
        <p:spPr bwMode="auto">
          <a:xfrm>
            <a:off x="3068638" y="6553200"/>
            <a:ext cx="29845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pPr algn="ctr"/>
            <a:r>
              <a:rPr lang="en-US" sz="1100">
                <a:solidFill>
                  <a:srgbClr val="6EB7D7"/>
                </a:solidFill>
                <a:latin typeface="News Gothic MT" charset="0"/>
                <a:ea typeface="News Gothic MT" charset="0"/>
                <a:cs typeface="News Gothic MT" charset="0"/>
                <a:sym typeface="News Gothic MT" charset="0"/>
              </a:rPr>
              <a:t>© Franz J. Kurfess</a:t>
            </a:r>
          </a:p>
        </p:txBody>
      </p:sp>
      <p:sp>
        <p:nvSpPr>
          <p:cNvPr id="51204" name="Rectangle 5"/>
          <p:cNvSpPr>
            <a:spLocks noGrp="1" noChangeArrowheads="1"/>
          </p:cNvSpPr>
          <p:nvPr>
            <p:ph type="title"/>
          </p:nvPr>
        </p:nvSpPr>
        <p:spPr/>
        <p:txBody>
          <a:bodyPr/>
          <a:lstStyle/>
          <a:p>
            <a:r>
              <a:rPr lang="sr-Latn-RS" dirty="0" smtClean="0"/>
              <a:t>Detalji strukture SBZ</a:t>
            </a:r>
            <a:endParaRPr lang="en-US" dirty="0" smtClean="0"/>
          </a:p>
        </p:txBody>
      </p:sp>
      <p:sp>
        <p:nvSpPr>
          <p:cNvPr id="51205" name="Rectangle 6"/>
          <p:cNvSpPr>
            <a:spLocks/>
          </p:cNvSpPr>
          <p:nvPr/>
        </p:nvSpPr>
        <p:spPr bwMode="auto">
          <a:xfrm>
            <a:off x="228600" y="1219200"/>
            <a:ext cx="8839200" cy="5181600"/>
          </a:xfrm>
          <a:prstGeom prst="rect">
            <a:avLst/>
          </a:prstGeom>
          <a:solidFill>
            <a:srgbClr val="FCFEB9"/>
          </a:solidFill>
          <a:ln w="25400">
            <a:solidFill>
              <a:schemeClr val="tx1"/>
            </a:solidFill>
            <a:miter lim="800000"/>
            <a:headEnd/>
            <a:tailEnd/>
          </a:ln>
        </p:spPr>
        <p:txBody>
          <a:bodyPr lIns="0" tIns="0" rIns="0" bIns="0"/>
          <a:lstStyle/>
          <a:p>
            <a:endParaRPr lang="en-US"/>
          </a:p>
        </p:txBody>
      </p:sp>
      <p:grpSp>
        <p:nvGrpSpPr>
          <p:cNvPr id="51206" name="Group 9"/>
          <p:cNvGrpSpPr>
            <a:grpSpLocks/>
          </p:cNvGrpSpPr>
          <p:nvPr/>
        </p:nvGrpSpPr>
        <p:grpSpPr bwMode="auto">
          <a:xfrm>
            <a:off x="5105400" y="1524000"/>
            <a:ext cx="3733800" cy="1295400"/>
            <a:chOff x="0" y="0"/>
            <a:chExt cx="2352" cy="816"/>
          </a:xfrm>
        </p:grpSpPr>
        <p:sp>
          <p:nvSpPr>
            <p:cNvPr id="51234" name="Rectangle 7"/>
            <p:cNvSpPr>
              <a:spLocks/>
            </p:cNvSpPr>
            <p:nvPr/>
          </p:nvSpPr>
          <p:spPr bwMode="auto">
            <a:xfrm>
              <a:off x="0" y="0"/>
              <a:ext cx="2352" cy="816"/>
            </a:xfrm>
            <a:prstGeom prst="rect">
              <a:avLst/>
            </a:prstGeom>
            <a:solidFill>
              <a:srgbClr val="00CECE"/>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US"/>
            </a:p>
          </p:txBody>
        </p:sp>
        <p:sp>
          <p:nvSpPr>
            <p:cNvPr id="51235" name="Rectangle 8"/>
            <p:cNvSpPr>
              <a:spLocks/>
            </p:cNvSpPr>
            <p:nvPr/>
          </p:nvSpPr>
          <p:spPr bwMode="auto">
            <a:xfrm>
              <a:off x="641" y="292"/>
              <a:ext cx="10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sr-Latn-RS" sz="2400">
                  <a:solidFill>
                    <a:srgbClr val="00025A"/>
                  </a:solidFill>
                  <a:latin typeface="News Gothic MT" charset="0"/>
                  <a:ea typeface="News Gothic MT" charset="0"/>
                  <a:cs typeface="News Gothic MT" charset="0"/>
                  <a:sym typeface="News Gothic MT" charset="0"/>
                </a:rPr>
                <a:t>Baza znanja</a:t>
              </a:r>
              <a:endParaRPr lang="en-US" sz="2400">
                <a:solidFill>
                  <a:srgbClr val="00025A"/>
                </a:solidFill>
                <a:latin typeface="News Gothic MT" charset="0"/>
                <a:ea typeface="News Gothic MT" charset="0"/>
                <a:cs typeface="News Gothic MT" charset="0"/>
                <a:sym typeface="News Gothic MT" charset="0"/>
              </a:endParaRPr>
            </a:p>
          </p:txBody>
        </p:sp>
      </p:grpSp>
      <p:grpSp>
        <p:nvGrpSpPr>
          <p:cNvPr id="51207" name="Group 12"/>
          <p:cNvGrpSpPr>
            <a:grpSpLocks/>
          </p:cNvGrpSpPr>
          <p:nvPr/>
        </p:nvGrpSpPr>
        <p:grpSpPr bwMode="auto">
          <a:xfrm>
            <a:off x="5105400" y="3200400"/>
            <a:ext cx="3733800" cy="1295400"/>
            <a:chOff x="0" y="0"/>
            <a:chExt cx="2352" cy="816"/>
          </a:xfrm>
        </p:grpSpPr>
        <p:sp>
          <p:nvSpPr>
            <p:cNvPr id="51232" name="Rectangle 10"/>
            <p:cNvSpPr>
              <a:spLocks/>
            </p:cNvSpPr>
            <p:nvPr/>
          </p:nvSpPr>
          <p:spPr bwMode="auto">
            <a:xfrm>
              <a:off x="0" y="0"/>
              <a:ext cx="2352" cy="816"/>
            </a:xfrm>
            <a:prstGeom prst="rect">
              <a:avLst/>
            </a:prstGeom>
            <a:solidFill>
              <a:srgbClr val="FC0128"/>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US"/>
            </a:p>
          </p:txBody>
        </p:sp>
        <p:sp>
          <p:nvSpPr>
            <p:cNvPr id="51233" name="Rectangle 11"/>
            <p:cNvSpPr>
              <a:spLocks/>
            </p:cNvSpPr>
            <p:nvPr/>
          </p:nvSpPr>
          <p:spPr bwMode="auto">
            <a:xfrm>
              <a:off x="188" y="176"/>
              <a:ext cx="1102"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400">
                  <a:solidFill>
                    <a:srgbClr val="00025A"/>
                  </a:solidFill>
                  <a:latin typeface="News Gothic MT" charset="0"/>
                  <a:ea typeface="News Gothic MT" charset="0"/>
                  <a:cs typeface="News Gothic MT" charset="0"/>
                  <a:sym typeface="News Gothic MT" charset="0"/>
                </a:rPr>
                <a:t> </a:t>
              </a:r>
              <a:r>
                <a:rPr lang="sr-Latn-RS" sz="2400">
                  <a:solidFill>
                    <a:srgbClr val="00025A"/>
                  </a:solidFill>
                  <a:latin typeface="News Gothic MT" charset="0"/>
                  <a:ea typeface="News Gothic MT" charset="0"/>
                  <a:cs typeface="News Gothic MT" charset="0"/>
                  <a:sym typeface="News Gothic MT" charset="0"/>
                </a:rPr>
                <a:t>Modul za </a:t>
              </a:r>
            </a:p>
            <a:p>
              <a:r>
                <a:rPr lang="sr-Latn-RS" sz="2400">
                  <a:solidFill>
                    <a:srgbClr val="00025A"/>
                  </a:solidFill>
                  <a:latin typeface="News Gothic MT" charset="0"/>
                  <a:ea typeface="News Gothic MT" charset="0"/>
                  <a:cs typeface="News Gothic MT" charset="0"/>
                  <a:sym typeface="News Gothic MT" charset="0"/>
                </a:rPr>
                <a:t>zaključivanje</a:t>
              </a:r>
              <a:endParaRPr lang="en-US" sz="2400">
                <a:solidFill>
                  <a:srgbClr val="00025A"/>
                </a:solidFill>
                <a:latin typeface="News Gothic MT" charset="0"/>
                <a:ea typeface="News Gothic MT" charset="0"/>
                <a:cs typeface="News Gothic MT" charset="0"/>
                <a:sym typeface="News Gothic MT" charset="0"/>
              </a:endParaRPr>
            </a:p>
          </p:txBody>
        </p:sp>
      </p:grpSp>
      <p:sp>
        <p:nvSpPr>
          <p:cNvPr id="51208" name="AutoShape 13"/>
          <p:cNvSpPr>
            <a:spLocks/>
          </p:cNvSpPr>
          <p:nvPr/>
        </p:nvSpPr>
        <p:spPr bwMode="auto">
          <a:xfrm rot="5400000">
            <a:off x="6553201" y="2589212"/>
            <a:ext cx="838200" cy="841375"/>
          </a:xfrm>
          <a:prstGeom prst="leftRightArrow">
            <a:avLst>
              <a:gd name="adj1" fmla="val 50000"/>
              <a:gd name="adj2" fmla="val 20000"/>
            </a:avLst>
          </a:prstGeom>
          <a:solidFill>
            <a:srgbClr val="FAFD00"/>
          </a:solidFill>
          <a:ln w="12700">
            <a:solidFill>
              <a:srgbClr val="FAFD00"/>
            </a:solidFill>
            <a:miter lim="800000"/>
            <a:headEnd/>
            <a:tailEnd/>
          </a:ln>
        </p:spPr>
        <p:txBody>
          <a:bodyPr lIns="0" tIns="0" rIns="0" bIns="0"/>
          <a:lstStyle/>
          <a:p>
            <a:endParaRPr lang="en-US"/>
          </a:p>
        </p:txBody>
      </p:sp>
      <p:grpSp>
        <p:nvGrpSpPr>
          <p:cNvPr id="51209" name="Group 16"/>
          <p:cNvGrpSpPr>
            <a:grpSpLocks/>
          </p:cNvGrpSpPr>
          <p:nvPr/>
        </p:nvGrpSpPr>
        <p:grpSpPr bwMode="auto">
          <a:xfrm>
            <a:off x="5105400" y="4876800"/>
            <a:ext cx="3733800" cy="1295400"/>
            <a:chOff x="0" y="0"/>
            <a:chExt cx="2352" cy="816"/>
          </a:xfrm>
        </p:grpSpPr>
        <p:sp>
          <p:nvSpPr>
            <p:cNvPr id="51230" name="Rectangle 14"/>
            <p:cNvSpPr>
              <a:spLocks/>
            </p:cNvSpPr>
            <p:nvPr/>
          </p:nvSpPr>
          <p:spPr bwMode="auto">
            <a:xfrm>
              <a:off x="0" y="0"/>
              <a:ext cx="2352" cy="816"/>
            </a:xfrm>
            <a:prstGeom prst="rect">
              <a:avLst/>
            </a:prstGeom>
            <a:solidFill>
              <a:srgbClr val="00FF00"/>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US"/>
            </a:p>
          </p:txBody>
        </p:sp>
        <p:sp>
          <p:nvSpPr>
            <p:cNvPr id="51231" name="Rectangle 15"/>
            <p:cNvSpPr>
              <a:spLocks/>
            </p:cNvSpPr>
            <p:nvPr/>
          </p:nvSpPr>
          <p:spPr bwMode="auto">
            <a:xfrm>
              <a:off x="462" y="292"/>
              <a:ext cx="142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sr-Latn-RS" sz="2400">
                  <a:solidFill>
                    <a:srgbClr val="00025A"/>
                  </a:solidFill>
                  <a:latin typeface="News Gothic MT" charset="0"/>
                  <a:ea typeface="News Gothic MT" charset="0"/>
                  <a:cs typeface="News Gothic MT" charset="0"/>
                  <a:sym typeface="News Gothic MT" charset="0"/>
                </a:rPr>
                <a:t>Radna memorija</a:t>
              </a:r>
              <a:endParaRPr lang="en-US" sz="2400">
                <a:solidFill>
                  <a:srgbClr val="00025A"/>
                </a:solidFill>
                <a:latin typeface="News Gothic MT" charset="0"/>
                <a:ea typeface="News Gothic MT" charset="0"/>
                <a:cs typeface="News Gothic MT" charset="0"/>
                <a:sym typeface="News Gothic MT" charset="0"/>
              </a:endParaRPr>
            </a:p>
          </p:txBody>
        </p:sp>
      </p:grpSp>
      <p:sp>
        <p:nvSpPr>
          <p:cNvPr id="51210" name="AutoShape 17"/>
          <p:cNvSpPr>
            <a:spLocks/>
          </p:cNvSpPr>
          <p:nvPr/>
        </p:nvSpPr>
        <p:spPr bwMode="auto">
          <a:xfrm rot="5400000">
            <a:off x="6630988" y="4265612"/>
            <a:ext cx="838200" cy="841375"/>
          </a:xfrm>
          <a:prstGeom prst="leftRightArrow">
            <a:avLst>
              <a:gd name="adj1" fmla="val 50000"/>
              <a:gd name="adj2" fmla="val 20000"/>
            </a:avLst>
          </a:prstGeom>
          <a:solidFill>
            <a:srgbClr val="FAFD00"/>
          </a:solidFill>
          <a:ln w="12700">
            <a:solidFill>
              <a:srgbClr val="FAFD00"/>
            </a:solidFill>
            <a:miter lim="800000"/>
            <a:headEnd/>
            <a:tailEnd/>
          </a:ln>
        </p:spPr>
        <p:txBody>
          <a:bodyPr lIns="0" tIns="0" rIns="0" bIns="0"/>
          <a:lstStyle/>
          <a:p>
            <a:endParaRPr lang="en-US"/>
          </a:p>
        </p:txBody>
      </p:sp>
      <p:grpSp>
        <p:nvGrpSpPr>
          <p:cNvPr id="51211" name="Group 20"/>
          <p:cNvGrpSpPr>
            <a:grpSpLocks/>
          </p:cNvGrpSpPr>
          <p:nvPr/>
        </p:nvGrpSpPr>
        <p:grpSpPr bwMode="auto">
          <a:xfrm rot="-5400000">
            <a:off x="-1257300" y="3238500"/>
            <a:ext cx="4648200" cy="1219200"/>
            <a:chOff x="0" y="0"/>
            <a:chExt cx="2928" cy="768"/>
          </a:xfrm>
        </p:grpSpPr>
        <p:sp>
          <p:nvSpPr>
            <p:cNvPr id="51228" name="Rectangle 18"/>
            <p:cNvSpPr>
              <a:spLocks/>
            </p:cNvSpPr>
            <p:nvPr/>
          </p:nvSpPr>
          <p:spPr bwMode="auto">
            <a:xfrm rot="5400000">
              <a:off x="1080" y="-1080"/>
              <a:ext cx="768" cy="2928"/>
            </a:xfrm>
            <a:prstGeom prst="rect">
              <a:avLst/>
            </a:prstGeom>
            <a:solidFill>
              <a:srgbClr val="FFE957"/>
            </a:solidFill>
            <a:ln w="25400">
              <a:solidFill>
                <a:schemeClr val="tx1"/>
              </a:solidFill>
              <a:miter lim="800000"/>
              <a:headEnd/>
              <a:tailEnd/>
            </a:ln>
          </p:spPr>
          <p:txBody>
            <a:bodyPr lIns="0" tIns="0" rIns="0" bIns="0"/>
            <a:lstStyle/>
            <a:p>
              <a:endParaRPr lang="en-US"/>
            </a:p>
          </p:txBody>
        </p:sp>
        <p:sp>
          <p:nvSpPr>
            <p:cNvPr id="51229" name="Rectangle 19"/>
            <p:cNvSpPr>
              <a:spLocks/>
            </p:cNvSpPr>
            <p:nvPr/>
          </p:nvSpPr>
          <p:spPr bwMode="auto">
            <a:xfrm>
              <a:off x="739" y="263"/>
              <a:ext cx="156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sr-Latn-RS" sz="2400">
                  <a:solidFill>
                    <a:srgbClr val="00025A"/>
                  </a:solidFill>
                  <a:latin typeface="News Gothic MT" charset="0"/>
                  <a:ea typeface="News Gothic MT" charset="0"/>
                  <a:cs typeface="News Gothic MT" charset="0"/>
                  <a:sym typeface="News Gothic MT" charset="0"/>
                </a:rPr>
                <a:t>Korisnički interfejs</a:t>
              </a:r>
              <a:endParaRPr lang="en-US" sz="2400">
                <a:solidFill>
                  <a:srgbClr val="00025A"/>
                </a:solidFill>
                <a:latin typeface="News Gothic MT" charset="0"/>
                <a:ea typeface="News Gothic MT" charset="0"/>
                <a:cs typeface="News Gothic MT" charset="0"/>
                <a:sym typeface="News Gothic MT" charset="0"/>
              </a:endParaRPr>
            </a:p>
          </p:txBody>
        </p:sp>
      </p:grpSp>
      <p:grpSp>
        <p:nvGrpSpPr>
          <p:cNvPr id="51212" name="Group 27"/>
          <p:cNvGrpSpPr>
            <a:grpSpLocks/>
          </p:cNvGrpSpPr>
          <p:nvPr/>
        </p:nvGrpSpPr>
        <p:grpSpPr bwMode="auto">
          <a:xfrm>
            <a:off x="2266950" y="2057400"/>
            <a:ext cx="2209800" cy="3581400"/>
            <a:chOff x="0" y="0"/>
            <a:chExt cx="1392" cy="2256"/>
          </a:xfrm>
        </p:grpSpPr>
        <p:grpSp>
          <p:nvGrpSpPr>
            <p:cNvPr id="51222" name="Group 23"/>
            <p:cNvGrpSpPr>
              <a:grpSpLocks/>
            </p:cNvGrpSpPr>
            <p:nvPr/>
          </p:nvGrpSpPr>
          <p:grpSpPr bwMode="auto">
            <a:xfrm>
              <a:off x="0" y="0"/>
              <a:ext cx="1392" cy="912"/>
              <a:chOff x="0" y="0"/>
              <a:chExt cx="1392" cy="912"/>
            </a:xfrm>
          </p:grpSpPr>
          <p:sp>
            <p:nvSpPr>
              <p:cNvPr id="51226" name="Rectangle 21"/>
              <p:cNvSpPr>
                <a:spLocks/>
              </p:cNvSpPr>
              <p:nvPr/>
            </p:nvSpPr>
            <p:spPr bwMode="auto">
              <a:xfrm>
                <a:off x="0" y="0"/>
                <a:ext cx="1392" cy="912"/>
              </a:xfrm>
              <a:prstGeom prst="rect">
                <a:avLst/>
              </a:prstGeom>
              <a:solidFill>
                <a:srgbClr val="62D6A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US"/>
              </a:p>
            </p:txBody>
          </p:sp>
          <p:sp>
            <p:nvSpPr>
              <p:cNvPr id="51227" name="Rectangle 22"/>
              <p:cNvSpPr>
                <a:spLocks/>
              </p:cNvSpPr>
              <p:nvPr/>
            </p:nvSpPr>
            <p:spPr bwMode="auto">
              <a:xfrm>
                <a:off x="0" y="84"/>
                <a:ext cx="1392" cy="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ctr"/>
                <a:r>
                  <a:rPr lang="sr-Latn-RS" sz="2400">
                    <a:solidFill>
                      <a:srgbClr val="00025A"/>
                    </a:solidFill>
                    <a:latin typeface="News Gothic MT" charset="0"/>
                    <a:ea typeface="News Gothic MT" charset="0"/>
                    <a:cs typeface="News Gothic MT" charset="0"/>
                    <a:sym typeface="News Gothic MT" charset="0"/>
                  </a:rPr>
                  <a:t>Modul za prikupljanje znanja</a:t>
                </a:r>
                <a:endParaRPr lang="en-US" sz="2400">
                  <a:solidFill>
                    <a:srgbClr val="00025A"/>
                  </a:solidFill>
                  <a:latin typeface="News Gothic MT" charset="0"/>
                  <a:ea typeface="News Gothic MT" charset="0"/>
                  <a:cs typeface="News Gothic MT" charset="0"/>
                  <a:sym typeface="News Gothic MT" charset="0"/>
                </a:endParaRPr>
              </a:p>
            </p:txBody>
          </p:sp>
        </p:grpSp>
        <p:grpSp>
          <p:nvGrpSpPr>
            <p:cNvPr id="51223" name="Group 26"/>
            <p:cNvGrpSpPr>
              <a:grpSpLocks/>
            </p:cNvGrpSpPr>
            <p:nvPr/>
          </p:nvGrpSpPr>
          <p:grpSpPr bwMode="auto">
            <a:xfrm>
              <a:off x="0" y="1344"/>
              <a:ext cx="1392" cy="912"/>
              <a:chOff x="0" y="0"/>
              <a:chExt cx="1392" cy="912"/>
            </a:xfrm>
          </p:grpSpPr>
          <p:sp>
            <p:nvSpPr>
              <p:cNvPr id="51224" name="Rectangle 24"/>
              <p:cNvSpPr>
                <a:spLocks/>
              </p:cNvSpPr>
              <p:nvPr/>
            </p:nvSpPr>
            <p:spPr bwMode="auto">
              <a:xfrm>
                <a:off x="0" y="0"/>
                <a:ext cx="1392" cy="912"/>
              </a:xfrm>
              <a:prstGeom prst="rect">
                <a:avLst/>
              </a:prstGeom>
              <a:solidFill>
                <a:srgbClr val="FF3399"/>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US"/>
              </a:p>
            </p:txBody>
          </p:sp>
          <p:sp>
            <p:nvSpPr>
              <p:cNvPr id="51225" name="Rectangle 25"/>
              <p:cNvSpPr>
                <a:spLocks/>
              </p:cNvSpPr>
              <p:nvPr/>
            </p:nvSpPr>
            <p:spPr bwMode="auto">
              <a:xfrm>
                <a:off x="0" y="200"/>
                <a:ext cx="1392"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ctr"/>
                <a:r>
                  <a:rPr lang="sr-Latn-RS" sz="2400">
                    <a:solidFill>
                      <a:srgbClr val="00025A"/>
                    </a:solidFill>
                    <a:latin typeface="News Gothic MT" charset="0"/>
                    <a:ea typeface="News Gothic MT" charset="0"/>
                    <a:cs typeface="News Gothic MT" charset="0"/>
                    <a:sym typeface="News Gothic MT" charset="0"/>
                  </a:rPr>
                  <a:t>Modul za obrazlaganje</a:t>
                </a:r>
                <a:endParaRPr lang="en-US" sz="2400">
                  <a:solidFill>
                    <a:srgbClr val="00025A"/>
                  </a:solidFill>
                  <a:latin typeface="News Gothic MT" charset="0"/>
                  <a:ea typeface="News Gothic MT" charset="0"/>
                  <a:cs typeface="News Gothic MT" charset="0"/>
                  <a:sym typeface="News Gothic MT" charset="0"/>
                </a:endParaRPr>
              </a:p>
            </p:txBody>
          </p:sp>
        </p:grpSp>
      </p:grpSp>
      <p:grpSp>
        <p:nvGrpSpPr>
          <p:cNvPr id="51213" name="Group 30"/>
          <p:cNvGrpSpPr>
            <a:grpSpLocks/>
          </p:cNvGrpSpPr>
          <p:nvPr/>
        </p:nvGrpSpPr>
        <p:grpSpPr bwMode="auto">
          <a:xfrm>
            <a:off x="7467600" y="3390900"/>
            <a:ext cx="1219200" cy="914400"/>
            <a:chOff x="0" y="0"/>
            <a:chExt cx="768" cy="576"/>
          </a:xfrm>
        </p:grpSpPr>
        <p:sp>
          <p:nvSpPr>
            <p:cNvPr id="51220" name="Rectangle 28"/>
            <p:cNvSpPr>
              <a:spLocks/>
            </p:cNvSpPr>
            <p:nvPr/>
          </p:nvSpPr>
          <p:spPr bwMode="auto">
            <a:xfrm>
              <a:off x="0" y="0"/>
              <a:ext cx="768" cy="576"/>
            </a:xfrm>
            <a:prstGeom prst="rect">
              <a:avLst/>
            </a:prstGeom>
            <a:solidFill>
              <a:srgbClr val="FFAF18"/>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US"/>
            </a:p>
          </p:txBody>
        </p:sp>
        <p:sp>
          <p:nvSpPr>
            <p:cNvPr id="51221" name="Rectangle 29"/>
            <p:cNvSpPr>
              <a:spLocks/>
            </p:cNvSpPr>
            <p:nvPr/>
          </p:nvSpPr>
          <p:spPr bwMode="auto">
            <a:xfrm>
              <a:off x="19" y="148"/>
              <a:ext cx="72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en-US" sz="2400">
                  <a:solidFill>
                    <a:srgbClr val="00025A"/>
                  </a:solidFill>
                  <a:latin typeface="News Gothic MT" charset="0"/>
                  <a:ea typeface="News Gothic MT" charset="0"/>
                  <a:cs typeface="News Gothic MT" charset="0"/>
                  <a:sym typeface="News Gothic MT" charset="0"/>
                </a:rPr>
                <a:t>Agenda</a:t>
              </a:r>
            </a:p>
          </p:txBody>
        </p:sp>
      </p:grpSp>
      <p:grpSp>
        <p:nvGrpSpPr>
          <p:cNvPr id="51214" name="Group 33"/>
          <p:cNvGrpSpPr>
            <a:grpSpLocks/>
          </p:cNvGrpSpPr>
          <p:nvPr/>
        </p:nvGrpSpPr>
        <p:grpSpPr bwMode="auto">
          <a:xfrm>
            <a:off x="4117975" y="2911475"/>
            <a:ext cx="1285875" cy="1873250"/>
            <a:chOff x="0" y="0"/>
            <a:chExt cx="809" cy="1179"/>
          </a:xfrm>
        </p:grpSpPr>
        <p:sp>
          <p:nvSpPr>
            <p:cNvPr id="51218" name="AutoShape 31"/>
            <p:cNvSpPr>
              <a:spLocks/>
            </p:cNvSpPr>
            <p:nvPr/>
          </p:nvSpPr>
          <p:spPr bwMode="auto">
            <a:xfrm rot="2039999">
              <a:off x="-3" y="207"/>
              <a:ext cx="815" cy="238"/>
            </a:xfrm>
            <a:prstGeom prst="leftRightArrow">
              <a:avLst>
                <a:gd name="adj1" fmla="val 50000"/>
                <a:gd name="adj2" fmla="val 68487"/>
              </a:avLst>
            </a:prstGeom>
            <a:solidFill>
              <a:srgbClr val="FAFD00"/>
            </a:solidFill>
            <a:ln w="12700">
              <a:solidFill>
                <a:srgbClr val="FAFD00"/>
              </a:solidFill>
              <a:miter lim="800000"/>
              <a:headEnd/>
              <a:tailEnd/>
            </a:ln>
          </p:spPr>
          <p:txBody>
            <a:bodyPr lIns="0" tIns="0" rIns="0" bIns="0"/>
            <a:lstStyle/>
            <a:p>
              <a:endParaRPr lang="en-US"/>
            </a:p>
          </p:txBody>
        </p:sp>
        <p:sp>
          <p:nvSpPr>
            <p:cNvPr id="51219" name="AutoShape 32"/>
            <p:cNvSpPr>
              <a:spLocks/>
            </p:cNvSpPr>
            <p:nvPr/>
          </p:nvSpPr>
          <p:spPr bwMode="auto">
            <a:xfrm rot="19560000" flipH="1">
              <a:off x="-3" y="733"/>
              <a:ext cx="815" cy="238"/>
            </a:xfrm>
            <a:prstGeom prst="leftRightArrow">
              <a:avLst>
                <a:gd name="adj1" fmla="val 50000"/>
                <a:gd name="adj2" fmla="val 68487"/>
              </a:avLst>
            </a:prstGeom>
            <a:solidFill>
              <a:srgbClr val="FAFD00"/>
            </a:solidFill>
            <a:ln w="12700">
              <a:solidFill>
                <a:srgbClr val="FAFD00"/>
              </a:solidFill>
              <a:miter lim="800000"/>
              <a:headEnd/>
              <a:tailEnd/>
            </a:ln>
          </p:spPr>
          <p:txBody>
            <a:bodyPr lIns="0" tIns="0" rIns="0" bIns="0"/>
            <a:lstStyle/>
            <a:p>
              <a:endParaRPr lang="en-US"/>
            </a:p>
          </p:txBody>
        </p:sp>
      </p:grpSp>
      <p:grpSp>
        <p:nvGrpSpPr>
          <p:cNvPr id="51215" name="Group 36"/>
          <p:cNvGrpSpPr>
            <a:grpSpLocks/>
          </p:cNvGrpSpPr>
          <p:nvPr/>
        </p:nvGrpSpPr>
        <p:grpSpPr bwMode="auto">
          <a:xfrm flipH="1">
            <a:off x="1298575" y="2946400"/>
            <a:ext cx="1285875" cy="1873250"/>
            <a:chOff x="0" y="0"/>
            <a:chExt cx="809" cy="1179"/>
          </a:xfrm>
        </p:grpSpPr>
        <p:sp>
          <p:nvSpPr>
            <p:cNvPr id="51216" name="AutoShape 34"/>
            <p:cNvSpPr>
              <a:spLocks/>
            </p:cNvSpPr>
            <p:nvPr/>
          </p:nvSpPr>
          <p:spPr bwMode="auto">
            <a:xfrm rot="2039999">
              <a:off x="-3" y="207"/>
              <a:ext cx="815" cy="238"/>
            </a:xfrm>
            <a:prstGeom prst="leftRightArrow">
              <a:avLst>
                <a:gd name="adj1" fmla="val 50000"/>
                <a:gd name="adj2" fmla="val 68487"/>
              </a:avLst>
            </a:prstGeom>
            <a:solidFill>
              <a:srgbClr val="FAFD00"/>
            </a:solidFill>
            <a:ln w="12700">
              <a:solidFill>
                <a:srgbClr val="FAFD00"/>
              </a:solidFill>
              <a:miter lim="800000"/>
              <a:headEnd/>
              <a:tailEnd/>
            </a:ln>
          </p:spPr>
          <p:txBody>
            <a:bodyPr lIns="0" tIns="0" rIns="0" bIns="0"/>
            <a:lstStyle/>
            <a:p>
              <a:endParaRPr lang="en-US"/>
            </a:p>
          </p:txBody>
        </p:sp>
        <p:sp>
          <p:nvSpPr>
            <p:cNvPr id="51217" name="AutoShape 35"/>
            <p:cNvSpPr>
              <a:spLocks/>
            </p:cNvSpPr>
            <p:nvPr/>
          </p:nvSpPr>
          <p:spPr bwMode="auto">
            <a:xfrm rot="19560000" flipH="1">
              <a:off x="-3" y="733"/>
              <a:ext cx="815" cy="238"/>
            </a:xfrm>
            <a:prstGeom prst="leftRightArrow">
              <a:avLst>
                <a:gd name="adj1" fmla="val 50000"/>
                <a:gd name="adj2" fmla="val 68487"/>
              </a:avLst>
            </a:prstGeom>
            <a:solidFill>
              <a:srgbClr val="FAFD00"/>
            </a:solidFill>
            <a:ln w="12700">
              <a:solidFill>
                <a:srgbClr val="FAFD00"/>
              </a:solidFill>
              <a:miter lim="800000"/>
              <a:headEnd/>
              <a:tailEnd/>
            </a:ln>
          </p:spPr>
          <p:txBody>
            <a:bodyPr lIns="0" tIns="0" rIns="0" bIns="0"/>
            <a:lstStyle/>
            <a:p>
              <a:endParaRPr lang="en-US"/>
            </a:p>
          </p:txBody>
        </p:sp>
      </p:grpSp>
    </p:spTree>
    <p:extLst>
      <p:ext uri="{BB962C8B-B14F-4D97-AF65-F5344CB8AC3E}">
        <p14:creationId xmlns:p14="http://schemas.microsoft.com/office/powerpoint/2010/main" val="1349978619"/>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l" fontAlgn="base">
              <a:spcBef>
                <a:spcPct val="0"/>
              </a:spcBef>
              <a:spcAft>
                <a:spcPct val="0"/>
              </a:spcAft>
            </a:pPr>
            <a:fld id="{F12E38C3-60B9-4D90-8D04-BA1E64E149B8}" type="slidenum">
              <a:rPr lang="en-US">
                <a:solidFill>
                  <a:srgbClr val="003399"/>
                </a:solidFill>
                <a:latin typeface="Arial" pitchFamily="34" charset="0"/>
                <a:ea typeface="ヒラギノ角ゴ ProN W3" charset="0"/>
                <a:cs typeface="Arial" pitchFamily="34" charset="0"/>
                <a:sym typeface="Arial" pitchFamily="34" charset="0"/>
              </a:rPr>
              <a:pPr algn="l" fontAlgn="base">
                <a:spcBef>
                  <a:spcPct val="0"/>
                </a:spcBef>
                <a:spcAft>
                  <a:spcPct val="0"/>
                </a:spcAft>
              </a:pPr>
              <a:t>41</a:t>
            </a:fld>
            <a:endParaRPr lang="en-US" dirty="0">
              <a:solidFill>
                <a:srgbClr val="003399"/>
              </a:solidFill>
              <a:latin typeface="Arial" pitchFamily="34" charset="0"/>
              <a:ea typeface="ヒラギノ角ゴ ProN W3" charset="0"/>
              <a:cs typeface="Arial" pitchFamily="34" charset="0"/>
              <a:sym typeface="Arial" pitchFamily="34" charset="0"/>
            </a:endParaRPr>
          </a:p>
        </p:txBody>
      </p:sp>
      <p:sp>
        <p:nvSpPr>
          <p:cNvPr id="50181" name="Rectangle 5"/>
          <p:cNvSpPr>
            <a:spLocks noGrp="1" noChangeArrowheads="1"/>
          </p:cNvSpPr>
          <p:nvPr>
            <p:ph type="title"/>
          </p:nvPr>
        </p:nvSpPr>
        <p:spPr/>
        <p:txBody>
          <a:bodyPr/>
          <a:lstStyle/>
          <a:p>
            <a:r>
              <a:rPr lang="sr-Latn-RS" dirty="0" smtClean="0"/>
              <a:t>Elementi SBZ</a:t>
            </a:r>
            <a:endParaRPr lang="en-US" dirty="0" smtClean="0"/>
          </a:p>
        </p:txBody>
      </p:sp>
      <p:sp>
        <p:nvSpPr>
          <p:cNvPr id="50182" name="Rectangle 6"/>
          <p:cNvSpPr>
            <a:spLocks noGrp="1" noChangeArrowheads="1"/>
          </p:cNvSpPr>
          <p:nvPr>
            <p:ph type="body" idx="1"/>
          </p:nvPr>
        </p:nvSpPr>
        <p:spPr/>
        <p:txBody>
          <a:bodyPr>
            <a:normAutofit/>
          </a:bodyPr>
          <a:lstStyle/>
          <a:p>
            <a:r>
              <a:rPr lang="sr-Latn-RS" dirty="0" smtClean="0"/>
              <a:t>Baza znanja</a:t>
            </a:r>
            <a:endParaRPr lang="en-US" dirty="0" smtClean="0"/>
          </a:p>
          <a:p>
            <a:r>
              <a:rPr lang="sr-Latn-RS" dirty="0" smtClean="0"/>
              <a:t>Modul za zaključivanje</a:t>
            </a:r>
            <a:endParaRPr lang="en-US" dirty="0" smtClean="0"/>
          </a:p>
          <a:p>
            <a:r>
              <a:rPr lang="sr-Latn-RS" dirty="0" smtClean="0"/>
              <a:t>Radna memorija</a:t>
            </a:r>
            <a:endParaRPr lang="en-US" dirty="0" smtClean="0"/>
          </a:p>
          <a:p>
            <a:r>
              <a:rPr lang="sr-Latn-RS" dirty="0" smtClean="0"/>
              <a:t>A</a:t>
            </a:r>
            <a:r>
              <a:rPr lang="en-US" dirty="0" err="1" smtClean="0"/>
              <a:t>genda</a:t>
            </a:r>
            <a:endParaRPr lang="en-US" dirty="0" smtClean="0"/>
          </a:p>
          <a:p>
            <a:r>
              <a:rPr lang="sr-Latn-RS" dirty="0" smtClean="0"/>
              <a:t>Modul za obrazlaganje rezonovanja</a:t>
            </a:r>
            <a:endParaRPr lang="en-US" dirty="0" smtClean="0"/>
          </a:p>
          <a:p>
            <a:r>
              <a:rPr lang="sr-Latn-RS" dirty="0" smtClean="0"/>
              <a:t>Modul za prikupljanje znanja</a:t>
            </a:r>
            <a:endParaRPr lang="en-US" dirty="0" smtClean="0"/>
          </a:p>
          <a:p>
            <a:r>
              <a:rPr lang="sr-Latn-RS" dirty="0" smtClean="0"/>
              <a:t>Korisnički interfejs</a:t>
            </a:r>
            <a:endParaRPr lang="en-US" dirty="0" smtClean="0"/>
          </a:p>
        </p:txBody>
      </p:sp>
    </p:spTree>
    <p:extLst>
      <p:ext uri="{BB962C8B-B14F-4D97-AF65-F5344CB8AC3E}">
        <p14:creationId xmlns:p14="http://schemas.microsoft.com/office/powerpoint/2010/main" val="1922194034"/>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a:t>
            </a:r>
            <a:r>
              <a:rPr lang="sr-Latn-RS" dirty="0"/>
              <a:t> bazirani na pravilima</a:t>
            </a:r>
            <a:endParaRPr lang="en-GB" dirty="0"/>
          </a:p>
        </p:txBody>
      </p:sp>
      <p:sp>
        <p:nvSpPr>
          <p:cNvPr id="3" name="Content Placeholder 2"/>
          <p:cNvSpPr>
            <a:spLocks noGrp="1"/>
          </p:cNvSpPr>
          <p:nvPr>
            <p:ph idx="1"/>
          </p:nvPr>
        </p:nvSpPr>
        <p:spPr/>
        <p:txBody>
          <a:bodyPr/>
          <a:lstStyle/>
          <a:p>
            <a:r>
              <a:rPr lang="sr-Latn-RS" dirty="0" smtClean="0"/>
              <a:t>Pravilima se mogu predstavljati</a:t>
            </a:r>
          </a:p>
          <a:p>
            <a:pPr lvl="1"/>
            <a:r>
              <a:rPr lang="sr-Latn-RS" dirty="0" smtClean="0"/>
              <a:t>Relacije</a:t>
            </a:r>
          </a:p>
          <a:p>
            <a:pPr lvl="1"/>
            <a:r>
              <a:rPr lang="sr-Latn-RS" dirty="0" smtClean="0"/>
              <a:t>Preporuke</a:t>
            </a:r>
          </a:p>
          <a:p>
            <a:pPr lvl="1"/>
            <a:r>
              <a:rPr lang="sr-Latn-RS" dirty="0" smtClean="0"/>
              <a:t>Direktive</a:t>
            </a:r>
          </a:p>
          <a:p>
            <a:pPr lvl="1"/>
            <a:r>
              <a:rPr lang="sr-Latn-RS" dirty="0" smtClean="0"/>
              <a:t>Strategije</a:t>
            </a:r>
          </a:p>
          <a:p>
            <a:pPr lvl="1"/>
            <a:r>
              <a:rPr lang="sr-Latn-RS" dirty="0" smtClean="0"/>
              <a:t>Heuristike</a:t>
            </a:r>
            <a:endParaRPr lang="en-GB" dirty="0"/>
          </a:p>
        </p:txBody>
      </p:sp>
    </p:spTree>
    <p:extLst>
      <p:ext uri="{BB962C8B-B14F-4D97-AF65-F5344CB8AC3E}">
        <p14:creationId xmlns:p14="http://schemas.microsoft.com/office/powerpoint/2010/main" val="33420231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l" fontAlgn="base">
              <a:spcBef>
                <a:spcPct val="0"/>
              </a:spcBef>
              <a:spcAft>
                <a:spcPct val="0"/>
              </a:spcAft>
            </a:pPr>
            <a:fld id="{6F74E57B-00A7-4D86-8B4C-D4CFD488076B}" type="slidenum">
              <a:rPr lang="en-US">
                <a:solidFill>
                  <a:srgbClr val="003399"/>
                </a:solidFill>
                <a:latin typeface="Arial" pitchFamily="34" charset="0"/>
                <a:ea typeface="ヒラギノ角ゴ ProN W3" charset="0"/>
                <a:cs typeface="Arial" pitchFamily="34" charset="0"/>
                <a:sym typeface="Arial" pitchFamily="34" charset="0"/>
              </a:rPr>
              <a:pPr algn="l" fontAlgn="base">
                <a:spcBef>
                  <a:spcPct val="0"/>
                </a:spcBef>
                <a:spcAft>
                  <a:spcPct val="0"/>
                </a:spcAft>
              </a:pPr>
              <a:t>43</a:t>
            </a:fld>
            <a:endParaRPr lang="en-US">
              <a:solidFill>
                <a:srgbClr val="003399"/>
              </a:solidFill>
              <a:latin typeface="Arial" pitchFamily="34" charset="0"/>
              <a:ea typeface="ヒラギノ角ゴ ProN W3" charset="0"/>
              <a:cs typeface="Arial" pitchFamily="34" charset="0"/>
              <a:sym typeface="Arial" pitchFamily="34" charset="0"/>
            </a:endParaRPr>
          </a:p>
        </p:txBody>
      </p:sp>
      <p:sp>
        <p:nvSpPr>
          <p:cNvPr id="47109" name="Rectangle 5"/>
          <p:cNvSpPr>
            <a:spLocks noGrp="1" noChangeArrowheads="1"/>
          </p:cNvSpPr>
          <p:nvPr>
            <p:ph type="title"/>
          </p:nvPr>
        </p:nvSpPr>
        <p:spPr/>
        <p:txBody>
          <a:bodyPr/>
          <a:lstStyle/>
          <a:p>
            <a:r>
              <a:rPr lang="en-US" dirty="0" smtClean="0"/>
              <a:t>ES</a:t>
            </a:r>
            <a:r>
              <a:rPr lang="sr-Latn-RS" dirty="0" smtClean="0"/>
              <a:t> bazirani na pravilima</a:t>
            </a:r>
            <a:endParaRPr lang="en-US" dirty="0" smtClean="0"/>
          </a:p>
        </p:txBody>
      </p:sp>
      <p:sp>
        <p:nvSpPr>
          <p:cNvPr id="47110" name="Rectangle 6"/>
          <p:cNvSpPr>
            <a:spLocks noGrp="1" noChangeArrowheads="1"/>
          </p:cNvSpPr>
          <p:nvPr>
            <p:ph type="body" idx="1"/>
          </p:nvPr>
        </p:nvSpPr>
        <p:spPr/>
        <p:txBody>
          <a:bodyPr>
            <a:normAutofit fontScale="92500" lnSpcReduction="20000"/>
          </a:bodyPr>
          <a:lstStyle/>
          <a:p>
            <a:pPr>
              <a:spcBef>
                <a:spcPct val="0"/>
              </a:spcBef>
            </a:pPr>
            <a:r>
              <a:rPr lang="sr-Latn-RS" dirty="0" smtClean="0"/>
              <a:t>Znanje se predstavlja pomoću IF-THEN pravila</a:t>
            </a:r>
          </a:p>
          <a:p>
            <a:pPr lvl="1">
              <a:spcBef>
                <a:spcPct val="0"/>
              </a:spcBef>
            </a:pPr>
            <a:r>
              <a:rPr lang="sr-Latn-RS" sz="2400" dirty="0" smtClean="0"/>
              <a:t>IF pretpostavka THEN zaključak</a:t>
            </a:r>
          </a:p>
          <a:p>
            <a:pPr>
              <a:spcBef>
                <a:spcPct val="0"/>
              </a:spcBef>
            </a:pPr>
            <a:r>
              <a:rPr lang="sr-Latn-RS" dirty="0" smtClean="0"/>
              <a:t>Tipično su podržane logički operatori nad pretpostavkama</a:t>
            </a:r>
          </a:p>
          <a:p>
            <a:pPr lvl="1">
              <a:spcBef>
                <a:spcPct val="0"/>
              </a:spcBef>
            </a:pPr>
            <a:r>
              <a:rPr lang="sr-Latn-RS" dirty="0" smtClean="0"/>
              <a:t>AND, OR, NOT</a:t>
            </a:r>
          </a:p>
          <a:p>
            <a:pPr>
              <a:spcBef>
                <a:spcPct val="0"/>
              </a:spcBef>
            </a:pPr>
            <a:r>
              <a:rPr lang="sr-Latn-RS" dirty="0" smtClean="0"/>
              <a:t>Pretpostavka se sastoji od dva dela</a:t>
            </a:r>
          </a:p>
          <a:p>
            <a:pPr lvl="1">
              <a:spcBef>
                <a:spcPct val="0"/>
              </a:spcBef>
            </a:pPr>
            <a:r>
              <a:rPr lang="sr-Latn-RS" dirty="0" smtClean="0"/>
              <a:t>(Lingvistički) objekat</a:t>
            </a:r>
          </a:p>
          <a:p>
            <a:pPr lvl="1">
              <a:spcBef>
                <a:spcPct val="0"/>
              </a:spcBef>
            </a:pPr>
            <a:r>
              <a:rPr lang="sr-Latn-RS" dirty="0" smtClean="0"/>
              <a:t>Vrednost</a:t>
            </a:r>
          </a:p>
          <a:p>
            <a:pPr lvl="1">
              <a:spcBef>
                <a:spcPct val="0"/>
              </a:spcBef>
            </a:pPr>
            <a:r>
              <a:rPr lang="sr-Latn-RS" dirty="0" smtClean="0"/>
              <a:t>Povezani su operatorom</a:t>
            </a:r>
          </a:p>
          <a:p>
            <a:pPr lvl="2">
              <a:spcBef>
                <a:spcPct val="0"/>
              </a:spcBef>
            </a:pPr>
            <a:r>
              <a:rPr lang="sr-Latn-RS" dirty="0" smtClean="0"/>
              <a:t>Na primer </a:t>
            </a:r>
            <a:r>
              <a:rPr lang="sr-Latn-RS" i="1" dirty="0" smtClean="0"/>
              <a:t>traffic light is red</a:t>
            </a:r>
          </a:p>
          <a:p>
            <a:pPr lvl="2">
              <a:spcBef>
                <a:spcPct val="0"/>
              </a:spcBef>
            </a:pPr>
            <a:r>
              <a:rPr lang="sr-Latn-RS" i="1" dirty="0" smtClean="0"/>
              <a:t>Traffic light </a:t>
            </a:r>
            <a:r>
              <a:rPr lang="sr-Latn-RS" dirty="0" smtClean="0"/>
              <a:t>– lingvistički objekat</a:t>
            </a:r>
          </a:p>
          <a:p>
            <a:pPr lvl="2">
              <a:spcBef>
                <a:spcPct val="0"/>
              </a:spcBef>
            </a:pPr>
            <a:r>
              <a:rPr lang="sr-Latn-RS" i="1" dirty="0" smtClean="0"/>
              <a:t>Red </a:t>
            </a:r>
            <a:r>
              <a:rPr lang="sr-Latn-RS" dirty="0" smtClean="0"/>
              <a:t>– vrednost</a:t>
            </a:r>
          </a:p>
          <a:p>
            <a:pPr lvl="2">
              <a:spcBef>
                <a:spcPct val="0"/>
              </a:spcBef>
            </a:pPr>
            <a:r>
              <a:rPr lang="sr-Latn-RS" i="1" dirty="0" smtClean="0"/>
              <a:t>Is</a:t>
            </a:r>
            <a:r>
              <a:rPr lang="sr-Latn-RS" dirty="0" smtClean="0"/>
              <a:t> - operator</a:t>
            </a:r>
          </a:p>
        </p:txBody>
      </p:sp>
    </p:spTree>
    <p:extLst>
      <p:ext uri="{BB962C8B-B14F-4D97-AF65-F5344CB8AC3E}">
        <p14:creationId xmlns:p14="http://schemas.microsoft.com/office/powerpoint/2010/main" val="2042976856"/>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l" fontAlgn="base">
              <a:spcBef>
                <a:spcPct val="0"/>
              </a:spcBef>
              <a:spcAft>
                <a:spcPct val="0"/>
              </a:spcAft>
            </a:pPr>
            <a:fld id="{6F74E57B-00A7-4D86-8B4C-D4CFD488076B}" type="slidenum">
              <a:rPr lang="en-US">
                <a:solidFill>
                  <a:srgbClr val="003399"/>
                </a:solidFill>
                <a:latin typeface="Arial" pitchFamily="34" charset="0"/>
                <a:ea typeface="ヒラギノ角ゴ ProN W3" charset="0"/>
                <a:cs typeface="Arial" pitchFamily="34" charset="0"/>
                <a:sym typeface="Arial" pitchFamily="34" charset="0"/>
              </a:rPr>
              <a:pPr algn="l" fontAlgn="base">
                <a:spcBef>
                  <a:spcPct val="0"/>
                </a:spcBef>
                <a:spcAft>
                  <a:spcPct val="0"/>
                </a:spcAft>
              </a:pPr>
              <a:t>44</a:t>
            </a:fld>
            <a:endParaRPr lang="en-US">
              <a:solidFill>
                <a:srgbClr val="003399"/>
              </a:solidFill>
              <a:latin typeface="Arial" pitchFamily="34" charset="0"/>
              <a:ea typeface="ヒラギノ角ゴ ProN W3" charset="0"/>
              <a:cs typeface="Arial" pitchFamily="34" charset="0"/>
              <a:sym typeface="Arial" pitchFamily="34" charset="0"/>
            </a:endParaRPr>
          </a:p>
        </p:txBody>
      </p:sp>
      <p:sp>
        <p:nvSpPr>
          <p:cNvPr id="47109" name="Rectangle 5"/>
          <p:cNvSpPr>
            <a:spLocks noGrp="1" noChangeArrowheads="1"/>
          </p:cNvSpPr>
          <p:nvPr>
            <p:ph type="title"/>
          </p:nvPr>
        </p:nvSpPr>
        <p:spPr/>
        <p:txBody>
          <a:bodyPr/>
          <a:lstStyle/>
          <a:p>
            <a:r>
              <a:rPr lang="en-US" dirty="0" smtClean="0"/>
              <a:t>ES</a:t>
            </a:r>
            <a:r>
              <a:rPr lang="sr-Latn-RS" dirty="0" smtClean="0"/>
              <a:t> bazirani na pravilima</a:t>
            </a:r>
            <a:endParaRPr lang="en-US" dirty="0" smtClean="0"/>
          </a:p>
        </p:txBody>
      </p:sp>
      <p:sp>
        <p:nvSpPr>
          <p:cNvPr id="47110" name="Rectangle 6"/>
          <p:cNvSpPr>
            <a:spLocks noGrp="1" noChangeArrowheads="1"/>
          </p:cNvSpPr>
          <p:nvPr>
            <p:ph type="body" idx="1"/>
          </p:nvPr>
        </p:nvSpPr>
        <p:spPr/>
        <p:txBody>
          <a:bodyPr>
            <a:normAutofit/>
          </a:bodyPr>
          <a:lstStyle/>
          <a:p>
            <a:pPr>
              <a:spcBef>
                <a:spcPts val="1950"/>
              </a:spcBef>
            </a:pPr>
            <a:r>
              <a:rPr lang="sr-Latn-RS" sz="2100" dirty="0" smtClean="0"/>
              <a:t>Modul za zaključivanje određuje pravilo/pravila čiji su preduslovi (IF deo, leva-strana) zadovoljeni</a:t>
            </a:r>
            <a:endParaRPr lang="en-US" sz="2100" dirty="0" smtClean="0"/>
          </a:p>
          <a:p>
            <a:pPr marL="685800" lvl="1">
              <a:spcBef>
                <a:spcPts val="588"/>
              </a:spcBef>
            </a:pPr>
            <a:r>
              <a:rPr lang="sr-Latn-RS" sz="1900" dirty="0" smtClean="0"/>
              <a:t>U zadovoljenom pravilu Leva-strana mora da se slaže sa činjenicama u radnoj memoriji</a:t>
            </a:r>
            <a:endParaRPr lang="en-US" sz="1900" dirty="0" smtClean="0"/>
          </a:p>
          <a:p>
            <a:pPr>
              <a:spcBef>
                <a:spcPts val="1950"/>
              </a:spcBef>
            </a:pPr>
            <a:r>
              <a:rPr lang="sr-Latn-RS" sz="2100" dirty="0" smtClean="0"/>
              <a:t>Zadovoljena pravila se smeštaju u Agendu</a:t>
            </a:r>
            <a:endParaRPr lang="en-US" sz="2100" dirty="0" smtClean="0"/>
          </a:p>
          <a:p>
            <a:pPr>
              <a:spcBef>
                <a:spcPts val="1950"/>
              </a:spcBef>
            </a:pPr>
            <a:r>
              <a:rPr lang="sr-Latn-RS" sz="2100" dirty="0" smtClean="0"/>
              <a:t>Pravila u Agendi se mogu aktivirati</a:t>
            </a:r>
            <a:r>
              <a:rPr lang="en-US" sz="2100" dirty="0" smtClean="0"/>
              <a:t> (</a:t>
            </a:r>
            <a:r>
              <a:rPr lang="sr-Latn-RS" sz="2100" dirty="0" smtClean="0"/>
              <a:t>engl. </a:t>
            </a:r>
            <a:r>
              <a:rPr lang="en-US" sz="2100" dirty="0" smtClean="0"/>
              <a:t>“fired”)</a:t>
            </a:r>
          </a:p>
          <a:p>
            <a:pPr marL="685800" lvl="1">
              <a:spcBef>
                <a:spcPts val="588"/>
              </a:spcBef>
            </a:pPr>
            <a:r>
              <a:rPr lang="sr-Latn-RS" sz="1900" dirty="0" smtClean="0"/>
              <a:t>Aktivirano pravilo može da generiše nove činjenice putem svoje Desne-strane (Akcije, zaključka)</a:t>
            </a:r>
            <a:endParaRPr lang="en-US" sz="1900" dirty="0" smtClean="0"/>
          </a:p>
          <a:p>
            <a:pPr marL="685800" lvl="1">
              <a:spcBef>
                <a:spcPts val="588"/>
              </a:spcBef>
            </a:pPr>
            <a:r>
              <a:rPr lang="sr-Latn-RS" sz="1900" dirty="0" smtClean="0"/>
              <a:t>Aktivacija jednog pravila može zatim da izazove aktiviranje sekvence drugih pravila</a:t>
            </a:r>
            <a:endParaRPr lang="en-US" sz="1900" dirty="0" smtClean="0"/>
          </a:p>
        </p:txBody>
      </p:sp>
    </p:spTree>
    <p:extLst>
      <p:ext uri="{BB962C8B-B14F-4D97-AF65-F5344CB8AC3E}">
        <p14:creationId xmlns:p14="http://schemas.microsoft.com/office/powerpoint/2010/main" val="3503231453"/>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l" fontAlgn="base">
              <a:spcBef>
                <a:spcPct val="0"/>
              </a:spcBef>
              <a:spcAft>
                <a:spcPct val="0"/>
              </a:spcAft>
            </a:pPr>
            <a:fld id="{701F3E7F-A2E7-458A-A934-5D29920258C1}" type="slidenum">
              <a:rPr lang="en-US">
                <a:solidFill>
                  <a:srgbClr val="003399"/>
                </a:solidFill>
                <a:latin typeface="Arial" pitchFamily="34" charset="0"/>
                <a:ea typeface="ヒラギノ角ゴ ProN W3" charset="0"/>
                <a:cs typeface="Arial" pitchFamily="34" charset="0"/>
                <a:sym typeface="Arial" pitchFamily="34" charset="0"/>
              </a:rPr>
              <a:pPr algn="l" fontAlgn="base">
                <a:spcBef>
                  <a:spcPct val="0"/>
                </a:spcBef>
                <a:spcAft>
                  <a:spcPct val="0"/>
                </a:spcAft>
              </a:pPr>
              <a:t>45</a:t>
            </a:fld>
            <a:endParaRPr lang="en-US">
              <a:solidFill>
                <a:srgbClr val="003399"/>
              </a:solidFill>
              <a:latin typeface="Arial" pitchFamily="34" charset="0"/>
              <a:ea typeface="ヒラギノ角ゴ ProN W3" charset="0"/>
              <a:cs typeface="Arial" pitchFamily="34" charset="0"/>
              <a:sym typeface="Arial" pitchFamily="34" charset="0"/>
            </a:endParaRPr>
          </a:p>
        </p:txBody>
      </p:sp>
      <p:sp>
        <p:nvSpPr>
          <p:cNvPr id="48132" name="Rectangle 5"/>
          <p:cNvSpPr>
            <a:spLocks noGrp="1" noChangeArrowheads="1"/>
          </p:cNvSpPr>
          <p:nvPr>
            <p:ph type="title"/>
          </p:nvPr>
        </p:nvSpPr>
        <p:spPr>
          <a:xfrm>
            <a:off x="228600" y="0"/>
            <a:ext cx="8610600" cy="1262063"/>
          </a:xfrm>
        </p:spPr>
        <p:txBody>
          <a:bodyPr/>
          <a:lstStyle/>
          <a:p>
            <a:r>
              <a:rPr lang="sr-Latn-RS" dirty="0" smtClean="0"/>
              <a:t>Primer pravila</a:t>
            </a:r>
            <a:endParaRPr lang="en-US" dirty="0" smtClean="0"/>
          </a:p>
        </p:txBody>
      </p:sp>
      <p:grpSp>
        <p:nvGrpSpPr>
          <p:cNvPr id="48133" name="Group 8"/>
          <p:cNvGrpSpPr>
            <a:grpSpLocks/>
          </p:cNvGrpSpPr>
          <p:nvPr/>
        </p:nvGrpSpPr>
        <p:grpSpPr bwMode="auto">
          <a:xfrm>
            <a:off x="152400" y="4572000"/>
            <a:ext cx="8839200" cy="1905000"/>
            <a:chOff x="0" y="0"/>
            <a:chExt cx="5568" cy="1200"/>
          </a:xfrm>
        </p:grpSpPr>
        <p:sp>
          <p:nvSpPr>
            <p:cNvPr id="48157" name="Rectangle 6"/>
            <p:cNvSpPr>
              <a:spLocks/>
            </p:cNvSpPr>
            <p:nvPr/>
          </p:nvSpPr>
          <p:spPr bwMode="auto">
            <a:xfrm>
              <a:off x="0" y="0"/>
              <a:ext cx="5568" cy="1200"/>
            </a:xfrm>
            <a:prstGeom prst="rect">
              <a:avLst/>
            </a:prstGeom>
            <a:solidFill>
              <a:srgbClr val="FCFEB9"/>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US"/>
            </a:p>
          </p:txBody>
        </p:sp>
        <p:sp>
          <p:nvSpPr>
            <p:cNvPr id="48158" name="Rectangle 7"/>
            <p:cNvSpPr>
              <a:spLocks/>
            </p:cNvSpPr>
            <p:nvPr/>
          </p:nvSpPr>
          <p:spPr bwMode="auto">
            <a:xfrm>
              <a:off x="0" y="56"/>
              <a:ext cx="2936"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spcBef>
                  <a:spcPts val="638"/>
                </a:spcBef>
              </a:pPr>
              <a:r>
                <a:rPr lang="en-US" sz="2800" dirty="0" err="1"/>
                <a:t>Produ</a:t>
              </a:r>
              <a:r>
                <a:rPr lang="sr-Latn-RS" sz="2800" dirty="0"/>
                <a:t>k</a:t>
              </a:r>
              <a:r>
                <a:rPr lang="en-US" sz="2800" dirty="0" err="1"/>
                <a:t>cion</a:t>
              </a:r>
              <a:r>
                <a:rPr lang="sr-Latn-RS" sz="2800" dirty="0"/>
                <a:t>a</a:t>
              </a:r>
              <a:r>
                <a:rPr lang="en-US" sz="2800" dirty="0"/>
                <a:t> </a:t>
              </a:r>
              <a:r>
                <a:rPr lang="sr-Latn-RS" sz="2800" dirty="0"/>
                <a:t>pravila</a:t>
              </a:r>
              <a:endParaRPr lang="en-US" sz="2800" dirty="0"/>
            </a:p>
            <a:p>
              <a:pPr>
                <a:spcBef>
                  <a:spcPts val="538"/>
                </a:spcBef>
              </a:pPr>
              <a:r>
                <a:rPr lang="en-US" sz="2400" dirty="0">
                  <a:solidFill>
                    <a:srgbClr val="00025A"/>
                  </a:solidFill>
                  <a:latin typeface="Courier New Bold" charset="0"/>
                  <a:cs typeface="Courier New Bold" charset="0"/>
                  <a:sym typeface="Courier New Bold" charset="0"/>
                </a:rPr>
                <a:t>the light is red ==&gt; stop</a:t>
              </a:r>
            </a:p>
            <a:p>
              <a:pPr>
                <a:spcBef>
                  <a:spcPts val="538"/>
                </a:spcBef>
              </a:pPr>
              <a:endParaRPr lang="en-US" sz="2400" dirty="0">
                <a:solidFill>
                  <a:srgbClr val="00025A"/>
                </a:solidFill>
                <a:latin typeface="Courier New Bold" charset="0"/>
                <a:cs typeface="Courier New Bold" charset="0"/>
                <a:sym typeface="Courier New Bold" charset="0"/>
              </a:endParaRPr>
            </a:p>
            <a:p>
              <a:pPr>
                <a:spcBef>
                  <a:spcPts val="538"/>
                </a:spcBef>
              </a:pPr>
              <a:r>
                <a:rPr lang="en-US" sz="2400" dirty="0">
                  <a:solidFill>
                    <a:srgbClr val="00025A"/>
                  </a:solidFill>
                  <a:latin typeface="Courier New Bold" charset="0"/>
                  <a:cs typeface="Courier New Bold" charset="0"/>
                  <a:sym typeface="Courier New Bold" charset="0"/>
                </a:rPr>
                <a:t>the light is green ==&gt; go</a:t>
              </a:r>
            </a:p>
          </p:txBody>
        </p:sp>
      </p:grpSp>
      <p:sp>
        <p:nvSpPr>
          <p:cNvPr id="48134" name="Rectangle 9"/>
          <p:cNvSpPr>
            <a:spLocks/>
          </p:cNvSpPr>
          <p:nvPr/>
        </p:nvSpPr>
        <p:spPr bwMode="auto">
          <a:xfrm>
            <a:off x="228600" y="5130800"/>
            <a:ext cx="3048000" cy="381000"/>
          </a:xfrm>
          <a:prstGeom prst="rect">
            <a:avLst/>
          </a:prstGeom>
          <a:noFill/>
          <a:ln w="57150">
            <a:solidFill>
              <a:srgbClr val="C000C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8135" name="Rectangle 10"/>
          <p:cNvSpPr>
            <a:spLocks/>
          </p:cNvSpPr>
          <p:nvPr/>
        </p:nvSpPr>
        <p:spPr bwMode="auto">
          <a:xfrm>
            <a:off x="3200400" y="4572000"/>
            <a:ext cx="24878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sr-Latn-RS" sz="2400" dirty="0" smtClean="0">
                <a:solidFill>
                  <a:srgbClr val="C000C0"/>
                </a:solidFill>
                <a:latin typeface="Times New Roman Bold" charset="0"/>
                <a:cs typeface="Times New Roman Bold" charset="0"/>
                <a:sym typeface="Times New Roman Bold" charset="0"/>
              </a:rPr>
              <a:t>Uslov</a:t>
            </a:r>
            <a:r>
              <a:rPr lang="en-US" sz="2400" dirty="0" smtClean="0">
                <a:solidFill>
                  <a:srgbClr val="C000C0"/>
                </a:solidFill>
                <a:latin typeface="Times New Roman Bold" charset="0"/>
                <a:cs typeface="Times New Roman Bold" charset="0"/>
                <a:sym typeface="Times New Roman Bold" charset="0"/>
              </a:rPr>
              <a:t> (</a:t>
            </a:r>
            <a:r>
              <a:rPr lang="sr-Latn-RS" sz="2400" dirty="0" smtClean="0">
                <a:solidFill>
                  <a:srgbClr val="C000C0"/>
                </a:solidFill>
                <a:latin typeface="Times New Roman Bold" charset="0"/>
                <a:cs typeface="Times New Roman Bold" charset="0"/>
                <a:sym typeface="Times New Roman Bold" charset="0"/>
              </a:rPr>
              <a:t>leva-strana</a:t>
            </a:r>
            <a:r>
              <a:rPr lang="en-US" sz="2400" dirty="0" smtClean="0">
                <a:solidFill>
                  <a:srgbClr val="C000C0"/>
                </a:solidFill>
                <a:latin typeface="Times New Roman Bold" charset="0"/>
                <a:cs typeface="Times New Roman Bold" charset="0"/>
                <a:sym typeface="Times New Roman Bold" charset="0"/>
              </a:rPr>
              <a:t>)</a:t>
            </a:r>
            <a:endParaRPr lang="en-US" sz="2400" dirty="0">
              <a:solidFill>
                <a:srgbClr val="C000C0"/>
              </a:solidFill>
              <a:latin typeface="Times New Roman Bold" charset="0"/>
              <a:cs typeface="Times New Roman Bold" charset="0"/>
              <a:sym typeface="Times New Roman Bold" charset="0"/>
            </a:endParaRPr>
          </a:p>
        </p:txBody>
      </p:sp>
      <p:sp>
        <p:nvSpPr>
          <p:cNvPr id="48136" name="Rectangle 11"/>
          <p:cNvSpPr>
            <a:spLocks/>
          </p:cNvSpPr>
          <p:nvPr/>
        </p:nvSpPr>
        <p:spPr bwMode="auto">
          <a:xfrm>
            <a:off x="5181600" y="5410200"/>
            <a:ext cx="197650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sr-Latn-RS" sz="2400" dirty="0" smtClean="0">
                <a:solidFill>
                  <a:srgbClr val="184B81"/>
                </a:solidFill>
                <a:latin typeface="Times New Roman Bold" charset="0"/>
                <a:cs typeface="Times New Roman Bold" charset="0"/>
                <a:sym typeface="Times New Roman Bold" charset="0"/>
              </a:rPr>
              <a:t>Akcija</a:t>
            </a:r>
            <a:r>
              <a:rPr lang="en-US" sz="2400" dirty="0" smtClean="0">
                <a:solidFill>
                  <a:srgbClr val="184B81"/>
                </a:solidFill>
                <a:latin typeface="Times New Roman Bold" charset="0"/>
                <a:cs typeface="Times New Roman Bold" charset="0"/>
                <a:sym typeface="Times New Roman Bold" charset="0"/>
              </a:rPr>
              <a:t> </a:t>
            </a:r>
            <a:endParaRPr lang="en-US" sz="2400" dirty="0">
              <a:solidFill>
                <a:srgbClr val="184B81"/>
              </a:solidFill>
              <a:latin typeface="Times New Roman Bold" charset="0"/>
              <a:cs typeface="Times New Roman Bold" charset="0"/>
              <a:sym typeface="Times New Roman Bold" charset="0"/>
            </a:endParaRPr>
          </a:p>
          <a:p>
            <a:r>
              <a:rPr lang="en-US" sz="2400" dirty="0">
                <a:solidFill>
                  <a:srgbClr val="184B81"/>
                </a:solidFill>
                <a:latin typeface="Times New Roman Bold" charset="0"/>
                <a:cs typeface="Times New Roman Bold" charset="0"/>
                <a:sym typeface="Times New Roman Bold" charset="0"/>
              </a:rPr>
              <a:t> </a:t>
            </a:r>
            <a:r>
              <a:rPr lang="en-US" sz="2400" dirty="0" smtClean="0">
                <a:solidFill>
                  <a:srgbClr val="184B81"/>
                </a:solidFill>
                <a:latin typeface="Times New Roman Bold" charset="0"/>
                <a:cs typeface="Times New Roman Bold" charset="0"/>
                <a:sym typeface="Times New Roman Bold" charset="0"/>
              </a:rPr>
              <a:t>(</a:t>
            </a:r>
            <a:r>
              <a:rPr lang="sr-Latn-RS" sz="2400" dirty="0" smtClean="0">
                <a:solidFill>
                  <a:srgbClr val="184B81"/>
                </a:solidFill>
                <a:latin typeface="Times New Roman Bold" charset="0"/>
                <a:cs typeface="Times New Roman Bold" charset="0"/>
                <a:sym typeface="Times New Roman Bold" charset="0"/>
              </a:rPr>
              <a:t>desna-strana</a:t>
            </a:r>
            <a:r>
              <a:rPr lang="en-US" sz="2400" dirty="0" smtClean="0">
                <a:solidFill>
                  <a:srgbClr val="184B81"/>
                </a:solidFill>
                <a:latin typeface="Times New Roman Bold" charset="0"/>
                <a:cs typeface="Times New Roman Bold" charset="0"/>
                <a:sym typeface="Times New Roman Bold" charset="0"/>
              </a:rPr>
              <a:t>)</a:t>
            </a:r>
            <a:endParaRPr lang="en-US" sz="2400" dirty="0">
              <a:solidFill>
                <a:srgbClr val="184B81"/>
              </a:solidFill>
              <a:latin typeface="Times New Roman Bold" charset="0"/>
              <a:cs typeface="Times New Roman Bold" charset="0"/>
              <a:sym typeface="Times New Roman Bold" charset="0"/>
            </a:endParaRPr>
          </a:p>
        </p:txBody>
      </p:sp>
      <p:sp>
        <p:nvSpPr>
          <p:cNvPr id="48137" name="Rectangle 12"/>
          <p:cNvSpPr>
            <a:spLocks/>
          </p:cNvSpPr>
          <p:nvPr/>
        </p:nvSpPr>
        <p:spPr bwMode="auto">
          <a:xfrm>
            <a:off x="3962400" y="5130800"/>
            <a:ext cx="914400" cy="381000"/>
          </a:xfrm>
          <a:prstGeom prst="rect">
            <a:avLst/>
          </a:prstGeom>
          <a:noFill/>
          <a:ln w="57150">
            <a:solidFill>
              <a:srgbClr val="184B8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8138" name="Rectangle 13"/>
          <p:cNvSpPr>
            <a:spLocks/>
          </p:cNvSpPr>
          <p:nvPr/>
        </p:nvSpPr>
        <p:spPr bwMode="auto">
          <a:xfrm>
            <a:off x="190500" y="5981700"/>
            <a:ext cx="3352800" cy="381000"/>
          </a:xfrm>
          <a:prstGeom prst="rect">
            <a:avLst/>
          </a:prstGeom>
          <a:noFill/>
          <a:ln w="57150">
            <a:solidFill>
              <a:srgbClr val="C000C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8139" name="Rectangle 14"/>
          <p:cNvSpPr>
            <a:spLocks/>
          </p:cNvSpPr>
          <p:nvPr/>
        </p:nvSpPr>
        <p:spPr bwMode="auto">
          <a:xfrm>
            <a:off x="4292600" y="5994400"/>
            <a:ext cx="685800" cy="381000"/>
          </a:xfrm>
          <a:prstGeom prst="rect">
            <a:avLst/>
          </a:prstGeom>
          <a:noFill/>
          <a:ln w="57150">
            <a:solidFill>
              <a:srgbClr val="184B8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8140" name="Line 15"/>
          <p:cNvSpPr>
            <a:spLocks noChangeShapeType="1"/>
          </p:cNvSpPr>
          <p:nvPr/>
        </p:nvSpPr>
        <p:spPr bwMode="auto">
          <a:xfrm rot="10800000">
            <a:off x="4953000" y="5257800"/>
            <a:ext cx="762000" cy="228600"/>
          </a:xfrm>
          <a:prstGeom prst="line">
            <a:avLst/>
          </a:prstGeom>
          <a:noFill/>
          <a:ln w="12700">
            <a:solidFill>
              <a:srgbClr val="184B8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8141" name="Line 16"/>
          <p:cNvSpPr>
            <a:spLocks noChangeShapeType="1"/>
          </p:cNvSpPr>
          <p:nvPr/>
        </p:nvSpPr>
        <p:spPr bwMode="auto">
          <a:xfrm flipH="1">
            <a:off x="5029200" y="5867400"/>
            <a:ext cx="228600" cy="304800"/>
          </a:xfrm>
          <a:prstGeom prst="line">
            <a:avLst/>
          </a:prstGeom>
          <a:noFill/>
          <a:ln w="12700">
            <a:solidFill>
              <a:srgbClr val="184B8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8142" name="Line 17"/>
          <p:cNvSpPr>
            <a:spLocks noChangeShapeType="1"/>
          </p:cNvSpPr>
          <p:nvPr/>
        </p:nvSpPr>
        <p:spPr bwMode="auto">
          <a:xfrm flipH="1">
            <a:off x="3352800" y="4953000"/>
            <a:ext cx="381000" cy="152400"/>
          </a:xfrm>
          <a:prstGeom prst="line">
            <a:avLst/>
          </a:prstGeom>
          <a:noFill/>
          <a:ln w="12700">
            <a:solidFill>
              <a:srgbClr val="C000C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nvGrpSpPr>
          <p:cNvPr id="48143" name="Group 20"/>
          <p:cNvGrpSpPr>
            <a:grpSpLocks/>
          </p:cNvGrpSpPr>
          <p:nvPr/>
        </p:nvGrpSpPr>
        <p:grpSpPr bwMode="auto">
          <a:xfrm>
            <a:off x="152400" y="914400"/>
            <a:ext cx="8839200" cy="3429000"/>
            <a:chOff x="0" y="0"/>
            <a:chExt cx="5568" cy="2160"/>
          </a:xfrm>
        </p:grpSpPr>
        <p:sp>
          <p:nvSpPr>
            <p:cNvPr id="48155" name="Rectangle 18"/>
            <p:cNvSpPr>
              <a:spLocks/>
            </p:cNvSpPr>
            <p:nvPr/>
          </p:nvSpPr>
          <p:spPr bwMode="auto">
            <a:xfrm>
              <a:off x="0" y="0"/>
              <a:ext cx="5568" cy="2160"/>
            </a:xfrm>
            <a:prstGeom prst="rect">
              <a:avLst/>
            </a:prstGeom>
            <a:solidFill>
              <a:srgbClr val="FCFEB9"/>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US"/>
            </a:p>
          </p:txBody>
        </p:sp>
        <p:sp>
          <p:nvSpPr>
            <p:cNvPr id="48156" name="Rectangle 19"/>
            <p:cNvSpPr>
              <a:spLocks/>
            </p:cNvSpPr>
            <p:nvPr/>
          </p:nvSpPr>
          <p:spPr bwMode="auto">
            <a:xfrm>
              <a:off x="0" y="23"/>
              <a:ext cx="3253" cy="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spcBef>
                  <a:spcPts val="613"/>
                </a:spcBef>
              </a:pPr>
              <a:endParaRPr lang="en-US" sz="1600">
                <a:latin typeface="News Gothic MT" charset="0"/>
                <a:ea typeface="Lucida Grande" charset="0"/>
                <a:cs typeface="Lucida Grande" charset="0"/>
                <a:sym typeface="News Gothic MT" charset="0"/>
              </a:endParaRPr>
            </a:p>
            <a:p>
              <a:pPr>
                <a:spcBef>
                  <a:spcPts val="613"/>
                </a:spcBef>
              </a:pPr>
              <a:r>
                <a:rPr lang="en-US" sz="2800">
                  <a:latin typeface="Courier New Bold" charset="0"/>
                  <a:cs typeface="Courier New Bold" charset="0"/>
                  <a:sym typeface="Courier New Bold" charset="0"/>
                </a:rPr>
                <a:t>IF … THEN</a:t>
              </a:r>
              <a:r>
                <a:rPr lang="en-US" sz="2800"/>
                <a:t> </a:t>
              </a:r>
              <a:r>
                <a:rPr lang="sr-Latn-RS" sz="2800"/>
                <a:t>pravila</a:t>
              </a:r>
              <a:endParaRPr lang="en-US" sz="2800"/>
            </a:p>
            <a:p>
              <a:pPr>
                <a:spcBef>
                  <a:spcPts val="538"/>
                </a:spcBef>
              </a:pPr>
              <a:r>
                <a:rPr lang="en-US" sz="2400">
                  <a:solidFill>
                    <a:srgbClr val="00025A"/>
                  </a:solidFill>
                  <a:latin typeface="Courier New Bold" charset="0"/>
                  <a:cs typeface="Courier New Bold" charset="0"/>
                  <a:sym typeface="Courier New Bold" charset="0"/>
                </a:rPr>
                <a:t>Rule: Red_Light</a:t>
              </a:r>
            </a:p>
            <a:p>
              <a:pPr>
                <a:spcBef>
                  <a:spcPts val="538"/>
                </a:spcBef>
              </a:pPr>
              <a:r>
                <a:rPr lang="en-US" sz="2400">
                  <a:solidFill>
                    <a:srgbClr val="00025A"/>
                  </a:solidFill>
                  <a:latin typeface="Courier New Bold" charset="0"/>
                  <a:cs typeface="Courier New Bold" charset="0"/>
                  <a:sym typeface="Courier New Bold" charset="0"/>
                </a:rPr>
                <a:t>  IF		the light is red</a:t>
              </a:r>
            </a:p>
            <a:p>
              <a:pPr>
                <a:spcBef>
                  <a:spcPts val="538"/>
                </a:spcBef>
              </a:pPr>
              <a:r>
                <a:rPr lang="en-US" sz="2400">
                  <a:solidFill>
                    <a:srgbClr val="00025A"/>
                  </a:solidFill>
                  <a:latin typeface="Courier New Bold" charset="0"/>
                  <a:cs typeface="Courier New Bold" charset="0"/>
                  <a:sym typeface="Courier New Bold" charset="0"/>
                </a:rPr>
                <a:t>  THEN	stop</a:t>
              </a:r>
            </a:p>
            <a:p>
              <a:pPr>
                <a:spcBef>
                  <a:spcPts val="538"/>
                </a:spcBef>
              </a:pPr>
              <a:r>
                <a:rPr lang="en-US" sz="2400">
                  <a:solidFill>
                    <a:srgbClr val="00025A"/>
                  </a:solidFill>
                  <a:latin typeface="Courier New Bold" charset="0"/>
                  <a:cs typeface="Courier New Bold" charset="0"/>
                  <a:sym typeface="Courier New Bold" charset="0"/>
                </a:rPr>
                <a:t>Rule: Green_Light</a:t>
              </a:r>
            </a:p>
            <a:p>
              <a:pPr>
                <a:spcBef>
                  <a:spcPts val="538"/>
                </a:spcBef>
              </a:pPr>
              <a:r>
                <a:rPr lang="en-US" sz="2400">
                  <a:solidFill>
                    <a:srgbClr val="00025A"/>
                  </a:solidFill>
                  <a:latin typeface="Courier New Bold" charset="0"/>
                  <a:cs typeface="Courier New Bold" charset="0"/>
                  <a:sym typeface="Courier New Bold" charset="0"/>
                </a:rPr>
                <a:t>  IF		the light is green</a:t>
              </a:r>
            </a:p>
            <a:p>
              <a:pPr>
                <a:spcBef>
                  <a:spcPts val="538"/>
                </a:spcBef>
              </a:pPr>
              <a:r>
                <a:rPr lang="en-US" sz="2400">
                  <a:solidFill>
                    <a:srgbClr val="00025A"/>
                  </a:solidFill>
                  <a:latin typeface="Courier New Bold" charset="0"/>
                  <a:cs typeface="Courier New Bold" charset="0"/>
                  <a:sym typeface="Courier New Bold" charset="0"/>
                </a:rPr>
                <a:t>  THEN	go</a:t>
              </a:r>
            </a:p>
          </p:txBody>
        </p:sp>
      </p:grpSp>
      <p:sp>
        <p:nvSpPr>
          <p:cNvPr id="48144" name="Rectangle 21"/>
          <p:cNvSpPr>
            <a:spLocks/>
          </p:cNvSpPr>
          <p:nvPr/>
        </p:nvSpPr>
        <p:spPr bwMode="auto">
          <a:xfrm>
            <a:off x="5715000" y="1614488"/>
            <a:ext cx="1752083" cy="738664"/>
          </a:xfrm>
          <a:prstGeom prst="rect">
            <a:avLst/>
          </a:prstGeom>
          <a:solidFill>
            <a:srgbClr val="FCFEB9"/>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sr-Latn-RS" sz="2400" dirty="0" smtClean="0">
                <a:solidFill>
                  <a:srgbClr val="C000C0"/>
                </a:solidFill>
                <a:latin typeface="Times New Roman Bold" charset="0"/>
                <a:cs typeface="Times New Roman Bold" charset="0"/>
                <a:sym typeface="Times New Roman Bold" charset="0"/>
              </a:rPr>
              <a:t>Uslov</a:t>
            </a:r>
            <a:endParaRPr lang="en-US" sz="2400" dirty="0">
              <a:solidFill>
                <a:srgbClr val="C000C0"/>
              </a:solidFill>
              <a:latin typeface="Times New Roman Bold" charset="0"/>
              <a:cs typeface="Times New Roman Bold" charset="0"/>
              <a:sym typeface="Times New Roman Bold" charset="0"/>
            </a:endParaRPr>
          </a:p>
          <a:p>
            <a:r>
              <a:rPr lang="en-US" sz="2400" dirty="0">
                <a:solidFill>
                  <a:srgbClr val="C000C0"/>
                </a:solidFill>
                <a:latin typeface="Times New Roman Bold" charset="0"/>
                <a:cs typeface="Times New Roman Bold" charset="0"/>
                <a:sym typeface="Times New Roman Bold" charset="0"/>
              </a:rPr>
              <a:t> </a:t>
            </a:r>
            <a:r>
              <a:rPr lang="en-US" sz="2400" dirty="0" smtClean="0">
                <a:solidFill>
                  <a:srgbClr val="C000C0"/>
                </a:solidFill>
                <a:latin typeface="Times New Roman Bold" charset="0"/>
                <a:cs typeface="Times New Roman Bold" charset="0"/>
                <a:sym typeface="Times New Roman Bold" charset="0"/>
              </a:rPr>
              <a:t>(</a:t>
            </a:r>
            <a:r>
              <a:rPr lang="sr-Latn-RS" sz="2400" dirty="0" smtClean="0">
                <a:solidFill>
                  <a:srgbClr val="C000C0"/>
                </a:solidFill>
                <a:latin typeface="Times New Roman Bold" charset="0"/>
                <a:cs typeface="Times New Roman Bold" charset="0"/>
                <a:sym typeface="Times New Roman Bold" charset="0"/>
              </a:rPr>
              <a:t>leva-strana</a:t>
            </a:r>
            <a:r>
              <a:rPr lang="en-US" sz="2400" dirty="0" smtClean="0">
                <a:solidFill>
                  <a:srgbClr val="C000C0"/>
                </a:solidFill>
                <a:latin typeface="Times New Roman Bold" charset="0"/>
                <a:cs typeface="Times New Roman Bold" charset="0"/>
                <a:sym typeface="Times New Roman Bold" charset="0"/>
              </a:rPr>
              <a:t>)</a:t>
            </a:r>
            <a:endParaRPr lang="en-US" sz="2400" dirty="0">
              <a:solidFill>
                <a:srgbClr val="C000C0"/>
              </a:solidFill>
              <a:latin typeface="Times New Roman Bold" charset="0"/>
              <a:cs typeface="Times New Roman Bold" charset="0"/>
              <a:sym typeface="Times New Roman Bold" charset="0"/>
            </a:endParaRPr>
          </a:p>
        </p:txBody>
      </p:sp>
      <p:sp>
        <p:nvSpPr>
          <p:cNvPr id="48145" name="Rectangle 22"/>
          <p:cNvSpPr>
            <a:spLocks/>
          </p:cNvSpPr>
          <p:nvPr/>
        </p:nvSpPr>
        <p:spPr bwMode="auto">
          <a:xfrm>
            <a:off x="5715000" y="2466975"/>
            <a:ext cx="1976503" cy="1477328"/>
          </a:xfrm>
          <a:prstGeom prst="rect">
            <a:avLst/>
          </a:prstGeom>
          <a:solidFill>
            <a:srgbClr val="FCFEB9"/>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US" sz="2400" dirty="0">
              <a:solidFill>
                <a:srgbClr val="184B81"/>
              </a:solidFill>
              <a:latin typeface="Times New Roman Bold" charset="0"/>
              <a:cs typeface="Times" charset="0"/>
              <a:sym typeface="Times New Roman Bold" charset="0"/>
            </a:endParaRPr>
          </a:p>
          <a:p>
            <a:endParaRPr lang="en-US" sz="2400" dirty="0">
              <a:solidFill>
                <a:srgbClr val="184B81"/>
              </a:solidFill>
              <a:latin typeface="Times New Roman Bold" charset="0"/>
              <a:cs typeface="Times" charset="0"/>
              <a:sym typeface="Times New Roman Bold" charset="0"/>
            </a:endParaRPr>
          </a:p>
          <a:p>
            <a:r>
              <a:rPr lang="sr-Latn-RS" sz="2400" dirty="0" smtClean="0">
                <a:solidFill>
                  <a:srgbClr val="184B81"/>
                </a:solidFill>
                <a:latin typeface="Times New Roman Bold" charset="0"/>
                <a:cs typeface="Times" charset="0"/>
                <a:sym typeface="Times New Roman Bold" charset="0"/>
              </a:rPr>
              <a:t>    Akcija</a:t>
            </a:r>
            <a:r>
              <a:rPr lang="en-US" sz="2400" dirty="0" smtClean="0">
                <a:solidFill>
                  <a:srgbClr val="184B81"/>
                </a:solidFill>
                <a:latin typeface="Times New Roman Bold" charset="0"/>
                <a:cs typeface="Times" charset="0"/>
                <a:sym typeface="Times New Roman Bold" charset="0"/>
              </a:rPr>
              <a:t> </a:t>
            </a:r>
            <a:endParaRPr lang="en-US" sz="2400" dirty="0">
              <a:solidFill>
                <a:srgbClr val="184B81"/>
              </a:solidFill>
              <a:latin typeface="Times New Roman Bold" charset="0"/>
              <a:cs typeface="Times" charset="0"/>
              <a:sym typeface="Times New Roman Bold" charset="0"/>
            </a:endParaRPr>
          </a:p>
          <a:p>
            <a:r>
              <a:rPr lang="en-US" sz="2400" dirty="0">
                <a:solidFill>
                  <a:srgbClr val="184B81"/>
                </a:solidFill>
                <a:latin typeface="Times New Roman Bold" charset="0"/>
                <a:cs typeface="Times" charset="0"/>
                <a:sym typeface="Times New Roman Bold" charset="0"/>
              </a:rPr>
              <a:t> </a:t>
            </a:r>
            <a:r>
              <a:rPr lang="en-US" sz="2400" dirty="0" smtClean="0">
                <a:solidFill>
                  <a:srgbClr val="184B81"/>
                </a:solidFill>
                <a:latin typeface="Times New Roman Bold" charset="0"/>
                <a:cs typeface="Times" charset="0"/>
                <a:sym typeface="Times New Roman Bold" charset="0"/>
              </a:rPr>
              <a:t>(</a:t>
            </a:r>
            <a:r>
              <a:rPr lang="sr-Latn-RS" sz="2400" dirty="0" smtClean="0">
                <a:solidFill>
                  <a:srgbClr val="184B81"/>
                </a:solidFill>
                <a:latin typeface="Times New Roman Bold" charset="0"/>
                <a:cs typeface="Times" charset="0"/>
                <a:sym typeface="Times New Roman Bold" charset="0"/>
              </a:rPr>
              <a:t>desna-strana</a:t>
            </a:r>
            <a:r>
              <a:rPr lang="en-US" sz="2400" dirty="0" smtClean="0">
                <a:solidFill>
                  <a:srgbClr val="184B81"/>
                </a:solidFill>
                <a:latin typeface="Times New Roman Bold" charset="0"/>
                <a:cs typeface="Times" charset="0"/>
                <a:sym typeface="Times New Roman Bold" charset="0"/>
              </a:rPr>
              <a:t>)</a:t>
            </a:r>
            <a:endParaRPr lang="en-US" sz="2400" dirty="0">
              <a:solidFill>
                <a:srgbClr val="184B81"/>
              </a:solidFill>
              <a:latin typeface="Times New Roman Bold" charset="0"/>
              <a:cs typeface="Times" charset="0"/>
              <a:sym typeface="Times New Roman Bold" charset="0"/>
            </a:endParaRPr>
          </a:p>
        </p:txBody>
      </p:sp>
      <p:sp>
        <p:nvSpPr>
          <p:cNvPr id="48146" name="Rectangle 23"/>
          <p:cNvSpPr>
            <a:spLocks/>
          </p:cNvSpPr>
          <p:nvPr/>
        </p:nvSpPr>
        <p:spPr bwMode="auto">
          <a:xfrm>
            <a:off x="1981200" y="2260600"/>
            <a:ext cx="3124200" cy="381000"/>
          </a:xfrm>
          <a:prstGeom prst="rect">
            <a:avLst/>
          </a:prstGeom>
          <a:noFill/>
          <a:ln w="57150">
            <a:solidFill>
              <a:srgbClr val="C000C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8147" name="Rectangle 24"/>
          <p:cNvSpPr>
            <a:spLocks/>
          </p:cNvSpPr>
          <p:nvPr/>
        </p:nvSpPr>
        <p:spPr bwMode="auto">
          <a:xfrm>
            <a:off x="1866900" y="2641600"/>
            <a:ext cx="914400" cy="381000"/>
          </a:xfrm>
          <a:prstGeom prst="rect">
            <a:avLst/>
          </a:prstGeom>
          <a:noFill/>
          <a:ln w="57150">
            <a:solidFill>
              <a:srgbClr val="184B8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8148" name="Rectangle 25"/>
          <p:cNvSpPr>
            <a:spLocks/>
          </p:cNvSpPr>
          <p:nvPr/>
        </p:nvSpPr>
        <p:spPr bwMode="auto">
          <a:xfrm>
            <a:off x="1968500" y="3479800"/>
            <a:ext cx="3429000" cy="381000"/>
          </a:xfrm>
          <a:prstGeom prst="rect">
            <a:avLst/>
          </a:prstGeom>
          <a:noFill/>
          <a:ln w="57150">
            <a:solidFill>
              <a:srgbClr val="C000C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8149" name="Rectangle 26"/>
          <p:cNvSpPr>
            <a:spLocks/>
          </p:cNvSpPr>
          <p:nvPr/>
        </p:nvSpPr>
        <p:spPr bwMode="auto">
          <a:xfrm>
            <a:off x="1866900" y="3898900"/>
            <a:ext cx="685800" cy="381000"/>
          </a:xfrm>
          <a:prstGeom prst="rect">
            <a:avLst/>
          </a:prstGeom>
          <a:noFill/>
          <a:ln w="57150">
            <a:solidFill>
              <a:srgbClr val="184B8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8150" name="Line 27"/>
          <p:cNvSpPr>
            <a:spLocks noChangeShapeType="1"/>
          </p:cNvSpPr>
          <p:nvPr/>
        </p:nvSpPr>
        <p:spPr bwMode="auto">
          <a:xfrm flipH="1">
            <a:off x="5181600" y="2209800"/>
            <a:ext cx="533400" cy="1588"/>
          </a:xfrm>
          <a:prstGeom prst="line">
            <a:avLst/>
          </a:prstGeom>
          <a:noFill/>
          <a:ln w="12700">
            <a:solidFill>
              <a:srgbClr val="C000C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8151" name="Line 28"/>
          <p:cNvSpPr>
            <a:spLocks noChangeShapeType="1"/>
          </p:cNvSpPr>
          <p:nvPr/>
        </p:nvSpPr>
        <p:spPr bwMode="auto">
          <a:xfrm flipH="1">
            <a:off x="4305300" y="2362200"/>
            <a:ext cx="1485900" cy="1054100"/>
          </a:xfrm>
          <a:prstGeom prst="line">
            <a:avLst/>
          </a:prstGeom>
          <a:noFill/>
          <a:ln w="12700">
            <a:solidFill>
              <a:srgbClr val="C000C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8152" name="Line 29"/>
          <p:cNvSpPr>
            <a:spLocks noChangeShapeType="1"/>
          </p:cNvSpPr>
          <p:nvPr/>
        </p:nvSpPr>
        <p:spPr bwMode="auto">
          <a:xfrm flipH="1">
            <a:off x="3276600" y="4953000"/>
            <a:ext cx="609600" cy="990600"/>
          </a:xfrm>
          <a:prstGeom prst="line">
            <a:avLst/>
          </a:prstGeom>
          <a:noFill/>
          <a:ln w="12700">
            <a:solidFill>
              <a:srgbClr val="C000C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8153" name="Line 30"/>
          <p:cNvSpPr>
            <a:spLocks noChangeShapeType="1"/>
          </p:cNvSpPr>
          <p:nvPr/>
        </p:nvSpPr>
        <p:spPr bwMode="auto">
          <a:xfrm flipH="1">
            <a:off x="2590800" y="3962400"/>
            <a:ext cx="3886200" cy="114300"/>
          </a:xfrm>
          <a:prstGeom prst="line">
            <a:avLst/>
          </a:prstGeom>
          <a:noFill/>
          <a:ln w="12700">
            <a:solidFill>
              <a:srgbClr val="184B8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8154" name="Line 31"/>
          <p:cNvSpPr>
            <a:spLocks noChangeShapeType="1"/>
          </p:cNvSpPr>
          <p:nvPr/>
        </p:nvSpPr>
        <p:spPr bwMode="auto">
          <a:xfrm rot="10800000">
            <a:off x="2794000" y="2870200"/>
            <a:ext cx="3683000" cy="482600"/>
          </a:xfrm>
          <a:prstGeom prst="line">
            <a:avLst/>
          </a:prstGeom>
          <a:noFill/>
          <a:ln w="12700">
            <a:solidFill>
              <a:srgbClr val="184B8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736904779"/>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l" fontAlgn="base">
              <a:spcBef>
                <a:spcPct val="0"/>
              </a:spcBef>
              <a:spcAft>
                <a:spcPct val="0"/>
              </a:spcAft>
            </a:pPr>
            <a:fld id="{F7404BBB-5739-41DE-A2E1-10F231613984}" type="slidenum">
              <a:rPr lang="en-US">
                <a:solidFill>
                  <a:srgbClr val="003399"/>
                </a:solidFill>
                <a:latin typeface="Arial" pitchFamily="34" charset="0"/>
                <a:ea typeface="ヒラギノ角ゴ ProN W3" charset="0"/>
                <a:cs typeface="Arial" pitchFamily="34" charset="0"/>
                <a:sym typeface="Arial" pitchFamily="34" charset="0"/>
              </a:rPr>
              <a:pPr algn="l" fontAlgn="base">
                <a:spcBef>
                  <a:spcPct val="0"/>
                </a:spcBef>
                <a:spcAft>
                  <a:spcPct val="0"/>
                </a:spcAft>
              </a:pPr>
              <a:t>46</a:t>
            </a:fld>
            <a:endParaRPr lang="en-US">
              <a:solidFill>
                <a:srgbClr val="003399"/>
              </a:solidFill>
              <a:latin typeface="Arial" pitchFamily="34" charset="0"/>
              <a:ea typeface="ヒラギノ角ゴ ProN W3" charset="0"/>
              <a:cs typeface="Arial" pitchFamily="34" charset="0"/>
              <a:sym typeface="Arial" pitchFamily="34" charset="0"/>
            </a:endParaRPr>
          </a:p>
        </p:txBody>
      </p:sp>
      <p:sp>
        <p:nvSpPr>
          <p:cNvPr id="49157" name="Rectangle 5"/>
          <p:cNvSpPr>
            <a:spLocks noGrp="1" noChangeArrowheads="1"/>
          </p:cNvSpPr>
          <p:nvPr>
            <p:ph type="title"/>
          </p:nvPr>
        </p:nvSpPr>
        <p:spPr>
          <a:xfrm>
            <a:off x="457200" y="152400"/>
            <a:ext cx="8229600" cy="1143000"/>
          </a:xfrm>
        </p:spPr>
        <p:txBody>
          <a:bodyPr/>
          <a:lstStyle/>
          <a:p>
            <a:r>
              <a:rPr lang="sr-Latn-RS" dirty="0" smtClean="0"/>
              <a:t>Primer </a:t>
            </a:r>
            <a:r>
              <a:rPr lang="en-US" dirty="0" smtClean="0"/>
              <a:t>MYCIN </a:t>
            </a:r>
            <a:r>
              <a:rPr lang="sr-Latn-RS" dirty="0" smtClean="0"/>
              <a:t>pravila</a:t>
            </a:r>
            <a:endParaRPr lang="en-US" dirty="0" smtClean="0"/>
          </a:p>
        </p:txBody>
      </p:sp>
      <p:grpSp>
        <p:nvGrpSpPr>
          <p:cNvPr id="49158" name="Group 8"/>
          <p:cNvGrpSpPr>
            <a:grpSpLocks/>
          </p:cNvGrpSpPr>
          <p:nvPr/>
        </p:nvGrpSpPr>
        <p:grpSpPr bwMode="auto">
          <a:xfrm>
            <a:off x="152400" y="1066800"/>
            <a:ext cx="8839200" cy="2819400"/>
            <a:chOff x="0" y="0"/>
            <a:chExt cx="5568" cy="1776"/>
          </a:xfrm>
        </p:grpSpPr>
        <p:sp>
          <p:nvSpPr>
            <p:cNvPr id="49163" name="Rectangle 6"/>
            <p:cNvSpPr>
              <a:spLocks/>
            </p:cNvSpPr>
            <p:nvPr/>
          </p:nvSpPr>
          <p:spPr bwMode="auto">
            <a:xfrm>
              <a:off x="0" y="0"/>
              <a:ext cx="5568" cy="1776"/>
            </a:xfrm>
            <a:prstGeom prst="rect">
              <a:avLst/>
            </a:prstGeom>
            <a:solidFill>
              <a:srgbClr val="FCFEB9"/>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US"/>
            </a:p>
          </p:txBody>
        </p:sp>
        <p:sp>
          <p:nvSpPr>
            <p:cNvPr id="49164" name="Rectangle 7"/>
            <p:cNvSpPr>
              <a:spLocks/>
            </p:cNvSpPr>
            <p:nvPr/>
          </p:nvSpPr>
          <p:spPr bwMode="auto">
            <a:xfrm>
              <a:off x="0" y="66"/>
              <a:ext cx="4644" cy="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spcBef>
                  <a:spcPts val="638"/>
                </a:spcBef>
              </a:pPr>
              <a:r>
                <a:rPr lang="en-US" sz="2800" dirty="0" smtClean="0"/>
                <a:t>Format</a:t>
              </a:r>
              <a:r>
                <a:rPr lang="sr-Latn-RS" sz="2800" dirty="0" smtClean="0"/>
                <a:t> čitljiv za ljude</a:t>
              </a:r>
              <a:endParaRPr lang="en-US" sz="2800" dirty="0"/>
            </a:p>
            <a:p>
              <a:pPr>
                <a:spcBef>
                  <a:spcPts val="538"/>
                </a:spcBef>
              </a:pPr>
              <a:r>
                <a:rPr lang="en-US" sz="2400" dirty="0">
                  <a:solidFill>
                    <a:srgbClr val="00025A"/>
                  </a:solidFill>
                  <a:latin typeface="Courier New" pitchFamily="49" charset="0"/>
                  <a:cs typeface="Courier New" pitchFamily="49" charset="0"/>
                  <a:sym typeface="Courier New" pitchFamily="49" charset="0"/>
                </a:rPr>
                <a:t>IF	</a:t>
              </a:r>
              <a:r>
                <a:rPr lang="en-US" sz="2400" dirty="0">
                  <a:solidFill>
                    <a:srgbClr val="00025A"/>
                  </a:solidFill>
                </a:rPr>
                <a:t>the stain of the organism is gram negative</a:t>
              </a:r>
            </a:p>
            <a:p>
              <a:pPr>
                <a:spcBef>
                  <a:spcPts val="538"/>
                </a:spcBef>
              </a:pPr>
              <a:r>
                <a:rPr lang="en-US" sz="2400" dirty="0">
                  <a:solidFill>
                    <a:srgbClr val="00025A"/>
                  </a:solidFill>
                  <a:latin typeface="Courier New" pitchFamily="49" charset="0"/>
                  <a:cs typeface="Courier New" pitchFamily="49" charset="0"/>
                  <a:sym typeface="Courier New" pitchFamily="49" charset="0"/>
                </a:rPr>
                <a:t>AND	</a:t>
              </a:r>
              <a:r>
                <a:rPr lang="en-US" sz="2400" dirty="0">
                  <a:solidFill>
                    <a:srgbClr val="00025A"/>
                  </a:solidFill>
                </a:rPr>
                <a:t>the morphology of the organism is rod</a:t>
              </a:r>
            </a:p>
            <a:p>
              <a:pPr>
                <a:spcBef>
                  <a:spcPts val="538"/>
                </a:spcBef>
              </a:pPr>
              <a:r>
                <a:rPr lang="en-US" sz="2400" dirty="0">
                  <a:solidFill>
                    <a:srgbClr val="00025A"/>
                  </a:solidFill>
                  <a:latin typeface="Courier New" pitchFamily="49" charset="0"/>
                  <a:cs typeface="Courier New" pitchFamily="49" charset="0"/>
                  <a:sym typeface="Courier New" pitchFamily="49" charset="0"/>
                </a:rPr>
                <a:t>AND	</a:t>
              </a:r>
              <a:r>
                <a:rPr lang="en-US" sz="2400" dirty="0">
                  <a:solidFill>
                    <a:srgbClr val="00025A"/>
                  </a:solidFill>
                </a:rPr>
                <a:t>the </a:t>
              </a:r>
              <a:r>
                <a:rPr lang="en-US" sz="2400" dirty="0" err="1">
                  <a:solidFill>
                    <a:srgbClr val="00025A"/>
                  </a:solidFill>
                </a:rPr>
                <a:t>aerobiocity</a:t>
              </a:r>
              <a:r>
                <a:rPr lang="en-US" sz="2400" dirty="0">
                  <a:solidFill>
                    <a:srgbClr val="00025A"/>
                  </a:solidFill>
                </a:rPr>
                <a:t> of the organism is gram anaerobic</a:t>
              </a:r>
            </a:p>
            <a:p>
              <a:pPr>
                <a:spcBef>
                  <a:spcPts val="538"/>
                </a:spcBef>
              </a:pPr>
              <a:r>
                <a:rPr lang="en-US" sz="2400" dirty="0">
                  <a:solidFill>
                    <a:srgbClr val="00025A"/>
                  </a:solidFill>
                  <a:latin typeface="Courier New" pitchFamily="49" charset="0"/>
                  <a:cs typeface="Courier New" pitchFamily="49" charset="0"/>
                  <a:sym typeface="Courier New" pitchFamily="49" charset="0"/>
                </a:rPr>
                <a:t>THEN	</a:t>
              </a:r>
              <a:r>
                <a:rPr lang="en-US" sz="2400" dirty="0" smtClean="0">
                  <a:solidFill>
                    <a:srgbClr val="00025A"/>
                  </a:solidFill>
                </a:rPr>
                <a:t>there </a:t>
              </a:r>
              <a:r>
                <a:rPr lang="en-US" sz="2400" dirty="0">
                  <a:solidFill>
                    <a:srgbClr val="00025A"/>
                  </a:solidFill>
                </a:rPr>
                <a:t>is strongly suggestive evidence (0.8) </a:t>
              </a:r>
            </a:p>
            <a:p>
              <a:pPr>
                <a:spcBef>
                  <a:spcPts val="550"/>
                </a:spcBef>
              </a:pPr>
              <a:r>
                <a:rPr lang="en-US" sz="2400" dirty="0">
                  <a:solidFill>
                    <a:srgbClr val="00025A"/>
                  </a:solidFill>
                  <a:ea typeface="Lucida Grande" charset="0"/>
                  <a:cs typeface="Lucida Grande" charset="0"/>
                </a:rPr>
                <a:t>	that the class of the organism is </a:t>
              </a:r>
              <a:r>
                <a:rPr lang="en-US" sz="2400" dirty="0" err="1">
                  <a:solidFill>
                    <a:srgbClr val="00025A"/>
                  </a:solidFill>
                  <a:ea typeface="Lucida Grande" charset="0"/>
                  <a:cs typeface="Lucida Grande" charset="0"/>
                </a:rPr>
                <a:t>enterobacteriaceae</a:t>
              </a:r>
              <a:endParaRPr lang="en-US" sz="2400" dirty="0">
                <a:solidFill>
                  <a:srgbClr val="00025A"/>
                </a:solidFill>
                <a:ea typeface="Lucida Grande" charset="0"/>
                <a:cs typeface="Lucida Grande" charset="0"/>
              </a:endParaRPr>
            </a:p>
          </p:txBody>
        </p:sp>
      </p:grpSp>
      <p:grpSp>
        <p:nvGrpSpPr>
          <p:cNvPr id="49159" name="Group 11"/>
          <p:cNvGrpSpPr>
            <a:grpSpLocks/>
          </p:cNvGrpSpPr>
          <p:nvPr/>
        </p:nvGrpSpPr>
        <p:grpSpPr bwMode="auto">
          <a:xfrm>
            <a:off x="152400" y="3878262"/>
            <a:ext cx="8839200" cy="2598738"/>
            <a:chOff x="0" y="-5"/>
            <a:chExt cx="5568" cy="1637"/>
          </a:xfrm>
        </p:grpSpPr>
        <p:sp>
          <p:nvSpPr>
            <p:cNvPr id="49161" name="Rectangle 9"/>
            <p:cNvSpPr>
              <a:spLocks/>
            </p:cNvSpPr>
            <p:nvPr/>
          </p:nvSpPr>
          <p:spPr bwMode="auto">
            <a:xfrm>
              <a:off x="0" y="0"/>
              <a:ext cx="5568" cy="1626"/>
            </a:xfrm>
            <a:prstGeom prst="rect">
              <a:avLst/>
            </a:prstGeom>
            <a:solidFill>
              <a:srgbClr val="FCFEB9"/>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US"/>
            </a:p>
          </p:txBody>
        </p:sp>
        <p:sp>
          <p:nvSpPr>
            <p:cNvPr id="49162" name="Rectangle 10"/>
            <p:cNvSpPr>
              <a:spLocks/>
            </p:cNvSpPr>
            <p:nvPr/>
          </p:nvSpPr>
          <p:spPr bwMode="auto">
            <a:xfrm>
              <a:off x="0" y="-5"/>
              <a:ext cx="5458" cy="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spcBef>
                  <a:spcPts val="638"/>
                </a:spcBef>
              </a:pPr>
              <a:r>
                <a:rPr lang="en-US" sz="2800" dirty="0"/>
                <a:t>MYCIN Format</a:t>
              </a:r>
            </a:p>
            <a:p>
              <a:pPr>
                <a:spcBef>
                  <a:spcPts val="538"/>
                </a:spcBef>
              </a:pPr>
              <a:r>
                <a:rPr lang="en-US" sz="2400" dirty="0">
                  <a:solidFill>
                    <a:srgbClr val="00025A"/>
                  </a:solidFill>
                  <a:latin typeface="Courier New" pitchFamily="49" charset="0"/>
                  <a:cs typeface="Courier New" pitchFamily="49" charset="0"/>
                  <a:sym typeface="Courier New" pitchFamily="49" charset="0"/>
                </a:rPr>
                <a:t>IF	(AND (SAME CNTEXT GRAM GRAMNEG)</a:t>
              </a:r>
            </a:p>
            <a:p>
              <a:pPr>
                <a:spcBef>
                  <a:spcPts val="538"/>
                </a:spcBef>
              </a:pPr>
              <a:r>
                <a:rPr lang="en-US" sz="2400" dirty="0">
                  <a:solidFill>
                    <a:srgbClr val="00025A"/>
                  </a:solidFill>
                  <a:latin typeface="Courier New" pitchFamily="49" charset="0"/>
                  <a:cs typeface="Courier New" pitchFamily="49" charset="0"/>
                  <a:sym typeface="Courier New" pitchFamily="49" charset="0"/>
                </a:rPr>
                <a:t>		(SAME CNTEXT MORPH ROD)</a:t>
              </a:r>
            </a:p>
            <a:p>
              <a:pPr>
                <a:spcBef>
                  <a:spcPts val="538"/>
                </a:spcBef>
              </a:pPr>
              <a:r>
                <a:rPr lang="en-US" sz="2400" dirty="0">
                  <a:solidFill>
                    <a:srgbClr val="00025A"/>
                  </a:solidFill>
                  <a:latin typeface="Courier New" pitchFamily="49" charset="0"/>
                  <a:cs typeface="Courier New" pitchFamily="49" charset="0"/>
                  <a:sym typeface="Courier New" pitchFamily="49" charset="0"/>
                </a:rPr>
                <a:t>		(SAME CNTEXT AIR </a:t>
              </a:r>
              <a:r>
                <a:rPr lang="en-US" sz="2400" dirty="0" smtClean="0">
                  <a:solidFill>
                    <a:srgbClr val="00025A"/>
                  </a:solidFill>
                  <a:latin typeface="Courier New" pitchFamily="49" charset="0"/>
                  <a:cs typeface="Courier New" pitchFamily="49" charset="0"/>
                  <a:sym typeface="Courier New" pitchFamily="49" charset="0"/>
                </a:rPr>
                <a:t>ANAEROBIC</a:t>
              </a:r>
              <a:r>
                <a:rPr lang="en-US" sz="2400" dirty="0">
                  <a:solidFill>
                    <a:srgbClr val="00025A"/>
                  </a:solidFill>
                  <a:latin typeface="Courier New" pitchFamily="49" charset="0"/>
                  <a:cs typeface="Courier New" pitchFamily="49" charset="0"/>
                  <a:sym typeface="Courier New" pitchFamily="49" charset="0"/>
                </a:rPr>
                <a:t>)</a:t>
              </a:r>
            </a:p>
            <a:p>
              <a:pPr>
                <a:spcBef>
                  <a:spcPts val="538"/>
                </a:spcBef>
              </a:pPr>
              <a:r>
                <a:rPr lang="en-US" sz="2400" dirty="0">
                  <a:solidFill>
                    <a:srgbClr val="00025A"/>
                  </a:solidFill>
                  <a:latin typeface="Courier New" pitchFamily="49" charset="0"/>
                  <a:cs typeface="Courier New" pitchFamily="49" charset="0"/>
                  <a:sym typeface="Courier New" pitchFamily="49" charset="0"/>
                </a:rPr>
                <a:t>THEN (CONCLUDE CNTEXT CLASS ENTEROBACTERIACEAE </a:t>
              </a:r>
            </a:p>
            <a:p>
              <a:pPr>
                <a:spcBef>
                  <a:spcPts val="538"/>
                </a:spcBef>
              </a:pPr>
              <a:r>
                <a:rPr lang="en-US" sz="2400" dirty="0">
                  <a:solidFill>
                    <a:srgbClr val="00025A"/>
                  </a:solidFill>
                  <a:latin typeface="Courier New" pitchFamily="49" charset="0"/>
                  <a:cs typeface="Courier New" pitchFamily="49" charset="0"/>
                  <a:sym typeface="Courier New" pitchFamily="49" charset="0"/>
                </a:rPr>
                <a:t>	 TALLY .8)</a:t>
              </a:r>
            </a:p>
          </p:txBody>
        </p:sp>
      </p:grpSp>
      <p:sp>
        <p:nvSpPr>
          <p:cNvPr id="49160" name="Rectangle 12"/>
          <p:cNvSpPr>
            <a:spLocks/>
          </p:cNvSpPr>
          <p:nvPr/>
        </p:nvSpPr>
        <p:spPr bwMode="auto">
          <a:xfrm>
            <a:off x="4572000" y="6477000"/>
            <a:ext cx="15414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400">
                <a:latin typeface="Helvetica" charset="0"/>
                <a:cs typeface="Helvetica" charset="0"/>
                <a:sym typeface="Helvetica" charset="0"/>
              </a:rPr>
              <a:t>[Durkin 94, p. 133]</a:t>
            </a:r>
          </a:p>
        </p:txBody>
      </p:sp>
      <p:sp>
        <p:nvSpPr>
          <p:cNvPr id="2" name="TextBox 1"/>
          <p:cNvSpPr txBox="1"/>
          <p:nvPr/>
        </p:nvSpPr>
        <p:spPr>
          <a:xfrm>
            <a:off x="6324600" y="1066800"/>
            <a:ext cx="2819400" cy="1477328"/>
          </a:xfrm>
          <a:prstGeom prst="rect">
            <a:avLst/>
          </a:prstGeom>
          <a:solidFill>
            <a:schemeClr val="bg1"/>
          </a:solidFill>
        </p:spPr>
        <p:txBody>
          <a:bodyPr wrap="square" rtlCol="0">
            <a:spAutoFit/>
          </a:bodyPr>
          <a:lstStyle/>
          <a:p>
            <a:r>
              <a:rPr lang="sr-Latn-RS" b="1" dirty="0" smtClean="0"/>
              <a:t>Zašto bi pravila bila eksternalizovana u bazu znanja, umesto da budu implementirana u programskom kodu?</a:t>
            </a:r>
            <a:endParaRPr lang="en-GB" b="1" dirty="0"/>
          </a:p>
        </p:txBody>
      </p:sp>
    </p:spTree>
    <p:extLst>
      <p:ext uri="{BB962C8B-B14F-4D97-AF65-F5344CB8AC3E}">
        <p14:creationId xmlns:p14="http://schemas.microsoft.com/office/powerpoint/2010/main" val="2646001722"/>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l" fontAlgn="base">
              <a:spcBef>
                <a:spcPct val="0"/>
              </a:spcBef>
              <a:spcAft>
                <a:spcPct val="0"/>
              </a:spcAft>
            </a:pPr>
            <a:fld id="{6213C1D4-BFEA-4AF4-8365-7131450AD753}" type="slidenum">
              <a:rPr lang="en-US">
                <a:solidFill>
                  <a:srgbClr val="003399"/>
                </a:solidFill>
                <a:latin typeface="Arial" pitchFamily="34" charset="0"/>
                <a:ea typeface="ヒラギノ角ゴ ProN W3" charset="0"/>
                <a:cs typeface="Arial" pitchFamily="34" charset="0"/>
                <a:sym typeface="Arial" pitchFamily="34" charset="0"/>
              </a:rPr>
              <a:pPr algn="l" fontAlgn="base">
                <a:spcBef>
                  <a:spcPct val="0"/>
                </a:spcBef>
                <a:spcAft>
                  <a:spcPct val="0"/>
                </a:spcAft>
              </a:pPr>
              <a:t>47</a:t>
            </a:fld>
            <a:endParaRPr lang="en-US">
              <a:solidFill>
                <a:srgbClr val="003399"/>
              </a:solidFill>
              <a:latin typeface="Arial" pitchFamily="34" charset="0"/>
              <a:ea typeface="ヒラギノ角ゴ ProN W3" charset="0"/>
              <a:cs typeface="Arial" pitchFamily="34" charset="0"/>
              <a:sym typeface="Arial" pitchFamily="34" charset="0"/>
            </a:endParaRPr>
          </a:p>
        </p:txBody>
      </p:sp>
      <p:sp>
        <p:nvSpPr>
          <p:cNvPr id="52229" name="Rectangle 5"/>
          <p:cNvSpPr>
            <a:spLocks noGrp="1" noChangeArrowheads="1"/>
          </p:cNvSpPr>
          <p:nvPr>
            <p:ph type="title"/>
          </p:nvPr>
        </p:nvSpPr>
        <p:spPr/>
        <p:txBody>
          <a:bodyPr>
            <a:normAutofit/>
          </a:bodyPr>
          <a:lstStyle/>
          <a:p>
            <a:r>
              <a:rPr lang="sr-Latn-RS" dirty="0" smtClean="0"/>
              <a:t>Ciklus rada modula za zaključivanje</a:t>
            </a:r>
            <a:endParaRPr lang="en-US" dirty="0" smtClean="0"/>
          </a:p>
        </p:txBody>
      </p:sp>
      <p:sp>
        <p:nvSpPr>
          <p:cNvPr id="39942" name="Rectangle 6"/>
          <p:cNvSpPr>
            <a:spLocks noGrp="1" noChangeArrowheads="1"/>
          </p:cNvSpPr>
          <p:nvPr>
            <p:ph type="body" idx="1"/>
          </p:nvPr>
        </p:nvSpPr>
        <p:spPr/>
        <p:txBody>
          <a:bodyPr rtlCol="0">
            <a:normAutofit fontScale="92500" lnSpcReduction="10000"/>
          </a:bodyPr>
          <a:lstStyle/>
          <a:p>
            <a:pPr marL="285750">
              <a:spcBef>
                <a:spcPts val="575"/>
              </a:spcBef>
              <a:defRPr/>
            </a:pPr>
            <a:r>
              <a:rPr lang="sr-Latn-RS" sz="2300" dirty="0" smtClean="0"/>
              <a:t>Razrešavanje konflikta</a:t>
            </a:r>
            <a:endParaRPr lang="en-US" sz="2300" dirty="0" smtClean="0"/>
          </a:p>
          <a:p>
            <a:pPr marL="568325" lvl="1">
              <a:spcBef>
                <a:spcPts val="575"/>
              </a:spcBef>
              <a:defRPr/>
            </a:pPr>
            <a:r>
              <a:rPr lang="sr-Latn-RS" sz="2100" dirty="0" smtClean="0"/>
              <a:t>Uzimanje pravila najvišeg prioriteta iz Agende</a:t>
            </a:r>
            <a:endParaRPr lang="en-US" sz="2100" dirty="0" smtClean="0"/>
          </a:p>
          <a:p>
            <a:pPr marL="285750">
              <a:spcBef>
                <a:spcPts val="575"/>
              </a:spcBef>
              <a:defRPr/>
            </a:pPr>
            <a:r>
              <a:rPr lang="sr-Latn-RS" sz="2300" dirty="0" smtClean="0"/>
              <a:t>Izvršavanje</a:t>
            </a:r>
            <a:endParaRPr lang="en-US" sz="2300" dirty="0" smtClean="0"/>
          </a:p>
          <a:p>
            <a:pPr marL="568325" lvl="1">
              <a:spcBef>
                <a:spcPts val="575"/>
              </a:spcBef>
              <a:defRPr/>
            </a:pPr>
            <a:r>
              <a:rPr lang="sr-Latn-RS" sz="2100" dirty="0" smtClean="0"/>
              <a:t>Izvršavaju se akcije Desne-strane odabranog pravila</a:t>
            </a:r>
            <a:endParaRPr lang="en-US" sz="2100" dirty="0" smtClean="0"/>
          </a:p>
          <a:p>
            <a:pPr marL="568325" lvl="1">
              <a:spcBef>
                <a:spcPts val="575"/>
              </a:spcBef>
              <a:defRPr/>
            </a:pPr>
            <a:r>
              <a:rPr lang="sr-Latn-RS" sz="2100" dirty="0" smtClean="0"/>
              <a:t>Pravilo se uklanja iz Agende</a:t>
            </a:r>
            <a:endParaRPr lang="en-US" sz="2100" dirty="0" smtClean="0"/>
          </a:p>
          <a:p>
            <a:pPr marL="285750">
              <a:spcBef>
                <a:spcPts val="575"/>
              </a:spcBef>
              <a:defRPr/>
            </a:pPr>
            <a:r>
              <a:rPr lang="sr-Latn-RS" sz="2300" dirty="0" smtClean="0"/>
              <a:t>Uparivanje </a:t>
            </a:r>
            <a:endParaRPr lang="en-US" sz="2300" dirty="0" smtClean="0"/>
          </a:p>
          <a:p>
            <a:pPr marL="568325" lvl="1">
              <a:spcBef>
                <a:spcPts val="575"/>
              </a:spcBef>
              <a:defRPr/>
            </a:pPr>
            <a:r>
              <a:rPr lang="sr-Latn-RS" sz="2100" dirty="0" smtClean="0"/>
              <a:t>Ažuriranje agende</a:t>
            </a:r>
            <a:endParaRPr lang="en-US" sz="2100" dirty="0" smtClean="0"/>
          </a:p>
          <a:p>
            <a:pPr marL="806450" lvl="2">
              <a:spcBef>
                <a:spcPts val="575"/>
              </a:spcBef>
              <a:defRPr/>
            </a:pPr>
            <a:r>
              <a:rPr lang="sr-Latn-RS" sz="1900" dirty="0" smtClean="0"/>
              <a:t>Pravila iz Baze znanja čije su </a:t>
            </a:r>
            <a:r>
              <a:rPr lang="sr-Latn-RS" sz="1900" dirty="0"/>
              <a:t>L</a:t>
            </a:r>
            <a:r>
              <a:rPr lang="sr-Latn-RS" sz="1900" dirty="0" smtClean="0"/>
              <a:t>eve-strane zadovoljene, dodaju se u Agendu</a:t>
            </a:r>
            <a:endParaRPr lang="en-US" sz="1900" dirty="0" smtClean="0"/>
          </a:p>
          <a:p>
            <a:pPr marL="806450" lvl="2">
              <a:spcBef>
                <a:spcPts val="575"/>
              </a:spcBef>
              <a:defRPr/>
            </a:pPr>
            <a:r>
              <a:rPr lang="sr-Latn-RS" sz="1900" dirty="0" smtClean="0"/>
              <a:t>Pravila iz Agende čije Leve-strane nisu zadovoljene, uklanjaju se iz Agende</a:t>
            </a:r>
            <a:endParaRPr lang="en-US" sz="1900" dirty="0" smtClean="0"/>
          </a:p>
          <a:p>
            <a:pPr fontAlgn="auto">
              <a:spcBef>
                <a:spcPts val="1913"/>
              </a:spcBef>
              <a:spcAft>
                <a:spcPts val="0"/>
              </a:spcAft>
              <a:defRPr/>
            </a:pPr>
            <a:r>
              <a:rPr lang="sr-Latn-RS" sz="2100" dirty="0" smtClean="0"/>
              <a:t>Završetak ciklusa</a:t>
            </a:r>
            <a:r>
              <a:rPr lang="en-US" sz="2100" dirty="0" smtClean="0"/>
              <a:t> </a:t>
            </a:r>
          </a:p>
          <a:p>
            <a:pPr marL="685800" lvl="1" fontAlgn="auto">
              <a:spcBef>
                <a:spcPts val="575"/>
              </a:spcBef>
              <a:spcAft>
                <a:spcPts val="0"/>
              </a:spcAft>
              <a:defRPr/>
            </a:pPr>
            <a:r>
              <a:rPr lang="sr-Latn-RS" sz="1900" dirty="0" smtClean="0"/>
              <a:t>U Agendi nema više pravila</a:t>
            </a:r>
            <a:endParaRPr lang="en-US" sz="1900" dirty="0" smtClean="0"/>
          </a:p>
          <a:p>
            <a:pPr marL="685800" lvl="1" fontAlgn="auto">
              <a:spcBef>
                <a:spcPts val="575"/>
              </a:spcBef>
              <a:spcAft>
                <a:spcPts val="0"/>
              </a:spcAft>
              <a:defRPr/>
            </a:pPr>
            <a:r>
              <a:rPr lang="sr-Latn-RS" sz="1900" dirty="0" smtClean="0"/>
              <a:t>Eksplicitna</a:t>
            </a:r>
            <a:r>
              <a:rPr lang="en-US" sz="1900" dirty="0" smtClean="0"/>
              <a:t> “stop” </a:t>
            </a:r>
            <a:r>
              <a:rPr lang="sr-Latn-RS" sz="1900" dirty="0" smtClean="0"/>
              <a:t>komanda</a:t>
            </a:r>
            <a:endParaRPr lang="en-US" sz="1900" dirty="0" smtClean="0"/>
          </a:p>
        </p:txBody>
      </p:sp>
    </p:spTree>
    <p:extLst>
      <p:ext uri="{BB962C8B-B14F-4D97-AF65-F5344CB8AC3E}">
        <p14:creationId xmlns:p14="http://schemas.microsoft.com/office/powerpoint/2010/main" val="1837503688"/>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l" fontAlgn="base">
              <a:spcBef>
                <a:spcPct val="0"/>
              </a:spcBef>
              <a:spcAft>
                <a:spcPct val="0"/>
              </a:spcAft>
            </a:pPr>
            <a:fld id="{5DFD51D5-76DC-44DA-AE5A-499DE730918D}" type="slidenum">
              <a:rPr lang="en-US">
                <a:solidFill>
                  <a:srgbClr val="003399"/>
                </a:solidFill>
                <a:latin typeface="Arial" pitchFamily="34" charset="0"/>
                <a:ea typeface="ヒラギノ角ゴ ProN W3" charset="0"/>
                <a:cs typeface="Arial" pitchFamily="34" charset="0"/>
                <a:sym typeface="Arial" pitchFamily="34" charset="0"/>
              </a:rPr>
              <a:pPr algn="l" fontAlgn="base">
                <a:spcBef>
                  <a:spcPct val="0"/>
                </a:spcBef>
                <a:spcAft>
                  <a:spcPct val="0"/>
                </a:spcAft>
              </a:pPr>
              <a:t>48</a:t>
            </a:fld>
            <a:endParaRPr lang="en-US">
              <a:solidFill>
                <a:srgbClr val="003399"/>
              </a:solidFill>
              <a:latin typeface="Arial" pitchFamily="34" charset="0"/>
              <a:ea typeface="ヒラギノ角ゴ ProN W3" charset="0"/>
              <a:cs typeface="Arial" pitchFamily="34" charset="0"/>
              <a:sym typeface="Arial" pitchFamily="34" charset="0"/>
            </a:endParaRPr>
          </a:p>
        </p:txBody>
      </p:sp>
      <p:sp>
        <p:nvSpPr>
          <p:cNvPr id="53253" name="Rectangle 5"/>
          <p:cNvSpPr>
            <a:spLocks noGrp="1" noChangeArrowheads="1"/>
          </p:cNvSpPr>
          <p:nvPr>
            <p:ph type="title"/>
          </p:nvPr>
        </p:nvSpPr>
        <p:spPr/>
        <p:txBody>
          <a:bodyPr>
            <a:normAutofit/>
          </a:bodyPr>
          <a:lstStyle/>
          <a:p>
            <a:r>
              <a:rPr lang="sr-Latn-RS" dirty="0" smtClean="0"/>
              <a:t>Ulančavanje unapred</a:t>
            </a:r>
            <a:endParaRPr lang="en-US" dirty="0" smtClean="0"/>
          </a:p>
        </p:txBody>
      </p:sp>
      <p:sp>
        <p:nvSpPr>
          <p:cNvPr id="53254" name="Rectangle 6"/>
          <p:cNvSpPr>
            <a:spLocks noGrp="1" noChangeArrowheads="1"/>
          </p:cNvSpPr>
          <p:nvPr>
            <p:ph type="body" idx="1"/>
          </p:nvPr>
        </p:nvSpPr>
        <p:spPr/>
        <p:txBody>
          <a:bodyPr>
            <a:normAutofit fontScale="92500" lnSpcReduction="20000"/>
          </a:bodyPr>
          <a:lstStyle/>
          <a:p>
            <a:pPr marL="285750">
              <a:spcBef>
                <a:spcPts val="588"/>
              </a:spcBef>
            </a:pPr>
            <a:r>
              <a:rPr lang="sr-Latn-RS" sz="2300" dirty="0" smtClean="0"/>
              <a:t>Ulančavanje unapred (</a:t>
            </a:r>
            <a:r>
              <a:rPr lang="en-US" sz="2300" dirty="0" smtClean="0"/>
              <a:t>forward chaining</a:t>
            </a:r>
            <a:r>
              <a:rPr lang="sr-Latn-RS" sz="2300" dirty="0"/>
              <a:t>)</a:t>
            </a:r>
            <a:r>
              <a:rPr lang="sr-Latn-RS" sz="2300" dirty="0" smtClean="0"/>
              <a:t>, podacima vođeno</a:t>
            </a:r>
            <a:r>
              <a:rPr lang="en-US" sz="2300" dirty="0" smtClean="0"/>
              <a:t> (data-driven)</a:t>
            </a:r>
          </a:p>
          <a:p>
            <a:pPr marL="568325" lvl="1">
              <a:spcBef>
                <a:spcPts val="588"/>
              </a:spcBef>
            </a:pPr>
            <a:r>
              <a:rPr lang="sr-Latn-RS" sz="2100" dirty="0" smtClean="0"/>
              <a:t>Rezonovanje od činjenica ka zaključku</a:t>
            </a:r>
            <a:endParaRPr lang="en-US" sz="2100" dirty="0" smtClean="0"/>
          </a:p>
          <a:p>
            <a:pPr marL="568325" lvl="1">
              <a:spcBef>
                <a:spcPts val="588"/>
              </a:spcBef>
            </a:pPr>
            <a:r>
              <a:rPr lang="sr-Latn-RS" sz="2100" dirty="0" smtClean="0"/>
              <a:t>U svakom koraku se aktivira (tačno jedno) pravilo najvišeg prioriteta</a:t>
            </a:r>
          </a:p>
          <a:p>
            <a:pPr marL="568325" lvl="1">
              <a:spcBef>
                <a:spcPts val="588"/>
              </a:spcBef>
            </a:pPr>
            <a:r>
              <a:rPr lang="sr-Latn-RS" sz="2100" dirty="0"/>
              <a:t>Pravilo se može aktivirati ako su svi delovi Leve-strane zadovoljeni</a:t>
            </a:r>
            <a:endParaRPr lang="en-US" sz="2100" dirty="0"/>
          </a:p>
          <a:p>
            <a:pPr marL="568325" lvl="1">
              <a:spcBef>
                <a:spcPts val="588"/>
              </a:spcBef>
            </a:pPr>
            <a:r>
              <a:rPr lang="sr-Latn-RS" sz="2100" dirty="0" smtClean="0"/>
              <a:t>Kada se aktivira, pravilo dodaje nove činjenice u radnu memoriju</a:t>
            </a:r>
          </a:p>
          <a:p>
            <a:pPr marL="568325" lvl="1">
              <a:spcBef>
                <a:spcPts val="588"/>
              </a:spcBef>
            </a:pPr>
            <a:r>
              <a:rPr lang="sr-Latn-RS" sz="2100" dirty="0"/>
              <a:t>Sve dok postoje, činjenice se koriste za zadovoljavanje Levih-strana pravila</a:t>
            </a:r>
            <a:endParaRPr lang="en-US" sz="2100" dirty="0"/>
          </a:p>
          <a:p>
            <a:pPr marL="568325" lvl="1">
              <a:spcBef>
                <a:spcPts val="588"/>
              </a:spcBef>
            </a:pPr>
            <a:r>
              <a:rPr lang="sr-Latn-RS" sz="2100" dirty="0" smtClean="0"/>
              <a:t>Proces se zaustavlja kada više nema pravila u agendi koja bi se mogla aktivirati</a:t>
            </a:r>
          </a:p>
          <a:p>
            <a:pPr marL="568325" lvl="1">
              <a:spcBef>
                <a:spcPts val="588"/>
              </a:spcBef>
            </a:pPr>
            <a:r>
              <a:rPr lang="sr-Latn-RS" sz="2100" dirty="0" smtClean="0"/>
              <a:t>Često se koristi u ES-a realnog vremena za nadgledanje i upravljanje</a:t>
            </a:r>
            <a:endParaRPr lang="en-US" sz="2100" dirty="0" smtClean="0"/>
          </a:p>
          <a:p>
            <a:pPr marL="568325" lvl="1">
              <a:spcBef>
                <a:spcPts val="588"/>
              </a:spcBef>
            </a:pPr>
            <a:r>
              <a:rPr lang="sr-Latn-RS" sz="2100" dirty="0" smtClean="0"/>
              <a:t>primeri</a:t>
            </a:r>
            <a:r>
              <a:rPr lang="en-US" sz="2100" dirty="0" smtClean="0"/>
              <a:t>: CLIPS, OPS5</a:t>
            </a:r>
            <a:endParaRPr lang="sr-Latn-RS" sz="2100" dirty="0" smtClean="0"/>
          </a:p>
          <a:p>
            <a:pPr marL="568325" lvl="1">
              <a:spcBef>
                <a:spcPts val="588"/>
              </a:spcBef>
            </a:pPr>
            <a:r>
              <a:rPr lang="sr-Latn-RS" sz="2100" dirty="0" smtClean="0"/>
              <a:t>Sakupe se sve informacije i onda se iz njih zaključi sve što može da se zaključi</a:t>
            </a:r>
          </a:p>
          <a:p>
            <a:pPr marL="568325" lvl="1">
              <a:spcBef>
                <a:spcPts val="588"/>
              </a:spcBef>
            </a:pPr>
            <a:r>
              <a:rPr lang="sr-Latn-RS" sz="2100" dirty="0" smtClean="0"/>
              <a:t>Često se dešava da aktiviranje pravila nema nikakvu posledicu na planirani rezultat</a:t>
            </a:r>
          </a:p>
          <a:p>
            <a:pPr marL="568325" lvl="1">
              <a:spcBef>
                <a:spcPts val="588"/>
              </a:spcBef>
            </a:pPr>
            <a:r>
              <a:rPr lang="sr-Latn-RS" sz="2100" dirty="0" smtClean="0"/>
              <a:t>Neefikasno ako znamo hipotezu, a želimo da proverimo da li je zadovoljena</a:t>
            </a:r>
            <a:endParaRPr lang="en-US" sz="2100" dirty="0" smtClean="0"/>
          </a:p>
        </p:txBody>
      </p:sp>
    </p:spTree>
    <p:extLst>
      <p:ext uri="{BB962C8B-B14F-4D97-AF65-F5344CB8AC3E}">
        <p14:creationId xmlns:p14="http://schemas.microsoft.com/office/powerpoint/2010/main" val="2065279423"/>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l" fontAlgn="base">
              <a:spcBef>
                <a:spcPct val="0"/>
              </a:spcBef>
              <a:spcAft>
                <a:spcPct val="0"/>
              </a:spcAft>
            </a:pPr>
            <a:fld id="{5DFD51D5-76DC-44DA-AE5A-499DE730918D}" type="slidenum">
              <a:rPr lang="en-US">
                <a:solidFill>
                  <a:srgbClr val="003399"/>
                </a:solidFill>
                <a:latin typeface="Arial" pitchFamily="34" charset="0"/>
                <a:ea typeface="ヒラギノ角ゴ ProN W3" charset="0"/>
                <a:cs typeface="Arial" pitchFamily="34" charset="0"/>
                <a:sym typeface="Arial" pitchFamily="34" charset="0"/>
              </a:rPr>
              <a:pPr algn="l" fontAlgn="base">
                <a:spcBef>
                  <a:spcPct val="0"/>
                </a:spcBef>
                <a:spcAft>
                  <a:spcPct val="0"/>
                </a:spcAft>
              </a:pPr>
              <a:t>49</a:t>
            </a:fld>
            <a:endParaRPr lang="en-US">
              <a:solidFill>
                <a:srgbClr val="003399"/>
              </a:solidFill>
              <a:latin typeface="Arial" pitchFamily="34" charset="0"/>
              <a:ea typeface="ヒラギノ角ゴ ProN W3" charset="0"/>
              <a:cs typeface="Arial" pitchFamily="34" charset="0"/>
              <a:sym typeface="Arial" pitchFamily="34" charset="0"/>
            </a:endParaRPr>
          </a:p>
        </p:txBody>
      </p:sp>
      <p:sp>
        <p:nvSpPr>
          <p:cNvPr id="53253" name="Rectangle 5"/>
          <p:cNvSpPr>
            <a:spLocks noGrp="1" noChangeArrowheads="1"/>
          </p:cNvSpPr>
          <p:nvPr>
            <p:ph type="title"/>
          </p:nvPr>
        </p:nvSpPr>
        <p:spPr/>
        <p:txBody>
          <a:bodyPr>
            <a:normAutofit/>
          </a:bodyPr>
          <a:lstStyle/>
          <a:p>
            <a:r>
              <a:rPr lang="sr-Latn-RS" dirty="0"/>
              <a:t>U</a:t>
            </a:r>
            <a:r>
              <a:rPr lang="sr-Latn-RS" dirty="0" smtClean="0"/>
              <a:t>lančavanje unazad</a:t>
            </a:r>
            <a:endParaRPr lang="en-US" dirty="0" smtClean="0"/>
          </a:p>
        </p:txBody>
      </p:sp>
      <p:sp>
        <p:nvSpPr>
          <p:cNvPr id="53254" name="Rectangle 6"/>
          <p:cNvSpPr>
            <a:spLocks noGrp="1" noChangeArrowheads="1"/>
          </p:cNvSpPr>
          <p:nvPr>
            <p:ph type="body" idx="1"/>
          </p:nvPr>
        </p:nvSpPr>
        <p:spPr/>
        <p:txBody>
          <a:bodyPr>
            <a:normAutofit fontScale="85000" lnSpcReduction="10000"/>
          </a:bodyPr>
          <a:lstStyle/>
          <a:p>
            <a:pPr marL="285750">
              <a:spcBef>
                <a:spcPts val="588"/>
              </a:spcBef>
            </a:pPr>
            <a:r>
              <a:rPr lang="sr-Latn-RS" sz="2300" dirty="0" smtClean="0"/>
              <a:t>Ulančavanje unazad (</a:t>
            </a:r>
            <a:r>
              <a:rPr lang="en-US" sz="2300" dirty="0" smtClean="0"/>
              <a:t>backward chaining</a:t>
            </a:r>
            <a:r>
              <a:rPr lang="sr-Latn-RS" sz="2300" dirty="0" smtClean="0"/>
              <a:t>), upitom vođeno</a:t>
            </a:r>
            <a:r>
              <a:rPr lang="en-US" sz="2300" dirty="0" smtClean="0"/>
              <a:t> (query-driven)</a:t>
            </a:r>
          </a:p>
          <a:p>
            <a:pPr marL="568325" lvl="1">
              <a:spcBef>
                <a:spcPts val="588"/>
              </a:spcBef>
            </a:pPr>
            <a:r>
              <a:rPr lang="sr-Latn-RS" sz="2100" dirty="0" smtClean="0"/>
              <a:t>Polazeći od hipoteze </a:t>
            </a:r>
            <a:r>
              <a:rPr lang="en-US" sz="2100" dirty="0" smtClean="0"/>
              <a:t>(</a:t>
            </a:r>
            <a:r>
              <a:rPr lang="sr-Latn-RS" sz="2100" dirty="0" smtClean="0"/>
              <a:t>upit</a:t>
            </a:r>
            <a:r>
              <a:rPr lang="en-US" sz="2100" dirty="0" smtClean="0"/>
              <a:t>), </a:t>
            </a:r>
            <a:r>
              <a:rPr lang="sr-Latn-RS" sz="2100" dirty="0" smtClean="0"/>
              <a:t>traže se pravila i činjenice dok se svi uslovi hipoteze ne zadovolje</a:t>
            </a:r>
            <a:endParaRPr lang="en-US" sz="2100" dirty="0" smtClean="0"/>
          </a:p>
          <a:p>
            <a:pPr marL="568325" lvl="1">
              <a:spcBef>
                <a:spcPts val="588"/>
              </a:spcBef>
            </a:pPr>
            <a:r>
              <a:rPr lang="sr-Latn-RS" sz="2100" dirty="0" smtClean="0"/>
              <a:t>Prvo se traže pravila u bazi znanja koja bi mogla da dokažu hipotezu</a:t>
            </a:r>
          </a:p>
          <a:p>
            <a:pPr marL="968375" lvl="2">
              <a:spcBef>
                <a:spcPts val="588"/>
              </a:spcBef>
            </a:pPr>
            <a:r>
              <a:rPr lang="sr-Latn-RS" sz="1700" dirty="0" smtClean="0"/>
              <a:t>To su pravila čija desna-strana je hipoteza</a:t>
            </a:r>
          </a:p>
          <a:p>
            <a:pPr marL="568325" lvl="1">
              <a:spcBef>
                <a:spcPts val="588"/>
              </a:spcBef>
            </a:pPr>
            <a:r>
              <a:rPr lang="sr-Latn-RS" sz="2100" dirty="0" smtClean="0"/>
              <a:t>Ako ne postoje takva pravila, hipoteza je oborena</a:t>
            </a:r>
          </a:p>
          <a:p>
            <a:pPr marL="568325" lvl="1">
              <a:spcBef>
                <a:spcPts val="588"/>
              </a:spcBef>
            </a:pPr>
            <a:r>
              <a:rPr lang="sr-Latn-RS" sz="2100" dirty="0" smtClean="0"/>
              <a:t>Ako postoje</a:t>
            </a:r>
          </a:p>
          <a:p>
            <a:pPr marL="968375" lvl="2">
              <a:spcBef>
                <a:spcPts val="588"/>
              </a:spcBef>
            </a:pPr>
            <a:r>
              <a:rPr lang="sr-Latn-RS" sz="1700" dirty="0" smtClean="0"/>
              <a:t>Proverava se da li su leve-strane zadovoljene činjenicama</a:t>
            </a:r>
            <a:endParaRPr lang="sr-Latn-RS" sz="1700" dirty="0"/>
          </a:p>
          <a:p>
            <a:pPr marL="968375" lvl="2">
              <a:spcBef>
                <a:spcPts val="588"/>
              </a:spcBef>
            </a:pPr>
            <a:r>
              <a:rPr lang="sr-Latn-RS" sz="1700" dirty="0" smtClean="0"/>
              <a:t>Ako jesu, hipoteza je dokazana</a:t>
            </a:r>
          </a:p>
          <a:p>
            <a:pPr marL="968375" lvl="2">
              <a:spcBef>
                <a:spcPts val="588"/>
              </a:spcBef>
            </a:pPr>
            <a:r>
              <a:rPr lang="sr-Latn-RS" sz="1700" dirty="0" smtClean="0"/>
              <a:t>Ako nisu, leva-strana postaje podhipoteza i rekurzivno se ponavlja ciklus</a:t>
            </a:r>
          </a:p>
          <a:p>
            <a:pPr marL="568325" lvl="1">
              <a:spcBef>
                <a:spcPts val="588"/>
              </a:spcBef>
            </a:pPr>
            <a:r>
              <a:rPr lang="sr-Latn-RS" sz="2100" dirty="0" smtClean="0"/>
              <a:t>Ciklus se ponavlja dok se ne obori hipoteza (neka od podhipoteza ne može da se izvede iz baze znanja) ili se ne dokaže hipoteza (sve njene podhipoteze se izvode iz baze znanja) </a:t>
            </a:r>
          </a:p>
          <a:p>
            <a:pPr marL="568325" lvl="1">
              <a:spcBef>
                <a:spcPts val="588"/>
              </a:spcBef>
            </a:pPr>
            <a:r>
              <a:rPr lang="sr-Latn-RS" sz="2100" dirty="0" smtClean="0"/>
              <a:t>Često se koristi u dijagnostici i sistemima za konsultovanje</a:t>
            </a:r>
            <a:endParaRPr lang="en-US" sz="2100" dirty="0" smtClean="0"/>
          </a:p>
          <a:p>
            <a:pPr marL="568325" lvl="1">
              <a:spcBef>
                <a:spcPts val="588"/>
              </a:spcBef>
            </a:pPr>
            <a:r>
              <a:rPr lang="sr-Latn-RS" sz="2100" dirty="0" smtClean="0"/>
              <a:t>primeri</a:t>
            </a:r>
            <a:r>
              <a:rPr lang="en-US" sz="2100" dirty="0" smtClean="0"/>
              <a:t>: EMYCIN</a:t>
            </a:r>
          </a:p>
        </p:txBody>
      </p:sp>
    </p:spTree>
    <p:extLst>
      <p:ext uri="{BB962C8B-B14F-4D97-AF65-F5344CB8AC3E}">
        <p14:creationId xmlns:p14="http://schemas.microsoft.com/office/powerpoint/2010/main" val="2788372828"/>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Strategija tri faze</a:t>
            </a:r>
            <a:endParaRPr lang="en-GB"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sr-Latn-RS" dirty="0" smtClean="0"/>
              <a:t>Najtipičniji slučajevi rešavaju se </a:t>
            </a:r>
            <a:r>
              <a:rPr lang="sr-Latn-RS" i="1" dirty="0" smtClean="0"/>
              <a:t>jednom jedinom metodom </a:t>
            </a:r>
            <a:r>
              <a:rPr lang="sr-Latn-RS" dirty="0" smtClean="0"/>
              <a:t>– </a:t>
            </a:r>
            <a:r>
              <a:rPr lang="sr-Latn-RS" b="1" dirty="0" smtClean="0"/>
              <a:t>integracijom po faktorima</a:t>
            </a:r>
            <a:r>
              <a:rPr lang="sr-Latn-RS" dirty="0" smtClean="0"/>
              <a:t>.</a:t>
            </a:r>
          </a:p>
          <a:p>
            <a:pPr marL="514350" indent="-514350">
              <a:buFont typeface="+mj-lt"/>
              <a:buAutoNum type="arabicPeriod"/>
            </a:pPr>
            <a:r>
              <a:rPr lang="sr-Latn-RS" dirty="0" smtClean="0"/>
              <a:t>Pored toga, postoji </a:t>
            </a:r>
            <a:r>
              <a:rPr lang="sr-Latn-RS" b="1" dirty="0" smtClean="0"/>
              <a:t>11 specifičnih metoda</a:t>
            </a:r>
            <a:r>
              <a:rPr lang="sr-Cyrl-RS" dirty="0"/>
              <a:t> </a:t>
            </a:r>
            <a:r>
              <a:rPr lang="sr-Latn-RS" dirty="0" smtClean="0"/>
              <a:t>pomoću kojih se prepozanju karakteristike problema zbog kojih ne mogu da se reše integracijom po faktorima. </a:t>
            </a:r>
          </a:p>
          <a:p>
            <a:pPr lvl="1"/>
            <a:r>
              <a:rPr lang="sr-Latn-RS" dirty="0" smtClean="0"/>
              <a:t>Te karakteristike se lokalno otklnjaju.</a:t>
            </a:r>
          </a:p>
          <a:p>
            <a:pPr lvl="1"/>
            <a:r>
              <a:rPr lang="sr-Latn-RS" dirty="0" smtClean="0"/>
              <a:t>Problem se prevodi u oblik koji je rešiv prvim pristupom</a:t>
            </a:r>
          </a:p>
          <a:p>
            <a:r>
              <a:rPr lang="sr-Latn-RS" dirty="0" smtClean="0"/>
              <a:t>Na primer, neuspeh integracije može da bude posledica složenog izraza ispod korena.</a:t>
            </a:r>
          </a:p>
          <a:p>
            <a:pPr lvl="1"/>
            <a:r>
              <a:rPr lang="sr-Latn-RS" dirty="0" smtClean="0"/>
              <a:t>U tom slučaju, prvo je potrebno faktorizovati izraz</a:t>
            </a:r>
          </a:p>
          <a:p>
            <a:pPr marL="514350" indent="-514350">
              <a:buFont typeface="+mj-lt"/>
              <a:buAutoNum type="arabicPeriod" startAt="3"/>
            </a:pPr>
            <a:r>
              <a:rPr lang="sr-Latn-RS" dirty="0" smtClean="0"/>
              <a:t>Treća faza je primena </a:t>
            </a:r>
            <a:r>
              <a:rPr lang="sr-Latn-RS" b="1" dirty="0" smtClean="0"/>
              <a:t>general purpose problem solver</a:t>
            </a:r>
            <a:r>
              <a:rPr lang="sr-Latn-RS" dirty="0" smtClean="0"/>
              <a:t>-a kojim se probaju nove putanje rešavanja problema.</a:t>
            </a:r>
          </a:p>
          <a:p>
            <a:r>
              <a:rPr lang="sr-Latn-RS" dirty="0" smtClean="0"/>
              <a:t>Jedino ova faza je „kreativno“ rešavanje problema</a:t>
            </a:r>
          </a:p>
          <a:p>
            <a:pPr lvl="1"/>
            <a:r>
              <a:rPr lang="sr-Latn-RS" dirty="0" smtClean="0"/>
              <a:t>Ovaj pristup se retko koristi, a kada se koristi dešava se da ne uspe da pronađe rešenje</a:t>
            </a:r>
            <a:r>
              <a:rPr lang="en-GB" dirty="0" smtClean="0"/>
              <a:t>.</a:t>
            </a:r>
            <a:endParaRPr lang="en-GB" dirty="0"/>
          </a:p>
        </p:txBody>
      </p:sp>
    </p:spTree>
    <p:extLst>
      <p:ext uri="{BB962C8B-B14F-4D97-AF65-F5344CB8AC3E}">
        <p14:creationId xmlns:p14="http://schemas.microsoft.com/office/powerpoint/2010/main" val="28481354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Razrešavanje konflikta</a:t>
            </a:r>
            <a:endParaRPr lang="en-GB" dirty="0"/>
          </a:p>
        </p:txBody>
      </p:sp>
      <p:sp>
        <p:nvSpPr>
          <p:cNvPr id="3" name="Content Placeholder 2"/>
          <p:cNvSpPr>
            <a:spLocks noGrp="1"/>
          </p:cNvSpPr>
          <p:nvPr>
            <p:ph idx="1"/>
          </p:nvPr>
        </p:nvSpPr>
        <p:spPr/>
        <p:txBody>
          <a:bodyPr>
            <a:normAutofit lnSpcReduction="10000"/>
          </a:bodyPr>
          <a:lstStyle/>
          <a:p>
            <a:r>
              <a:rPr lang="sr-Latn-RS" dirty="0" smtClean="0"/>
              <a:t>Rule 1:</a:t>
            </a:r>
          </a:p>
          <a:p>
            <a:pPr marL="400050" lvl="1" indent="0">
              <a:buNone/>
            </a:pPr>
            <a:r>
              <a:rPr lang="sr-Latn-RS" dirty="0" smtClean="0"/>
              <a:t>IF the ’trafic light’ is green</a:t>
            </a:r>
          </a:p>
          <a:p>
            <a:pPr marL="400050" lvl="1" indent="0">
              <a:buNone/>
            </a:pPr>
            <a:r>
              <a:rPr lang="sr-Latn-RS" dirty="0" smtClean="0"/>
              <a:t>THEN the action is go </a:t>
            </a:r>
          </a:p>
          <a:p>
            <a:r>
              <a:rPr lang="sr-Latn-RS" dirty="0"/>
              <a:t>Rule </a:t>
            </a:r>
            <a:r>
              <a:rPr lang="sr-Latn-RS" dirty="0" smtClean="0"/>
              <a:t>2:</a:t>
            </a:r>
            <a:endParaRPr lang="sr-Latn-RS" dirty="0"/>
          </a:p>
          <a:p>
            <a:pPr marL="400050" lvl="1" indent="0">
              <a:buNone/>
            </a:pPr>
            <a:r>
              <a:rPr lang="sr-Latn-RS" dirty="0"/>
              <a:t>IF the ’trafic </a:t>
            </a:r>
            <a:r>
              <a:rPr lang="sr-Latn-RS" dirty="0" smtClean="0"/>
              <a:t>light’ </a:t>
            </a:r>
            <a:r>
              <a:rPr lang="sr-Latn-RS" dirty="0"/>
              <a:t>is </a:t>
            </a:r>
            <a:r>
              <a:rPr lang="sr-Latn-RS" dirty="0" smtClean="0"/>
              <a:t>red</a:t>
            </a:r>
            <a:endParaRPr lang="sr-Latn-RS" dirty="0"/>
          </a:p>
          <a:p>
            <a:pPr marL="400050" lvl="1" indent="0">
              <a:buNone/>
            </a:pPr>
            <a:r>
              <a:rPr lang="sr-Latn-RS" dirty="0"/>
              <a:t>THEN the action is </a:t>
            </a:r>
            <a:r>
              <a:rPr lang="sr-Latn-RS" dirty="0" smtClean="0"/>
              <a:t>stop</a:t>
            </a:r>
          </a:p>
          <a:p>
            <a:r>
              <a:rPr lang="sr-Latn-RS" dirty="0"/>
              <a:t>Rule </a:t>
            </a:r>
            <a:r>
              <a:rPr lang="sr-Latn-RS" dirty="0" smtClean="0"/>
              <a:t>3:</a:t>
            </a:r>
            <a:endParaRPr lang="sr-Latn-RS" dirty="0"/>
          </a:p>
          <a:p>
            <a:pPr marL="400050" lvl="1" indent="0">
              <a:buNone/>
            </a:pPr>
            <a:r>
              <a:rPr lang="sr-Latn-RS" dirty="0"/>
              <a:t>IF the ’trafic light’ is </a:t>
            </a:r>
            <a:r>
              <a:rPr lang="sr-Latn-RS" dirty="0" smtClean="0"/>
              <a:t>red</a:t>
            </a:r>
            <a:endParaRPr lang="sr-Latn-RS" dirty="0"/>
          </a:p>
          <a:p>
            <a:pPr marL="400050" lvl="1" indent="0">
              <a:buNone/>
            </a:pPr>
            <a:r>
              <a:rPr lang="sr-Latn-RS" dirty="0"/>
              <a:t>THEN the action is go </a:t>
            </a:r>
          </a:p>
          <a:p>
            <a:pPr marL="400050" lvl="1" indent="0">
              <a:buNone/>
            </a:pPr>
            <a:endParaRPr lang="sr-Latn-RS" dirty="0"/>
          </a:p>
          <a:p>
            <a:pPr marL="400050" lvl="1" indent="0">
              <a:buNone/>
            </a:pPr>
            <a:endParaRPr lang="en-GB" dirty="0"/>
          </a:p>
        </p:txBody>
      </p:sp>
    </p:spTree>
    <p:extLst>
      <p:ext uri="{BB962C8B-B14F-4D97-AF65-F5344CB8AC3E}">
        <p14:creationId xmlns:p14="http://schemas.microsoft.com/office/powerpoint/2010/main" val="40728587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Razrešavanje konflikta</a:t>
            </a:r>
            <a:endParaRPr lang="en-GB" dirty="0"/>
          </a:p>
        </p:txBody>
      </p:sp>
      <p:sp>
        <p:nvSpPr>
          <p:cNvPr id="3" name="Content Placeholder 2"/>
          <p:cNvSpPr>
            <a:spLocks noGrp="1"/>
          </p:cNvSpPr>
          <p:nvPr>
            <p:ph idx="1"/>
          </p:nvPr>
        </p:nvSpPr>
        <p:spPr/>
        <p:txBody>
          <a:bodyPr/>
          <a:lstStyle/>
          <a:p>
            <a:r>
              <a:rPr lang="sr-Latn-RS" dirty="0" smtClean="0"/>
              <a:t>Imamo 2 pravila koja imaju istu levu-stranu</a:t>
            </a:r>
          </a:p>
          <a:p>
            <a:pPr lvl="1"/>
            <a:r>
              <a:rPr lang="sr-Latn-RS" dirty="0" smtClean="0"/>
              <a:t>Pravila 2 i 3</a:t>
            </a:r>
          </a:p>
          <a:p>
            <a:pPr marL="342900" lvl="1" indent="-342900">
              <a:buFont typeface="Arial" pitchFamily="34" charset="0"/>
              <a:buChar char="•"/>
            </a:pPr>
            <a:r>
              <a:rPr lang="sr-Latn-RS" dirty="0" smtClean="0"/>
              <a:t>Oba mogu da budu aktivirana ako je ispunjen uslov </a:t>
            </a:r>
            <a:r>
              <a:rPr lang="sr-Latn-RS" i="1" dirty="0"/>
              <a:t>the ’trafic light’ is </a:t>
            </a:r>
            <a:r>
              <a:rPr lang="sr-Latn-RS" i="1" dirty="0" smtClean="0"/>
              <a:t>red</a:t>
            </a:r>
          </a:p>
          <a:p>
            <a:pPr marL="342900" lvl="1" indent="-342900">
              <a:buFont typeface="Arial" pitchFamily="34" charset="0"/>
              <a:buChar char="•"/>
            </a:pPr>
            <a:r>
              <a:rPr lang="sr-Latn-RS" dirty="0" smtClean="0"/>
              <a:t>Rezoner treba da odluči koje od pravila će se aktivirati</a:t>
            </a:r>
          </a:p>
          <a:p>
            <a:pPr marL="342900" lvl="1" indent="-342900">
              <a:buFont typeface="Arial" pitchFamily="34" charset="0"/>
              <a:buChar char="•"/>
            </a:pPr>
            <a:r>
              <a:rPr lang="sr-Latn-RS" dirty="0" smtClean="0"/>
              <a:t>Metod odabira pravila u ovakvim slučajevima se zove </a:t>
            </a:r>
            <a:r>
              <a:rPr lang="sr-Latn-RS" i="1" dirty="0" smtClean="0"/>
              <a:t>razrešavanje konflikta</a:t>
            </a:r>
            <a:r>
              <a:rPr lang="sr-Latn-RS" dirty="0" smtClean="0"/>
              <a:t> (conflict resolution)</a:t>
            </a:r>
            <a:endParaRPr lang="sr-Latn-RS" dirty="0"/>
          </a:p>
          <a:p>
            <a:endParaRPr lang="en-GB" dirty="0"/>
          </a:p>
        </p:txBody>
      </p:sp>
    </p:spTree>
    <p:extLst>
      <p:ext uri="{BB962C8B-B14F-4D97-AF65-F5344CB8AC3E}">
        <p14:creationId xmlns:p14="http://schemas.microsoft.com/office/powerpoint/2010/main" val="7550231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Razrešavanje konflikta</a:t>
            </a:r>
            <a:endParaRPr lang="en-GB" dirty="0"/>
          </a:p>
        </p:txBody>
      </p:sp>
      <p:sp>
        <p:nvSpPr>
          <p:cNvPr id="3" name="Content Placeholder 2"/>
          <p:cNvSpPr>
            <a:spLocks noGrp="1"/>
          </p:cNvSpPr>
          <p:nvPr>
            <p:ph idx="1"/>
          </p:nvPr>
        </p:nvSpPr>
        <p:spPr/>
        <p:txBody>
          <a:bodyPr>
            <a:normAutofit lnSpcReduction="10000"/>
          </a:bodyPr>
          <a:lstStyle/>
          <a:p>
            <a:r>
              <a:rPr lang="sr-Latn-RS" dirty="0" smtClean="0"/>
              <a:t>Tri strategije</a:t>
            </a:r>
          </a:p>
          <a:p>
            <a:pPr marL="971550" lvl="1" indent="-514350">
              <a:buFont typeface="+mj-lt"/>
              <a:buAutoNum type="arabicPeriod"/>
            </a:pPr>
            <a:r>
              <a:rPr lang="sr-Latn-RS" dirty="0" smtClean="0"/>
              <a:t>Odabira se pravilo najvišeg prioriteta</a:t>
            </a:r>
            <a:endParaRPr lang="sr-Latn-RS" b="1" dirty="0" smtClean="0"/>
          </a:p>
          <a:p>
            <a:pPr lvl="2"/>
            <a:r>
              <a:rPr lang="sr-Latn-RS" dirty="0" smtClean="0"/>
              <a:t>Najčešće kada se pravi baza znanja redosled pravila određuje njihov prioritet</a:t>
            </a:r>
          </a:p>
          <a:p>
            <a:pPr lvl="2"/>
            <a:r>
              <a:rPr lang="sr-Latn-RS" dirty="0" smtClean="0"/>
              <a:t>Pogodno za manje baze znanja (do 100 pravila)</a:t>
            </a:r>
          </a:p>
          <a:p>
            <a:pPr marL="971550" lvl="1" indent="-514350">
              <a:buFont typeface="+mj-lt"/>
              <a:buAutoNum type="arabicPeriod"/>
            </a:pPr>
            <a:r>
              <a:rPr lang="sr-Latn-RS" dirty="0" smtClean="0"/>
              <a:t>Odabira se najspecifičnije pravilo</a:t>
            </a:r>
          </a:p>
          <a:p>
            <a:pPr marL="971550" lvl="1" indent="-514350">
              <a:buFont typeface="+mj-lt"/>
              <a:buAutoNum type="arabicPeriod"/>
            </a:pPr>
            <a:r>
              <a:rPr lang="sr-Latn-RS" dirty="0" smtClean="0"/>
              <a:t>Koriste ste metapravila</a:t>
            </a:r>
          </a:p>
          <a:p>
            <a:pPr marL="1371600" lvl="2" indent="-514350"/>
            <a:r>
              <a:rPr lang="sr-Latn-RS" dirty="0" smtClean="0"/>
              <a:t>Pravila o pravilima</a:t>
            </a:r>
          </a:p>
          <a:p>
            <a:pPr marL="1371600" lvl="2" indent="-514350"/>
            <a:r>
              <a:rPr lang="sr-Latn-RS" dirty="0" smtClean="0"/>
              <a:t>Na primer, </a:t>
            </a:r>
            <a:r>
              <a:rPr lang="sr-Latn-RS" i="1" dirty="0" smtClean="0"/>
              <a:t>pravila koja zadaje ekspert imaju više prioritete nego pravila koje zadaje početnik</a:t>
            </a:r>
            <a:endParaRPr lang="sr-Latn-RS" i="1" dirty="0"/>
          </a:p>
          <a:p>
            <a:pPr marL="1371600" lvl="2" indent="-514350">
              <a:buFont typeface="+mj-lt"/>
              <a:buAutoNum type="arabicPeriod"/>
            </a:pPr>
            <a:endParaRPr lang="sr-Latn-RS" dirty="0" smtClean="0"/>
          </a:p>
          <a:p>
            <a:pPr lvl="1"/>
            <a:endParaRPr lang="en-GB" dirty="0"/>
          </a:p>
        </p:txBody>
      </p:sp>
    </p:spTree>
    <p:extLst>
      <p:ext uri="{BB962C8B-B14F-4D97-AF65-F5344CB8AC3E}">
        <p14:creationId xmlns:p14="http://schemas.microsoft.com/office/powerpoint/2010/main" val="1209300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Razrešavanje konflikta</a:t>
            </a:r>
            <a:endParaRPr lang="en-GB" dirty="0"/>
          </a:p>
        </p:txBody>
      </p:sp>
      <p:sp>
        <p:nvSpPr>
          <p:cNvPr id="3" name="Content Placeholder 2"/>
          <p:cNvSpPr>
            <a:spLocks noGrp="1"/>
          </p:cNvSpPr>
          <p:nvPr>
            <p:ph idx="1"/>
          </p:nvPr>
        </p:nvSpPr>
        <p:spPr/>
        <p:txBody>
          <a:bodyPr>
            <a:normAutofit fontScale="92500" lnSpcReduction="10000"/>
          </a:bodyPr>
          <a:lstStyle/>
          <a:p>
            <a:r>
              <a:rPr lang="sr-Latn-RS" dirty="0" smtClean="0"/>
              <a:t>U ulančavanju unapred (uz činjenicu traffic_light=red), kada bi razrešavanje konflikta bilo implementirano naivno, situacija bi bila sledeća:</a:t>
            </a:r>
          </a:p>
          <a:p>
            <a:pPr lvl="1"/>
            <a:r>
              <a:rPr lang="sr-Latn-RS" dirty="0" smtClean="0"/>
              <a:t>Prvo bi se aktiviralo pravilo 2</a:t>
            </a:r>
          </a:p>
          <a:p>
            <a:pPr lvl="2"/>
            <a:r>
              <a:rPr lang="sr-Latn-RS" dirty="0" smtClean="0"/>
              <a:t>U radnu memoriju bi bila postavljena činjenica action=stop</a:t>
            </a:r>
          </a:p>
          <a:p>
            <a:pPr lvl="1"/>
            <a:r>
              <a:rPr lang="sr-Latn-RS" dirty="0" smtClean="0"/>
              <a:t>Pošto ima još pravila čije leve strane su zadovoljene, aktiviralo bi se pravilo 3</a:t>
            </a:r>
          </a:p>
          <a:p>
            <a:pPr lvl="2"/>
            <a:r>
              <a:rPr lang="sr-Latn-RS" dirty="0"/>
              <a:t>U radnu memoriju bi bila postavljena činjenica </a:t>
            </a:r>
            <a:r>
              <a:rPr lang="sr-Latn-RS" dirty="0" smtClean="0"/>
              <a:t>action=go</a:t>
            </a:r>
          </a:p>
          <a:p>
            <a:pPr lvl="1"/>
            <a:r>
              <a:rPr lang="sr-Latn-RS" dirty="0" smtClean="0"/>
              <a:t>Konačan zaključak bi bio </a:t>
            </a:r>
            <a:r>
              <a:rPr lang="sr-Latn-RS" b="1" dirty="0" smtClean="0"/>
              <a:t>action=go</a:t>
            </a:r>
          </a:p>
          <a:p>
            <a:pPr lvl="2"/>
            <a:endParaRPr lang="sr-Latn-RS" dirty="0" smtClean="0"/>
          </a:p>
          <a:p>
            <a:pPr lvl="1"/>
            <a:endParaRPr lang="en-GB" dirty="0"/>
          </a:p>
        </p:txBody>
      </p:sp>
    </p:spTree>
    <p:extLst>
      <p:ext uri="{BB962C8B-B14F-4D97-AF65-F5344CB8AC3E}">
        <p14:creationId xmlns:p14="http://schemas.microsoft.com/office/powerpoint/2010/main" val="22131952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Razrešavanje konflikta</a:t>
            </a:r>
            <a:endParaRPr lang="en-GB" dirty="0"/>
          </a:p>
        </p:txBody>
      </p:sp>
      <p:sp>
        <p:nvSpPr>
          <p:cNvPr id="3" name="Content Placeholder 2"/>
          <p:cNvSpPr>
            <a:spLocks noGrp="1"/>
          </p:cNvSpPr>
          <p:nvPr>
            <p:ph idx="1"/>
          </p:nvPr>
        </p:nvSpPr>
        <p:spPr/>
        <p:txBody>
          <a:bodyPr>
            <a:normAutofit/>
          </a:bodyPr>
          <a:lstStyle/>
          <a:p>
            <a:r>
              <a:rPr lang="sr-Latn-RS" dirty="0" smtClean="0"/>
              <a:t>U ulančavanju unazad (uz činjenicu traffic_light=red) nemamo ovaj problem</a:t>
            </a:r>
          </a:p>
          <a:p>
            <a:r>
              <a:rPr lang="sr-Latn-RS" dirty="0" smtClean="0"/>
              <a:t>Moćićemo da dokažemo i hipotezu </a:t>
            </a:r>
            <a:r>
              <a:rPr lang="sr-Latn-RS" i="1" dirty="0" smtClean="0"/>
              <a:t>go</a:t>
            </a:r>
            <a:r>
              <a:rPr lang="sr-Latn-RS" dirty="0" smtClean="0"/>
              <a:t> i hipotezu </a:t>
            </a:r>
            <a:r>
              <a:rPr lang="sr-Latn-RS" i="1" dirty="0" smtClean="0"/>
              <a:t>stop</a:t>
            </a:r>
            <a:r>
              <a:rPr lang="sr-Latn-RS" dirty="0" smtClean="0"/>
              <a:t> </a:t>
            </a:r>
          </a:p>
          <a:p>
            <a:pPr lvl="1"/>
            <a:endParaRPr lang="en-GB" dirty="0"/>
          </a:p>
        </p:txBody>
      </p:sp>
    </p:spTree>
    <p:extLst>
      <p:ext uri="{BB962C8B-B14F-4D97-AF65-F5344CB8AC3E}">
        <p14:creationId xmlns:p14="http://schemas.microsoft.com/office/powerpoint/2010/main" val="25839207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l" fontAlgn="base">
              <a:spcBef>
                <a:spcPct val="0"/>
              </a:spcBef>
              <a:spcAft>
                <a:spcPct val="0"/>
              </a:spcAft>
            </a:pPr>
            <a:fld id="{199C4AE5-7911-4818-BEF1-3557FE9BB8BD}" type="slidenum">
              <a:rPr lang="en-US">
                <a:solidFill>
                  <a:srgbClr val="003399"/>
                </a:solidFill>
                <a:latin typeface="Arial" pitchFamily="34" charset="0"/>
                <a:ea typeface="ヒラギノ角ゴ ProN W3" charset="0"/>
                <a:cs typeface="Arial" pitchFamily="34" charset="0"/>
                <a:sym typeface="Arial" pitchFamily="34" charset="0"/>
              </a:rPr>
              <a:pPr algn="l" fontAlgn="base">
                <a:spcBef>
                  <a:spcPct val="0"/>
                </a:spcBef>
                <a:spcAft>
                  <a:spcPct val="0"/>
                </a:spcAft>
              </a:pPr>
              <a:t>55</a:t>
            </a:fld>
            <a:endParaRPr lang="en-US">
              <a:solidFill>
                <a:srgbClr val="003399"/>
              </a:solidFill>
              <a:latin typeface="Arial" pitchFamily="34" charset="0"/>
              <a:ea typeface="ヒラギノ角ゴ ProN W3" charset="0"/>
              <a:cs typeface="Arial" pitchFamily="34" charset="0"/>
              <a:sym typeface="Arial" pitchFamily="34" charset="0"/>
            </a:endParaRPr>
          </a:p>
        </p:txBody>
      </p:sp>
      <p:sp>
        <p:nvSpPr>
          <p:cNvPr id="54277" name="Rectangle 5"/>
          <p:cNvSpPr>
            <a:spLocks noGrp="1" noChangeArrowheads="1"/>
          </p:cNvSpPr>
          <p:nvPr>
            <p:ph type="title"/>
          </p:nvPr>
        </p:nvSpPr>
        <p:spPr/>
        <p:txBody>
          <a:bodyPr/>
          <a:lstStyle/>
          <a:p>
            <a:r>
              <a:rPr lang="sr-Latn-RS" dirty="0" smtClean="0"/>
              <a:t>Temelji SBZ</a:t>
            </a:r>
            <a:endParaRPr lang="en-US" dirty="0" smtClean="0"/>
          </a:p>
        </p:txBody>
      </p:sp>
      <p:sp>
        <p:nvSpPr>
          <p:cNvPr id="54278" name="Rectangle 6"/>
          <p:cNvSpPr>
            <a:spLocks/>
          </p:cNvSpPr>
          <p:nvPr/>
        </p:nvSpPr>
        <p:spPr bwMode="auto">
          <a:xfrm>
            <a:off x="381000" y="1219200"/>
            <a:ext cx="8534400" cy="5181600"/>
          </a:xfrm>
          <a:prstGeom prst="rect">
            <a:avLst/>
          </a:prstGeom>
          <a:solidFill>
            <a:srgbClr val="FCFEB9"/>
          </a:solidFill>
          <a:ln w="25400">
            <a:solidFill>
              <a:schemeClr val="tx1"/>
            </a:solidFill>
            <a:miter lim="800000"/>
            <a:headEnd/>
            <a:tailEnd/>
          </a:ln>
        </p:spPr>
        <p:txBody>
          <a:bodyPr lIns="0" tIns="0" rIns="0" bIns="0"/>
          <a:lstStyle/>
          <a:p>
            <a:endParaRPr lang="en-US"/>
          </a:p>
        </p:txBody>
      </p:sp>
      <p:grpSp>
        <p:nvGrpSpPr>
          <p:cNvPr id="54279" name="Group 9"/>
          <p:cNvGrpSpPr>
            <a:grpSpLocks/>
          </p:cNvGrpSpPr>
          <p:nvPr/>
        </p:nvGrpSpPr>
        <p:grpSpPr bwMode="auto">
          <a:xfrm>
            <a:off x="2209800" y="1371600"/>
            <a:ext cx="4876800" cy="533400"/>
            <a:chOff x="0" y="0"/>
            <a:chExt cx="3072" cy="336"/>
          </a:xfrm>
        </p:grpSpPr>
        <p:sp>
          <p:nvSpPr>
            <p:cNvPr id="54320" name="Rectangle 7"/>
            <p:cNvSpPr>
              <a:spLocks/>
            </p:cNvSpPr>
            <p:nvPr/>
          </p:nvSpPr>
          <p:spPr bwMode="auto">
            <a:xfrm>
              <a:off x="0" y="0"/>
              <a:ext cx="3072" cy="336"/>
            </a:xfrm>
            <a:prstGeom prst="rect">
              <a:avLst/>
            </a:prstGeom>
            <a:solidFill>
              <a:srgbClr val="00025A"/>
            </a:solidFill>
            <a:ln w="25400">
              <a:solidFill>
                <a:schemeClr val="tx1"/>
              </a:solidFill>
              <a:miter lim="800000"/>
              <a:headEnd/>
              <a:tailEnd/>
            </a:ln>
          </p:spPr>
          <p:txBody>
            <a:bodyPr lIns="0" tIns="0" rIns="0" bIns="0"/>
            <a:lstStyle/>
            <a:p>
              <a:endParaRPr lang="en-US"/>
            </a:p>
          </p:txBody>
        </p:sp>
        <p:sp>
          <p:nvSpPr>
            <p:cNvPr id="54321" name="Rectangle 8"/>
            <p:cNvSpPr>
              <a:spLocks/>
            </p:cNvSpPr>
            <p:nvPr/>
          </p:nvSpPr>
          <p:spPr bwMode="auto">
            <a:xfrm>
              <a:off x="310" y="52"/>
              <a:ext cx="244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sr-Latn-RS" sz="2400">
                  <a:solidFill>
                    <a:srgbClr val="FFFF33"/>
                  </a:solidFill>
                  <a:latin typeface="Times New Roman Bold" charset="0"/>
                  <a:cs typeface="Times New Roman Bold" charset="0"/>
                  <a:sym typeface="Times New Roman Bold" charset="0"/>
                </a:rPr>
                <a:t>Sistemi bazirani na pravilima</a:t>
              </a:r>
              <a:endParaRPr lang="en-US" sz="2400">
                <a:solidFill>
                  <a:srgbClr val="FFFF33"/>
                </a:solidFill>
                <a:latin typeface="Times New Roman Bold" charset="0"/>
                <a:cs typeface="Times New Roman Bold" charset="0"/>
                <a:sym typeface="Times New Roman Bold" charset="0"/>
              </a:endParaRPr>
            </a:p>
          </p:txBody>
        </p:sp>
      </p:grpSp>
      <p:grpSp>
        <p:nvGrpSpPr>
          <p:cNvPr id="54280" name="Group 12"/>
          <p:cNvGrpSpPr>
            <a:grpSpLocks/>
          </p:cNvGrpSpPr>
          <p:nvPr/>
        </p:nvGrpSpPr>
        <p:grpSpPr bwMode="auto">
          <a:xfrm>
            <a:off x="5143500" y="2171700"/>
            <a:ext cx="2819400" cy="838200"/>
            <a:chOff x="0" y="0"/>
            <a:chExt cx="1776" cy="528"/>
          </a:xfrm>
        </p:grpSpPr>
        <p:sp>
          <p:nvSpPr>
            <p:cNvPr id="54318" name="Rectangle 10"/>
            <p:cNvSpPr>
              <a:spLocks/>
            </p:cNvSpPr>
            <p:nvPr/>
          </p:nvSpPr>
          <p:spPr bwMode="auto">
            <a:xfrm>
              <a:off x="0" y="0"/>
              <a:ext cx="1776" cy="528"/>
            </a:xfrm>
            <a:prstGeom prst="rect">
              <a:avLst/>
            </a:prstGeom>
            <a:solidFill>
              <a:srgbClr val="00CECE"/>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US"/>
            </a:p>
          </p:txBody>
        </p:sp>
        <p:sp>
          <p:nvSpPr>
            <p:cNvPr id="54319" name="Rectangle 11"/>
            <p:cNvSpPr>
              <a:spLocks/>
            </p:cNvSpPr>
            <p:nvPr/>
          </p:nvSpPr>
          <p:spPr bwMode="auto">
            <a:xfrm>
              <a:off x="353" y="148"/>
              <a:ext cx="10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sr-Latn-RS" sz="2400">
                  <a:solidFill>
                    <a:srgbClr val="00025A"/>
                  </a:solidFill>
                  <a:latin typeface="News Gothic MT" charset="0"/>
                  <a:ea typeface="News Gothic MT" charset="0"/>
                  <a:cs typeface="News Gothic MT" charset="0"/>
                  <a:sym typeface="News Gothic MT" charset="0"/>
                </a:rPr>
                <a:t>Baza znanja</a:t>
              </a:r>
              <a:endParaRPr lang="en-US" sz="2400">
                <a:solidFill>
                  <a:srgbClr val="00025A"/>
                </a:solidFill>
                <a:latin typeface="News Gothic MT" charset="0"/>
                <a:ea typeface="News Gothic MT" charset="0"/>
                <a:cs typeface="News Gothic MT" charset="0"/>
                <a:sym typeface="News Gothic MT" charset="0"/>
              </a:endParaRPr>
            </a:p>
          </p:txBody>
        </p:sp>
      </p:grpSp>
      <p:grpSp>
        <p:nvGrpSpPr>
          <p:cNvPr id="54281" name="Group 15"/>
          <p:cNvGrpSpPr>
            <a:grpSpLocks/>
          </p:cNvGrpSpPr>
          <p:nvPr/>
        </p:nvGrpSpPr>
        <p:grpSpPr bwMode="auto">
          <a:xfrm>
            <a:off x="1331913" y="2171700"/>
            <a:ext cx="2668587" cy="838200"/>
            <a:chOff x="0" y="0"/>
            <a:chExt cx="1680" cy="528"/>
          </a:xfrm>
        </p:grpSpPr>
        <p:sp>
          <p:nvSpPr>
            <p:cNvPr id="54316" name="Rectangle 13"/>
            <p:cNvSpPr>
              <a:spLocks/>
            </p:cNvSpPr>
            <p:nvPr/>
          </p:nvSpPr>
          <p:spPr bwMode="auto">
            <a:xfrm>
              <a:off x="0" y="0"/>
              <a:ext cx="1680" cy="528"/>
            </a:xfrm>
            <a:prstGeom prst="rect">
              <a:avLst/>
            </a:prstGeom>
            <a:solidFill>
              <a:srgbClr val="FC0128"/>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US"/>
            </a:p>
          </p:txBody>
        </p:sp>
        <p:sp>
          <p:nvSpPr>
            <p:cNvPr id="54317" name="Rectangle 14"/>
            <p:cNvSpPr>
              <a:spLocks/>
            </p:cNvSpPr>
            <p:nvPr/>
          </p:nvSpPr>
          <p:spPr bwMode="auto">
            <a:xfrm>
              <a:off x="28" y="168"/>
              <a:ext cx="161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sr-Latn-RS" sz="2000">
                  <a:solidFill>
                    <a:srgbClr val="00025A"/>
                  </a:solidFill>
                  <a:latin typeface="News Gothic MT" charset="0"/>
                  <a:ea typeface="News Gothic MT" charset="0"/>
                  <a:cs typeface="News Gothic MT" charset="0"/>
                  <a:sym typeface="News Gothic MT" charset="0"/>
                </a:rPr>
                <a:t>Modul za zaključivanje</a:t>
              </a:r>
              <a:endParaRPr lang="en-US" sz="2000">
                <a:solidFill>
                  <a:srgbClr val="00025A"/>
                </a:solidFill>
                <a:latin typeface="News Gothic MT" charset="0"/>
                <a:ea typeface="News Gothic MT" charset="0"/>
                <a:cs typeface="News Gothic MT" charset="0"/>
                <a:sym typeface="News Gothic MT" charset="0"/>
              </a:endParaRPr>
            </a:p>
          </p:txBody>
        </p:sp>
      </p:grpSp>
      <p:grpSp>
        <p:nvGrpSpPr>
          <p:cNvPr id="54282" name="Group 18"/>
          <p:cNvGrpSpPr>
            <a:grpSpLocks/>
          </p:cNvGrpSpPr>
          <p:nvPr/>
        </p:nvGrpSpPr>
        <p:grpSpPr bwMode="auto">
          <a:xfrm>
            <a:off x="7239000" y="3257550"/>
            <a:ext cx="1447800" cy="838200"/>
            <a:chOff x="0" y="0"/>
            <a:chExt cx="912" cy="528"/>
          </a:xfrm>
        </p:grpSpPr>
        <p:sp>
          <p:nvSpPr>
            <p:cNvPr id="54314" name="Rectangle 16"/>
            <p:cNvSpPr>
              <a:spLocks/>
            </p:cNvSpPr>
            <p:nvPr/>
          </p:nvSpPr>
          <p:spPr bwMode="auto">
            <a:xfrm>
              <a:off x="0" y="0"/>
              <a:ext cx="912" cy="528"/>
            </a:xfrm>
            <a:prstGeom prst="rect">
              <a:avLst/>
            </a:prstGeom>
            <a:solidFill>
              <a:srgbClr val="00CECE"/>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US"/>
            </a:p>
          </p:txBody>
        </p:sp>
        <p:sp>
          <p:nvSpPr>
            <p:cNvPr id="54315" name="Rectangle 17"/>
            <p:cNvSpPr>
              <a:spLocks/>
            </p:cNvSpPr>
            <p:nvPr/>
          </p:nvSpPr>
          <p:spPr bwMode="auto">
            <a:xfrm>
              <a:off x="158" y="148"/>
              <a:ext cx="5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sr-Latn-RS" sz="2400">
                  <a:solidFill>
                    <a:srgbClr val="00025A"/>
                  </a:solidFill>
                  <a:latin typeface="News Gothic MT" charset="0"/>
                  <a:ea typeface="News Gothic MT" charset="0"/>
                  <a:cs typeface="News Gothic MT" charset="0"/>
                  <a:sym typeface="News Gothic MT" charset="0"/>
                </a:rPr>
                <a:t>Pravila</a:t>
              </a:r>
              <a:endParaRPr lang="en-US" sz="2400">
                <a:solidFill>
                  <a:srgbClr val="00025A"/>
                </a:solidFill>
                <a:latin typeface="News Gothic MT" charset="0"/>
                <a:ea typeface="News Gothic MT" charset="0"/>
                <a:cs typeface="News Gothic MT" charset="0"/>
                <a:sym typeface="News Gothic MT" charset="0"/>
              </a:endParaRPr>
            </a:p>
          </p:txBody>
        </p:sp>
      </p:grpSp>
      <p:grpSp>
        <p:nvGrpSpPr>
          <p:cNvPr id="54283" name="Group 21"/>
          <p:cNvGrpSpPr>
            <a:grpSpLocks/>
          </p:cNvGrpSpPr>
          <p:nvPr/>
        </p:nvGrpSpPr>
        <p:grpSpPr bwMode="auto">
          <a:xfrm>
            <a:off x="609600" y="3257550"/>
            <a:ext cx="1905000" cy="838200"/>
            <a:chOff x="0" y="0"/>
            <a:chExt cx="1200" cy="528"/>
          </a:xfrm>
        </p:grpSpPr>
        <p:sp>
          <p:nvSpPr>
            <p:cNvPr id="54312" name="Rectangle 19"/>
            <p:cNvSpPr>
              <a:spLocks/>
            </p:cNvSpPr>
            <p:nvPr/>
          </p:nvSpPr>
          <p:spPr bwMode="auto">
            <a:xfrm>
              <a:off x="0" y="0"/>
              <a:ext cx="1200" cy="528"/>
            </a:xfrm>
            <a:prstGeom prst="rect">
              <a:avLst/>
            </a:prstGeom>
            <a:solidFill>
              <a:srgbClr val="FF3399"/>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US"/>
            </a:p>
          </p:txBody>
        </p:sp>
        <p:sp>
          <p:nvSpPr>
            <p:cNvPr id="54313" name="Rectangle 20"/>
            <p:cNvSpPr>
              <a:spLocks/>
            </p:cNvSpPr>
            <p:nvPr/>
          </p:nvSpPr>
          <p:spPr bwMode="auto">
            <a:xfrm>
              <a:off x="0" y="8"/>
              <a:ext cx="120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ctr"/>
              <a:r>
                <a:rPr lang="sr-Latn-RS" sz="2400">
                  <a:solidFill>
                    <a:srgbClr val="00025A"/>
                  </a:solidFill>
                  <a:latin typeface="News Gothic MT" charset="0"/>
                  <a:ea typeface="News Gothic MT" charset="0"/>
                  <a:cs typeface="News Gothic MT" charset="0"/>
                  <a:sym typeface="News Gothic MT" charset="0"/>
                </a:rPr>
                <a:t>Slaganje paterna</a:t>
              </a:r>
              <a:endParaRPr lang="en-US" sz="2400">
                <a:solidFill>
                  <a:srgbClr val="00025A"/>
                </a:solidFill>
                <a:latin typeface="News Gothic MT" charset="0"/>
                <a:ea typeface="News Gothic MT" charset="0"/>
                <a:cs typeface="News Gothic MT" charset="0"/>
                <a:sym typeface="News Gothic MT" charset="0"/>
              </a:endParaRPr>
            </a:p>
          </p:txBody>
        </p:sp>
      </p:grpSp>
      <p:grpSp>
        <p:nvGrpSpPr>
          <p:cNvPr id="54284" name="Group 24"/>
          <p:cNvGrpSpPr>
            <a:grpSpLocks/>
          </p:cNvGrpSpPr>
          <p:nvPr/>
        </p:nvGrpSpPr>
        <p:grpSpPr bwMode="auto">
          <a:xfrm>
            <a:off x="5802313" y="3257550"/>
            <a:ext cx="1270000" cy="838200"/>
            <a:chOff x="-41" y="0"/>
            <a:chExt cx="800" cy="528"/>
          </a:xfrm>
        </p:grpSpPr>
        <p:sp>
          <p:nvSpPr>
            <p:cNvPr id="54310" name="Rectangle 22"/>
            <p:cNvSpPr>
              <a:spLocks/>
            </p:cNvSpPr>
            <p:nvPr/>
          </p:nvSpPr>
          <p:spPr bwMode="auto">
            <a:xfrm>
              <a:off x="0" y="0"/>
              <a:ext cx="720" cy="528"/>
            </a:xfrm>
            <a:prstGeom prst="rect">
              <a:avLst/>
            </a:prstGeom>
            <a:solidFill>
              <a:srgbClr val="00FF00"/>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US"/>
            </a:p>
          </p:txBody>
        </p:sp>
        <p:sp>
          <p:nvSpPr>
            <p:cNvPr id="54311" name="Rectangle 23"/>
            <p:cNvSpPr>
              <a:spLocks/>
            </p:cNvSpPr>
            <p:nvPr/>
          </p:nvSpPr>
          <p:spPr bwMode="auto">
            <a:xfrm>
              <a:off x="-41" y="148"/>
              <a:ext cx="80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sr-Latn-RS" sz="2400">
                  <a:solidFill>
                    <a:srgbClr val="00025A"/>
                  </a:solidFill>
                  <a:latin typeface="News Gothic MT" charset="0"/>
                  <a:ea typeface="News Gothic MT" charset="0"/>
                  <a:cs typeface="News Gothic MT" charset="0"/>
                  <a:sym typeface="News Gothic MT" charset="0"/>
                </a:rPr>
                <a:t>Činjenice</a:t>
              </a:r>
              <a:endParaRPr lang="en-US" sz="2400">
                <a:solidFill>
                  <a:srgbClr val="00025A"/>
                </a:solidFill>
                <a:latin typeface="News Gothic MT" charset="0"/>
                <a:ea typeface="News Gothic MT" charset="0"/>
                <a:cs typeface="News Gothic MT" charset="0"/>
                <a:sym typeface="News Gothic MT" charset="0"/>
              </a:endParaRPr>
            </a:p>
          </p:txBody>
        </p:sp>
      </p:grpSp>
      <p:grpSp>
        <p:nvGrpSpPr>
          <p:cNvPr id="54285" name="Group 27"/>
          <p:cNvGrpSpPr>
            <a:grpSpLocks/>
          </p:cNvGrpSpPr>
          <p:nvPr/>
        </p:nvGrpSpPr>
        <p:grpSpPr bwMode="auto">
          <a:xfrm>
            <a:off x="609600" y="4343400"/>
            <a:ext cx="1905000" cy="838200"/>
            <a:chOff x="0" y="0"/>
            <a:chExt cx="1200" cy="528"/>
          </a:xfrm>
        </p:grpSpPr>
        <p:sp>
          <p:nvSpPr>
            <p:cNvPr id="54308" name="Rectangle 25"/>
            <p:cNvSpPr>
              <a:spLocks/>
            </p:cNvSpPr>
            <p:nvPr/>
          </p:nvSpPr>
          <p:spPr bwMode="auto">
            <a:xfrm>
              <a:off x="0" y="0"/>
              <a:ext cx="1200" cy="528"/>
            </a:xfrm>
            <a:prstGeom prst="rect">
              <a:avLst/>
            </a:prstGeom>
            <a:solidFill>
              <a:srgbClr val="FF3399"/>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US"/>
            </a:p>
          </p:txBody>
        </p:sp>
        <p:sp>
          <p:nvSpPr>
            <p:cNvPr id="54309" name="Rectangle 26"/>
            <p:cNvSpPr>
              <a:spLocks/>
            </p:cNvSpPr>
            <p:nvPr/>
          </p:nvSpPr>
          <p:spPr bwMode="auto">
            <a:xfrm>
              <a:off x="0" y="8"/>
              <a:ext cx="120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ctr"/>
              <a:r>
                <a:rPr lang="en-US" sz="2400">
                  <a:solidFill>
                    <a:srgbClr val="00025A"/>
                  </a:solidFill>
                  <a:latin typeface="News Gothic MT" charset="0"/>
                  <a:ea typeface="News Gothic MT" charset="0"/>
                  <a:cs typeface="News Gothic MT" charset="0"/>
                  <a:sym typeface="News Gothic MT" charset="0"/>
                </a:rPr>
                <a:t>Rete Algorit</a:t>
              </a:r>
              <a:r>
                <a:rPr lang="sr-Latn-RS" sz="2400">
                  <a:solidFill>
                    <a:srgbClr val="00025A"/>
                  </a:solidFill>
                  <a:latin typeface="News Gothic MT" charset="0"/>
                  <a:ea typeface="News Gothic MT" charset="0"/>
                  <a:cs typeface="News Gothic MT" charset="0"/>
                  <a:sym typeface="News Gothic MT" charset="0"/>
                </a:rPr>
                <a:t>a</a:t>
              </a:r>
              <a:r>
                <a:rPr lang="en-US" sz="2400">
                  <a:solidFill>
                    <a:srgbClr val="00025A"/>
                  </a:solidFill>
                  <a:latin typeface="News Gothic MT" charset="0"/>
                  <a:ea typeface="News Gothic MT" charset="0"/>
                  <a:cs typeface="News Gothic MT" charset="0"/>
                  <a:sym typeface="News Gothic MT" charset="0"/>
                </a:rPr>
                <a:t>m</a:t>
              </a:r>
            </a:p>
          </p:txBody>
        </p:sp>
      </p:grpSp>
      <p:grpSp>
        <p:nvGrpSpPr>
          <p:cNvPr id="54286" name="Group 30"/>
          <p:cNvGrpSpPr>
            <a:grpSpLocks/>
          </p:cNvGrpSpPr>
          <p:nvPr/>
        </p:nvGrpSpPr>
        <p:grpSpPr bwMode="auto">
          <a:xfrm>
            <a:off x="609600" y="5448300"/>
            <a:ext cx="1905000" cy="838200"/>
            <a:chOff x="0" y="0"/>
            <a:chExt cx="1200" cy="528"/>
          </a:xfrm>
        </p:grpSpPr>
        <p:sp>
          <p:nvSpPr>
            <p:cNvPr id="54306" name="Rectangle 28"/>
            <p:cNvSpPr>
              <a:spLocks/>
            </p:cNvSpPr>
            <p:nvPr/>
          </p:nvSpPr>
          <p:spPr bwMode="auto">
            <a:xfrm>
              <a:off x="0" y="0"/>
              <a:ext cx="1200" cy="528"/>
            </a:xfrm>
            <a:prstGeom prst="rect">
              <a:avLst/>
            </a:prstGeom>
            <a:solidFill>
              <a:srgbClr val="FF3399"/>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US"/>
            </a:p>
          </p:txBody>
        </p:sp>
        <p:sp>
          <p:nvSpPr>
            <p:cNvPr id="54307" name="Rectangle 29"/>
            <p:cNvSpPr>
              <a:spLocks/>
            </p:cNvSpPr>
            <p:nvPr/>
          </p:nvSpPr>
          <p:spPr bwMode="auto">
            <a:xfrm>
              <a:off x="0" y="8"/>
              <a:ext cx="120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ctr"/>
              <a:r>
                <a:rPr lang="en-US" sz="2400">
                  <a:solidFill>
                    <a:srgbClr val="00025A"/>
                  </a:solidFill>
                  <a:latin typeface="News Gothic MT" charset="0"/>
                  <a:ea typeface="News Gothic MT" charset="0"/>
                  <a:cs typeface="News Gothic MT" charset="0"/>
                  <a:sym typeface="News Gothic MT" charset="0"/>
                </a:rPr>
                <a:t>Markov</a:t>
              </a:r>
              <a:r>
                <a:rPr lang="sr-Latn-RS" sz="2400">
                  <a:solidFill>
                    <a:srgbClr val="00025A"/>
                  </a:solidFill>
                  <a:latin typeface="News Gothic MT" charset="0"/>
                  <a:ea typeface="News Gothic MT" charset="0"/>
                  <a:cs typeface="News Gothic MT" charset="0"/>
                  <a:sym typeface="News Gothic MT" charset="0"/>
                </a:rPr>
                <a:t>ljev</a:t>
              </a:r>
              <a:r>
                <a:rPr lang="en-US" sz="2400">
                  <a:solidFill>
                    <a:srgbClr val="00025A"/>
                  </a:solidFill>
                  <a:latin typeface="News Gothic MT" charset="0"/>
                  <a:ea typeface="News Gothic MT" charset="0"/>
                  <a:cs typeface="News Gothic MT" charset="0"/>
                  <a:sym typeface="News Gothic MT" charset="0"/>
                </a:rPr>
                <a:t> Algorit</a:t>
              </a:r>
              <a:r>
                <a:rPr lang="sr-Latn-RS" sz="2400">
                  <a:solidFill>
                    <a:srgbClr val="00025A"/>
                  </a:solidFill>
                  <a:latin typeface="News Gothic MT" charset="0"/>
                  <a:ea typeface="News Gothic MT" charset="0"/>
                  <a:cs typeface="News Gothic MT" charset="0"/>
                  <a:sym typeface="News Gothic MT" charset="0"/>
                </a:rPr>
                <a:t>a</a:t>
              </a:r>
              <a:r>
                <a:rPr lang="en-US" sz="2400">
                  <a:solidFill>
                    <a:srgbClr val="00025A"/>
                  </a:solidFill>
                  <a:latin typeface="News Gothic MT" charset="0"/>
                  <a:ea typeface="News Gothic MT" charset="0"/>
                  <a:cs typeface="News Gothic MT" charset="0"/>
                  <a:sym typeface="News Gothic MT" charset="0"/>
                </a:rPr>
                <a:t>m</a:t>
              </a:r>
            </a:p>
          </p:txBody>
        </p:sp>
      </p:grpSp>
      <p:grpSp>
        <p:nvGrpSpPr>
          <p:cNvPr id="54287" name="Group 33"/>
          <p:cNvGrpSpPr>
            <a:grpSpLocks/>
          </p:cNvGrpSpPr>
          <p:nvPr/>
        </p:nvGrpSpPr>
        <p:grpSpPr bwMode="auto">
          <a:xfrm>
            <a:off x="7239000" y="4343400"/>
            <a:ext cx="1524000" cy="838200"/>
            <a:chOff x="0" y="0"/>
            <a:chExt cx="960" cy="528"/>
          </a:xfrm>
        </p:grpSpPr>
        <p:sp>
          <p:nvSpPr>
            <p:cNvPr id="54304" name="Rectangle 31"/>
            <p:cNvSpPr>
              <a:spLocks/>
            </p:cNvSpPr>
            <p:nvPr/>
          </p:nvSpPr>
          <p:spPr bwMode="auto">
            <a:xfrm>
              <a:off x="0" y="0"/>
              <a:ext cx="960" cy="528"/>
            </a:xfrm>
            <a:prstGeom prst="rect">
              <a:avLst/>
            </a:prstGeom>
            <a:solidFill>
              <a:srgbClr val="00CECE"/>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US"/>
            </a:p>
          </p:txBody>
        </p:sp>
        <p:sp>
          <p:nvSpPr>
            <p:cNvPr id="54305" name="Rectangle 32"/>
            <p:cNvSpPr>
              <a:spLocks/>
            </p:cNvSpPr>
            <p:nvPr/>
          </p:nvSpPr>
          <p:spPr bwMode="auto">
            <a:xfrm>
              <a:off x="0" y="0"/>
              <a:ext cx="96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ctr"/>
              <a:r>
                <a:rPr lang="en-US" sz="1600">
                  <a:solidFill>
                    <a:srgbClr val="00025A"/>
                  </a:solidFill>
                  <a:latin typeface="News Gothic MT" charset="0"/>
                  <a:ea typeface="News Gothic MT" charset="0"/>
                  <a:cs typeface="News Gothic MT" charset="0"/>
                  <a:sym typeface="News Gothic MT" charset="0"/>
                </a:rPr>
                <a:t>Post</a:t>
              </a:r>
              <a:r>
                <a:rPr lang="sr-Latn-RS" sz="1600">
                  <a:solidFill>
                    <a:srgbClr val="00025A"/>
                  </a:solidFill>
                  <a:latin typeface="News Gothic MT" charset="0"/>
                  <a:ea typeface="News Gothic MT" charset="0"/>
                  <a:cs typeface="News Gothic MT" charset="0"/>
                  <a:sym typeface="News Gothic MT" charset="0"/>
                </a:rPr>
                <a:t>ova produkciona pravila</a:t>
              </a:r>
              <a:endParaRPr lang="en-US" sz="1600">
                <a:solidFill>
                  <a:srgbClr val="00025A"/>
                </a:solidFill>
                <a:latin typeface="News Gothic MT" charset="0"/>
                <a:ea typeface="News Gothic MT" charset="0"/>
                <a:cs typeface="News Gothic MT" charset="0"/>
                <a:sym typeface="News Gothic MT" charset="0"/>
              </a:endParaRPr>
            </a:p>
          </p:txBody>
        </p:sp>
      </p:grpSp>
      <p:grpSp>
        <p:nvGrpSpPr>
          <p:cNvPr id="54288" name="Group 36"/>
          <p:cNvGrpSpPr>
            <a:grpSpLocks/>
          </p:cNvGrpSpPr>
          <p:nvPr/>
        </p:nvGrpSpPr>
        <p:grpSpPr bwMode="auto">
          <a:xfrm>
            <a:off x="3581400" y="3505200"/>
            <a:ext cx="1905000" cy="838200"/>
            <a:chOff x="0" y="0"/>
            <a:chExt cx="1200" cy="528"/>
          </a:xfrm>
        </p:grpSpPr>
        <p:sp>
          <p:nvSpPr>
            <p:cNvPr id="54302" name="Rectangle 34"/>
            <p:cNvSpPr>
              <a:spLocks/>
            </p:cNvSpPr>
            <p:nvPr/>
          </p:nvSpPr>
          <p:spPr bwMode="auto">
            <a:xfrm>
              <a:off x="0" y="0"/>
              <a:ext cx="1200" cy="528"/>
            </a:xfrm>
            <a:prstGeom prst="rect">
              <a:avLst/>
            </a:prstGeom>
            <a:solidFill>
              <a:srgbClr val="C000C0"/>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US"/>
            </a:p>
          </p:txBody>
        </p:sp>
        <p:sp>
          <p:nvSpPr>
            <p:cNvPr id="54303" name="Rectangle 35"/>
            <p:cNvSpPr>
              <a:spLocks/>
            </p:cNvSpPr>
            <p:nvPr/>
          </p:nvSpPr>
          <p:spPr bwMode="auto">
            <a:xfrm>
              <a:off x="0" y="8"/>
              <a:ext cx="120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ctr"/>
              <a:r>
                <a:rPr lang="sr-Latn-RS" sz="2400">
                  <a:solidFill>
                    <a:srgbClr val="00025A"/>
                  </a:solidFill>
                  <a:latin typeface="News Gothic MT" charset="0"/>
                  <a:ea typeface="News Gothic MT" charset="0"/>
                  <a:cs typeface="News Gothic MT" charset="0"/>
                  <a:sym typeface="News Gothic MT" charset="0"/>
                </a:rPr>
                <a:t>Razrešavanje konflikata</a:t>
              </a:r>
              <a:endParaRPr lang="en-US" sz="2400">
                <a:solidFill>
                  <a:srgbClr val="00025A"/>
                </a:solidFill>
                <a:latin typeface="News Gothic MT" charset="0"/>
                <a:ea typeface="News Gothic MT" charset="0"/>
                <a:cs typeface="News Gothic MT" charset="0"/>
                <a:sym typeface="News Gothic MT" charset="0"/>
              </a:endParaRPr>
            </a:p>
          </p:txBody>
        </p:sp>
      </p:grpSp>
      <p:grpSp>
        <p:nvGrpSpPr>
          <p:cNvPr id="54289" name="Group 39"/>
          <p:cNvGrpSpPr>
            <a:grpSpLocks/>
          </p:cNvGrpSpPr>
          <p:nvPr/>
        </p:nvGrpSpPr>
        <p:grpSpPr bwMode="auto">
          <a:xfrm>
            <a:off x="2743200" y="4724400"/>
            <a:ext cx="1905000" cy="838200"/>
            <a:chOff x="0" y="0"/>
            <a:chExt cx="1200" cy="528"/>
          </a:xfrm>
        </p:grpSpPr>
        <p:sp>
          <p:nvSpPr>
            <p:cNvPr id="54300" name="Rectangle 37"/>
            <p:cNvSpPr>
              <a:spLocks/>
            </p:cNvSpPr>
            <p:nvPr/>
          </p:nvSpPr>
          <p:spPr bwMode="auto">
            <a:xfrm>
              <a:off x="0" y="0"/>
              <a:ext cx="1200" cy="528"/>
            </a:xfrm>
            <a:prstGeom prst="rect">
              <a:avLst/>
            </a:prstGeom>
            <a:solidFill>
              <a:srgbClr val="FFAF18"/>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en-US"/>
            </a:p>
          </p:txBody>
        </p:sp>
        <p:sp>
          <p:nvSpPr>
            <p:cNvPr id="54301" name="Rectangle 38"/>
            <p:cNvSpPr>
              <a:spLocks/>
            </p:cNvSpPr>
            <p:nvPr/>
          </p:nvSpPr>
          <p:spPr bwMode="auto">
            <a:xfrm>
              <a:off x="0" y="8"/>
              <a:ext cx="120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ctr"/>
              <a:r>
                <a:rPr lang="sr-Latn-RS" sz="2400">
                  <a:solidFill>
                    <a:srgbClr val="00025A"/>
                  </a:solidFill>
                  <a:latin typeface="News Gothic MT" charset="0"/>
                  <a:ea typeface="News Gothic MT" charset="0"/>
                  <a:cs typeface="News Gothic MT" charset="0"/>
                  <a:sym typeface="News Gothic MT" charset="0"/>
                </a:rPr>
                <a:t>Izvršenje akcije</a:t>
              </a:r>
              <a:endParaRPr lang="en-US" sz="2400">
                <a:solidFill>
                  <a:srgbClr val="00025A"/>
                </a:solidFill>
                <a:latin typeface="News Gothic MT" charset="0"/>
                <a:ea typeface="News Gothic MT" charset="0"/>
                <a:cs typeface="News Gothic MT" charset="0"/>
                <a:sym typeface="News Gothic MT" charset="0"/>
              </a:endParaRPr>
            </a:p>
          </p:txBody>
        </p:sp>
      </p:grpSp>
      <p:cxnSp>
        <p:nvCxnSpPr>
          <p:cNvPr id="54290" name="AutoShape 40"/>
          <p:cNvCxnSpPr>
            <a:cxnSpLocks noChangeShapeType="1"/>
            <a:stCxn id="54321" idx="2"/>
          </p:cNvCxnSpPr>
          <p:nvPr/>
        </p:nvCxnSpPr>
        <p:spPr bwMode="auto">
          <a:xfrm flipH="1">
            <a:off x="2667000" y="1824038"/>
            <a:ext cx="1978819" cy="766762"/>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4291" name="AutoShape 41"/>
          <p:cNvCxnSpPr>
            <a:cxnSpLocks noChangeShapeType="1"/>
            <a:stCxn id="54321" idx="2"/>
          </p:cNvCxnSpPr>
          <p:nvPr/>
        </p:nvCxnSpPr>
        <p:spPr bwMode="auto">
          <a:xfrm>
            <a:off x="4645819" y="1824038"/>
            <a:ext cx="1907381" cy="766762"/>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4292" name="AutoShape 42"/>
          <p:cNvCxnSpPr>
            <a:cxnSpLocks noChangeShapeType="1"/>
          </p:cNvCxnSpPr>
          <p:nvPr/>
        </p:nvCxnSpPr>
        <p:spPr bwMode="auto">
          <a:xfrm>
            <a:off x="6553200" y="2590800"/>
            <a:ext cx="1409700" cy="108585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4293" name="AutoShape 43"/>
          <p:cNvCxnSpPr>
            <a:cxnSpLocks noChangeShapeType="1"/>
          </p:cNvCxnSpPr>
          <p:nvPr/>
        </p:nvCxnSpPr>
        <p:spPr bwMode="auto">
          <a:xfrm flipH="1">
            <a:off x="6438900" y="2590800"/>
            <a:ext cx="114300" cy="108585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4294" name="AutoShape 44"/>
          <p:cNvCxnSpPr>
            <a:cxnSpLocks noChangeShapeType="1"/>
          </p:cNvCxnSpPr>
          <p:nvPr/>
        </p:nvCxnSpPr>
        <p:spPr bwMode="auto">
          <a:xfrm>
            <a:off x="7962900" y="3676650"/>
            <a:ext cx="38100" cy="108585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4295" name="AutoShape 45"/>
          <p:cNvCxnSpPr>
            <a:cxnSpLocks noChangeShapeType="1"/>
          </p:cNvCxnSpPr>
          <p:nvPr/>
        </p:nvCxnSpPr>
        <p:spPr bwMode="auto">
          <a:xfrm>
            <a:off x="2667000" y="2590800"/>
            <a:ext cx="933450" cy="217170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4296" name="AutoShape 46"/>
          <p:cNvCxnSpPr>
            <a:cxnSpLocks noChangeShapeType="1"/>
          </p:cNvCxnSpPr>
          <p:nvPr/>
        </p:nvCxnSpPr>
        <p:spPr bwMode="auto">
          <a:xfrm flipH="1">
            <a:off x="1562100" y="2590800"/>
            <a:ext cx="1104900" cy="108585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4297" name="AutoShape 47"/>
          <p:cNvCxnSpPr>
            <a:cxnSpLocks noChangeShapeType="1"/>
          </p:cNvCxnSpPr>
          <p:nvPr/>
        </p:nvCxnSpPr>
        <p:spPr bwMode="auto">
          <a:xfrm>
            <a:off x="1562100" y="3676650"/>
            <a:ext cx="0" cy="108585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4298" name="AutoShape 48"/>
          <p:cNvCxnSpPr>
            <a:cxnSpLocks noChangeShapeType="1"/>
          </p:cNvCxnSpPr>
          <p:nvPr/>
        </p:nvCxnSpPr>
        <p:spPr bwMode="auto">
          <a:xfrm>
            <a:off x="1562100" y="4762500"/>
            <a:ext cx="0" cy="110490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4299" name="AutoShape 49"/>
          <p:cNvCxnSpPr>
            <a:cxnSpLocks noChangeShapeType="1"/>
          </p:cNvCxnSpPr>
          <p:nvPr/>
        </p:nvCxnSpPr>
        <p:spPr bwMode="auto">
          <a:xfrm>
            <a:off x="2667000" y="2590800"/>
            <a:ext cx="1752600" cy="108585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12874016"/>
      </p:ext>
    </p:extLst>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l" fontAlgn="base">
              <a:spcBef>
                <a:spcPct val="0"/>
              </a:spcBef>
              <a:spcAft>
                <a:spcPct val="0"/>
              </a:spcAft>
            </a:pPr>
            <a:fld id="{9BEB1AF6-BF9B-4A0A-8CF0-AAB681C585F7}" type="slidenum">
              <a:rPr lang="en-US">
                <a:solidFill>
                  <a:srgbClr val="003399"/>
                </a:solidFill>
                <a:latin typeface="Arial" pitchFamily="34" charset="0"/>
                <a:ea typeface="ヒラギノ角ゴ ProN W3" charset="0"/>
                <a:cs typeface="Arial" pitchFamily="34" charset="0"/>
                <a:sym typeface="Arial" pitchFamily="34" charset="0"/>
              </a:rPr>
              <a:pPr algn="l" fontAlgn="base">
                <a:spcBef>
                  <a:spcPct val="0"/>
                </a:spcBef>
                <a:spcAft>
                  <a:spcPct val="0"/>
                </a:spcAft>
              </a:pPr>
              <a:t>56</a:t>
            </a:fld>
            <a:endParaRPr lang="en-US">
              <a:solidFill>
                <a:srgbClr val="003399"/>
              </a:solidFill>
              <a:latin typeface="Arial" pitchFamily="34" charset="0"/>
              <a:ea typeface="ヒラギノ角ゴ ProN W3" charset="0"/>
              <a:cs typeface="Arial" pitchFamily="34" charset="0"/>
              <a:sym typeface="Arial" pitchFamily="34" charset="0"/>
            </a:endParaRPr>
          </a:p>
        </p:txBody>
      </p:sp>
      <p:sp>
        <p:nvSpPr>
          <p:cNvPr id="56325" name="Rectangle 5"/>
          <p:cNvSpPr>
            <a:spLocks noGrp="1" noChangeArrowheads="1"/>
          </p:cNvSpPr>
          <p:nvPr>
            <p:ph type="title"/>
          </p:nvPr>
        </p:nvSpPr>
        <p:spPr/>
        <p:txBody>
          <a:bodyPr/>
          <a:lstStyle/>
          <a:p>
            <a:r>
              <a:rPr lang="en-US" dirty="0" smtClean="0"/>
              <a:t>Emil </a:t>
            </a:r>
            <a:r>
              <a:rPr lang="sr-Latn-RS" dirty="0" smtClean="0"/>
              <a:t>Leon </a:t>
            </a:r>
            <a:r>
              <a:rPr lang="en-US" dirty="0" smtClean="0"/>
              <a:t>Post</a:t>
            </a:r>
          </a:p>
        </p:txBody>
      </p:sp>
      <p:sp>
        <p:nvSpPr>
          <p:cNvPr id="44038" name="Rectangle 6"/>
          <p:cNvSpPr>
            <a:spLocks noGrp="1" noChangeArrowheads="1"/>
          </p:cNvSpPr>
          <p:nvPr>
            <p:ph type="body" idx="1"/>
          </p:nvPr>
        </p:nvSpPr>
        <p:spPr>
          <a:xfrm>
            <a:off x="228600" y="1447800"/>
            <a:ext cx="5981700" cy="5410200"/>
          </a:xfrm>
        </p:spPr>
        <p:txBody>
          <a:bodyPr rtlCol="0">
            <a:normAutofit fontScale="85000" lnSpcReduction="20000"/>
          </a:bodyPr>
          <a:lstStyle/>
          <a:p>
            <a:pPr fontAlgn="auto">
              <a:spcAft>
                <a:spcPts val="0"/>
              </a:spcAft>
              <a:defRPr/>
            </a:pPr>
            <a:r>
              <a:rPr lang="sr-Latn-RS" dirty="0" smtClean="0"/>
              <a:t>11 </a:t>
            </a:r>
            <a:r>
              <a:rPr lang="en-US" dirty="0" err="1" smtClean="0"/>
              <a:t>Februar</a:t>
            </a:r>
            <a:r>
              <a:rPr lang="en-US" dirty="0" smtClean="0"/>
              <a:t> 1897</a:t>
            </a:r>
            <a:r>
              <a:rPr lang="sr-Latn-RS" dirty="0" smtClean="0"/>
              <a:t>.</a:t>
            </a:r>
            <a:r>
              <a:rPr lang="en-US" dirty="0" smtClean="0"/>
              <a:t> –21</a:t>
            </a:r>
            <a:r>
              <a:rPr lang="sr-Latn-RS" dirty="0" smtClean="0"/>
              <a:t> </a:t>
            </a:r>
            <a:r>
              <a:rPr lang="en-US" dirty="0"/>
              <a:t>April </a:t>
            </a:r>
            <a:r>
              <a:rPr lang="en-US" dirty="0" smtClean="0"/>
              <a:t> 1954</a:t>
            </a:r>
            <a:r>
              <a:rPr lang="sr-Latn-RS" dirty="0" smtClean="0"/>
              <a:t>.</a:t>
            </a:r>
          </a:p>
          <a:p>
            <a:pPr fontAlgn="auto">
              <a:spcAft>
                <a:spcPts val="0"/>
              </a:spcAft>
              <a:defRPr/>
            </a:pPr>
            <a:r>
              <a:rPr lang="sr-Latn-RS" dirty="0" smtClean="0"/>
              <a:t>Poljski Jevrejin, porodica emigrirala u SAD dok je bio dete.</a:t>
            </a:r>
          </a:p>
          <a:p>
            <a:pPr fontAlgn="auto">
              <a:spcAft>
                <a:spcPts val="0"/>
              </a:spcAft>
              <a:defRPr/>
            </a:pPr>
            <a:r>
              <a:rPr lang="sr-Latn-RS" dirty="0" smtClean="0"/>
              <a:t>Diplomirao matematiku na Siti koledžu Njujork, doktorirao na Kolumbija Univerzitetu </a:t>
            </a:r>
            <a:endParaRPr lang="en-US" dirty="0" smtClean="0"/>
          </a:p>
          <a:p>
            <a:pPr fontAlgn="auto">
              <a:spcAft>
                <a:spcPts val="0"/>
              </a:spcAft>
              <a:defRPr/>
            </a:pPr>
            <a:r>
              <a:rPr lang="sr-Latn-RS" dirty="0" smtClean="0"/>
              <a:t>Bavio se logikom i formalnim jezicima</a:t>
            </a:r>
            <a:endParaRPr lang="en-US" dirty="0" smtClean="0"/>
          </a:p>
          <a:p>
            <a:pPr marL="685800" lvl="1" fontAlgn="auto">
              <a:spcAft>
                <a:spcPts val="0"/>
              </a:spcAft>
              <a:defRPr/>
            </a:pPr>
            <a:r>
              <a:rPr lang="sr-Latn-RS" dirty="0" smtClean="0"/>
              <a:t>Tablice istinitosti</a:t>
            </a:r>
            <a:endParaRPr lang="en-US" dirty="0" smtClean="0"/>
          </a:p>
          <a:p>
            <a:pPr marL="685800" lvl="1" fontAlgn="auto">
              <a:spcAft>
                <a:spcPts val="0"/>
              </a:spcAft>
              <a:defRPr/>
            </a:pPr>
            <a:r>
              <a:rPr lang="sr-Latn-RS" dirty="0" smtClean="0"/>
              <a:t>Dokaz kompletnosti propozicionog računa aksiomatizovanog u </a:t>
            </a:r>
            <a:r>
              <a:rPr lang="en-US" i="1" dirty="0" smtClean="0"/>
              <a:t>Principia </a:t>
            </a:r>
            <a:r>
              <a:rPr lang="en-US" i="1" dirty="0" err="1" smtClean="0"/>
              <a:t>Mathematica</a:t>
            </a:r>
            <a:endParaRPr lang="en-US" i="1" dirty="0" smtClean="0"/>
          </a:p>
          <a:p>
            <a:pPr marL="685800" lvl="1" fontAlgn="auto">
              <a:spcAft>
                <a:spcPts val="0"/>
              </a:spcAft>
              <a:defRPr/>
            </a:pPr>
            <a:r>
              <a:rPr lang="sr-Latn-RS" dirty="0" smtClean="0"/>
              <a:t>Teorija rekurzije</a:t>
            </a:r>
            <a:endParaRPr lang="en-US" dirty="0" smtClean="0"/>
          </a:p>
          <a:p>
            <a:pPr marL="968375" lvl="2" fontAlgn="auto">
              <a:spcAft>
                <a:spcPts val="0"/>
              </a:spcAft>
              <a:defRPr/>
            </a:pPr>
            <a:r>
              <a:rPr lang="sr-Latn-RS" dirty="0" smtClean="0"/>
              <a:t>1936, nezavisno od Alana Tjuringa, razvio je matematički model računanja sličan Tjuringovoj mašini.</a:t>
            </a:r>
            <a:endParaRPr lang="en-US" dirty="0" smtClean="0"/>
          </a:p>
        </p:txBody>
      </p:sp>
      <p:sp>
        <p:nvSpPr>
          <p:cNvPr id="56327" name="Rectangle 7"/>
          <p:cNvSpPr>
            <a:spLocks/>
          </p:cNvSpPr>
          <p:nvPr/>
        </p:nvSpPr>
        <p:spPr bwMode="auto">
          <a:xfrm>
            <a:off x="6021388" y="5257800"/>
            <a:ext cx="29479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400" u="sng">
                <a:latin typeface="News Gothic MT" charset="0"/>
                <a:ea typeface="News Gothic MT" charset="0"/>
                <a:cs typeface="News Gothic MT" charset="0"/>
                <a:sym typeface="News Gothic MT" charset="0"/>
                <a:hlinkClick r:id="rId2"/>
              </a:rPr>
              <a:t>http://en.wikipedia.org/wiki/Emil_Post</a:t>
            </a:r>
            <a:endParaRPr lang="en-US" sz="1400" u="sng">
              <a:latin typeface="News Gothic MT" charset="0"/>
              <a:ea typeface="News Gothic MT" charset="0"/>
              <a:cs typeface="News Gothic MT" charset="0"/>
              <a:sym typeface="News Gothic MT" charset="0"/>
            </a:endParaRPr>
          </a:p>
        </p:txBody>
      </p:sp>
      <p:pic>
        <p:nvPicPr>
          <p:cNvPr id="5632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0300" y="1600200"/>
            <a:ext cx="2570163"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631462167"/>
      </p:ext>
    </p:extLst>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l" fontAlgn="base">
              <a:spcBef>
                <a:spcPct val="0"/>
              </a:spcBef>
              <a:spcAft>
                <a:spcPct val="0"/>
              </a:spcAft>
            </a:pPr>
            <a:fld id="{DFD58781-F0ED-4E98-BB9F-EC68F0C55BF1}" type="slidenum">
              <a:rPr lang="en-US">
                <a:solidFill>
                  <a:srgbClr val="003399"/>
                </a:solidFill>
                <a:latin typeface="Arial" pitchFamily="34" charset="0"/>
                <a:ea typeface="ヒラギノ角ゴ ProN W3" charset="0"/>
                <a:cs typeface="Arial" pitchFamily="34" charset="0"/>
                <a:sym typeface="Arial" pitchFamily="34" charset="0"/>
              </a:rPr>
              <a:pPr algn="l" fontAlgn="base">
                <a:spcBef>
                  <a:spcPct val="0"/>
                </a:spcBef>
                <a:spcAft>
                  <a:spcPct val="0"/>
                </a:spcAft>
              </a:pPr>
              <a:t>57</a:t>
            </a:fld>
            <a:endParaRPr lang="en-US">
              <a:solidFill>
                <a:srgbClr val="003399"/>
              </a:solidFill>
              <a:latin typeface="Arial" pitchFamily="34" charset="0"/>
              <a:ea typeface="ヒラギノ角ゴ ProN W3" charset="0"/>
              <a:cs typeface="Arial" pitchFamily="34" charset="0"/>
              <a:sym typeface="Arial" pitchFamily="34" charset="0"/>
            </a:endParaRPr>
          </a:p>
        </p:txBody>
      </p:sp>
      <p:sp>
        <p:nvSpPr>
          <p:cNvPr id="55301" name="Rectangle 5"/>
          <p:cNvSpPr>
            <a:spLocks noGrp="1" noChangeArrowheads="1"/>
          </p:cNvSpPr>
          <p:nvPr>
            <p:ph type="title"/>
          </p:nvPr>
        </p:nvSpPr>
        <p:spPr/>
        <p:txBody>
          <a:bodyPr/>
          <a:lstStyle/>
          <a:p>
            <a:r>
              <a:rPr lang="en-US" dirty="0" smtClean="0"/>
              <a:t>Post</a:t>
            </a:r>
            <a:r>
              <a:rPr lang="sr-Latn-RS" dirty="0" smtClean="0"/>
              <a:t>ovi</a:t>
            </a:r>
            <a:r>
              <a:rPr lang="en-US" dirty="0" smtClean="0"/>
              <a:t> </a:t>
            </a:r>
            <a:r>
              <a:rPr lang="sr-Latn-RS" dirty="0" smtClean="0"/>
              <a:t>produkcioni sistemi</a:t>
            </a:r>
            <a:endParaRPr lang="en-US" dirty="0" smtClean="0"/>
          </a:p>
        </p:txBody>
      </p:sp>
      <p:sp>
        <p:nvSpPr>
          <p:cNvPr id="55302" name="Rectangle 6"/>
          <p:cNvSpPr>
            <a:spLocks noGrp="1" noChangeArrowheads="1"/>
          </p:cNvSpPr>
          <p:nvPr>
            <p:ph type="body" idx="1"/>
          </p:nvPr>
        </p:nvSpPr>
        <p:spPr/>
        <p:txBody>
          <a:bodyPr>
            <a:normAutofit/>
          </a:bodyPr>
          <a:lstStyle/>
          <a:p>
            <a:pPr>
              <a:spcBef>
                <a:spcPct val="0"/>
              </a:spcBef>
            </a:pPr>
            <a:r>
              <a:rPr lang="sr-Latn-RS" sz="2100" dirty="0" smtClean="0"/>
              <a:t>Produkciona pravila koristio je logičar </a:t>
            </a:r>
            <a:r>
              <a:rPr lang="en-US" sz="2100" dirty="0" smtClean="0"/>
              <a:t>Emil L. Post </a:t>
            </a:r>
            <a:r>
              <a:rPr lang="sr-Latn-RS" sz="2100" dirty="0" smtClean="0"/>
              <a:t>ranih 40tih godina XX veka u simboličkoj logici</a:t>
            </a:r>
            <a:endParaRPr lang="en-US" sz="2100" dirty="0" smtClean="0"/>
          </a:p>
          <a:p>
            <a:pPr>
              <a:spcBef>
                <a:spcPts val="1913"/>
              </a:spcBef>
            </a:pPr>
            <a:r>
              <a:rPr lang="sr-Latn-RS" sz="2100" dirty="0" smtClean="0"/>
              <a:t>Postov teorijski rezultat</a:t>
            </a:r>
            <a:endParaRPr lang="en-US" sz="2100" dirty="0" smtClean="0"/>
          </a:p>
          <a:p>
            <a:pPr marL="685800" lvl="1">
              <a:spcBef>
                <a:spcPts val="575"/>
              </a:spcBef>
            </a:pPr>
            <a:r>
              <a:rPr lang="sr-Latn-RS" sz="1900" dirty="0" smtClean="0"/>
              <a:t>Svaki sistem u matematici ili logici može se zapisati u obliku produkcionog sistema</a:t>
            </a:r>
            <a:endParaRPr lang="en-US" sz="1900" dirty="0" smtClean="0"/>
          </a:p>
          <a:p>
            <a:pPr>
              <a:spcBef>
                <a:spcPts val="1913"/>
              </a:spcBef>
            </a:pPr>
            <a:r>
              <a:rPr lang="sr-Latn-RS" sz="2100" dirty="0" smtClean="0"/>
              <a:t>Osnovni principi produkcionih pravila</a:t>
            </a:r>
            <a:endParaRPr lang="en-US" sz="2100" dirty="0" smtClean="0"/>
          </a:p>
          <a:p>
            <a:pPr marL="685800" lvl="1">
              <a:spcBef>
                <a:spcPts val="575"/>
              </a:spcBef>
            </a:pPr>
            <a:r>
              <a:rPr lang="sr-Latn-RS" sz="1900" dirty="0" smtClean="0"/>
              <a:t>Skup pravila za konverziju skupa stringova u drugi skup stringova</a:t>
            </a:r>
            <a:endParaRPr lang="en-US" sz="1900" dirty="0" smtClean="0"/>
          </a:p>
          <a:p>
            <a:pPr marL="968375" lvl="2">
              <a:spcBef>
                <a:spcPts val="575"/>
              </a:spcBef>
            </a:pPr>
            <a:r>
              <a:rPr lang="sr-Latn-RS" sz="1700" dirty="0" smtClean="0"/>
              <a:t>Ova pravila poznata su i pod nazivom </a:t>
            </a:r>
            <a:r>
              <a:rPr lang="sr-Latn-RS" sz="1700" i="1" dirty="0" smtClean="0"/>
              <a:t>pravila prepisivanja</a:t>
            </a:r>
            <a:r>
              <a:rPr lang="sr-Latn-RS" sz="1700" dirty="0" smtClean="0"/>
              <a:t> (</a:t>
            </a:r>
            <a:r>
              <a:rPr lang="en-US" sz="1700" dirty="0" smtClean="0"/>
              <a:t>rewrite rules</a:t>
            </a:r>
            <a:r>
              <a:rPr lang="sr-Latn-RS" sz="1700" dirty="0"/>
              <a:t>)</a:t>
            </a:r>
            <a:endParaRPr lang="en-US" sz="1700" dirty="0" smtClean="0"/>
          </a:p>
          <a:p>
            <a:pPr marL="968375" lvl="2">
              <a:spcBef>
                <a:spcPts val="575"/>
              </a:spcBef>
            </a:pPr>
            <a:r>
              <a:rPr lang="sr-Latn-RS" sz="1700" dirty="0" smtClean="0"/>
              <a:t>Jednostavna sintaktička manipulacija stringovima</a:t>
            </a:r>
            <a:endParaRPr lang="en-US" sz="1700" dirty="0" smtClean="0"/>
          </a:p>
          <a:p>
            <a:pPr marL="968375" lvl="2">
              <a:spcBef>
                <a:spcPts val="575"/>
              </a:spcBef>
            </a:pPr>
            <a:r>
              <a:rPr lang="sr-Latn-RS" sz="1700" dirty="0" smtClean="0"/>
              <a:t>Nije potrebno nikakvo razumevanje niti interpretacija!</a:t>
            </a:r>
          </a:p>
          <a:p>
            <a:pPr marL="968375" lvl="2">
              <a:spcBef>
                <a:spcPts val="575"/>
              </a:spcBef>
            </a:pPr>
            <a:r>
              <a:rPr lang="sr-Latn-RS" sz="1700" dirty="0" smtClean="0"/>
              <a:t>Koriste se i za definisanje gramatika jezika</a:t>
            </a:r>
            <a:endParaRPr lang="en-US" sz="1700" dirty="0" smtClean="0"/>
          </a:p>
          <a:p>
            <a:pPr marL="1263650" lvl="3">
              <a:spcBef>
                <a:spcPts val="575"/>
              </a:spcBef>
            </a:pPr>
            <a:r>
              <a:rPr lang="sr-Latn-RS" sz="1500" dirty="0" smtClean="0"/>
              <a:t>n</a:t>
            </a:r>
            <a:r>
              <a:rPr lang="en-US" sz="1500" dirty="0" smtClean="0"/>
              <a:t>.</a:t>
            </a:r>
            <a:r>
              <a:rPr lang="sr-Latn-RS" sz="1500" dirty="0" smtClean="0"/>
              <a:t>pr</a:t>
            </a:r>
            <a:r>
              <a:rPr lang="en-US" sz="1500" dirty="0" smtClean="0"/>
              <a:t>. BNF </a:t>
            </a:r>
            <a:r>
              <a:rPr lang="sr-Latn-RS" sz="1500" dirty="0" smtClean="0"/>
              <a:t>gramatike programskih jezika</a:t>
            </a:r>
            <a:endParaRPr lang="en-US" sz="1500" dirty="0" smtClean="0"/>
          </a:p>
        </p:txBody>
      </p:sp>
    </p:spTree>
    <p:extLst>
      <p:ext uri="{BB962C8B-B14F-4D97-AF65-F5344CB8AC3E}">
        <p14:creationId xmlns:p14="http://schemas.microsoft.com/office/powerpoint/2010/main" val="2699469701"/>
      </p:ext>
    </p:extLst>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Postov kanonički sistem</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55000" lnSpcReduction="20000"/>
              </a:bodyPr>
              <a:lstStyle/>
              <a:p>
                <a:r>
                  <a:rPr lang="sr-Latn-RS" dirty="0" smtClean="0"/>
                  <a:t>Skup </a:t>
                </a:r>
                <a:r>
                  <a:rPr lang="sr-Latn-RS" i="1" dirty="0" smtClean="0"/>
                  <a:t>znakova – </a:t>
                </a:r>
                <a:r>
                  <a:rPr lang="sr-Latn-RS" dirty="0"/>
                  <a:t>a</a:t>
                </a:r>
                <a:r>
                  <a:rPr lang="sr-Latn-RS" dirty="0" smtClean="0"/>
                  <a:t>lfabet kanoničkog sistema</a:t>
                </a:r>
              </a:p>
              <a:p>
                <a:r>
                  <a:rPr lang="sr-Latn-RS" dirty="0" smtClean="0"/>
                  <a:t>Skup </a:t>
                </a:r>
                <a:r>
                  <a:rPr lang="sr-Latn-RS" i="1" dirty="0" smtClean="0"/>
                  <a:t>varijabli</a:t>
                </a:r>
              </a:p>
              <a:p>
                <a:r>
                  <a:rPr lang="sr-Latn-RS" dirty="0" smtClean="0"/>
                  <a:t>Skup </a:t>
                </a:r>
                <a:r>
                  <a:rPr lang="sr-Latn-RS" i="1" dirty="0" smtClean="0"/>
                  <a:t>produkcija</a:t>
                </a:r>
              </a:p>
              <a:p>
                <a:endParaRPr lang="sr-Latn-RS" i="1" dirty="0"/>
              </a:p>
              <a:p>
                <a:r>
                  <a:rPr lang="sr-Latn-RS" i="1" dirty="0" smtClean="0"/>
                  <a:t>Term </a:t>
                </a:r>
                <a:r>
                  <a:rPr lang="sr-Latn-RS" dirty="0" smtClean="0"/>
                  <a:t>– string znakova i varijabli</a:t>
                </a:r>
              </a:p>
              <a:p>
                <a:r>
                  <a:rPr lang="sr-Latn-RS" i="1" dirty="0" smtClean="0"/>
                  <a:t>Reč</a:t>
                </a:r>
                <a:r>
                  <a:rPr lang="sr-Latn-RS" dirty="0" smtClean="0"/>
                  <a:t> – string znakova</a:t>
                </a:r>
              </a:p>
              <a:p>
                <a:r>
                  <a:rPr lang="sr-Latn-RS" i="1" dirty="0" smtClean="0"/>
                  <a:t>Produkcija</a:t>
                </a:r>
                <a:r>
                  <a:rPr lang="sr-Latn-RS" dirty="0" smtClean="0"/>
                  <a:t> je oblika</a:t>
                </a:r>
              </a:p>
              <a:p>
                <a:pPr marL="0" indent="0">
                  <a:buNone/>
                </a:pPr>
                <a14:m>
                  <m:oMathPara xmlns:m="http://schemas.openxmlformats.org/officeDocument/2006/math">
                    <m:oMathParaPr>
                      <m:jc m:val="centerGroup"/>
                    </m:oMathParaPr>
                    <m:oMath xmlns:m="http://schemas.openxmlformats.org/officeDocument/2006/math">
                      <m:f>
                        <m:fPr>
                          <m:ctrlPr>
                            <a:rPr lang="sr-Latn-RS" i="1" smtClean="0">
                              <a:latin typeface="Cambria Math"/>
                            </a:rPr>
                          </m:ctrlPr>
                        </m:fPr>
                        <m:num>
                          <m:sSub>
                            <m:sSubPr>
                              <m:ctrlPr>
                                <a:rPr lang="sr-Latn-RS" b="0" i="1" smtClean="0">
                                  <a:latin typeface="Cambria Math"/>
                                </a:rPr>
                              </m:ctrlPr>
                            </m:sSubPr>
                            <m:e>
                              <m:r>
                                <a:rPr lang="sr-Latn-RS" b="0" i="1" smtClean="0">
                                  <a:latin typeface="Cambria Math"/>
                                </a:rPr>
                                <m:t>𝑡</m:t>
                              </m:r>
                            </m:e>
                            <m:sub>
                              <m:r>
                                <a:rPr lang="sr-Latn-RS" b="0" i="1" smtClean="0">
                                  <a:latin typeface="Cambria Math"/>
                                </a:rPr>
                                <m:t>1</m:t>
                              </m:r>
                            </m:sub>
                          </m:sSub>
                          <m:sSub>
                            <m:sSubPr>
                              <m:ctrlPr>
                                <a:rPr lang="sr-Latn-RS" i="1" smtClean="0">
                                  <a:latin typeface="Cambria Math"/>
                                </a:rPr>
                              </m:ctrlPr>
                            </m:sSubPr>
                            <m:e>
                              <m:r>
                                <a:rPr lang="sr-Latn-RS" b="0" i="1" smtClean="0">
                                  <a:latin typeface="Cambria Math"/>
                                </a:rPr>
                                <m:t> </m:t>
                              </m:r>
                              <m:r>
                                <a:rPr lang="sr-Latn-RS" i="1">
                                  <a:latin typeface="Cambria Math"/>
                                </a:rPr>
                                <m:t>𝑡</m:t>
                              </m:r>
                            </m:e>
                            <m:sub>
                              <m:r>
                                <a:rPr lang="sr-Latn-RS" b="0" i="1" smtClean="0">
                                  <a:latin typeface="Cambria Math"/>
                                </a:rPr>
                                <m:t>2</m:t>
                              </m:r>
                            </m:sub>
                          </m:sSub>
                          <m:sSub>
                            <m:sSubPr>
                              <m:ctrlPr>
                                <a:rPr lang="sr-Latn-RS" i="1">
                                  <a:latin typeface="Cambria Math"/>
                                </a:rPr>
                              </m:ctrlPr>
                            </m:sSubPr>
                            <m:e>
                              <m:r>
                                <a:rPr lang="sr-Latn-RS" b="0" i="1" smtClean="0">
                                  <a:latin typeface="Cambria Math"/>
                                </a:rPr>
                                <m:t>… </m:t>
                              </m:r>
                              <m:r>
                                <a:rPr lang="sr-Latn-RS" i="1">
                                  <a:latin typeface="Cambria Math"/>
                                </a:rPr>
                                <m:t>𝑡</m:t>
                              </m:r>
                            </m:e>
                            <m:sub>
                              <m:r>
                                <a:rPr lang="sr-Latn-RS" b="0" i="1" smtClean="0">
                                  <a:latin typeface="Cambria Math"/>
                                </a:rPr>
                                <m:t>𝑛</m:t>
                              </m:r>
                            </m:sub>
                          </m:sSub>
                        </m:num>
                        <m:den>
                          <m:r>
                            <a:rPr lang="sr-Latn-RS" b="0" i="1" smtClean="0">
                              <a:latin typeface="Cambria Math"/>
                            </a:rPr>
                            <m:t>𝑡</m:t>
                          </m:r>
                        </m:den>
                      </m:f>
                    </m:oMath>
                  </m:oMathPara>
                </a14:m>
                <a:endParaRPr lang="sr-Latn-RS" dirty="0" smtClean="0"/>
              </a:p>
              <a:p>
                <a:pPr marL="0" indent="0">
                  <a:buNone/>
                </a:pPr>
                <a:r>
                  <a:rPr lang="sr-Latn-RS" dirty="0" smtClean="0"/>
                  <a:t>Gde su </a:t>
                </a:r>
                <a:r>
                  <a:rPr lang="sr-Latn-RS" i="1" dirty="0" smtClean="0"/>
                  <a:t>t, t</a:t>
                </a:r>
                <a:r>
                  <a:rPr lang="sr-Latn-RS" i="1" baseline="-25000" dirty="0" smtClean="0"/>
                  <a:t>1</a:t>
                </a:r>
                <a:r>
                  <a:rPr lang="sr-Latn-RS" i="1" dirty="0" smtClean="0"/>
                  <a:t>, t</a:t>
                </a:r>
                <a:r>
                  <a:rPr lang="sr-Latn-RS" i="1" baseline="-25000" dirty="0" smtClean="0"/>
                  <a:t>2</a:t>
                </a:r>
                <a:r>
                  <a:rPr lang="sr-Latn-RS" i="1" dirty="0" smtClean="0"/>
                  <a:t>, ..., t</a:t>
                </a:r>
                <a:r>
                  <a:rPr lang="sr-Latn-RS" i="1" baseline="-25000" dirty="0" smtClean="0"/>
                  <a:t>n</a:t>
                </a:r>
                <a:r>
                  <a:rPr lang="sr-Latn-RS" i="1" dirty="0" smtClean="0"/>
                  <a:t> </a:t>
                </a:r>
                <a:r>
                  <a:rPr lang="sr-Latn-RS" dirty="0" smtClean="0"/>
                  <a:t>termovi.</a:t>
                </a:r>
              </a:p>
              <a:p>
                <a:pPr lvl="1"/>
                <a:r>
                  <a:rPr lang="sr-Latn-RS" i="1" dirty="0" smtClean="0"/>
                  <a:t>t</a:t>
                </a:r>
                <a:r>
                  <a:rPr lang="sr-Latn-RS" dirty="0" smtClean="0"/>
                  <a:t> je zaključak</a:t>
                </a:r>
              </a:p>
              <a:p>
                <a:pPr lvl="1"/>
                <a:r>
                  <a:rPr lang="sr-Latn-RS" i="1" dirty="0"/>
                  <a:t>t</a:t>
                </a:r>
                <a:r>
                  <a:rPr lang="sr-Latn-RS" i="1" baseline="-25000" dirty="0"/>
                  <a:t>1</a:t>
                </a:r>
                <a:r>
                  <a:rPr lang="sr-Latn-RS" i="1" dirty="0"/>
                  <a:t>, t</a:t>
                </a:r>
                <a:r>
                  <a:rPr lang="sr-Latn-RS" i="1" baseline="-25000" dirty="0"/>
                  <a:t>2</a:t>
                </a:r>
                <a:r>
                  <a:rPr lang="sr-Latn-RS" i="1" dirty="0"/>
                  <a:t>, ..., </a:t>
                </a:r>
                <a:r>
                  <a:rPr lang="sr-Latn-RS" i="1" dirty="0" smtClean="0"/>
                  <a:t>t</a:t>
                </a:r>
                <a:r>
                  <a:rPr lang="sr-Latn-RS" i="1" baseline="-25000" dirty="0" smtClean="0"/>
                  <a:t>n</a:t>
                </a:r>
                <a:r>
                  <a:rPr lang="sr-Latn-RS" baseline="-25000" dirty="0" smtClean="0"/>
                  <a:t> </a:t>
                </a:r>
                <a:r>
                  <a:rPr lang="sr-Latn-RS" dirty="0" smtClean="0"/>
                  <a:t>su premise</a:t>
                </a:r>
              </a:p>
              <a:p>
                <a:pPr lvl="1"/>
                <a:r>
                  <a:rPr lang="sr-Latn-RS" dirty="0" smtClean="0"/>
                  <a:t>Zaključak bez premisa je </a:t>
                </a:r>
                <a:r>
                  <a:rPr lang="sr-Latn-RS" i="1" dirty="0" smtClean="0"/>
                  <a:t>aksiom</a:t>
                </a:r>
              </a:p>
              <a:p>
                <a:r>
                  <a:rPr lang="sr-Latn-RS" i="1" dirty="0" smtClean="0"/>
                  <a:t>Instanca produkcije</a:t>
                </a:r>
                <a:r>
                  <a:rPr lang="sr-Latn-RS" dirty="0" smtClean="0"/>
                  <a:t> dobija se tako što se u produkciji sve varijable zamene stringovima znakova, pri čemu se pojave iste varijable zamene istim stringovima znakova</a:t>
                </a:r>
              </a:p>
              <a:p>
                <a:pPr marL="0" indent="0">
                  <a:buNone/>
                </a:pPr>
                <a:endParaRPr lang="sr-Latn-RS" dirty="0"/>
              </a:p>
              <a:p>
                <a:pPr marL="0" indent="0">
                  <a:buNone/>
                </a:pPr>
                <a:endParaRPr lang="sr-Latn-RS" dirty="0" smtClean="0"/>
              </a:p>
              <a:p>
                <a:pPr marL="0" indent="0">
                  <a:buNone/>
                </a:pPr>
                <a:endParaRPr lang="sr-Latn-RS" dirty="0" smtClean="0"/>
              </a:p>
              <a:p>
                <a:endParaRPr lang="sr-Latn-RS" i="1" dirty="0" smtClean="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3" t="-1752"/>
                </a:stretch>
              </a:blipFill>
            </p:spPr>
            <p:txBody>
              <a:bodyPr/>
              <a:lstStyle/>
              <a:p>
                <a:r>
                  <a:rPr lang="en-GB">
                    <a:noFill/>
                  </a:rPr>
                  <a:t> </a:t>
                </a:r>
              </a:p>
            </p:txBody>
          </p:sp>
        </mc:Fallback>
      </mc:AlternateContent>
    </p:spTree>
    <p:extLst>
      <p:ext uri="{BB962C8B-B14F-4D97-AF65-F5344CB8AC3E}">
        <p14:creationId xmlns:p14="http://schemas.microsoft.com/office/powerpoint/2010/main" val="14463478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Primer – MU slagalica</a:t>
            </a:r>
            <a:endParaRPr lang="en-GB" dirty="0"/>
          </a:p>
        </p:txBody>
      </p:sp>
      <p:sp>
        <p:nvSpPr>
          <p:cNvPr id="3" name="Content Placeholder 2"/>
          <p:cNvSpPr>
            <a:spLocks noGrp="1"/>
          </p:cNvSpPr>
          <p:nvPr>
            <p:ph idx="1"/>
          </p:nvPr>
        </p:nvSpPr>
        <p:spPr/>
        <p:txBody>
          <a:bodyPr>
            <a:normAutofit fontScale="92500"/>
          </a:bodyPr>
          <a:lstStyle/>
          <a:p>
            <a:r>
              <a:rPr lang="sr-Latn-RS" dirty="0" smtClean="0"/>
              <a:t>Imamo znakove M, I, U</a:t>
            </a:r>
          </a:p>
          <a:p>
            <a:r>
              <a:rPr lang="sr-Latn-RS" dirty="0" smtClean="0"/>
              <a:t>Treba transfomisati aksiom MI u string MU primenom sledećih pravila:</a:t>
            </a:r>
          </a:p>
          <a:p>
            <a:pPr marL="514350" indent="-514350">
              <a:buFont typeface="+mj-lt"/>
              <a:buAutoNum type="arabicPeriod"/>
            </a:pPr>
            <a:r>
              <a:rPr lang="sr-Latn-RS" dirty="0" smtClean="0"/>
              <a:t>xI -&gt; xIU (dodajemo U na kraj svakog stringa koji se završava sa I)</a:t>
            </a:r>
          </a:p>
          <a:p>
            <a:pPr marL="514350" indent="-514350">
              <a:buFont typeface="+mj-lt"/>
              <a:buAutoNum type="arabicPeriod"/>
            </a:pPr>
            <a:r>
              <a:rPr lang="sr-Latn-RS" dirty="0" smtClean="0"/>
              <a:t>Mx -&gt; Mxx (uduplamo string koji sledi posle M)</a:t>
            </a:r>
          </a:p>
          <a:p>
            <a:pPr marL="514350" indent="-514350">
              <a:buFont typeface="+mj-lt"/>
              <a:buAutoNum type="arabicPeriod"/>
            </a:pPr>
            <a:r>
              <a:rPr lang="sr-Latn-RS" dirty="0" smtClean="0"/>
              <a:t>xIIIy -&gt; xUy (tri pojave I se zamene sa U)</a:t>
            </a:r>
          </a:p>
          <a:p>
            <a:pPr marL="514350" indent="-514350">
              <a:buFont typeface="+mj-lt"/>
              <a:buAutoNum type="arabicPeriod"/>
            </a:pPr>
            <a:r>
              <a:rPr lang="sr-Latn-RS" dirty="0" smtClean="0"/>
              <a:t>xUUy -&gt; xy (dve vezane pojave U se brišu)</a:t>
            </a:r>
            <a:endParaRPr lang="en-GB" dirty="0"/>
          </a:p>
        </p:txBody>
      </p:sp>
    </p:spTree>
    <p:extLst>
      <p:ext uri="{BB962C8B-B14F-4D97-AF65-F5344CB8AC3E}">
        <p14:creationId xmlns:p14="http://schemas.microsoft.com/office/powerpoint/2010/main" val="1391871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MACSYM</a:t>
            </a:r>
            <a:r>
              <a:rPr lang="sr-Latn-RS" dirty="0" smtClean="0"/>
              <a:t>A</a:t>
            </a:r>
            <a:endParaRPr lang="en-GB" dirty="0"/>
          </a:p>
        </p:txBody>
      </p:sp>
      <p:sp>
        <p:nvSpPr>
          <p:cNvPr id="3" name="Content Placeholder 2"/>
          <p:cNvSpPr>
            <a:spLocks noGrp="1"/>
          </p:cNvSpPr>
          <p:nvPr>
            <p:ph idx="1"/>
          </p:nvPr>
        </p:nvSpPr>
        <p:spPr/>
        <p:txBody>
          <a:bodyPr>
            <a:normAutofit lnSpcReduction="10000"/>
          </a:bodyPr>
          <a:lstStyle/>
          <a:p>
            <a:r>
              <a:rPr lang="sr-Latn-RS" dirty="0" smtClean="0"/>
              <a:t>SIN je postao deo </a:t>
            </a:r>
            <a:r>
              <a:rPr lang="en-GB" dirty="0" smtClean="0"/>
              <a:t>MACSYMA-e</a:t>
            </a:r>
            <a:r>
              <a:rPr lang="sr-Latn-RS" dirty="0" smtClean="0"/>
              <a:t> i još uvek igra značajnu ulogu</a:t>
            </a:r>
          </a:p>
          <a:p>
            <a:r>
              <a:rPr lang="sr-Latn-RS" dirty="0" smtClean="0"/>
              <a:t>Progres simboličke integracije doveo je do Rišovog algoritma</a:t>
            </a:r>
          </a:p>
          <a:p>
            <a:r>
              <a:rPr lang="sr-Latn-RS" dirty="0" smtClean="0"/>
              <a:t>Prva i druga faza SIN-a još uvek se koriste jer daju kompaktnija</a:t>
            </a:r>
            <a:r>
              <a:rPr lang="en-GB" dirty="0" smtClean="0"/>
              <a:t> </a:t>
            </a:r>
            <a:r>
              <a:rPr lang="en-GB" dirty="0" err="1" smtClean="0"/>
              <a:t>i</a:t>
            </a:r>
            <a:r>
              <a:rPr lang="en-GB" dirty="0" smtClean="0"/>
              <a:t> </a:t>
            </a:r>
            <a:r>
              <a:rPr lang="en-GB" dirty="0" err="1" smtClean="0"/>
              <a:t>elegantnija</a:t>
            </a:r>
            <a:r>
              <a:rPr lang="sr-Latn-RS" dirty="0" smtClean="0"/>
              <a:t> rešenja</a:t>
            </a:r>
          </a:p>
          <a:p>
            <a:r>
              <a:rPr lang="sr-Latn-RS" dirty="0" smtClean="0"/>
              <a:t>MAXIMA, </a:t>
            </a:r>
            <a:r>
              <a:rPr lang="en-GB" dirty="0"/>
              <a:t>Computer Algebra </a:t>
            </a:r>
            <a:r>
              <a:rPr lang="en-GB" dirty="0" smtClean="0"/>
              <a:t>System</a:t>
            </a:r>
            <a:r>
              <a:rPr lang="sr-Latn-RS" dirty="0" smtClean="0"/>
              <a:t>, koji se razvio iz MACSYMA-e je i dalje u upotrebi</a:t>
            </a:r>
          </a:p>
          <a:p>
            <a:pPr lvl="1"/>
            <a:r>
              <a:rPr lang="sr-Latn-RS" dirty="0" smtClean="0"/>
              <a:t>Open source alternativa za Wolfram Mathematica</a:t>
            </a:r>
            <a:endParaRPr lang="en-GB" dirty="0"/>
          </a:p>
        </p:txBody>
      </p:sp>
    </p:spTree>
    <p:extLst>
      <p:ext uri="{BB962C8B-B14F-4D97-AF65-F5344CB8AC3E}">
        <p14:creationId xmlns:p14="http://schemas.microsoft.com/office/powerpoint/2010/main" val="41615649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MU slagalica</a:t>
            </a:r>
            <a:endParaRPr lang="en-GB" dirty="0"/>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26" y="1828800"/>
            <a:ext cx="8524374"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517382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MU slagalica - rešenje</a:t>
            </a:r>
            <a:endParaRPr lang="en-GB" dirty="0"/>
          </a:p>
        </p:txBody>
      </p:sp>
      <p:sp>
        <p:nvSpPr>
          <p:cNvPr id="3" name="Content Placeholder 2"/>
          <p:cNvSpPr>
            <a:spLocks noGrp="1"/>
          </p:cNvSpPr>
          <p:nvPr>
            <p:ph idx="1"/>
          </p:nvPr>
        </p:nvSpPr>
        <p:spPr/>
        <p:txBody>
          <a:bodyPr/>
          <a:lstStyle/>
          <a:p>
            <a:r>
              <a:rPr lang="sr-Latn-RS" dirty="0" smtClean="0"/>
              <a:t>U datom kanoničkom sistemu nije moguće produkovati zahtevani string</a:t>
            </a:r>
          </a:p>
          <a:p>
            <a:r>
              <a:rPr lang="sr-Latn-RS" dirty="0" smtClean="0"/>
              <a:t>Zašto?</a:t>
            </a:r>
          </a:p>
        </p:txBody>
      </p:sp>
    </p:spTree>
    <p:extLst>
      <p:ext uri="{BB962C8B-B14F-4D97-AF65-F5344CB8AC3E}">
        <p14:creationId xmlns:p14="http://schemas.microsoft.com/office/powerpoint/2010/main" val="390325766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MU slagalica - rešenje</a:t>
            </a:r>
            <a:endParaRPr lang="en-GB" dirty="0"/>
          </a:p>
        </p:txBody>
      </p:sp>
      <p:sp>
        <p:nvSpPr>
          <p:cNvPr id="3" name="Content Placeholder 2"/>
          <p:cNvSpPr>
            <a:spLocks noGrp="1"/>
          </p:cNvSpPr>
          <p:nvPr>
            <p:ph idx="1"/>
          </p:nvPr>
        </p:nvSpPr>
        <p:spPr/>
        <p:txBody>
          <a:bodyPr>
            <a:normAutofit fontScale="92500" lnSpcReduction="20000"/>
          </a:bodyPr>
          <a:lstStyle/>
          <a:p>
            <a:r>
              <a:rPr lang="sr-Latn-RS" dirty="0" smtClean="0"/>
              <a:t>U datom kanoničkom sistemu nije moguće produkovati zahtevani string</a:t>
            </a:r>
          </a:p>
          <a:p>
            <a:r>
              <a:rPr lang="sr-Latn-RS" dirty="0" smtClean="0"/>
              <a:t>Zašto?</a:t>
            </a:r>
          </a:p>
          <a:p>
            <a:pPr lvl="1"/>
            <a:r>
              <a:rPr lang="sr-Latn-RS" dirty="0" smtClean="0"/>
              <a:t>Da bi se „izbrisali“ karakteri I treba da ih bude 3 vezanih (III)</a:t>
            </a:r>
          </a:p>
          <a:p>
            <a:pPr lvl="1"/>
            <a:r>
              <a:rPr lang="sr-Latn-RS" dirty="0" smtClean="0"/>
              <a:t>Inicijalno imamo jednu pojavu karaktera I, što nije deljivo sa 3</a:t>
            </a:r>
          </a:p>
          <a:p>
            <a:pPr lvl="1"/>
            <a:r>
              <a:rPr lang="sr-Latn-RS" dirty="0" smtClean="0"/>
              <a:t>Primena pravila 2 - dupliranje broja koji nije deljiv sa 3 uvek će dati broj koji nije deljiv sa 3</a:t>
            </a:r>
          </a:p>
          <a:p>
            <a:pPr lvl="1"/>
            <a:r>
              <a:rPr lang="sr-Latn-RS" dirty="0" smtClean="0"/>
              <a:t>Primena pravila 3 – oduzimanje broja 3 od broja koji nije deljiv sa 3 uvek će rezultovati brojem koji nije deljiv sa 3</a:t>
            </a:r>
          </a:p>
        </p:txBody>
      </p:sp>
    </p:spTree>
    <p:extLst>
      <p:ext uri="{BB962C8B-B14F-4D97-AF65-F5344CB8AC3E}">
        <p14:creationId xmlns:p14="http://schemas.microsoft.com/office/powerpoint/2010/main" val="165121829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l" fontAlgn="base">
              <a:spcBef>
                <a:spcPct val="0"/>
              </a:spcBef>
              <a:spcAft>
                <a:spcPct val="0"/>
              </a:spcAft>
            </a:pPr>
            <a:fld id="{CDE14C1F-F17A-4128-B6D7-34B3426E711C}" type="slidenum">
              <a:rPr lang="en-US">
                <a:solidFill>
                  <a:srgbClr val="003399"/>
                </a:solidFill>
                <a:latin typeface="Arial" pitchFamily="34" charset="0"/>
                <a:ea typeface="ヒラギノ角ゴ ProN W3" charset="0"/>
                <a:cs typeface="Arial" pitchFamily="34" charset="0"/>
                <a:sym typeface="Arial" pitchFamily="34" charset="0"/>
              </a:rPr>
              <a:pPr algn="l" fontAlgn="base">
                <a:spcBef>
                  <a:spcPct val="0"/>
                </a:spcBef>
                <a:spcAft>
                  <a:spcPct val="0"/>
                </a:spcAft>
              </a:pPr>
              <a:t>63</a:t>
            </a:fld>
            <a:endParaRPr lang="en-US">
              <a:solidFill>
                <a:srgbClr val="003399"/>
              </a:solidFill>
              <a:latin typeface="Arial" pitchFamily="34" charset="0"/>
              <a:ea typeface="ヒラギノ角ゴ ProN W3" charset="0"/>
              <a:cs typeface="Arial" pitchFamily="34" charset="0"/>
              <a:sym typeface="Arial" pitchFamily="34" charset="0"/>
            </a:endParaRPr>
          </a:p>
        </p:txBody>
      </p:sp>
      <p:sp>
        <p:nvSpPr>
          <p:cNvPr id="57348" name="Rectangle 5"/>
          <p:cNvSpPr>
            <a:spLocks noGrp="1" noChangeArrowheads="1"/>
          </p:cNvSpPr>
          <p:nvPr>
            <p:ph type="title"/>
          </p:nvPr>
        </p:nvSpPr>
        <p:spPr>
          <a:xfrm>
            <a:off x="446088" y="29592"/>
            <a:ext cx="8229600" cy="1143000"/>
          </a:xfrm>
        </p:spPr>
        <p:txBody>
          <a:bodyPr/>
          <a:lstStyle/>
          <a:p>
            <a:r>
              <a:rPr lang="en-US" dirty="0" smtClean="0"/>
              <a:t>Markov</a:t>
            </a:r>
            <a:r>
              <a:rPr lang="sr-Latn-RS" dirty="0" smtClean="0"/>
              <a:t>ljev algoritam</a:t>
            </a:r>
            <a:endParaRPr lang="en-US" dirty="0" smtClean="0"/>
          </a:p>
        </p:txBody>
      </p:sp>
      <p:sp>
        <p:nvSpPr>
          <p:cNvPr id="45062" name="Rectangle 6"/>
          <p:cNvSpPr>
            <a:spLocks noGrp="1" noChangeArrowheads="1"/>
          </p:cNvSpPr>
          <p:nvPr>
            <p:ph type="body" idx="1"/>
          </p:nvPr>
        </p:nvSpPr>
        <p:spPr>
          <a:xfrm>
            <a:off x="208502" y="1156440"/>
            <a:ext cx="5963698" cy="5410200"/>
          </a:xfrm>
        </p:spPr>
        <p:txBody>
          <a:bodyPr rtlCol="0">
            <a:normAutofit fontScale="92500" lnSpcReduction="10000"/>
          </a:bodyPr>
          <a:lstStyle/>
          <a:p>
            <a:pPr marL="495300" indent="-457200" fontAlgn="auto">
              <a:spcAft>
                <a:spcPts val="0"/>
              </a:spcAft>
              <a:defRPr/>
            </a:pPr>
            <a:r>
              <a:rPr lang="en-US" dirty="0" smtClean="0"/>
              <a:t>1950</a:t>
            </a:r>
            <a:r>
              <a:rPr lang="sr-Latn-RS" dirty="0" smtClean="0"/>
              <a:t>tih godina</a:t>
            </a:r>
            <a:r>
              <a:rPr lang="en-US" dirty="0" smtClean="0"/>
              <a:t> A</a:t>
            </a:r>
            <a:r>
              <a:rPr lang="sr-Latn-RS" dirty="0" smtClean="0"/>
              <a:t>ndrej</a:t>
            </a:r>
            <a:r>
              <a:rPr lang="en-US" dirty="0" smtClean="0"/>
              <a:t> A</a:t>
            </a:r>
            <a:r>
              <a:rPr lang="sr-Latn-RS" dirty="0" smtClean="0"/>
              <a:t>ndrejevič</a:t>
            </a:r>
            <a:r>
              <a:rPr lang="en-US" dirty="0" smtClean="0"/>
              <a:t> Markov</a:t>
            </a:r>
            <a:r>
              <a:rPr lang="sr-Latn-RS" dirty="0" smtClean="0"/>
              <a:t> (</a:t>
            </a:r>
            <a:r>
              <a:rPr lang="vi-VN" dirty="0"/>
              <a:t> Андре́й Андре́евич Ма́рков</a:t>
            </a:r>
            <a:r>
              <a:rPr lang="sr-Latn-RS" dirty="0" smtClean="0"/>
              <a:t>) mlađi,</a:t>
            </a:r>
            <a:r>
              <a:rPr lang="en-US" dirty="0" smtClean="0"/>
              <a:t> </a:t>
            </a:r>
            <a:r>
              <a:rPr lang="sr-Latn-RS" dirty="0" smtClean="0"/>
              <a:t>sin </a:t>
            </a:r>
            <a:r>
              <a:rPr lang="en-US" dirty="0" smtClean="0"/>
              <a:t>Andre</a:t>
            </a:r>
            <a:r>
              <a:rPr lang="sr-Latn-RS" dirty="0" smtClean="0"/>
              <a:t>ja</a:t>
            </a:r>
            <a:r>
              <a:rPr lang="en-US" dirty="0" smtClean="0"/>
              <a:t> Markov</a:t>
            </a:r>
            <a:r>
              <a:rPr lang="sr-Latn-RS" dirty="0" smtClean="0"/>
              <a:t>a starijeg (Markovljevi lanci)</a:t>
            </a:r>
            <a:r>
              <a:rPr lang="en-US" dirty="0" smtClean="0"/>
              <a:t>, </a:t>
            </a:r>
            <a:r>
              <a:rPr lang="sr-Latn-RS" dirty="0" smtClean="0"/>
              <a:t>uveo je </a:t>
            </a:r>
            <a:r>
              <a:rPr lang="en-US" dirty="0" err="1" smtClean="0">
                <a:latin typeface="Arial Italic" charset="0"/>
                <a:cs typeface="Arial Italic" charset="0"/>
                <a:sym typeface="Arial Italic" charset="0"/>
              </a:rPr>
              <a:t>priorite</a:t>
            </a:r>
            <a:r>
              <a:rPr lang="sr-Latn-RS" dirty="0" smtClean="0">
                <a:latin typeface="Arial Italic" charset="0"/>
                <a:cs typeface="Arial Italic" charset="0"/>
                <a:sym typeface="Arial Italic" charset="0"/>
              </a:rPr>
              <a:t>te</a:t>
            </a:r>
            <a:r>
              <a:rPr lang="en-US" dirty="0" smtClean="0"/>
              <a:t> </a:t>
            </a:r>
            <a:r>
              <a:rPr lang="sr-Latn-RS" dirty="0" smtClean="0"/>
              <a:t>kao kontrolnu strukturu produkcionih sistema</a:t>
            </a:r>
            <a:endParaRPr lang="en-US" dirty="0" smtClean="0"/>
          </a:p>
          <a:p>
            <a:pPr marL="895350" lvl="1" indent="-457200" fontAlgn="auto">
              <a:spcAft>
                <a:spcPts val="0"/>
              </a:spcAft>
              <a:buFont typeface="Arial" pitchFamily="34" charset="0"/>
              <a:buChar char="•"/>
              <a:defRPr/>
            </a:pPr>
            <a:r>
              <a:rPr lang="sr-Latn-RS" dirty="0" smtClean="0"/>
              <a:t>Pravila sa većim prioritetima se prvo aktiviraju</a:t>
            </a:r>
            <a:endParaRPr lang="en-US" dirty="0" smtClean="0"/>
          </a:p>
          <a:p>
            <a:pPr marL="895350" lvl="1" indent="-457200" fontAlgn="auto">
              <a:spcAft>
                <a:spcPts val="0"/>
              </a:spcAft>
              <a:buFont typeface="Arial" pitchFamily="34" charset="0"/>
              <a:buChar char="•"/>
              <a:defRPr/>
            </a:pPr>
            <a:r>
              <a:rPr lang="sr-Latn-RS" dirty="0" smtClean="0"/>
              <a:t>Omogućuje efikasnije izvršavanje produkcionih sistema</a:t>
            </a:r>
            <a:endParaRPr lang="en-US" dirty="0" smtClean="0"/>
          </a:p>
          <a:p>
            <a:pPr marL="895350" lvl="1" indent="-457200" fontAlgn="auto">
              <a:spcAft>
                <a:spcPts val="0"/>
              </a:spcAft>
              <a:buFont typeface="Arial" pitchFamily="34" charset="0"/>
              <a:buChar char="•"/>
              <a:defRPr/>
            </a:pPr>
            <a:r>
              <a:rPr lang="sr-Latn-RS" dirty="0" smtClean="0"/>
              <a:t>Ali još uvek nedovoljno efiksano za SBZ sa velikim skupovima pravila</a:t>
            </a:r>
            <a:endParaRPr lang="en-US" dirty="0" smtClean="0"/>
          </a:p>
        </p:txBody>
      </p:sp>
      <p:sp>
        <p:nvSpPr>
          <p:cNvPr id="57351" name="Rectangle 8"/>
          <p:cNvSpPr>
            <a:spLocks/>
          </p:cNvSpPr>
          <p:nvPr/>
        </p:nvSpPr>
        <p:spPr bwMode="auto">
          <a:xfrm>
            <a:off x="5562600" y="4572000"/>
            <a:ext cx="350256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100" u="sng" dirty="0">
                <a:latin typeface="News Gothic MT" charset="0"/>
                <a:ea typeface="News Gothic MT" charset="0"/>
                <a:cs typeface="News Gothic MT" charset="0"/>
                <a:sym typeface="News Gothic MT" charset="0"/>
                <a:hlinkClick r:id="rId2"/>
              </a:rPr>
              <a:t>http://</a:t>
            </a:r>
            <a:r>
              <a:rPr lang="en-US" sz="1100" u="sng" dirty="0" smtClean="0">
                <a:latin typeface="News Gothic MT" charset="0"/>
                <a:ea typeface="News Gothic MT" charset="0"/>
                <a:cs typeface="News Gothic MT" charset="0"/>
                <a:sym typeface="News Gothic MT" charset="0"/>
                <a:hlinkClick r:id="rId2"/>
              </a:rPr>
              <a:t>logic.pdmi.ras.ru/Markov/fotografii/portrait%5E.jpg</a:t>
            </a:r>
            <a:r>
              <a:rPr lang="sr-Latn-RS" sz="1100" u="sng" dirty="0" smtClean="0">
                <a:latin typeface="News Gothic MT" charset="0"/>
                <a:ea typeface="News Gothic MT" charset="0"/>
                <a:cs typeface="News Gothic MT" charset="0"/>
                <a:sym typeface="News Gothic MT" charset="0"/>
              </a:rPr>
              <a:t> </a:t>
            </a:r>
            <a:endParaRPr lang="en-US" sz="1100" u="sng" dirty="0">
              <a:latin typeface="News Gothic MT" charset="0"/>
              <a:ea typeface="News Gothic MT" charset="0"/>
              <a:cs typeface="News Gothic MT" charset="0"/>
              <a:sym typeface="News Gothic MT" charset="0"/>
            </a:endParaRPr>
          </a:p>
        </p:txBody>
      </p:sp>
      <p:pic>
        <p:nvPicPr>
          <p:cNvPr id="17410" name="Picture 2" descr="http://logic.pdmi.ras.ru/Markov/fotografii/portrait%5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524000"/>
            <a:ext cx="1905000" cy="284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439257"/>
      </p:ext>
    </p:extLst>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l" fontAlgn="base">
              <a:spcBef>
                <a:spcPct val="0"/>
              </a:spcBef>
              <a:spcAft>
                <a:spcPct val="0"/>
              </a:spcAft>
            </a:pPr>
            <a:fld id="{ACD768FA-13E6-478E-B50C-11A772095522}" type="slidenum">
              <a:rPr lang="en-US">
                <a:solidFill>
                  <a:srgbClr val="003399"/>
                </a:solidFill>
                <a:latin typeface="Arial" pitchFamily="34" charset="0"/>
                <a:ea typeface="ヒラギノ角ゴ ProN W3" charset="0"/>
                <a:cs typeface="Arial" pitchFamily="34" charset="0"/>
                <a:sym typeface="Arial" pitchFamily="34" charset="0"/>
              </a:rPr>
              <a:pPr algn="l" fontAlgn="base">
                <a:spcBef>
                  <a:spcPct val="0"/>
                </a:spcBef>
                <a:spcAft>
                  <a:spcPct val="0"/>
                </a:spcAft>
              </a:pPr>
              <a:t>64</a:t>
            </a:fld>
            <a:endParaRPr lang="en-US" dirty="0">
              <a:solidFill>
                <a:srgbClr val="003399"/>
              </a:solidFill>
              <a:latin typeface="Arial" pitchFamily="34" charset="0"/>
              <a:ea typeface="ヒラギノ角ゴ ProN W3" charset="0"/>
              <a:cs typeface="Arial" pitchFamily="34" charset="0"/>
              <a:sym typeface="Arial" pitchFamily="34" charset="0"/>
            </a:endParaRPr>
          </a:p>
        </p:txBody>
      </p:sp>
      <p:sp>
        <p:nvSpPr>
          <p:cNvPr id="58372" name="Rectangle 5"/>
          <p:cNvSpPr>
            <a:spLocks noGrp="1" noChangeArrowheads="1"/>
          </p:cNvSpPr>
          <p:nvPr>
            <p:ph type="title"/>
          </p:nvPr>
        </p:nvSpPr>
        <p:spPr>
          <a:xfrm>
            <a:off x="480350" y="0"/>
            <a:ext cx="8229600" cy="1143000"/>
          </a:xfrm>
        </p:spPr>
        <p:txBody>
          <a:bodyPr/>
          <a:lstStyle/>
          <a:p>
            <a:r>
              <a:rPr lang="en-US" dirty="0" smtClean="0"/>
              <a:t>Rete </a:t>
            </a:r>
            <a:r>
              <a:rPr lang="en-US" dirty="0" err="1" smtClean="0"/>
              <a:t>Algorit</a:t>
            </a:r>
            <a:r>
              <a:rPr lang="sr-Latn-RS" dirty="0" smtClean="0"/>
              <a:t>a</a:t>
            </a:r>
            <a:r>
              <a:rPr lang="en-US" dirty="0" smtClean="0"/>
              <a:t>m</a:t>
            </a:r>
          </a:p>
        </p:txBody>
      </p:sp>
      <p:sp>
        <p:nvSpPr>
          <p:cNvPr id="58373" name="Rectangle 6"/>
          <p:cNvSpPr>
            <a:spLocks noGrp="1" noChangeArrowheads="1"/>
          </p:cNvSpPr>
          <p:nvPr>
            <p:ph type="body" idx="1"/>
          </p:nvPr>
        </p:nvSpPr>
        <p:spPr>
          <a:xfrm>
            <a:off x="533400" y="914400"/>
            <a:ext cx="8229600" cy="4525963"/>
          </a:xfrm>
        </p:spPr>
        <p:txBody>
          <a:bodyPr>
            <a:normAutofit fontScale="92500"/>
          </a:bodyPr>
          <a:lstStyle/>
          <a:p>
            <a:pPr marL="495300" indent="-457200"/>
            <a:r>
              <a:rPr lang="sr-Latn-RS" dirty="0" smtClean="0"/>
              <a:t>Razvio ga je </a:t>
            </a:r>
            <a:r>
              <a:rPr lang="en-US" dirty="0" smtClean="0"/>
              <a:t>Charles L. </a:t>
            </a:r>
            <a:r>
              <a:rPr lang="en-US" dirty="0" err="1" smtClean="0"/>
              <a:t>Forgy</a:t>
            </a:r>
            <a:r>
              <a:rPr lang="en-US" dirty="0" smtClean="0"/>
              <a:t> </a:t>
            </a:r>
            <a:r>
              <a:rPr lang="sr-Latn-RS" dirty="0" smtClean="0"/>
              <a:t>na </a:t>
            </a:r>
            <a:r>
              <a:rPr lang="en-US" dirty="0"/>
              <a:t>Carnegie Mellon </a:t>
            </a:r>
            <a:r>
              <a:rPr lang="sr-Latn-RS" dirty="0" smtClean="0"/>
              <a:t>univerzitetu kasnih </a:t>
            </a:r>
            <a:r>
              <a:rPr lang="en-US" dirty="0" smtClean="0"/>
              <a:t>70</a:t>
            </a:r>
            <a:r>
              <a:rPr lang="sr-Latn-RS" dirty="0" smtClean="0"/>
              <a:t>tih godina 20 veka za </a:t>
            </a:r>
            <a:r>
              <a:rPr lang="en-US" dirty="0" smtClean="0"/>
              <a:t>OPS (Official Production System) </a:t>
            </a:r>
            <a:r>
              <a:rPr lang="sr-Latn-RS" dirty="0" smtClean="0"/>
              <a:t>ljusku</a:t>
            </a:r>
            <a:endParaRPr lang="en-US" dirty="0" smtClean="0"/>
          </a:p>
          <a:p>
            <a:pPr marL="895350" lvl="1" indent="-457200">
              <a:spcBef>
                <a:spcPts val="400"/>
              </a:spcBef>
              <a:buFont typeface="Arial" pitchFamily="34" charset="0"/>
              <a:buChar char="•"/>
            </a:pPr>
            <a:r>
              <a:rPr lang="sr-Latn-RS" dirty="0" smtClean="0"/>
              <a:t>Skladišti informacije o prethodnicima u mreži</a:t>
            </a:r>
            <a:endParaRPr lang="en-US" dirty="0" smtClean="0"/>
          </a:p>
          <a:p>
            <a:pPr marL="895350" lvl="1" indent="-457200">
              <a:spcBef>
                <a:spcPts val="400"/>
              </a:spcBef>
              <a:buFont typeface="Arial" pitchFamily="34" charset="0"/>
              <a:buChar char="•"/>
            </a:pPr>
            <a:r>
              <a:rPr lang="sr-Latn-RS" dirty="0" smtClean="0"/>
              <a:t>U svakom ciklusu samo proverava promene u mreži</a:t>
            </a:r>
            <a:endParaRPr lang="en-US" dirty="0" smtClean="0"/>
          </a:p>
          <a:p>
            <a:pPr marL="895350" lvl="1" indent="-457200">
              <a:spcBef>
                <a:spcPts val="400"/>
              </a:spcBef>
              <a:buFont typeface="Arial" pitchFamily="34" charset="0"/>
              <a:buChar char="•"/>
            </a:pPr>
            <a:r>
              <a:rPr lang="sr-Latn-RS" dirty="0" smtClean="0"/>
              <a:t>Značajno poboljšava efikasnost</a:t>
            </a:r>
          </a:p>
          <a:p>
            <a:pPr marL="895350" lvl="1" indent="-457200">
              <a:spcBef>
                <a:spcPts val="400"/>
              </a:spcBef>
              <a:buFont typeface="Arial" pitchFamily="34" charset="0"/>
              <a:buChar char="•"/>
            </a:pPr>
            <a:r>
              <a:rPr lang="sr-Latn-RS" altLang="en-US" dirty="0" smtClean="0"/>
              <a:t>Naivni algoritma koji bi isprobavao </a:t>
            </a:r>
          </a:p>
          <a:p>
            <a:pPr marL="438150" lvl="1" indent="0">
              <a:spcBef>
                <a:spcPts val="400"/>
              </a:spcBef>
              <a:buNone/>
            </a:pPr>
            <a:r>
              <a:rPr lang="sr-Latn-RS" altLang="en-US" dirty="0" smtClean="0"/>
              <a:t>      sve kombinacije pravila i činjenica</a:t>
            </a:r>
          </a:p>
          <a:p>
            <a:pPr marL="438150" lvl="1" indent="0">
              <a:spcBef>
                <a:spcPts val="400"/>
              </a:spcBef>
              <a:buNone/>
            </a:pPr>
            <a:r>
              <a:rPr lang="sr-Latn-RS" altLang="en-US" smtClean="0"/>
              <a:t>      bio </a:t>
            </a:r>
            <a:r>
              <a:rPr lang="sr-Latn-RS" altLang="en-US" dirty="0" smtClean="0"/>
              <a:t>bi eksponencijalne složenosti</a:t>
            </a:r>
            <a:endParaRPr lang="el-GR" altLang="en-US" dirty="0"/>
          </a:p>
          <a:p>
            <a:pPr marL="895350" lvl="1" indent="-457200">
              <a:spcBef>
                <a:spcPts val="400"/>
              </a:spcBef>
              <a:buFont typeface="Arial" pitchFamily="34" charset="0"/>
              <a:buChar char="•"/>
            </a:pPr>
            <a:endParaRPr lang="en-US" dirty="0" smtClean="0"/>
          </a:p>
        </p:txBody>
      </p:sp>
      <p:pic>
        <p:nvPicPr>
          <p:cNvPr id="5837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3924423"/>
            <a:ext cx="2476500"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43329869"/>
      </p:ext>
    </p:extLst>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RETE algoritam</a:t>
            </a:r>
            <a:endParaRPr lang="en-GB" dirty="0"/>
          </a:p>
        </p:txBody>
      </p:sp>
      <p:sp>
        <p:nvSpPr>
          <p:cNvPr id="3" name="Content Placeholder 2"/>
          <p:cNvSpPr>
            <a:spLocks noGrp="1"/>
          </p:cNvSpPr>
          <p:nvPr>
            <p:ph idx="1"/>
          </p:nvPr>
        </p:nvSpPr>
        <p:spPr/>
        <p:txBody>
          <a:bodyPr/>
          <a:lstStyle/>
          <a:p>
            <a:r>
              <a:rPr lang="sr-Latn-RS" dirty="0" smtClean="0"/>
              <a:t>Provera zadovoljenosti (m</a:t>
            </a:r>
            <a:r>
              <a:rPr lang="en-GB" dirty="0" err="1" smtClean="0"/>
              <a:t>atching</a:t>
            </a:r>
            <a:r>
              <a:rPr lang="sr-Latn-RS" dirty="0"/>
              <a:t>)</a:t>
            </a:r>
            <a:r>
              <a:rPr lang="sr-Latn-RS" dirty="0" smtClean="0"/>
              <a:t> činjenica za pravila u rule engine-ima</a:t>
            </a:r>
          </a:p>
          <a:p>
            <a:r>
              <a:rPr lang="sr-Latn-RS" b="1" dirty="0" smtClean="0"/>
              <a:t>Pravila</a:t>
            </a:r>
            <a:r>
              <a:rPr lang="sr-Latn-RS" dirty="0" smtClean="0"/>
              <a:t> su skup </a:t>
            </a:r>
            <a:r>
              <a:rPr lang="sr-Latn-RS" b="1" dirty="0" smtClean="0"/>
              <a:t>uslova</a:t>
            </a:r>
            <a:r>
              <a:rPr lang="sr-Latn-RS" dirty="0" smtClean="0"/>
              <a:t> i </a:t>
            </a:r>
            <a:r>
              <a:rPr lang="sr-Latn-RS" b="1" dirty="0" smtClean="0"/>
              <a:t>akcija</a:t>
            </a:r>
          </a:p>
          <a:p>
            <a:r>
              <a:rPr lang="sr-Latn-RS" b="1" dirty="0" smtClean="0"/>
              <a:t>Činjenica</a:t>
            </a:r>
            <a:r>
              <a:rPr lang="sr-Latn-RS" dirty="0" smtClean="0"/>
              <a:t> je vektor svojstava</a:t>
            </a:r>
            <a:endParaRPr lang="sr-Latn-RS" b="1" dirty="0" smtClean="0"/>
          </a:p>
          <a:p>
            <a:r>
              <a:rPr lang="sr-Latn-RS" dirty="0" smtClean="0"/>
              <a:t>Uslovi testiraju </a:t>
            </a:r>
            <a:r>
              <a:rPr lang="sr-Latn-RS" b="1" dirty="0" smtClean="0"/>
              <a:t>svojstva</a:t>
            </a:r>
            <a:r>
              <a:rPr lang="sr-Latn-RS" dirty="0" smtClean="0"/>
              <a:t> </a:t>
            </a:r>
            <a:r>
              <a:rPr lang="sr-Latn-RS" b="1" dirty="0" smtClean="0"/>
              <a:t>činjenica</a:t>
            </a:r>
            <a:endParaRPr lang="en-GB" dirty="0"/>
          </a:p>
        </p:txBody>
      </p:sp>
    </p:spTree>
    <p:extLst>
      <p:ext uri="{BB962C8B-B14F-4D97-AF65-F5344CB8AC3E}">
        <p14:creationId xmlns:p14="http://schemas.microsoft.com/office/powerpoint/2010/main" val="16719410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RETE algoritma</a:t>
            </a:r>
            <a:endParaRPr lang="en-GB" dirty="0"/>
          </a:p>
        </p:txBody>
      </p:sp>
      <p:sp>
        <p:nvSpPr>
          <p:cNvPr id="3" name="Content Placeholder 2"/>
          <p:cNvSpPr>
            <a:spLocks noGrp="1"/>
          </p:cNvSpPr>
          <p:nvPr>
            <p:ph idx="1"/>
          </p:nvPr>
        </p:nvSpPr>
        <p:spPr/>
        <p:txBody>
          <a:bodyPr/>
          <a:lstStyle/>
          <a:p>
            <a:r>
              <a:rPr lang="sr-Latn-RS" dirty="0" smtClean="0"/>
              <a:t>Smanjuje redundanciju kroz deljenje čvorova</a:t>
            </a:r>
          </a:p>
          <a:p>
            <a:r>
              <a:rPr lang="sr-Latn-RS" dirty="0" smtClean="0"/>
              <a:t>Čuva delimična zadovoljavanja uslova, čime se izbegava ponovna evaluacija kompletnih uslova za činjenice</a:t>
            </a:r>
          </a:p>
          <a:p>
            <a:r>
              <a:rPr lang="sr-Latn-RS" dirty="0" smtClean="0"/>
              <a:t>Na efikasan način rukuje činjenicama u memoriji</a:t>
            </a:r>
          </a:p>
          <a:p>
            <a:pPr marL="0" indent="0">
              <a:buNone/>
            </a:pPr>
            <a:endParaRPr lang="en-GB" dirty="0"/>
          </a:p>
        </p:txBody>
      </p:sp>
    </p:spTree>
    <p:extLst>
      <p:ext uri="{BB962C8B-B14F-4D97-AF65-F5344CB8AC3E}">
        <p14:creationId xmlns:p14="http://schemas.microsoft.com/office/powerpoint/2010/main" val="104150172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RETE mreža</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Rete lat. – </a:t>
            </a:r>
            <a:r>
              <a:rPr lang="sr-Latn-RS" dirty="0" smtClean="0"/>
              <a:t>mreža</a:t>
            </a:r>
            <a:endParaRPr lang="en-US" dirty="0" smtClean="0"/>
          </a:p>
          <a:p>
            <a:r>
              <a:rPr lang="en-US" dirty="0" smtClean="0"/>
              <a:t>Rete </a:t>
            </a:r>
            <a:r>
              <a:rPr lang="sr-Latn-RS" dirty="0"/>
              <a:t>su </a:t>
            </a:r>
            <a:r>
              <a:rPr lang="sr-Latn-RS" b="1" dirty="0" smtClean="0"/>
              <a:t>usmereni </a:t>
            </a:r>
            <a:r>
              <a:rPr lang="sr-Latn-RS" b="1" dirty="0"/>
              <a:t>aciklični grafovi</a:t>
            </a:r>
            <a:r>
              <a:rPr lang="sr-Latn-RS" dirty="0"/>
              <a:t> koji </a:t>
            </a:r>
            <a:r>
              <a:rPr lang="sr-Latn-RS" dirty="0" smtClean="0"/>
              <a:t>predstavljaju </a:t>
            </a:r>
            <a:r>
              <a:rPr lang="sr-Latn-RS" b="1" dirty="0"/>
              <a:t>skupove </a:t>
            </a:r>
            <a:r>
              <a:rPr lang="sr-Latn-RS" b="1" dirty="0" smtClean="0"/>
              <a:t>pravila</a:t>
            </a:r>
            <a:endParaRPr lang="sr-Latn-RS" b="1" dirty="0"/>
          </a:p>
          <a:p>
            <a:r>
              <a:rPr lang="sr-Latn-RS" dirty="0"/>
              <a:t>Predstavljaju se korišćenjem </a:t>
            </a:r>
            <a:r>
              <a:rPr lang="sr-Latn-RS" b="1" dirty="0"/>
              <a:t>mreže memorijskih objekata</a:t>
            </a:r>
            <a:r>
              <a:rPr lang="sr-Latn-RS" dirty="0"/>
              <a:t>.</a:t>
            </a:r>
          </a:p>
          <a:p>
            <a:r>
              <a:rPr lang="sr-Latn-RS" dirty="0" smtClean="0"/>
              <a:t>Činjenica </a:t>
            </a:r>
            <a:r>
              <a:rPr lang="sr-Latn-RS" dirty="0"/>
              <a:t>je n-torka </a:t>
            </a:r>
            <a:r>
              <a:rPr lang="sr-Latn-RS" dirty="0" smtClean="0"/>
              <a:t>svojstava</a:t>
            </a:r>
            <a:endParaRPr lang="sr-Latn-RS" dirty="0"/>
          </a:p>
          <a:p>
            <a:r>
              <a:rPr lang="sr-Latn-RS" dirty="0" smtClean="0"/>
              <a:t>Proveravaju da li atributi činjenica zadovoljavaju uslove pravila.</a:t>
            </a:r>
          </a:p>
          <a:p>
            <a:r>
              <a:rPr lang="sr-Latn-RS" dirty="0" smtClean="0"/>
              <a:t>Pravila koja zadaju developeri ili ekspreti dinamički se prevode u RETE mrežu.</a:t>
            </a:r>
          </a:p>
          <a:p>
            <a:r>
              <a:rPr lang="sr-Latn-RS" dirty="0" smtClean="0"/>
              <a:t>Za svaku činjenucu kreira se kreira se </a:t>
            </a:r>
            <a:r>
              <a:rPr lang="sr-Latn-RS" i="1" dirty="0" smtClean="0"/>
              <a:t>element radne memorije</a:t>
            </a:r>
            <a:r>
              <a:rPr lang="sr-Latn-RS" dirty="0" smtClean="0"/>
              <a:t> (WME) koji predstavlja tu činjenicu.</a:t>
            </a:r>
          </a:p>
          <a:p>
            <a:r>
              <a:rPr lang="sr-Latn-RS" dirty="0" smtClean="0"/>
              <a:t>Svaka činjenica (WME) ulazi u mrežu kroz korenski čvor mreže</a:t>
            </a:r>
          </a:p>
          <a:p>
            <a:pPr lvl="1"/>
            <a:r>
              <a:rPr lang="sr-Latn-RS" dirty="0" smtClean="0"/>
              <a:t>Korenski čvor prosleđuje činjenicu svojim child čvorovima</a:t>
            </a:r>
          </a:p>
          <a:p>
            <a:pPr lvl="1"/>
            <a:r>
              <a:rPr lang="sr-Latn-RS" dirty="0" smtClean="0"/>
              <a:t>Prolazi kroz neku od grana stabla (pri tome možda biva sačuvana za sledeće prolaze) dok ne stigne do nekog od krajnjih čvorova.</a:t>
            </a:r>
            <a:endParaRPr lang="sr-Latn-RS" dirty="0"/>
          </a:p>
          <a:p>
            <a:r>
              <a:rPr lang="sr-Latn-RS" dirty="0"/>
              <a:t>Funkcionišu kao tip relacionog procesora upita koji izvršava </a:t>
            </a:r>
            <a:r>
              <a:rPr lang="sr-Latn-RS" b="1" dirty="0"/>
              <a:t>operacije projekcije, selekcije i uslovnog objedinjavanja</a:t>
            </a:r>
            <a:r>
              <a:rPr lang="sr-Latn-RS" dirty="0"/>
              <a:t> nad </a:t>
            </a:r>
            <a:r>
              <a:rPr lang="sr-Latn-RS" dirty="0" smtClean="0"/>
              <a:t>činjenicama koje imaju proizvoljan broj svojstava</a:t>
            </a:r>
            <a:r>
              <a:rPr lang="en-US" dirty="0" smtClean="0"/>
              <a:t>.</a:t>
            </a:r>
            <a:endParaRPr lang="en-US" dirty="0"/>
          </a:p>
          <a:p>
            <a:endParaRPr lang="en-US" dirty="0"/>
          </a:p>
        </p:txBody>
      </p:sp>
    </p:spTree>
    <p:extLst>
      <p:ext uri="{BB962C8B-B14F-4D97-AF65-F5344CB8AC3E}">
        <p14:creationId xmlns:p14="http://schemas.microsoft.com/office/powerpoint/2010/main" val="192911997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Osnovna topografija Rete </a:t>
            </a:r>
            <a:r>
              <a:rPr lang="sr-Latn-RS" dirty="0" smtClean="0"/>
              <a:t>mreže: Alfa mreža</a:t>
            </a:r>
            <a:endParaRPr lang="en-US" dirty="0"/>
          </a:p>
        </p:txBody>
      </p:sp>
      <p:sp>
        <p:nvSpPr>
          <p:cNvPr id="3" name="Content Placeholder 2"/>
          <p:cNvSpPr>
            <a:spLocks noGrp="1"/>
          </p:cNvSpPr>
          <p:nvPr>
            <p:ph idx="1"/>
          </p:nvPr>
        </p:nvSpPr>
        <p:spPr>
          <a:xfrm>
            <a:off x="457200" y="1600200"/>
            <a:ext cx="8229600" cy="4876800"/>
          </a:xfrm>
        </p:spPr>
        <p:txBody>
          <a:bodyPr>
            <a:normAutofit fontScale="62500" lnSpcReduction="20000"/>
          </a:bodyPr>
          <a:lstStyle/>
          <a:p>
            <a:pPr marL="0" indent="0">
              <a:buNone/>
            </a:pPr>
            <a:endParaRPr lang="sr-Latn-RS" b="1" dirty="0" smtClean="0"/>
          </a:p>
          <a:p>
            <a:r>
              <a:rPr lang="sr-Latn-RS" dirty="0" smtClean="0"/>
              <a:t>Uslov koji se odnose na jednu činjenicu (skup svojstava).</a:t>
            </a:r>
          </a:p>
          <a:p>
            <a:r>
              <a:rPr lang="sr-Latn-RS" b="1" dirty="0" smtClean="0"/>
              <a:t>Alfa mreža</a:t>
            </a:r>
            <a:r>
              <a:rPr lang="sr-Latn-RS" dirty="0" smtClean="0"/>
              <a:t>: </a:t>
            </a:r>
            <a:r>
              <a:rPr lang="en-US" dirty="0" smtClean="0"/>
              <a:t>„</a:t>
            </a:r>
            <a:r>
              <a:rPr lang="sr-Latn-RS" dirty="0" smtClean="0"/>
              <a:t>Leva</a:t>
            </a:r>
            <a:r>
              <a:rPr lang="en-US" dirty="0" smtClean="0"/>
              <a:t>" </a:t>
            </a:r>
            <a:r>
              <a:rPr lang="en-US" dirty="0"/>
              <a:t>(</a:t>
            </a:r>
            <a:r>
              <a:rPr lang="en-US" i="1" dirty="0" smtClean="0"/>
              <a:t>al</a:t>
            </a:r>
            <a:r>
              <a:rPr lang="sr-Latn-RS" i="1" dirty="0" smtClean="0"/>
              <a:t>f</a:t>
            </a:r>
            <a:r>
              <a:rPr lang="en-US" i="1" dirty="0" smtClean="0"/>
              <a:t>a</a:t>
            </a:r>
            <a:r>
              <a:rPr lang="en-US" dirty="0"/>
              <a:t>) </a:t>
            </a:r>
            <a:r>
              <a:rPr lang="sr-Latn-RS" dirty="0" smtClean="0"/>
              <a:t>strana grafa čvorova formira </a:t>
            </a:r>
            <a:r>
              <a:rPr lang="sr-Latn-RS" b="1" dirty="0" smtClean="0"/>
              <a:t>diskriminacionu mrežu</a:t>
            </a:r>
            <a:r>
              <a:rPr lang="sr-Latn-RS" dirty="0" smtClean="0"/>
              <a:t> koja je odgovorna za </a:t>
            </a:r>
            <a:r>
              <a:rPr lang="sr-Latn-RS" b="1" dirty="0" smtClean="0"/>
              <a:t>odabir pojedinačnih elemenata radne memorije</a:t>
            </a:r>
            <a:r>
              <a:rPr lang="sr-Latn-RS" dirty="0" smtClean="0"/>
              <a:t> (WME), odnosno činjenica.</a:t>
            </a:r>
          </a:p>
          <a:p>
            <a:r>
              <a:rPr lang="sr-Latn-RS" dirty="0" smtClean="0"/>
              <a:t>Odabir je na bazi </a:t>
            </a:r>
            <a:r>
              <a:rPr lang="sr-Latn-RS" b="1" dirty="0" smtClean="0"/>
              <a:t>testova uslova koji uparuju atribute WME sa konstantnim vrednostima</a:t>
            </a:r>
            <a:r>
              <a:rPr lang="en-US" dirty="0" smtClean="0"/>
              <a:t>.  </a:t>
            </a:r>
            <a:endParaRPr lang="sr-Latn-RS" dirty="0" smtClean="0"/>
          </a:p>
          <a:p>
            <a:r>
              <a:rPr lang="sr-Latn-RS" b="1" dirty="0" smtClean="0"/>
              <a:t>Ako se ERM</a:t>
            </a:r>
            <a:r>
              <a:rPr lang="en-US" b="1" dirty="0" smtClean="0"/>
              <a:t> </a:t>
            </a:r>
            <a:r>
              <a:rPr lang="sr-Latn-RS" b="1" dirty="0" smtClean="0"/>
              <a:t>uspešno upari sa uslovima predstavljenim jednim čvorom, prosleđuje se sledećem čvoru.</a:t>
            </a:r>
          </a:p>
          <a:p>
            <a:r>
              <a:rPr lang="sr-Latn-RS" dirty="0" smtClean="0"/>
              <a:t>Svaka grana alfa mreže završava se alfa memorijom</a:t>
            </a:r>
          </a:p>
          <a:p>
            <a:r>
              <a:rPr lang="sr-Latn-RS" dirty="0" smtClean="0"/>
              <a:t>Alfa memorija čuva WME-ove (činjenice!) koje zadovoljavaju sve uslove predstavljene alfa čvorovima prođene grane afla mreže</a:t>
            </a:r>
          </a:p>
          <a:p>
            <a:r>
              <a:rPr lang="sr-Latn-RS" dirty="0" smtClean="0"/>
              <a:t>WME-ovi koji ne zadovoljavaju makar jedan uslov u grani alfa mreže ne čuvaju se u alfa memoriji te grane </a:t>
            </a:r>
          </a:p>
          <a:p>
            <a:r>
              <a:rPr lang="sr-Latn-RS" dirty="0"/>
              <a:t>S</a:t>
            </a:r>
            <a:r>
              <a:rPr lang="sr-Latn-RS" dirty="0" smtClean="0"/>
              <a:t>vi WME-ovi koji predstavljaju isti entitet prolaze istu granu alfa mreže</a:t>
            </a:r>
            <a:r>
              <a:rPr lang="en-US" dirty="0" smtClean="0"/>
              <a:t>.</a:t>
            </a:r>
            <a:endParaRPr lang="sr-Latn-RS" dirty="0" smtClean="0"/>
          </a:p>
          <a:p>
            <a:r>
              <a:rPr lang="sr-Latn-RS" dirty="0" smtClean="0"/>
              <a:t>Grane alfa mreže mogu se račvati da bi se izbegla uslovna redundancija</a:t>
            </a:r>
            <a:r>
              <a:rPr lang="en-US" dirty="0" smtClean="0"/>
              <a:t>.</a:t>
            </a:r>
            <a:endParaRPr lang="en-US" dirty="0"/>
          </a:p>
        </p:txBody>
      </p:sp>
    </p:spTree>
    <p:extLst>
      <p:ext uri="{BB962C8B-B14F-4D97-AF65-F5344CB8AC3E}">
        <p14:creationId xmlns:p14="http://schemas.microsoft.com/office/powerpoint/2010/main" val="108052085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Osnovna topografija Rete mreže: B</a:t>
            </a:r>
            <a:r>
              <a:rPr lang="sr-Latn-RS" dirty="0" smtClean="0"/>
              <a:t>eta </a:t>
            </a:r>
            <a:r>
              <a:rPr lang="sr-Latn-RS" dirty="0"/>
              <a:t>mreža</a:t>
            </a:r>
            <a:endParaRPr lang="en-US" dirty="0"/>
          </a:p>
        </p:txBody>
      </p:sp>
      <p:sp>
        <p:nvSpPr>
          <p:cNvPr id="3" name="Content Placeholder 2"/>
          <p:cNvSpPr>
            <a:spLocks noGrp="1"/>
          </p:cNvSpPr>
          <p:nvPr>
            <p:ph idx="1"/>
          </p:nvPr>
        </p:nvSpPr>
        <p:spPr/>
        <p:txBody>
          <a:bodyPr>
            <a:normAutofit fontScale="55000" lnSpcReduction="20000"/>
          </a:bodyPr>
          <a:lstStyle/>
          <a:p>
            <a:r>
              <a:rPr lang="sr-Latn-RS" dirty="0" smtClean="0"/>
              <a:t>Uslovi u kojima se objedinjuju činjenice.</a:t>
            </a:r>
          </a:p>
          <a:p>
            <a:r>
              <a:rPr lang="en-US" b="1" dirty="0" smtClean="0"/>
              <a:t>„</a:t>
            </a:r>
            <a:r>
              <a:rPr lang="sr-Latn-RS" b="1" dirty="0" smtClean="0"/>
              <a:t>Desna</a:t>
            </a:r>
            <a:r>
              <a:rPr lang="en-US" b="1" dirty="0" smtClean="0"/>
              <a:t>" </a:t>
            </a:r>
            <a:r>
              <a:rPr lang="en-US" b="1" dirty="0"/>
              <a:t>(</a:t>
            </a:r>
            <a:r>
              <a:rPr lang="en-US" b="1" i="1" dirty="0"/>
              <a:t>beta</a:t>
            </a:r>
            <a:r>
              <a:rPr lang="en-US" b="1" dirty="0"/>
              <a:t>) </a:t>
            </a:r>
            <a:r>
              <a:rPr lang="sr-Latn-RS" b="1" dirty="0" smtClean="0"/>
              <a:t>strana grafa</a:t>
            </a:r>
            <a:r>
              <a:rPr lang="sr-Latn-RS" dirty="0" smtClean="0"/>
              <a:t> prvenstveno </a:t>
            </a:r>
            <a:r>
              <a:rPr lang="sr-Latn-RS" b="1" dirty="0" smtClean="0"/>
              <a:t>izvršava objedinjavanje WME-ova</a:t>
            </a:r>
            <a:r>
              <a:rPr lang="sr-Latn-RS" dirty="0" smtClean="0"/>
              <a:t>. </a:t>
            </a:r>
          </a:p>
          <a:p>
            <a:r>
              <a:rPr lang="sr-Latn-RS" dirty="0" smtClean="0"/>
              <a:t>Opciona je. </a:t>
            </a:r>
          </a:p>
          <a:p>
            <a:r>
              <a:rPr lang="sr-Latn-RS" dirty="0" smtClean="0"/>
              <a:t>Sastoji se od </a:t>
            </a:r>
            <a:r>
              <a:rPr lang="sr-Latn-RS" b="1" dirty="0" smtClean="0"/>
              <a:t>čvorova sa 2 ulaza</a:t>
            </a:r>
            <a:r>
              <a:rPr lang="sr-Latn-RS" dirty="0" smtClean="0"/>
              <a:t>, gde svaki čvor ima  </a:t>
            </a:r>
            <a:r>
              <a:rPr lang="en-US" dirty="0"/>
              <a:t>"</a:t>
            </a:r>
            <a:r>
              <a:rPr lang="en-US" dirty="0" smtClean="0"/>
              <a:t>le</a:t>
            </a:r>
            <a:r>
              <a:rPr lang="sr-Latn-RS" dirty="0" smtClean="0"/>
              <a:t>vi</a:t>
            </a:r>
            <a:r>
              <a:rPr lang="en-US" dirty="0" smtClean="0"/>
              <a:t>" </a:t>
            </a:r>
            <a:r>
              <a:rPr lang="sr-Latn-RS" dirty="0" smtClean="0"/>
              <a:t>i</a:t>
            </a:r>
            <a:r>
              <a:rPr lang="en-US" dirty="0" smtClean="0"/>
              <a:t> „</a:t>
            </a:r>
            <a:r>
              <a:rPr lang="sr-Latn-RS" dirty="0" smtClean="0"/>
              <a:t>desni</a:t>
            </a:r>
            <a:r>
              <a:rPr lang="en-US" dirty="0" smtClean="0"/>
              <a:t>" </a:t>
            </a:r>
            <a:r>
              <a:rPr lang="sr-Latn-RS" dirty="0" smtClean="0"/>
              <a:t>ulaz</a:t>
            </a:r>
            <a:r>
              <a:rPr lang="en-US" dirty="0" smtClean="0"/>
              <a:t>. </a:t>
            </a:r>
            <a:endParaRPr lang="sr-Latn-RS" dirty="0" smtClean="0"/>
          </a:p>
          <a:p>
            <a:r>
              <a:rPr lang="sr-Latn-RS" dirty="0" smtClean="0"/>
              <a:t>Svaki beta čvor šalje izlaz na </a:t>
            </a:r>
            <a:r>
              <a:rPr lang="en-US" b="1" dirty="0" smtClean="0"/>
              <a:t>beta </a:t>
            </a:r>
            <a:r>
              <a:rPr lang="en-US" b="1" dirty="0" err="1" smtClean="0"/>
              <a:t>memor</a:t>
            </a:r>
            <a:r>
              <a:rPr lang="sr-Latn-RS" b="1" dirty="0" smtClean="0"/>
              <a:t>iju</a:t>
            </a:r>
            <a:r>
              <a:rPr lang="en-US" dirty="0" smtClean="0"/>
              <a:t>.</a:t>
            </a:r>
            <a:endParaRPr lang="en-US" dirty="0"/>
          </a:p>
          <a:p>
            <a:r>
              <a:rPr lang="en-US" dirty="0" smtClean="0"/>
              <a:t>Beta </a:t>
            </a:r>
            <a:r>
              <a:rPr lang="sr-Latn-RS" dirty="0" smtClean="0"/>
              <a:t>čvorovi obrađuju </a:t>
            </a:r>
            <a:r>
              <a:rPr lang="sr-Latn-RS" b="1" dirty="0" smtClean="0"/>
              <a:t>tokene</a:t>
            </a:r>
            <a:r>
              <a:rPr lang="sr-Latn-RS" dirty="0" smtClean="0"/>
              <a:t>.</a:t>
            </a:r>
            <a:r>
              <a:rPr lang="sr-Latn-RS" i="1" dirty="0" smtClean="0"/>
              <a:t> </a:t>
            </a:r>
          </a:p>
          <a:p>
            <a:r>
              <a:rPr lang="sr-Latn-RS" dirty="0" smtClean="0"/>
              <a:t>Jedan token iz alfa mreže u beta mrežu unosi jedan WME (činjenicu)</a:t>
            </a:r>
            <a:r>
              <a:rPr lang="en-US" dirty="0" smtClean="0"/>
              <a:t>.</a:t>
            </a:r>
            <a:endParaRPr lang="sr-Latn-RS" dirty="0" smtClean="0"/>
          </a:p>
          <a:p>
            <a:r>
              <a:rPr lang="sr-Latn-RS" dirty="0" smtClean="0"/>
              <a:t>Beta čvor može da kreira token koji sadrži listu WME-ova koji predstavlja delimični matching više činjenica (beta mreža objedinjuje WME-ove!).</a:t>
            </a:r>
          </a:p>
          <a:p>
            <a:r>
              <a:rPr lang="sr-Latn-RS" dirty="0" smtClean="0"/>
              <a:t>Taj token se:</a:t>
            </a:r>
          </a:p>
          <a:p>
            <a:pPr lvl="1"/>
            <a:r>
              <a:rPr lang="sr-Latn-RS" dirty="0" smtClean="0"/>
              <a:t>Smešta u beta memoriju (svaki beta čvor ima svoju memoriju)</a:t>
            </a:r>
          </a:p>
          <a:p>
            <a:pPr lvl="1"/>
            <a:r>
              <a:rPr lang="sr-Latn-RS" dirty="0" smtClean="0"/>
              <a:t>Prosleđuje dalje child čvorovima u beta mreži</a:t>
            </a:r>
          </a:p>
          <a:p>
            <a:r>
              <a:rPr lang="sr-Latn-RS" dirty="0" smtClean="0"/>
              <a:t>Token (lista WME-ova, činjenica) koji stigne do kraja mreže je potpuni match činjenice u tokenu sa uslovima jednog pravila.</a:t>
            </a:r>
          </a:p>
          <a:p>
            <a:r>
              <a:rPr lang="sr-Latn-RS" dirty="0" smtClean="0"/>
              <a:t>Za svaki token koji stigne do krajnjeg čvora će se aktivirati pravilo predstavljeno tom granom mreže.</a:t>
            </a:r>
          </a:p>
        </p:txBody>
      </p:sp>
    </p:spTree>
    <p:extLst>
      <p:ext uri="{BB962C8B-B14F-4D97-AF65-F5344CB8AC3E}">
        <p14:creationId xmlns:p14="http://schemas.microsoft.com/office/powerpoint/2010/main" val="30735911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Uspeh </a:t>
            </a:r>
            <a:r>
              <a:rPr lang="en-GB" dirty="0"/>
              <a:t>MACSYM</a:t>
            </a:r>
            <a:r>
              <a:rPr lang="sr-Latn-RS" dirty="0"/>
              <a:t>A</a:t>
            </a:r>
            <a:endParaRPr lang="en-GB" dirty="0"/>
          </a:p>
        </p:txBody>
      </p:sp>
      <p:sp>
        <p:nvSpPr>
          <p:cNvPr id="3" name="Content Placeholder 2"/>
          <p:cNvSpPr>
            <a:spLocks noGrp="1"/>
          </p:cNvSpPr>
          <p:nvPr>
            <p:ph idx="1"/>
          </p:nvPr>
        </p:nvSpPr>
        <p:spPr/>
        <p:txBody>
          <a:bodyPr>
            <a:normAutofit fontScale="70000" lnSpcReduction="20000"/>
          </a:bodyPr>
          <a:lstStyle/>
          <a:p>
            <a:r>
              <a:rPr lang="en-GB" dirty="0"/>
              <a:t>William </a:t>
            </a:r>
            <a:r>
              <a:rPr lang="en-GB" dirty="0" smtClean="0"/>
              <a:t>Martin</a:t>
            </a:r>
            <a:r>
              <a:rPr lang="sr-Latn-RS" dirty="0" smtClean="0"/>
              <a:t> (jedan od tvoraca MACSYMA-e)</a:t>
            </a:r>
            <a:r>
              <a:rPr lang="en-GB" dirty="0" smtClean="0"/>
              <a:t> </a:t>
            </a:r>
            <a:r>
              <a:rPr lang="sr-Latn-RS" dirty="0" smtClean="0"/>
              <a:t>je, na primeru </a:t>
            </a:r>
            <a:r>
              <a:rPr lang="en-GB" dirty="0" smtClean="0"/>
              <a:t>MACSYM</a:t>
            </a:r>
            <a:r>
              <a:rPr lang="sr-Latn-RS" dirty="0" smtClean="0"/>
              <a:t>A</a:t>
            </a:r>
            <a:r>
              <a:rPr lang="en-GB" dirty="0" smtClean="0"/>
              <a:t>-</a:t>
            </a:r>
            <a:r>
              <a:rPr lang="sr-Latn-RS" dirty="0" smtClean="0"/>
              <a:t>e identifikovao sledeće faktore koji utiču na uspešnost razvoja SBZ (</a:t>
            </a:r>
            <a:r>
              <a:rPr lang="sr-Latn-RS" b="1" dirty="0" smtClean="0"/>
              <a:t>faktori su poređani po važnosti!</a:t>
            </a:r>
            <a:r>
              <a:rPr lang="sr-Latn-RS" dirty="0" smtClean="0"/>
              <a:t>):</a:t>
            </a:r>
          </a:p>
          <a:p>
            <a:pPr lvl="1"/>
            <a:r>
              <a:rPr lang="sr-Latn-RS" b="1" dirty="0" smtClean="0"/>
              <a:t>Osnovne ideje</a:t>
            </a:r>
            <a:r>
              <a:rPr lang="sr-Latn-RS" dirty="0" smtClean="0"/>
              <a:t>: svaki SBZ bi treba da sadrži mali broj opštih osnovnih ideja</a:t>
            </a:r>
          </a:p>
          <a:p>
            <a:pPr lvl="2"/>
            <a:r>
              <a:rPr lang="sr-Latn-RS" dirty="0" smtClean="0"/>
              <a:t>Na primer korišćenje rekurzije ili analiziraj/rešavaj posebne slučajeve u SIN-u</a:t>
            </a:r>
          </a:p>
          <a:p>
            <a:pPr lvl="1"/>
            <a:r>
              <a:rPr lang="sr-Latn-RS" b="1" dirty="0" smtClean="0"/>
              <a:t>Trikovi</a:t>
            </a:r>
            <a:r>
              <a:rPr lang="sr-Latn-RS" dirty="0" smtClean="0"/>
              <a:t>: korišćenje tehnika koje su karakteristične za domen</a:t>
            </a:r>
          </a:p>
          <a:p>
            <a:pPr lvl="2"/>
            <a:r>
              <a:rPr lang="sr-Latn-RS" dirty="0" smtClean="0"/>
              <a:t>Na primer Rišov ili Euklidov algoritam</a:t>
            </a:r>
          </a:p>
          <a:p>
            <a:pPr lvl="1"/>
            <a:r>
              <a:rPr lang="sr-Latn-RS" b="1" dirty="0" smtClean="0"/>
              <a:t>Neizbežna inženjerska rešenja</a:t>
            </a:r>
            <a:r>
              <a:rPr lang="sr-Latn-RS" dirty="0" smtClean="0"/>
              <a:t>: dobar odabir neizbežnih inženjerskih rešenja koja doprinose uniformnosti i upotrebljivosti sistema</a:t>
            </a:r>
          </a:p>
          <a:p>
            <a:pPr lvl="2"/>
            <a:r>
              <a:rPr lang="sr-Latn-RS" dirty="0" smtClean="0"/>
              <a:t>Na primer prevođenje unarnog minusa u poseban izraz</a:t>
            </a:r>
          </a:p>
          <a:p>
            <a:pPr lvl="2"/>
            <a:r>
              <a:rPr lang="sr-Latn-RS" dirty="0" smtClean="0"/>
              <a:t>Ili odabir softverske arhitekture</a:t>
            </a:r>
          </a:p>
          <a:p>
            <a:pPr lvl="1"/>
            <a:r>
              <a:rPr lang="sr-Latn-RS" b="1" dirty="0" smtClean="0"/>
              <a:t>Manje bitna inženjerska rešenja</a:t>
            </a:r>
          </a:p>
        </p:txBody>
      </p:sp>
    </p:spTree>
    <p:extLst>
      <p:ext uri="{BB962C8B-B14F-4D97-AF65-F5344CB8AC3E}">
        <p14:creationId xmlns:p14="http://schemas.microsoft.com/office/powerpoint/2010/main" val="399556295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5"/>
          <p:cNvSpPr>
            <a:spLocks noGrp="1" noChangeArrowheads="1"/>
          </p:cNvSpPr>
          <p:nvPr>
            <p:ph type="title"/>
          </p:nvPr>
        </p:nvSpPr>
        <p:spPr>
          <a:xfrm>
            <a:off x="511206" y="24327"/>
            <a:ext cx="8229600" cy="1143000"/>
          </a:xfrm>
        </p:spPr>
        <p:txBody>
          <a:bodyPr/>
          <a:lstStyle/>
          <a:p>
            <a:r>
              <a:rPr lang="sr-Latn-RS" dirty="0" smtClean="0"/>
              <a:t>Osnovna topografija Rete mreže</a:t>
            </a:r>
            <a:endParaRPr lang="en-US" dirty="0" smtClean="0"/>
          </a:p>
        </p:txBody>
      </p:sp>
      <p:sp>
        <p:nvSpPr>
          <p:cNvPr id="5939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l" fontAlgn="base">
              <a:spcBef>
                <a:spcPct val="0"/>
              </a:spcBef>
              <a:spcAft>
                <a:spcPct val="0"/>
              </a:spcAft>
            </a:pPr>
            <a:fld id="{F1ECB086-1926-4119-9153-3B68E95BF21F}" type="slidenum">
              <a:rPr lang="en-US">
                <a:solidFill>
                  <a:srgbClr val="003399"/>
                </a:solidFill>
                <a:latin typeface="Arial" pitchFamily="34" charset="0"/>
                <a:ea typeface="ヒラギノ角ゴ ProN W3" charset="0"/>
                <a:cs typeface="Arial" pitchFamily="34" charset="0"/>
                <a:sym typeface="Arial" pitchFamily="34" charset="0"/>
              </a:rPr>
              <a:pPr algn="l" fontAlgn="base">
                <a:spcBef>
                  <a:spcPct val="0"/>
                </a:spcBef>
                <a:spcAft>
                  <a:spcPct val="0"/>
                </a:spcAft>
              </a:pPr>
              <a:t>70</a:t>
            </a:fld>
            <a:endParaRPr lang="en-US">
              <a:solidFill>
                <a:srgbClr val="003399"/>
              </a:solidFill>
              <a:latin typeface="Arial" pitchFamily="34" charset="0"/>
              <a:ea typeface="ヒラギノ角ゴ ProN W3" charset="0"/>
              <a:cs typeface="Arial" pitchFamily="34" charset="0"/>
              <a:sym typeface="Arial" pitchFamily="34" charset="0"/>
            </a:endParaRPr>
          </a:p>
        </p:txBody>
      </p:sp>
      <p:pic>
        <p:nvPicPr>
          <p:cNvPr id="5939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55490"/>
            <a:ext cx="7408069" cy="5181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9400" name="Rectangle 8"/>
          <p:cNvSpPr>
            <a:spLocks/>
          </p:cNvSpPr>
          <p:nvPr/>
        </p:nvSpPr>
        <p:spPr bwMode="auto">
          <a:xfrm>
            <a:off x="368300" y="6337300"/>
            <a:ext cx="4189413"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600" u="sng" dirty="0">
                <a:solidFill>
                  <a:srgbClr val="191919"/>
                </a:solidFill>
                <a:latin typeface="News Gothic MT" charset="0"/>
                <a:ea typeface="News Gothic MT" charset="0"/>
                <a:cs typeface="News Gothic MT" charset="0"/>
                <a:sym typeface="News Gothic MT" charset="0"/>
                <a:hlinkClick r:id="rId3"/>
              </a:rPr>
              <a:t>http://en.wikipedia.org/wiki/File:Rete.JPG</a:t>
            </a:r>
            <a:endParaRPr lang="en-US" sz="1600" u="sng" dirty="0">
              <a:solidFill>
                <a:srgbClr val="191919"/>
              </a:solidFill>
              <a:latin typeface="News Gothic MT" charset="0"/>
              <a:ea typeface="News Gothic MT" charset="0"/>
              <a:cs typeface="News Gothic MT" charset="0"/>
              <a:sym typeface="News Gothic MT" charset="0"/>
            </a:endParaRPr>
          </a:p>
        </p:txBody>
      </p:sp>
      <p:sp>
        <p:nvSpPr>
          <p:cNvPr id="59401" name="Text Box 9"/>
          <p:cNvSpPr txBox="1">
            <a:spLocks noChangeArrowheads="1"/>
          </p:cNvSpPr>
          <p:nvPr/>
        </p:nvSpPr>
        <p:spPr bwMode="auto">
          <a:xfrm>
            <a:off x="8774113" y="6532563"/>
            <a:ext cx="217487"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fld id="{707060B6-CC05-4DCD-B45B-79DD4E74D388}" type="slidenum">
              <a:rPr lang="en-US" sz="900" b="1">
                <a:solidFill>
                  <a:srgbClr val="003399"/>
                </a:solidFill>
                <a:latin typeface="Arial" pitchFamily="34" charset="0"/>
                <a:ea typeface="ヒラギノ角ゴ ProN W3" charset="0"/>
                <a:sym typeface="Arial" pitchFamily="34" charset="0"/>
              </a:rPr>
              <a:pPr algn="ctr"/>
              <a:t>70</a:t>
            </a:fld>
            <a:endParaRPr lang="en-US" sz="900" b="1">
              <a:solidFill>
                <a:srgbClr val="003399"/>
              </a:solidFill>
              <a:latin typeface="Arial" pitchFamily="34" charset="0"/>
              <a:ea typeface="ヒラギノ角ゴ ProN W3" charset="0"/>
              <a:sym typeface="Arial" pitchFamily="34" charset="0"/>
            </a:endParaRPr>
          </a:p>
        </p:txBody>
      </p:sp>
    </p:spTree>
    <p:extLst>
      <p:ext uri="{BB962C8B-B14F-4D97-AF65-F5344CB8AC3E}">
        <p14:creationId xmlns:p14="http://schemas.microsoft.com/office/powerpoint/2010/main" val="522130951"/>
      </p:ext>
    </p:extLst>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RETE algoritam</a:t>
            </a:r>
            <a:endParaRPr lang="en-US" dirty="0"/>
          </a:p>
        </p:txBody>
      </p:sp>
      <p:sp>
        <p:nvSpPr>
          <p:cNvPr id="3" name="Content Placeholder 2"/>
          <p:cNvSpPr>
            <a:spLocks noGrp="1"/>
          </p:cNvSpPr>
          <p:nvPr>
            <p:ph idx="1"/>
          </p:nvPr>
        </p:nvSpPr>
        <p:spPr/>
        <p:txBody>
          <a:bodyPr>
            <a:normAutofit/>
          </a:bodyPr>
          <a:lstStyle/>
          <a:p>
            <a:r>
              <a:rPr lang="sr-Latn-RS" dirty="0" smtClean="0"/>
              <a:t>Ono što smo mi pokazali je logički pogled na RETE  </a:t>
            </a:r>
          </a:p>
          <a:p>
            <a:r>
              <a:rPr lang="sr-Latn-RS" dirty="0" smtClean="0"/>
              <a:t>Odličan i vrlo detaljan opis RETE algoritma sa implementacijama postoji u </a:t>
            </a:r>
            <a:r>
              <a:rPr lang="en-US" dirty="0">
                <a:hlinkClick r:id="rId2"/>
              </a:rPr>
              <a:t>http://</a:t>
            </a:r>
            <a:r>
              <a:rPr lang="en-US" dirty="0" smtClean="0">
                <a:hlinkClick r:id="rId2"/>
              </a:rPr>
              <a:t>reports-archive.adm.cs.cmu.edu/anon/1995/CMU-CS-95-113.pdf</a:t>
            </a:r>
            <a:r>
              <a:rPr lang="sr-Latn-RS" dirty="0" smtClean="0"/>
              <a:t> </a:t>
            </a:r>
          </a:p>
          <a:p>
            <a:endParaRPr lang="en-US" dirty="0"/>
          </a:p>
        </p:txBody>
      </p:sp>
    </p:spTree>
    <p:extLst>
      <p:ext uri="{BB962C8B-B14F-4D97-AF65-F5344CB8AC3E}">
        <p14:creationId xmlns:p14="http://schemas.microsoft.com/office/powerpoint/2010/main" val="327619435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RETE </a:t>
            </a:r>
            <a:r>
              <a:rPr lang="en-GB" dirty="0" err="1" smtClean="0"/>
              <a:t>algoritam</a:t>
            </a:r>
            <a:r>
              <a:rPr lang="en-GB" dirty="0" smtClean="0"/>
              <a:t> primer</a:t>
            </a:r>
            <a:endParaRPr lang="en-GB" dirty="0"/>
          </a:p>
        </p:txBody>
      </p:sp>
      <p:sp>
        <p:nvSpPr>
          <p:cNvPr id="3" name="Content Placeholder 2"/>
          <p:cNvSpPr>
            <a:spLocks noGrp="1"/>
          </p:cNvSpPr>
          <p:nvPr>
            <p:ph idx="1"/>
          </p:nvPr>
        </p:nvSpPr>
        <p:spPr/>
        <p:txBody>
          <a:bodyPr>
            <a:normAutofit fontScale="70000" lnSpcReduction="20000"/>
          </a:bodyPr>
          <a:lstStyle/>
          <a:p>
            <a:r>
              <a:rPr lang="en-GB" dirty="0"/>
              <a:t>if award miles for last year or current year &gt; 25,000 then status = Silver</a:t>
            </a:r>
          </a:p>
          <a:p>
            <a:r>
              <a:rPr lang="en-GB" dirty="0"/>
              <a:t>if award miles for last year or current year &gt; 100,000 then status = Gold</a:t>
            </a:r>
          </a:p>
          <a:p>
            <a:r>
              <a:rPr lang="en-GB" dirty="0"/>
              <a:t>If flight is less than 500 miles then award 500 miles</a:t>
            </a:r>
          </a:p>
          <a:p>
            <a:r>
              <a:rPr lang="en-GB" dirty="0"/>
              <a:t>If flight is 500 miles or more then award flight miles</a:t>
            </a:r>
          </a:p>
          <a:p>
            <a:r>
              <a:rPr lang="en-GB" dirty="0"/>
              <a:t>if category is business or first then award 50% bonus miles</a:t>
            </a:r>
          </a:p>
          <a:p>
            <a:r>
              <a:rPr lang="en-GB" dirty="0"/>
              <a:t>if status is Gold and </a:t>
            </a:r>
            <a:r>
              <a:rPr lang="en-GB" dirty="0" smtClean="0"/>
              <a:t>airline</a:t>
            </a:r>
            <a:r>
              <a:rPr lang="sr-Latn-RS" dirty="0" smtClean="0"/>
              <a:t> is not</a:t>
            </a:r>
            <a:r>
              <a:rPr lang="en-GB" dirty="0" smtClean="0"/>
              <a:t> partner </a:t>
            </a:r>
            <a:r>
              <a:rPr lang="en-GB" dirty="0"/>
              <a:t>then award 100% bonus miles</a:t>
            </a:r>
          </a:p>
          <a:p>
            <a:r>
              <a:rPr lang="en-GB" dirty="0"/>
              <a:t>if status is Silver and airline is not partner then award 20% bonus miles</a:t>
            </a:r>
          </a:p>
          <a:p>
            <a:r>
              <a:rPr lang="en-GB" dirty="0"/>
              <a:t>if member signed up for 3-flights-for-5k-in-March and number of return flights in March 2011 = 3 then award 5,000 additional miles</a:t>
            </a:r>
          </a:p>
          <a:p>
            <a:r>
              <a:rPr lang="en-GB" dirty="0"/>
              <a:t>if status becomes Gold then award 8 upgrade </a:t>
            </a:r>
            <a:r>
              <a:rPr lang="en-GB" dirty="0" smtClean="0"/>
              <a:t>certificates</a:t>
            </a:r>
            <a:endParaRPr lang="en-GB" dirty="0"/>
          </a:p>
        </p:txBody>
      </p:sp>
    </p:spTree>
    <p:extLst>
      <p:ext uri="{BB962C8B-B14F-4D97-AF65-F5344CB8AC3E}">
        <p14:creationId xmlns:p14="http://schemas.microsoft.com/office/powerpoint/2010/main" val="42778382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Alfa </a:t>
            </a:r>
            <a:r>
              <a:rPr lang="sr-Latn-RS" dirty="0" smtClean="0"/>
              <a:t>čvorovi</a:t>
            </a:r>
            <a:endParaRPr lang="en-GB" dirty="0"/>
          </a:p>
        </p:txBody>
      </p:sp>
      <p:pic>
        <p:nvPicPr>
          <p:cNvPr id="2050" name="Picture 2" descr="Rete - Alpha No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743200"/>
            <a:ext cx="8534400" cy="2227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98439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Uslovi</a:t>
            </a:r>
            <a:endParaRPr lang="en-GB" dirty="0"/>
          </a:p>
        </p:txBody>
      </p:sp>
      <p:pic>
        <p:nvPicPr>
          <p:cNvPr id="3074" name="Picture 2" descr="Rete - Discrimination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19605"/>
            <a:ext cx="8686800" cy="3161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69048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B</a:t>
            </a:r>
            <a:r>
              <a:rPr lang="sr-Latn-RS" dirty="0" smtClean="0"/>
              <a:t>eta čvorovi (spojevi)</a:t>
            </a:r>
            <a:endParaRPr lang="en-GB" dirty="0"/>
          </a:p>
        </p:txBody>
      </p:sp>
      <p:pic>
        <p:nvPicPr>
          <p:cNvPr id="4098" name="Picture 2" descr="Rete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37" y="1219200"/>
            <a:ext cx="8692863" cy="557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10093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Primer</a:t>
            </a:r>
            <a:endParaRPr lang="en-GB" dirty="0"/>
          </a:p>
        </p:txBody>
      </p:sp>
      <p:sp>
        <p:nvSpPr>
          <p:cNvPr id="3" name="Content Placeholder 2"/>
          <p:cNvSpPr>
            <a:spLocks noGrp="1"/>
          </p:cNvSpPr>
          <p:nvPr>
            <p:ph idx="1"/>
          </p:nvPr>
        </p:nvSpPr>
        <p:spPr/>
        <p:txBody>
          <a:bodyPr/>
          <a:lstStyle/>
          <a:p>
            <a:r>
              <a:rPr lang="en-GB" dirty="0"/>
              <a:t>Joe </a:t>
            </a:r>
            <a:r>
              <a:rPr lang="sr-Latn-RS" dirty="0" smtClean="0"/>
              <a:t>putuje iz Vašingtona u San Francisko</a:t>
            </a:r>
            <a:r>
              <a:rPr lang="en-GB" dirty="0" smtClean="0"/>
              <a:t>.</a:t>
            </a:r>
            <a:r>
              <a:rPr lang="en-GB" dirty="0"/>
              <a:t> </a:t>
            </a:r>
            <a:endParaRPr lang="sr-Latn-RS" dirty="0" smtClean="0"/>
          </a:p>
          <a:p>
            <a:r>
              <a:rPr lang="sr-Latn-RS" dirty="0" smtClean="0"/>
              <a:t>Let je </a:t>
            </a:r>
            <a:r>
              <a:rPr lang="en-GB" dirty="0" smtClean="0"/>
              <a:t>2,419 </a:t>
            </a:r>
            <a:r>
              <a:rPr lang="sr-Latn-RS" dirty="0" smtClean="0"/>
              <a:t>milja</a:t>
            </a:r>
            <a:r>
              <a:rPr lang="en-GB" dirty="0" smtClean="0"/>
              <a:t>.</a:t>
            </a:r>
            <a:r>
              <a:rPr lang="en-GB" dirty="0"/>
              <a:t> </a:t>
            </a:r>
            <a:endParaRPr lang="sr-Latn-RS" dirty="0" smtClean="0"/>
          </a:p>
          <a:p>
            <a:r>
              <a:rPr lang="sr-Latn-RS" dirty="0" smtClean="0"/>
              <a:t>Joe je već prešao </a:t>
            </a:r>
            <a:r>
              <a:rPr lang="en-GB" dirty="0" smtClean="0"/>
              <a:t>150k </a:t>
            </a:r>
            <a:r>
              <a:rPr lang="sr-Latn-RS" dirty="0" smtClean="0"/>
              <a:t>milja.</a:t>
            </a:r>
          </a:p>
        </p:txBody>
      </p:sp>
    </p:spTree>
    <p:extLst>
      <p:ext uri="{BB962C8B-B14F-4D97-AF65-F5344CB8AC3E}">
        <p14:creationId xmlns:p14="http://schemas.microsoft.com/office/powerpoint/2010/main" val="243870576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RETE ciklus: evaluacija</a:t>
            </a:r>
            <a:endParaRPr lang="en-GB" dirty="0"/>
          </a:p>
        </p:txBody>
      </p:sp>
      <p:sp>
        <p:nvSpPr>
          <p:cNvPr id="3" name="Content Placeholder 2"/>
          <p:cNvSpPr>
            <a:spLocks noGrp="1"/>
          </p:cNvSpPr>
          <p:nvPr>
            <p:ph idx="1"/>
          </p:nvPr>
        </p:nvSpPr>
        <p:spPr/>
        <p:txBody>
          <a:bodyPr/>
          <a:lstStyle/>
          <a:p>
            <a:r>
              <a:rPr lang="sr-Latn-RS" dirty="0" smtClean="0"/>
              <a:t>Account alfa čvor Joe:</a:t>
            </a:r>
          </a:p>
          <a:p>
            <a:pPr lvl="1"/>
            <a:r>
              <a:rPr lang="sr-Latn-RS" dirty="0" smtClean="0"/>
              <a:t> Već je prešao preko 150k milja -&gt; Status GOLD (dodato u agendu)</a:t>
            </a:r>
          </a:p>
          <a:p>
            <a:r>
              <a:rPr lang="sr-Latn-RS" dirty="0" smtClean="0"/>
              <a:t>Flight alfa čvor Let Vašington – San Francisko:</a:t>
            </a:r>
          </a:p>
          <a:p>
            <a:pPr lvl="1"/>
            <a:r>
              <a:rPr lang="sr-Latn-RS" dirty="0" smtClean="0"/>
              <a:t>Više od 500 milja -&gt; dodeli besplatne milje </a:t>
            </a:r>
            <a:r>
              <a:rPr lang="sr-Latn-RS" dirty="0"/>
              <a:t>(dodato u agendu)</a:t>
            </a:r>
            <a:endParaRPr lang="sr-Latn-RS" dirty="0" smtClean="0"/>
          </a:p>
          <a:p>
            <a:pPr lvl="1"/>
            <a:r>
              <a:rPr lang="sr-Latn-RS" dirty="0" smtClean="0"/>
              <a:t>Nije partnerski </a:t>
            </a:r>
            <a:r>
              <a:rPr lang="sr-Latn-RS" dirty="0" smtClean="0"/>
              <a:t>let</a:t>
            </a:r>
            <a:r>
              <a:rPr lang="en-GB" dirty="0" smtClean="0"/>
              <a:t> (</a:t>
            </a:r>
            <a:r>
              <a:rPr lang="en-GB" dirty="0" err="1" smtClean="0"/>
              <a:t>dodato</a:t>
            </a:r>
            <a:r>
              <a:rPr lang="en-GB" dirty="0" smtClean="0"/>
              <a:t> u </a:t>
            </a:r>
            <a:r>
              <a:rPr lang="en-GB" dirty="0" err="1" smtClean="0"/>
              <a:t>agendu</a:t>
            </a:r>
            <a:r>
              <a:rPr lang="en-GB" dirty="0" smtClean="0"/>
              <a:t>)</a:t>
            </a:r>
            <a:endParaRPr lang="sr-Latn-RS" dirty="0" smtClean="0"/>
          </a:p>
          <a:p>
            <a:pPr lvl="1"/>
            <a:endParaRPr lang="en-GB" dirty="0"/>
          </a:p>
        </p:txBody>
      </p:sp>
    </p:spTree>
    <p:extLst>
      <p:ext uri="{BB962C8B-B14F-4D97-AF65-F5344CB8AC3E}">
        <p14:creationId xmlns:p14="http://schemas.microsoft.com/office/powerpoint/2010/main" val="428143747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RETE ciklus: evaluacija</a:t>
            </a:r>
            <a:endParaRPr lang="en-GB" dirty="0"/>
          </a:p>
        </p:txBody>
      </p:sp>
      <p:pic>
        <p:nvPicPr>
          <p:cNvPr id="5122" name="Picture 2" descr="Rete - Propa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8051889" cy="5563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61288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RETE ciklus: izvršavanje</a:t>
            </a:r>
            <a:endParaRPr lang="en-GB" dirty="0"/>
          </a:p>
        </p:txBody>
      </p:sp>
      <p:sp>
        <p:nvSpPr>
          <p:cNvPr id="3" name="Content Placeholder 2"/>
          <p:cNvSpPr>
            <a:spLocks noGrp="1"/>
          </p:cNvSpPr>
          <p:nvPr>
            <p:ph idx="1"/>
          </p:nvPr>
        </p:nvSpPr>
        <p:spPr/>
        <p:txBody>
          <a:bodyPr>
            <a:normAutofit lnSpcReduction="10000"/>
          </a:bodyPr>
          <a:lstStyle/>
          <a:p>
            <a:r>
              <a:rPr lang="sr-Latn-RS" dirty="0" smtClean="0"/>
              <a:t>Sva pravila za koja su uslovi ispunjeni trebaju da se izvrše</a:t>
            </a:r>
          </a:p>
          <a:p>
            <a:r>
              <a:rPr lang="sr-Latn-RS" dirty="0" smtClean="0"/>
              <a:t>Pravila se sortiraju u agendi prema prioritetu i izvršavaju prema prioritetu, čime se izbegavaju konflikti</a:t>
            </a:r>
          </a:p>
          <a:p>
            <a:r>
              <a:rPr lang="sr-Latn-RS" dirty="0" smtClean="0"/>
              <a:t>Pravila:</a:t>
            </a:r>
          </a:p>
          <a:p>
            <a:pPr lvl="1"/>
            <a:r>
              <a:rPr lang="sr-Latn-RS" dirty="0" smtClean="0"/>
              <a:t>GOLD status – postavi se za nalog</a:t>
            </a:r>
          </a:p>
          <a:p>
            <a:pPr lvl="1"/>
            <a:r>
              <a:rPr lang="sr-Latn-RS" dirty="0" smtClean="0"/>
              <a:t>Dodeljivanje milja – Joe sada ima 152.419 milja na svom nalogu</a:t>
            </a:r>
            <a:endParaRPr lang="en-GB" dirty="0"/>
          </a:p>
        </p:txBody>
      </p:sp>
    </p:spTree>
    <p:extLst>
      <p:ext uri="{BB962C8B-B14F-4D97-AF65-F5344CB8AC3E}">
        <p14:creationId xmlns:p14="http://schemas.microsoft.com/office/powerpoint/2010/main" val="3592467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DENDRA</a:t>
            </a:r>
            <a:r>
              <a:rPr lang="sr-Latn-RS" dirty="0" smtClean="0"/>
              <a:t>L</a:t>
            </a:r>
            <a:endParaRPr lang="en-GB" dirty="0"/>
          </a:p>
        </p:txBody>
      </p:sp>
      <p:sp>
        <p:nvSpPr>
          <p:cNvPr id="3" name="Content Placeholder 2"/>
          <p:cNvSpPr>
            <a:spLocks noGrp="1"/>
          </p:cNvSpPr>
          <p:nvPr>
            <p:ph idx="1"/>
          </p:nvPr>
        </p:nvSpPr>
        <p:spPr>
          <a:xfrm>
            <a:off x="457200" y="1600201"/>
            <a:ext cx="8229600" cy="1600200"/>
          </a:xfrm>
        </p:spPr>
        <p:txBody>
          <a:bodyPr>
            <a:normAutofit fontScale="92500" lnSpcReduction="20000"/>
          </a:bodyPr>
          <a:lstStyle/>
          <a:p>
            <a:r>
              <a:rPr lang="sr-Latn-RS" dirty="0" smtClean="0"/>
              <a:t>Identifikovanje trodimenzionalne strukture (</a:t>
            </a:r>
            <a:r>
              <a:rPr lang="en-GB" dirty="0" err="1" smtClean="0"/>
              <a:t>prostornih</a:t>
            </a:r>
            <a:r>
              <a:rPr lang="en-GB" dirty="0" smtClean="0"/>
              <a:t> </a:t>
            </a:r>
            <a:r>
              <a:rPr lang="sr-Latn-RS" dirty="0" smtClean="0"/>
              <a:t>izomera) hemijskog jedinjenja na osnovu masene spektroskopije i iz NMR podataka.</a:t>
            </a:r>
            <a:endParaRPr lang="en-GB" dirty="0"/>
          </a:p>
        </p:txBody>
      </p:sp>
      <p:pic>
        <p:nvPicPr>
          <p:cNvPr id="1027" name="Picture 3" descr="C:\Users\milansegedinac\Downloads\cocaine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467099"/>
            <a:ext cx="4381500" cy="244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87547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Ponavljanje RETE ciklusa: evaluacija</a:t>
            </a:r>
            <a:endParaRPr lang="en-GB" dirty="0"/>
          </a:p>
        </p:txBody>
      </p:sp>
      <p:pic>
        <p:nvPicPr>
          <p:cNvPr id="6146" name="Picture 2" descr="Rete - Execute and Propa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43000"/>
            <a:ext cx="7696200" cy="5471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53239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RETE algoritam - proširivanje</a:t>
            </a:r>
            <a:endParaRPr lang="en-GB" dirty="0"/>
          </a:p>
        </p:txBody>
      </p:sp>
      <p:sp>
        <p:nvSpPr>
          <p:cNvPr id="3" name="Content Placeholder 2"/>
          <p:cNvSpPr>
            <a:spLocks noGrp="1"/>
          </p:cNvSpPr>
          <p:nvPr>
            <p:ph idx="1"/>
          </p:nvPr>
        </p:nvSpPr>
        <p:spPr/>
        <p:txBody>
          <a:bodyPr>
            <a:normAutofit/>
          </a:bodyPr>
          <a:lstStyle/>
          <a:p>
            <a:r>
              <a:rPr lang="sr-Latn-RS" dirty="0" smtClean="0"/>
              <a:t>Proširivanje RETE mreže bazira se na ponovnom korišćenju postojećih pravila</a:t>
            </a:r>
          </a:p>
          <a:p>
            <a:r>
              <a:rPr lang="sr-Latn-RS" dirty="0" smtClean="0"/>
              <a:t>U poslednjih 40 godina nije bilo supstancijalnog pomaka u algoritmima koji se koriste u rule based sistemima</a:t>
            </a:r>
          </a:p>
          <a:p>
            <a:pPr lvl="1"/>
            <a:r>
              <a:rPr lang="sr-Latn-RS" dirty="0" smtClean="0"/>
              <a:t>Većina savremenih rule based sistema koristi neku varijantu RETE algoritma</a:t>
            </a:r>
          </a:p>
          <a:p>
            <a:pPr lvl="2"/>
            <a:r>
              <a:rPr lang="sr-Latn-RS" dirty="0" smtClean="0"/>
              <a:t>Rete II, Rete III, Rete-NT je predložio Forgy, ali nisu javno dostupni </a:t>
            </a:r>
            <a:endParaRPr lang="en-GB" dirty="0"/>
          </a:p>
        </p:txBody>
      </p:sp>
    </p:spTree>
    <p:extLst>
      <p:ext uri="{BB962C8B-B14F-4D97-AF65-F5344CB8AC3E}">
        <p14:creationId xmlns:p14="http://schemas.microsoft.com/office/powerpoint/2010/main" val="234127871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Prednosti </a:t>
            </a:r>
            <a:r>
              <a:rPr lang="en-US" dirty="0"/>
              <a:t>ES</a:t>
            </a:r>
            <a:r>
              <a:rPr lang="sr-Latn-RS" dirty="0"/>
              <a:t> </a:t>
            </a:r>
            <a:r>
              <a:rPr lang="sr-Latn-RS" dirty="0" smtClean="0"/>
              <a:t>baziranih </a:t>
            </a:r>
            <a:r>
              <a:rPr lang="sr-Latn-RS" dirty="0"/>
              <a:t>na pravilima</a:t>
            </a:r>
            <a:r>
              <a:rPr lang="sr-Latn-RS" dirty="0" smtClean="0"/>
              <a:t> </a:t>
            </a:r>
            <a:endParaRPr lang="en-GB" dirty="0"/>
          </a:p>
        </p:txBody>
      </p:sp>
      <p:sp>
        <p:nvSpPr>
          <p:cNvPr id="3" name="Content Placeholder 2"/>
          <p:cNvSpPr>
            <a:spLocks noGrp="1"/>
          </p:cNvSpPr>
          <p:nvPr>
            <p:ph idx="1"/>
          </p:nvPr>
        </p:nvSpPr>
        <p:spPr/>
        <p:txBody>
          <a:bodyPr>
            <a:normAutofit fontScale="85000" lnSpcReduction="20000"/>
          </a:bodyPr>
          <a:lstStyle/>
          <a:p>
            <a:r>
              <a:rPr lang="sr-Latn-RS" dirty="0" smtClean="0"/>
              <a:t>Prirodna reprezentacija znanja</a:t>
            </a:r>
          </a:p>
          <a:p>
            <a:pPr lvl="1"/>
            <a:r>
              <a:rPr lang="sr-Latn-RS" dirty="0" smtClean="0"/>
              <a:t>Eksperti često svoje znanje iskazuju upravo u obliku pravila</a:t>
            </a:r>
          </a:p>
          <a:p>
            <a:r>
              <a:rPr lang="sr-Latn-RS" dirty="0" smtClean="0"/>
              <a:t>Uniformna struktura</a:t>
            </a:r>
          </a:p>
          <a:p>
            <a:pPr lvl="1"/>
            <a:r>
              <a:rPr lang="sr-Latn-RS" dirty="0" smtClean="0"/>
              <a:t>Sva pravila imaju oblik IF-THEN</a:t>
            </a:r>
          </a:p>
          <a:p>
            <a:r>
              <a:rPr lang="sr-Latn-RS" dirty="0" smtClean="0"/>
              <a:t>Razdvajanje znanja od rezonovanja</a:t>
            </a:r>
          </a:p>
          <a:p>
            <a:pPr lvl="1"/>
            <a:r>
              <a:rPr lang="sr-Latn-RS" dirty="0" smtClean="0"/>
              <a:t>Pojednostavljuje održavanje baze znanja</a:t>
            </a:r>
          </a:p>
          <a:p>
            <a:pPr lvl="1"/>
            <a:r>
              <a:rPr lang="sr-Latn-RS" dirty="0" smtClean="0"/>
              <a:t>Omogućuje da različite aplikacije mogu da koriste isti shell</a:t>
            </a:r>
          </a:p>
          <a:p>
            <a:pPr lvl="1"/>
            <a:r>
              <a:rPr lang="sr-Latn-RS" dirty="0" smtClean="0"/>
              <a:t>Omogućuje da se ista baza znanja može koristiti sa različitim tehnikama zaključivanja</a:t>
            </a:r>
          </a:p>
          <a:p>
            <a:r>
              <a:rPr lang="sr-Latn-RS" dirty="0" smtClean="0"/>
              <a:t>Nepotpuna i neprecizna znanja</a:t>
            </a:r>
          </a:p>
          <a:p>
            <a:pPr lvl="1"/>
            <a:r>
              <a:rPr lang="sr-Latn-RS" dirty="0" smtClean="0"/>
              <a:t>ES bazirani na pravilima najčešće omogućuju predstavljanje i korišćenje nepotpunih i nepreciznih znanja</a:t>
            </a:r>
          </a:p>
        </p:txBody>
      </p:sp>
    </p:spTree>
    <p:extLst>
      <p:ext uri="{BB962C8B-B14F-4D97-AF65-F5344CB8AC3E}">
        <p14:creationId xmlns:p14="http://schemas.microsoft.com/office/powerpoint/2010/main" val="224788353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Nedostaci </a:t>
            </a:r>
            <a:r>
              <a:rPr lang="en-US" dirty="0"/>
              <a:t>ES</a:t>
            </a:r>
            <a:r>
              <a:rPr lang="sr-Latn-RS" dirty="0"/>
              <a:t> baziranih na pravilima</a:t>
            </a:r>
            <a:endParaRPr lang="en-GB" dirty="0"/>
          </a:p>
        </p:txBody>
      </p:sp>
      <p:sp>
        <p:nvSpPr>
          <p:cNvPr id="3" name="Content Placeholder 2"/>
          <p:cNvSpPr>
            <a:spLocks noGrp="1"/>
          </p:cNvSpPr>
          <p:nvPr>
            <p:ph idx="1"/>
          </p:nvPr>
        </p:nvSpPr>
        <p:spPr/>
        <p:txBody>
          <a:bodyPr>
            <a:normAutofit fontScale="85000" lnSpcReduction="20000"/>
          </a:bodyPr>
          <a:lstStyle/>
          <a:p>
            <a:r>
              <a:rPr lang="sr-Latn-RS" dirty="0" smtClean="0"/>
              <a:t>Nejasna veza između pravila</a:t>
            </a:r>
          </a:p>
          <a:p>
            <a:pPr lvl="1"/>
            <a:r>
              <a:rPr lang="sr-Latn-RS" dirty="0" smtClean="0"/>
              <a:t>Teško je ustanoviti kako pojedinačno pravilo učestvuje u celokupnoj strategiji</a:t>
            </a:r>
          </a:p>
          <a:p>
            <a:r>
              <a:rPr lang="sr-Latn-RS" dirty="0" smtClean="0"/>
              <a:t>Neefikasne strategije pretrage pravila</a:t>
            </a:r>
          </a:p>
          <a:p>
            <a:pPr lvl="1"/>
            <a:r>
              <a:rPr lang="sr-Latn-RS" dirty="0" smtClean="0"/>
              <a:t>U slučajevima u kojima je baza znanja velika (preko 100 pravila) ES ume da bude spor jer se pretražuje čitava baza znanja u svakom ciklusu</a:t>
            </a:r>
          </a:p>
          <a:p>
            <a:pPr lvl="1"/>
            <a:r>
              <a:rPr lang="sr-Latn-RS" dirty="0" smtClean="0"/>
              <a:t>Posledica: veliki sistemi bazirani na pravilima mogu da budu neadekvatni za real-time aplikacije</a:t>
            </a:r>
          </a:p>
          <a:p>
            <a:r>
              <a:rPr lang="sr-Latn-RS" dirty="0" smtClean="0"/>
              <a:t>Nemogućnost učenja</a:t>
            </a:r>
          </a:p>
          <a:p>
            <a:pPr lvl="1"/>
            <a:r>
              <a:rPr lang="sr-Latn-RS" dirty="0" smtClean="0"/>
              <a:t>Proširivanje baze znanja je posao inženjerstva znanja, retko je podržana mogućnost samo-učenja</a:t>
            </a:r>
            <a:endParaRPr lang="en-GB" dirty="0"/>
          </a:p>
        </p:txBody>
      </p:sp>
    </p:spTree>
    <p:extLst>
      <p:ext uri="{BB962C8B-B14F-4D97-AF65-F5344CB8AC3E}">
        <p14:creationId xmlns:p14="http://schemas.microsoft.com/office/powerpoint/2010/main" val="126702621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l" fontAlgn="base">
              <a:spcBef>
                <a:spcPct val="0"/>
              </a:spcBef>
              <a:spcAft>
                <a:spcPct val="0"/>
              </a:spcAft>
            </a:pPr>
            <a:fld id="{36F8D44D-6B8E-4156-91BC-515166753C64}" type="slidenum">
              <a:rPr lang="en-US">
                <a:solidFill>
                  <a:srgbClr val="003399"/>
                </a:solidFill>
                <a:latin typeface="Arial" pitchFamily="34" charset="0"/>
                <a:ea typeface="ヒラギノ角ゴ ProN W3" charset="0"/>
                <a:cs typeface="Arial" pitchFamily="34" charset="0"/>
                <a:sym typeface="Arial" pitchFamily="34" charset="0"/>
              </a:rPr>
              <a:pPr algn="l" fontAlgn="base">
                <a:spcBef>
                  <a:spcPct val="0"/>
                </a:spcBef>
                <a:spcAft>
                  <a:spcPct val="0"/>
                </a:spcAft>
              </a:pPr>
              <a:t>84</a:t>
            </a:fld>
            <a:endParaRPr lang="en-US">
              <a:solidFill>
                <a:srgbClr val="003399"/>
              </a:solidFill>
              <a:latin typeface="Arial" pitchFamily="34" charset="0"/>
              <a:ea typeface="ヒラギノ角ゴ ProN W3" charset="0"/>
              <a:cs typeface="Arial" pitchFamily="34" charset="0"/>
              <a:sym typeface="Arial" pitchFamily="34" charset="0"/>
            </a:endParaRPr>
          </a:p>
        </p:txBody>
      </p:sp>
      <p:sp>
        <p:nvSpPr>
          <p:cNvPr id="45061" name="Rectangle 5"/>
          <p:cNvSpPr>
            <a:spLocks noGrp="1" noChangeArrowheads="1"/>
          </p:cNvSpPr>
          <p:nvPr>
            <p:ph type="title"/>
          </p:nvPr>
        </p:nvSpPr>
        <p:spPr/>
        <p:txBody>
          <a:bodyPr/>
          <a:lstStyle/>
          <a:p>
            <a:r>
              <a:rPr lang="sr-Latn-RS" dirty="0" smtClean="0"/>
              <a:t>SBZ alati</a:t>
            </a:r>
            <a:endParaRPr lang="en-US" dirty="0" smtClean="0"/>
          </a:p>
        </p:txBody>
      </p:sp>
      <p:sp>
        <p:nvSpPr>
          <p:cNvPr id="45062" name="Rectangle 6"/>
          <p:cNvSpPr>
            <a:spLocks noGrp="1" noChangeArrowheads="1"/>
          </p:cNvSpPr>
          <p:nvPr>
            <p:ph type="body" idx="1"/>
          </p:nvPr>
        </p:nvSpPr>
        <p:spPr/>
        <p:txBody>
          <a:bodyPr/>
          <a:lstStyle/>
          <a:p>
            <a:pPr>
              <a:spcBef>
                <a:spcPct val="0"/>
              </a:spcBef>
            </a:pPr>
            <a:r>
              <a:rPr lang="sr-Latn-RS" sz="1800" dirty="0" smtClean="0"/>
              <a:t>SBZ jezici</a:t>
            </a:r>
            <a:endParaRPr lang="en-US" sz="1800" dirty="0" smtClean="0"/>
          </a:p>
          <a:p>
            <a:pPr marL="685800" lvl="1">
              <a:spcBef>
                <a:spcPts val="488"/>
              </a:spcBef>
            </a:pPr>
            <a:r>
              <a:rPr lang="sr-Latn-RS" sz="1600" dirty="0" smtClean="0"/>
              <a:t>Jezici visokog nivoa posebno dizajnirani za predstavljanje znanja i rezonovanje</a:t>
            </a:r>
            <a:endParaRPr lang="en-US" sz="1600" dirty="0" smtClean="0"/>
          </a:p>
          <a:p>
            <a:pPr marL="685800" lvl="1">
              <a:spcBef>
                <a:spcPts val="488"/>
              </a:spcBef>
            </a:pPr>
            <a:r>
              <a:rPr lang="en-US" sz="1600" dirty="0" smtClean="0"/>
              <a:t>SAIL, KRL, KQML, DAML, OWL (Web Ontology Language)</a:t>
            </a:r>
          </a:p>
          <a:p>
            <a:pPr marL="968375" lvl="2">
              <a:spcBef>
                <a:spcPts val="488"/>
              </a:spcBef>
            </a:pPr>
            <a:r>
              <a:rPr lang="sr-Latn-RS" sz="1400" dirty="0" smtClean="0"/>
              <a:t>Vidi i</a:t>
            </a:r>
            <a:r>
              <a:rPr lang="en-US" sz="1400" dirty="0" smtClean="0"/>
              <a:t> </a:t>
            </a:r>
            <a:r>
              <a:rPr lang="en-US" sz="1400" u="sng" dirty="0" smtClean="0">
                <a:hlinkClick r:id="rId2"/>
              </a:rPr>
              <a:t>http://en.wikipedia.org/wiki/Category:Knowledge_representation_languages</a:t>
            </a:r>
            <a:endParaRPr lang="en-US" sz="1400" dirty="0" smtClean="0"/>
          </a:p>
          <a:p>
            <a:pPr>
              <a:spcBef>
                <a:spcPts val="1650"/>
              </a:spcBef>
            </a:pPr>
            <a:r>
              <a:rPr lang="en-US" sz="1800" dirty="0" smtClean="0"/>
              <a:t>ES </a:t>
            </a:r>
            <a:r>
              <a:rPr lang="sr-Latn-RS" sz="1800" dirty="0" smtClean="0"/>
              <a:t>ljuske</a:t>
            </a:r>
            <a:endParaRPr lang="en-US" sz="1800" dirty="0" smtClean="0"/>
          </a:p>
          <a:p>
            <a:pPr marL="685800" lvl="1">
              <a:spcBef>
                <a:spcPts val="488"/>
              </a:spcBef>
            </a:pPr>
            <a:r>
              <a:rPr lang="sr-Latn-RS" sz="1600" dirty="0" smtClean="0"/>
              <a:t>Alat za razvoj </a:t>
            </a:r>
            <a:r>
              <a:rPr lang="en-US" sz="1600" dirty="0" smtClean="0"/>
              <a:t>ES </a:t>
            </a:r>
            <a:r>
              <a:rPr lang="sr-Latn-RS" sz="1600" dirty="0" smtClean="0"/>
              <a:t>–a</a:t>
            </a:r>
            <a:r>
              <a:rPr lang="en-US" sz="1600" dirty="0" smtClean="0"/>
              <a:t>/</a:t>
            </a:r>
            <a:r>
              <a:rPr lang="sr-Latn-RS" sz="1600" dirty="0" smtClean="0"/>
              <a:t>okruženje za koje korisnik obezbeđuje bazu znanja</a:t>
            </a:r>
            <a:endParaRPr lang="en-US" sz="1600" dirty="0" smtClean="0"/>
          </a:p>
          <a:p>
            <a:pPr marL="685800" lvl="1">
              <a:spcBef>
                <a:spcPts val="488"/>
              </a:spcBef>
            </a:pPr>
            <a:r>
              <a:rPr lang="en-US" sz="1600" dirty="0"/>
              <a:t>CLIPS, JESS, </a:t>
            </a:r>
            <a:r>
              <a:rPr lang="en-US" sz="1600" dirty="0" err="1"/>
              <a:t>Mycin</a:t>
            </a:r>
            <a:r>
              <a:rPr lang="en-US" sz="1600" dirty="0"/>
              <a:t>, Babylon, G2, </a:t>
            </a:r>
            <a:r>
              <a:rPr lang="en-US" sz="1600" dirty="0" err="1" smtClean="0"/>
              <a:t>nools</a:t>
            </a:r>
            <a:r>
              <a:rPr lang="sr-Latn-RS" sz="1600" dirty="0" smtClean="0"/>
              <a:t>, Drools</a:t>
            </a:r>
            <a:r>
              <a:rPr lang="en-US" sz="1600" dirty="0" smtClean="0"/>
              <a:t>...</a:t>
            </a:r>
            <a:endParaRPr lang="en-US" sz="1600" dirty="0"/>
          </a:p>
          <a:p>
            <a:pPr marL="968375" lvl="2">
              <a:spcBef>
                <a:spcPts val="488"/>
              </a:spcBef>
            </a:pPr>
            <a:r>
              <a:rPr lang="sr-Latn-RS" sz="1400" dirty="0" smtClean="0"/>
              <a:t>Više na</a:t>
            </a:r>
            <a:r>
              <a:rPr lang="en-US" sz="1400" dirty="0" smtClean="0"/>
              <a:t> </a:t>
            </a:r>
            <a:r>
              <a:rPr lang="en-US" sz="1400" u="sng" dirty="0" smtClean="0">
                <a:hlinkClick r:id="rId3"/>
              </a:rPr>
              <a:t>http://www.kbsc.com/rulebase.html</a:t>
            </a:r>
            <a:endParaRPr lang="en-US" sz="1400" dirty="0" smtClean="0"/>
          </a:p>
          <a:p>
            <a:pPr>
              <a:spcBef>
                <a:spcPts val="1650"/>
              </a:spcBef>
            </a:pPr>
            <a:r>
              <a:rPr lang="sr-Latn-RS" sz="1800" dirty="0" smtClean="0"/>
              <a:t>Alati za razvoj ontologija</a:t>
            </a:r>
            <a:endParaRPr lang="en-US" sz="1800" dirty="0" smtClean="0"/>
          </a:p>
          <a:p>
            <a:pPr marL="685800" lvl="1">
              <a:spcBef>
                <a:spcPts val="488"/>
              </a:spcBef>
            </a:pPr>
            <a:r>
              <a:rPr lang="en-US" sz="1600" dirty="0" err="1" smtClean="0"/>
              <a:t>Protégé,OntoEdit</a:t>
            </a:r>
            <a:r>
              <a:rPr lang="en-US" sz="1600" dirty="0" smtClean="0"/>
              <a:t>, </a:t>
            </a:r>
            <a:r>
              <a:rPr lang="en-US" sz="1600" dirty="0" err="1" smtClean="0"/>
              <a:t>WebODE</a:t>
            </a:r>
            <a:endParaRPr lang="en-US" sz="1600" dirty="0" smtClean="0"/>
          </a:p>
          <a:p>
            <a:pPr marL="968375" lvl="2">
              <a:spcBef>
                <a:spcPts val="488"/>
              </a:spcBef>
            </a:pPr>
            <a:r>
              <a:rPr lang="sr-Latn-RS" sz="1400" dirty="0" smtClean="0"/>
              <a:t>Više na </a:t>
            </a:r>
            <a:r>
              <a:rPr lang="en-US" sz="1400" dirty="0" smtClean="0"/>
              <a:t> </a:t>
            </a:r>
            <a:r>
              <a:rPr lang="en-US" sz="1400" u="sng" dirty="0" smtClean="0">
                <a:hlinkClick r:id="rId4"/>
              </a:rPr>
              <a:t>http://www.w3.org/2001/sw/wiki/Category:Development_Environment</a:t>
            </a:r>
            <a:endParaRPr lang="en-US" sz="1400" u="sng" dirty="0" smtClean="0"/>
          </a:p>
        </p:txBody>
      </p:sp>
    </p:spTree>
    <p:extLst>
      <p:ext uri="{BB962C8B-B14F-4D97-AF65-F5344CB8AC3E}">
        <p14:creationId xmlns:p14="http://schemas.microsoft.com/office/powerpoint/2010/main" val="237000677"/>
      </p:ext>
    </p:extLst>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l" fontAlgn="base">
              <a:spcBef>
                <a:spcPct val="0"/>
              </a:spcBef>
              <a:spcAft>
                <a:spcPct val="0"/>
              </a:spcAft>
            </a:pPr>
            <a:fld id="{49724BA5-790B-47C6-A36F-7DABDA1FECFA}" type="slidenum">
              <a:rPr lang="en-US">
                <a:solidFill>
                  <a:srgbClr val="003399"/>
                </a:solidFill>
                <a:latin typeface="Arial" pitchFamily="34" charset="0"/>
                <a:ea typeface="ヒラギノ角ゴ ProN W3" charset="0"/>
                <a:cs typeface="Arial" pitchFamily="34" charset="0"/>
                <a:sym typeface="Arial" pitchFamily="34" charset="0"/>
              </a:rPr>
              <a:pPr algn="l" fontAlgn="base">
                <a:spcBef>
                  <a:spcPct val="0"/>
                </a:spcBef>
                <a:spcAft>
                  <a:spcPct val="0"/>
                </a:spcAft>
              </a:pPr>
              <a:t>85</a:t>
            </a:fld>
            <a:endParaRPr lang="en-US">
              <a:solidFill>
                <a:srgbClr val="003399"/>
              </a:solidFill>
              <a:latin typeface="Arial" pitchFamily="34" charset="0"/>
              <a:ea typeface="ヒラギノ角ゴ ProN W3" charset="0"/>
              <a:cs typeface="Arial" pitchFamily="34" charset="0"/>
              <a:sym typeface="Arial" pitchFamily="34" charset="0"/>
            </a:endParaRPr>
          </a:p>
        </p:txBody>
      </p:sp>
      <p:sp>
        <p:nvSpPr>
          <p:cNvPr id="46085" name="Rectangle 5"/>
          <p:cNvSpPr>
            <a:spLocks noGrp="1" noChangeArrowheads="1"/>
          </p:cNvSpPr>
          <p:nvPr>
            <p:ph type="title"/>
          </p:nvPr>
        </p:nvSpPr>
        <p:spPr/>
        <p:txBody>
          <a:bodyPr/>
          <a:lstStyle/>
          <a:p>
            <a:r>
              <a:rPr lang="sr-Latn-RS" dirty="0" smtClean="0"/>
              <a:t>Novi pravci povezani sa SBZ</a:t>
            </a:r>
            <a:endParaRPr lang="en-US" dirty="0" smtClean="0"/>
          </a:p>
        </p:txBody>
      </p:sp>
      <p:sp>
        <p:nvSpPr>
          <p:cNvPr id="33798" name="Rectangle 6"/>
          <p:cNvSpPr>
            <a:spLocks noGrp="1" noChangeArrowheads="1"/>
          </p:cNvSpPr>
          <p:nvPr>
            <p:ph type="body" idx="1"/>
          </p:nvPr>
        </p:nvSpPr>
        <p:spPr/>
        <p:txBody>
          <a:bodyPr rtlCol="0">
            <a:normAutofit/>
          </a:bodyPr>
          <a:lstStyle/>
          <a:p>
            <a:pPr fontAlgn="auto">
              <a:spcAft>
                <a:spcPts val="0"/>
              </a:spcAft>
              <a:defRPr/>
            </a:pPr>
            <a:r>
              <a:rPr lang="sr-Latn-RS" dirty="0" smtClean="0"/>
              <a:t>Semantički Web</a:t>
            </a:r>
            <a:endParaRPr lang="en-US" dirty="0" smtClean="0"/>
          </a:p>
          <a:p>
            <a:pPr marL="685800" lvl="1" fontAlgn="auto">
              <a:spcAft>
                <a:spcPts val="0"/>
              </a:spcAft>
              <a:defRPr/>
            </a:pPr>
            <a:r>
              <a:rPr lang="sr-Latn-RS" dirty="0" smtClean="0"/>
              <a:t>proširenje</a:t>
            </a:r>
            <a:r>
              <a:rPr lang="en-US" dirty="0" smtClean="0"/>
              <a:t> World Wide Web</a:t>
            </a:r>
            <a:r>
              <a:rPr lang="sr-Latn-RS" dirty="0" smtClean="0"/>
              <a:t>-a</a:t>
            </a:r>
            <a:endParaRPr lang="en-US" dirty="0" smtClean="0"/>
          </a:p>
          <a:p>
            <a:pPr marL="685800" lvl="1" fontAlgn="auto">
              <a:spcAft>
                <a:spcPts val="0"/>
              </a:spcAft>
              <a:defRPr/>
            </a:pPr>
            <a:r>
              <a:rPr lang="sr-Latn-RS" dirty="0" smtClean="0"/>
              <a:t>Uključuje predstavljanje znanja i rasuđivanje</a:t>
            </a:r>
            <a:endParaRPr lang="en-US" dirty="0" smtClean="0"/>
          </a:p>
          <a:p>
            <a:pPr fontAlgn="auto">
              <a:spcAft>
                <a:spcPts val="0"/>
              </a:spcAft>
              <a:defRPr/>
            </a:pPr>
            <a:r>
              <a:rPr lang="sr-Latn-RS" dirty="0" smtClean="0"/>
              <a:t>Sistemi za podršku odlučivanju</a:t>
            </a:r>
            <a:endParaRPr lang="en-US" dirty="0" smtClean="0"/>
          </a:p>
          <a:p>
            <a:pPr marL="685800" lvl="1" fontAlgn="auto">
              <a:spcAft>
                <a:spcPts val="0"/>
              </a:spcAft>
              <a:defRPr/>
            </a:pPr>
            <a:r>
              <a:rPr lang="sr-Latn-RS" dirty="0" smtClean="0"/>
              <a:t>Manji naglasak na autonomiji</a:t>
            </a:r>
          </a:p>
          <a:p>
            <a:pPr marL="685800" lvl="1" fontAlgn="auto">
              <a:spcAft>
                <a:spcPts val="0"/>
              </a:spcAft>
              <a:defRPr/>
            </a:pPr>
            <a:r>
              <a:rPr lang="en-US" dirty="0" smtClean="0"/>
              <a:t>Business Rules Management Systems</a:t>
            </a:r>
            <a:r>
              <a:rPr lang="sr-Latn-RS" dirty="0" smtClean="0"/>
              <a:t> (BRMS)</a:t>
            </a:r>
            <a:endParaRPr lang="en-US" dirty="0" smtClean="0"/>
          </a:p>
          <a:p>
            <a:pPr fontAlgn="auto">
              <a:spcAft>
                <a:spcPts val="0"/>
              </a:spcAft>
              <a:defRPr/>
            </a:pPr>
            <a:r>
              <a:rPr lang="sr-Latn-RS" dirty="0" smtClean="0"/>
              <a:t>Istraživanje i analiza podataka</a:t>
            </a:r>
            <a:endParaRPr lang="en-US" dirty="0" smtClean="0"/>
          </a:p>
          <a:p>
            <a:pPr marL="685800" lvl="1" fontAlgn="auto">
              <a:spcAft>
                <a:spcPts val="0"/>
              </a:spcAft>
              <a:defRPr/>
            </a:pPr>
            <a:r>
              <a:rPr lang="sr-Latn-RS" dirty="0" smtClean="0"/>
              <a:t>Izdvajanje znanja iz velikih količina podataka</a:t>
            </a:r>
            <a:endParaRPr lang="en-US" dirty="0" smtClean="0"/>
          </a:p>
        </p:txBody>
      </p:sp>
    </p:spTree>
    <p:extLst>
      <p:ext uri="{BB962C8B-B14F-4D97-AF65-F5344CB8AC3E}">
        <p14:creationId xmlns:p14="http://schemas.microsoft.com/office/powerpoint/2010/main" val="3910801948"/>
      </p:ext>
    </p:extLst>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 name="Rectangle 4"/>
          <p:cNvSpPr>
            <a:spLocks noGrp="1" noChangeArrowheads="1"/>
          </p:cNvSpPr>
          <p:nvPr>
            <p:ph type="title"/>
          </p:nvPr>
        </p:nvSpPr>
        <p:spPr>
          <a:noFill/>
        </p:spPr>
        <p:txBody>
          <a:bodyPr/>
          <a:lstStyle/>
          <a:p>
            <a:r>
              <a:rPr lang="sr-Latn-RS" dirty="0" smtClean="0"/>
              <a:t>Inženjerstvo znanja</a:t>
            </a:r>
            <a:endParaRPr lang="en-GB" dirty="0" smtClean="0"/>
          </a:p>
        </p:txBody>
      </p:sp>
      <p:sp>
        <p:nvSpPr>
          <p:cNvPr id="10245" name="Rectangle 5"/>
          <p:cNvSpPr>
            <a:spLocks noGrp="1" noChangeArrowheads="1"/>
          </p:cNvSpPr>
          <p:nvPr>
            <p:ph type="body" idx="1"/>
          </p:nvPr>
        </p:nvSpPr>
        <p:spPr>
          <a:noFill/>
        </p:spPr>
        <p:txBody>
          <a:bodyPr>
            <a:normAutofit fontScale="92500"/>
          </a:bodyPr>
          <a:lstStyle/>
          <a:p>
            <a:r>
              <a:rPr lang="sr-Latn-RS" dirty="0" smtClean="0"/>
              <a:t>Termin </a:t>
            </a:r>
            <a:r>
              <a:rPr lang="en-GB" dirty="0" smtClean="0"/>
              <a:t>“</a:t>
            </a:r>
            <a:r>
              <a:rPr lang="sr-Latn-RS" dirty="0" smtClean="0"/>
              <a:t>inženjerstvo znanja</a:t>
            </a:r>
            <a:r>
              <a:rPr lang="en-GB" dirty="0" smtClean="0"/>
              <a:t>” </a:t>
            </a:r>
            <a:r>
              <a:rPr lang="sr-Latn-RS" dirty="0" smtClean="0"/>
              <a:t>(</a:t>
            </a:r>
            <a:r>
              <a:rPr lang="en-GB" dirty="0"/>
              <a:t>“knowledge engineering”</a:t>
            </a:r>
            <a:r>
              <a:rPr lang="sr-Latn-RS" dirty="0" smtClean="0"/>
              <a:t>) često se koristi da označi proces</a:t>
            </a:r>
            <a:endParaRPr lang="en-GB" dirty="0" smtClean="0"/>
          </a:p>
          <a:p>
            <a:pPr lvl="1">
              <a:buSzPct val="80000"/>
            </a:pPr>
            <a:r>
              <a:rPr lang="sr-Latn-RS" dirty="0" smtClean="0"/>
              <a:t>dizajniranja,</a:t>
            </a:r>
            <a:endParaRPr lang="en-GB" dirty="0" smtClean="0"/>
          </a:p>
          <a:p>
            <a:pPr lvl="1">
              <a:buSzPct val="80000"/>
            </a:pPr>
            <a:r>
              <a:rPr lang="sr-Latn-RS" dirty="0" smtClean="0"/>
              <a:t>izgradnje, i</a:t>
            </a:r>
            <a:endParaRPr lang="en-GB" dirty="0" smtClean="0"/>
          </a:p>
          <a:p>
            <a:pPr lvl="1">
              <a:buSzPct val="80000"/>
            </a:pPr>
            <a:r>
              <a:rPr lang="sr-Latn-RS" dirty="0" smtClean="0"/>
              <a:t>stavljanja u produkciju (rad)</a:t>
            </a:r>
            <a:endParaRPr lang="en-GB" dirty="0" smtClean="0"/>
          </a:p>
          <a:p>
            <a:pPr>
              <a:buFont typeface="Monotype Sorts" pitchFamily="2" charset="2"/>
              <a:buNone/>
            </a:pPr>
            <a:r>
              <a:rPr lang="en-GB" dirty="0" smtClean="0"/>
              <a:t>	</a:t>
            </a:r>
            <a:r>
              <a:rPr lang="sr-Latn-RS" dirty="0" smtClean="0"/>
              <a:t>ekspertskog ili nekog drugog sistema baziranog na znanju</a:t>
            </a:r>
            <a:r>
              <a:rPr lang="en-GB" dirty="0" smtClean="0"/>
              <a:t>.</a:t>
            </a:r>
          </a:p>
          <a:p>
            <a:r>
              <a:rPr lang="sr-Latn-RS" dirty="0" smtClean="0"/>
              <a:t>Neki autori termin koriste da označe samo jednu od faza ovoga procesa – prikupljanje znanja</a:t>
            </a:r>
            <a:r>
              <a:rPr lang="en-GB" dirty="0" smtClean="0"/>
              <a:t>.</a:t>
            </a:r>
          </a:p>
        </p:txBody>
      </p:sp>
    </p:spTree>
    <p:extLst>
      <p:ext uri="{BB962C8B-B14F-4D97-AF65-F5344CB8AC3E}">
        <p14:creationId xmlns:p14="http://schemas.microsoft.com/office/powerpoint/2010/main" val="561179743"/>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 name="Rectangle 4"/>
          <p:cNvSpPr>
            <a:spLocks noGrp="1" noChangeArrowheads="1"/>
          </p:cNvSpPr>
          <p:nvPr>
            <p:ph type="title"/>
          </p:nvPr>
        </p:nvSpPr>
        <p:spPr>
          <a:noFill/>
        </p:spPr>
        <p:txBody>
          <a:bodyPr/>
          <a:lstStyle/>
          <a:p>
            <a:r>
              <a:rPr lang="en-GB" dirty="0" err="1" smtClean="0"/>
              <a:t>Ekspertski</a:t>
            </a:r>
            <a:r>
              <a:rPr lang="en-GB" dirty="0" smtClean="0"/>
              <a:t> </a:t>
            </a:r>
            <a:r>
              <a:rPr lang="en-GB" dirty="0" err="1" smtClean="0"/>
              <a:t>sistemi</a:t>
            </a:r>
            <a:endParaRPr lang="en-GB" dirty="0" smtClean="0"/>
          </a:p>
        </p:txBody>
      </p:sp>
      <p:sp>
        <p:nvSpPr>
          <p:cNvPr id="6149" name="Rectangle 5"/>
          <p:cNvSpPr>
            <a:spLocks noGrp="1" noChangeArrowheads="1"/>
          </p:cNvSpPr>
          <p:nvPr>
            <p:ph type="body" idx="1"/>
          </p:nvPr>
        </p:nvSpPr>
        <p:spPr>
          <a:noFill/>
        </p:spPr>
        <p:txBody>
          <a:bodyPr>
            <a:normAutofit/>
          </a:bodyPr>
          <a:lstStyle/>
          <a:p>
            <a:r>
              <a:rPr lang="sr-Latn-RS" dirty="0" smtClean="0"/>
              <a:t>Eksperski sitem (ES) je:</a:t>
            </a:r>
            <a:endParaRPr lang="en-GB" dirty="0" smtClean="0"/>
          </a:p>
          <a:p>
            <a:pPr lvl="1">
              <a:buSzPct val="80000"/>
            </a:pPr>
            <a:r>
              <a:rPr lang="sr-Latn-RS" dirty="0" smtClean="0"/>
              <a:t>Posebna vrsta sistema baziranog na znanju</a:t>
            </a:r>
            <a:endParaRPr lang="en-GB" dirty="0" smtClean="0"/>
          </a:p>
          <a:p>
            <a:pPr lvl="1">
              <a:buSzPct val="80000"/>
            </a:pPr>
            <a:r>
              <a:rPr lang="sr-Latn-RS" dirty="0" smtClean="0"/>
              <a:t>čije je znanje smešteno u bazi znanja preuzeto od eksperta iz određene oblasti</a:t>
            </a:r>
            <a:r>
              <a:rPr lang="en-GB" dirty="0" smtClean="0"/>
              <a:t>.</a:t>
            </a:r>
          </a:p>
          <a:p>
            <a:r>
              <a:rPr lang="sr-Latn-RS" dirty="0" smtClean="0"/>
              <a:t>Zbog toga ES može (do određene mere) da zameni eksperta od koga je znanje preuzeto</a:t>
            </a:r>
            <a:r>
              <a:rPr lang="en-GB" dirty="0" smtClean="0"/>
              <a:t>.</a:t>
            </a:r>
          </a:p>
        </p:txBody>
      </p:sp>
    </p:spTree>
    <p:extLst>
      <p:ext uri="{BB962C8B-B14F-4D97-AF65-F5344CB8AC3E}">
        <p14:creationId xmlns:p14="http://schemas.microsoft.com/office/powerpoint/2010/main" val="4012131283"/>
      </p:ext>
    </p:extLst>
  </p:cSld>
  <p:clrMapOvr>
    <a:masterClrMapping/>
  </p:clrMapOvr>
  <p:transition advTm="13731"/>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8" name="Rectangle 4"/>
          <p:cNvSpPr>
            <a:spLocks noGrp="1" noChangeArrowheads="1"/>
          </p:cNvSpPr>
          <p:nvPr>
            <p:ph type="title"/>
          </p:nvPr>
        </p:nvSpPr>
        <p:spPr>
          <a:noFill/>
        </p:spPr>
        <p:txBody>
          <a:bodyPr/>
          <a:lstStyle/>
          <a:p>
            <a:r>
              <a:rPr lang="sr-Latn-RS" b="1" dirty="0" smtClean="0"/>
              <a:t>Eksperti</a:t>
            </a:r>
            <a:endParaRPr lang="en-GB" b="1" dirty="0" smtClean="0"/>
          </a:p>
        </p:txBody>
      </p:sp>
      <p:sp>
        <p:nvSpPr>
          <p:cNvPr id="11269" name="Rectangle 5"/>
          <p:cNvSpPr>
            <a:spLocks noGrp="1" noChangeArrowheads="1"/>
          </p:cNvSpPr>
          <p:nvPr>
            <p:ph type="body" idx="1"/>
          </p:nvPr>
        </p:nvSpPr>
        <p:spPr>
          <a:noFill/>
        </p:spPr>
        <p:txBody>
          <a:bodyPr>
            <a:normAutofit fontScale="92500"/>
          </a:bodyPr>
          <a:lstStyle/>
          <a:p>
            <a:r>
              <a:rPr lang="sr-Latn-RS" dirty="0" smtClean="0"/>
              <a:t>Ekspert je iskusan stručnjak u određenoj oblasti koji je visoko efikasan u rešavanju problema i donošenju odluka u svojoj oblasti ekspertize</a:t>
            </a:r>
            <a:r>
              <a:rPr lang="en-GB" dirty="0" smtClean="0"/>
              <a:t>.</a:t>
            </a:r>
          </a:p>
          <a:p>
            <a:r>
              <a:rPr lang="sr-Latn-RS" dirty="0" smtClean="0"/>
              <a:t>Eksperti moraju da imaju tri kvaliteta</a:t>
            </a:r>
            <a:r>
              <a:rPr lang="en-GB" dirty="0" smtClean="0"/>
              <a:t>:</a:t>
            </a:r>
          </a:p>
          <a:p>
            <a:pPr lvl="1">
              <a:buSzPct val="80000"/>
            </a:pPr>
            <a:r>
              <a:rPr lang="sr-Latn-RS" dirty="0" smtClean="0"/>
              <a:t>Donose </a:t>
            </a:r>
            <a:r>
              <a:rPr lang="sr-Latn-RS" b="1" dirty="0" smtClean="0">
                <a:solidFill>
                  <a:srgbClr val="FF0000"/>
                </a:solidFill>
              </a:rPr>
              <a:t>dobre</a:t>
            </a:r>
            <a:r>
              <a:rPr lang="en-GB" dirty="0" smtClean="0"/>
              <a:t> </a:t>
            </a:r>
            <a:r>
              <a:rPr lang="sr-Latn-RS" dirty="0" smtClean="0"/>
              <a:t>odluke</a:t>
            </a:r>
            <a:endParaRPr lang="en-GB" dirty="0" smtClean="0"/>
          </a:p>
          <a:p>
            <a:pPr lvl="1">
              <a:buSzPct val="80000"/>
            </a:pPr>
            <a:r>
              <a:rPr lang="sr-Latn-RS" dirty="0" smtClean="0"/>
              <a:t>Te odluke donose</a:t>
            </a:r>
            <a:r>
              <a:rPr lang="en-GB" dirty="0" smtClean="0"/>
              <a:t> </a:t>
            </a:r>
            <a:r>
              <a:rPr lang="sr-Latn-RS" b="1" dirty="0" smtClean="0">
                <a:solidFill>
                  <a:srgbClr val="FF0000"/>
                </a:solidFill>
              </a:rPr>
              <a:t>brzo</a:t>
            </a:r>
            <a:endParaRPr lang="en-GB" b="1" dirty="0" smtClean="0">
              <a:solidFill>
                <a:srgbClr val="FF0000"/>
              </a:solidFill>
            </a:endParaRPr>
          </a:p>
          <a:p>
            <a:pPr lvl="1">
              <a:buSzPct val="80000"/>
            </a:pPr>
            <a:r>
              <a:rPr lang="sr-Latn-RS" dirty="0" smtClean="0"/>
              <a:t>Mogu da iziđu na kraj sa </a:t>
            </a:r>
            <a:r>
              <a:rPr lang="sr-Latn-RS" b="1" dirty="0" smtClean="0">
                <a:solidFill>
                  <a:srgbClr val="FF0000"/>
                </a:solidFill>
              </a:rPr>
              <a:t>širokim spektrom problema</a:t>
            </a:r>
            <a:r>
              <a:rPr lang="en-GB" dirty="0" smtClean="0"/>
              <a:t>.</a:t>
            </a:r>
            <a:endParaRPr lang="sr-Latn-RS" dirty="0" smtClean="0"/>
          </a:p>
          <a:p>
            <a:pPr>
              <a:buSzPct val="80000"/>
            </a:pPr>
            <a:r>
              <a:rPr lang="sr-Latn-RS" dirty="0" smtClean="0"/>
              <a:t>Zbog toga su eksperti uvažavani, dobro plaćeni i prezauzeti</a:t>
            </a:r>
            <a:r>
              <a:rPr lang="en-GB" dirty="0" smtClean="0"/>
              <a:t>.</a:t>
            </a:r>
            <a:endParaRPr lang="en-GB" dirty="0"/>
          </a:p>
          <a:p>
            <a:pPr lvl="1">
              <a:buSzPct val="80000"/>
            </a:pPr>
            <a:endParaRPr lang="en-GB" dirty="0" smtClean="0"/>
          </a:p>
        </p:txBody>
      </p:sp>
    </p:spTree>
    <p:extLst>
      <p:ext uri="{BB962C8B-B14F-4D97-AF65-F5344CB8AC3E}">
        <p14:creationId xmlns:p14="http://schemas.microsoft.com/office/powerpoint/2010/main" val="3368577862"/>
      </p:ext>
    </p:extLst>
  </p:cSld>
  <p:clrMapOvr>
    <a:masterClrMapping/>
  </p:clrMapOvr>
  <p:transition advTm="10765"/>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5"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6" name="Rectangle 4"/>
          <p:cNvSpPr>
            <a:spLocks noGrp="1" noChangeArrowheads="1"/>
          </p:cNvSpPr>
          <p:nvPr>
            <p:ph type="title"/>
          </p:nvPr>
        </p:nvSpPr>
        <p:spPr>
          <a:noFill/>
        </p:spPr>
        <p:txBody>
          <a:bodyPr/>
          <a:lstStyle/>
          <a:p>
            <a:r>
              <a:rPr lang="sr-Latn-RS" dirty="0" smtClean="0"/>
              <a:t>Eksperti i ekspertski sistemi</a:t>
            </a:r>
            <a:endParaRPr lang="en-GB" dirty="0" smtClean="0"/>
          </a:p>
        </p:txBody>
      </p:sp>
      <p:sp>
        <p:nvSpPr>
          <p:cNvPr id="13317" name="Rectangle 5"/>
          <p:cNvSpPr>
            <a:spLocks noGrp="1" noChangeArrowheads="1"/>
          </p:cNvSpPr>
          <p:nvPr>
            <p:ph type="body" idx="1"/>
          </p:nvPr>
        </p:nvSpPr>
        <p:spPr>
          <a:noFill/>
        </p:spPr>
        <p:txBody>
          <a:bodyPr>
            <a:normAutofit/>
          </a:bodyPr>
          <a:lstStyle/>
          <a:p>
            <a:pPr lvl="1">
              <a:buSzPct val="80000"/>
            </a:pPr>
            <a:r>
              <a:rPr lang="sr-Latn-RS" dirty="0" smtClean="0"/>
              <a:t>Zadaci koje izvršava ekspertski sistem se generalno smatraju teškim</a:t>
            </a:r>
            <a:r>
              <a:rPr lang="en-GB" dirty="0" smtClean="0"/>
              <a:t>.</a:t>
            </a:r>
          </a:p>
          <a:p>
            <a:pPr lvl="1">
              <a:buSzPct val="80000"/>
            </a:pPr>
            <a:r>
              <a:rPr lang="sr-Latn-RS" dirty="0" smtClean="0"/>
              <a:t>Ekspertski sistem skoro uvek radi u određenoj uskoj oblasti znanja. Ta oblast se naziva </a:t>
            </a:r>
            <a:r>
              <a:rPr lang="sr-Latn-RS" b="1" dirty="0" smtClean="0">
                <a:solidFill>
                  <a:srgbClr val="FF0000"/>
                </a:solidFill>
              </a:rPr>
              <a:t>domen znanja</a:t>
            </a:r>
            <a:r>
              <a:rPr lang="en-GB" i="1" dirty="0" smtClean="0"/>
              <a:t> </a:t>
            </a:r>
            <a:r>
              <a:rPr lang="sr-Latn-RS" dirty="0" smtClean="0"/>
              <a:t>sistema</a:t>
            </a:r>
            <a:r>
              <a:rPr lang="en-GB" dirty="0" smtClean="0"/>
              <a:t>.</a:t>
            </a:r>
          </a:p>
          <a:p>
            <a:pPr lvl="1">
              <a:buSzPct val="80000"/>
            </a:pPr>
            <a:r>
              <a:rPr lang="sr-Latn-RS" dirty="0" smtClean="0"/>
              <a:t>Ima puno oblasti u kojima se ekspertski sistemi mogu uspešno izgraditi, a ima i puno oblasti u kojima ne mogu</a:t>
            </a:r>
            <a:endParaRPr lang="en-GB" dirty="0" smtClean="0"/>
          </a:p>
        </p:txBody>
      </p:sp>
    </p:spTree>
    <p:extLst>
      <p:ext uri="{BB962C8B-B14F-4D97-AF65-F5344CB8AC3E}">
        <p14:creationId xmlns:p14="http://schemas.microsoft.com/office/powerpoint/2010/main" val="1723335676"/>
      </p:ext>
    </p:extLst>
  </p:cSld>
  <p:clrMapOvr>
    <a:masterClrMapping/>
  </p:clrMapOvr>
  <p:transition advTm="15104"/>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Naivan pristup</a:t>
            </a:r>
            <a:endParaRPr lang="en-GB" dirty="0"/>
          </a:p>
        </p:txBody>
      </p:sp>
      <p:sp>
        <p:nvSpPr>
          <p:cNvPr id="3" name="Content Placeholder 2"/>
          <p:cNvSpPr>
            <a:spLocks noGrp="1"/>
          </p:cNvSpPr>
          <p:nvPr>
            <p:ph idx="1"/>
          </p:nvPr>
        </p:nvSpPr>
        <p:spPr/>
        <p:txBody>
          <a:bodyPr>
            <a:normAutofit fontScale="92500" lnSpcReduction="10000"/>
          </a:bodyPr>
          <a:lstStyle/>
          <a:p>
            <a:r>
              <a:rPr lang="sr-Latn-RS" dirty="0" smtClean="0"/>
              <a:t>Napraviti mapu u kojoj su ključevi svi mogući maseni spektri</a:t>
            </a:r>
          </a:p>
          <a:p>
            <a:pPr lvl="1"/>
            <a:r>
              <a:rPr lang="sr-Latn-RS" dirty="0" smtClean="0"/>
              <a:t>Prepoznavanje izomera je onda samo uz</a:t>
            </a:r>
            <a:r>
              <a:rPr lang="en-GB" dirty="0" err="1" smtClean="0"/>
              <a:t>i</a:t>
            </a:r>
            <a:r>
              <a:rPr lang="sr-Latn-RS" dirty="0" smtClean="0"/>
              <a:t>manje vrednosti iz rečnika</a:t>
            </a:r>
          </a:p>
          <a:p>
            <a:r>
              <a:rPr lang="sr-Latn-RS" dirty="0" smtClean="0"/>
              <a:t>Mogli bismo da pronađemo jedino jedinjenja koja imamo u rečniku!</a:t>
            </a:r>
          </a:p>
          <a:p>
            <a:r>
              <a:rPr lang="sr-Latn-RS" dirty="0" smtClean="0"/>
              <a:t>Umesto toga, možemo da iskoristimo činjenicu da je maseni spektar uslovljen strukturom i da je struktura u velikoj meri predvidljiva na osnovu spektra.</a:t>
            </a:r>
            <a:endParaRPr lang="en-GB" dirty="0"/>
          </a:p>
        </p:txBody>
      </p:sp>
    </p:spTree>
    <p:extLst>
      <p:ext uri="{BB962C8B-B14F-4D97-AF65-F5344CB8AC3E}">
        <p14:creationId xmlns:p14="http://schemas.microsoft.com/office/powerpoint/2010/main" val="122734735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0" name="Rectangle 4"/>
          <p:cNvSpPr>
            <a:spLocks noGrp="1" noChangeArrowheads="1"/>
          </p:cNvSpPr>
          <p:nvPr>
            <p:ph type="title"/>
          </p:nvPr>
        </p:nvSpPr>
        <p:spPr>
          <a:noFill/>
        </p:spPr>
        <p:txBody>
          <a:bodyPr/>
          <a:lstStyle/>
          <a:p>
            <a:r>
              <a:rPr lang="sr-Latn-RS" dirty="0"/>
              <a:t>Eksperti i ekspertski sistemi</a:t>
            </a:r>
            <a:endParaRPr lang="en-GB" dirty="0" smtClean="0"/>
          </a:p>
        </p:txBody>
      </p:sp>
      <p:sp>
        <p:nvSpPr>
          <p:cNvPr id="14341" name="Rectangle 5"/>
          <p:cNvSpPr>
            <a:spLocks noGrp="1" noChangeArrowheads="1"/>
          </p:cNvSpPr>
          <p:nvPr>
            <p:ph type="body" idx="1"/>
          </p:nvPr>
        </p:nvSpPr>
        <p:spPr>
          <a:noFill/>
        </p:spPr>
        <p:txBody>
          <a:bodyPr/>
          <a:lstStyle/>
          <a:p>
            <a:r>
              <a:rPr lang="sr-Latn-RS" dirty="0" smtClean="0"/>
              <a:t>Ekspert obično može da</a:t>
            </a:r>
            <a:endParaRPr lang="en-GB" dirty="0" smtClean="0"/>
          </a:p>
          <a:p>
            <a:pPr lvl="1">
              <a:buSzPct val="80000"/>
            </a:pPr>
            <a:r>
              <a:rPr lang="sr-Latn-RS" dirty="0" smtClean="0"/>
              <a:t>objasni</a:t>
            </a:r>
            <a:endParaRPr lang="en-GB" dirty="0" smtClean="0"/>
          </a:p>
          <a:p>
            <a:pPr lvl="1">
              <a:buFont typeface="Monotype Sorts" pitchFamily="2" charset="2"/>
              <a:buNone/>
            </a:pPr>
            <a:r>
              <a:rPr lang="sr-Latn-RS" dirty="0" smtClean="0"/>
              <a:t>i</a:t>
            </a:r>
            <a:r>
              <a:rPr lang="en-GB" dirty="0" smtClean="0"/>
              <a:t> </a:t>
            </a:r>
          </a:p>
          <a:p>
            <a:pPr lvl="1">
              <a:buSzPct val="80000"/>
            </a:pPr>
            <a:r>
              <a:rPr lang="sr-Latn-RS" dirty="0" smtClean="0"/>
              <a:t>obrazloži</a:t>
            </a:r>
            <a:endParaRPr lang="en-GB" dirty="0" smtClean="0"/>
          </a:p>
          <a:p>
            <a:pPr>
              <a:buFont typeface="Monotype Sorts" pitchFamily="2" charset="2"/>
              <a:buNone/>
            </a:pPr>
            <a:r>
              <a:rPr lang="en-GB" dirty="0" smtClean="0"/>
              <a:t>			</a:t>
            </a:r>
            <a:r>
              <a:rPr lang="sr-Latn-RS" dirty="0" smtClean="0"/>
              <a:t>svoju odluku</a:t>
            </a:r>
            <a:r>
              <a:rPr lang="en-GB" dirty="0" smtClean="0"/>
              <a:t>.</a:t>
            </a:r>
          </a:p>
        </p:txBody>
      </p:sp>
    </p:spTree>
    <p:extLst>
      <p:ext uri="{BB962C8B-B14F-4D97-AF65-F5344CB8AC3E}">
        <p14:creationId xmlns:p14="http://schemas.microsoft.com/office/powerpoint/2010/main" val="494911587"/>
      </p:ext>
    </p:extLst>
  </p:cSld>
  <p:clrMapOvr>
    <a:masterClrMapping/>
  </p:clrMapOvr>
  <p:transition advTm="15104"/>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3"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4" name="Rectangle 4"/>
          <p:cNvSpPr>
            <a:spLocks noGrp="1" noChangeArrowheads="1"/>
          </p:cNvSpPr>
          <p:nvPr>
            <p:ph type="title"/>
          </p:nvPr>
        </p:nvSpPr>
        <p:spPr>
          <a:noFill/>
        </p:spPr>
        <p:txBody>
          <a:bodyPr/>
          <a:lstStyle/>
          <a:p>
            <a:r>
              <a:rPr lang="sr-Latn-RS" dirty="0" smtClean="0"/>
              <a:t>Razlozi za pravljenje ES-a</a:t>
            </a:r>
            <a:endParaRPr lang="en-GB" dirty="0" smtClean="0"/>
          </a:p>
        </p:txBody>
      </p:sp>
      <p:sp>
        <p:nvSpPr>
          <p:cNvPr id="15365" name="Rectangle 5"/>
          <p:cNvSpPr>
            <a:spLocks noGrp="1" noChangeArrowheads="1"/>
          </p:cNvSpPr>
          <p:nvPr>
            <p:ph type="body" idx="1"/>
          </p:nvPr>
        </p:nvSpPr>
        <p:spPr>
          <a:noFill/>
        </p:spPr>
        <p:txBody>
          <a:bodyPr>
            <a:normAutofit lnSpcReduction="10000"/>
          </a:bodyPr>
          <a:lstStyle/>
          <a:p>
            <a:pPr>
              <a:buSzPct val="80000"/>
            </a:pPr>
            <a:r>
              <a:rPr lang="sr-Latn-RS" dirty="0" smtClean="0"/>
              <a:t>Da </a:t>
            </a:r>
            <a:r>
              <a:rPr lang="en-GB" dirty="0" smtClean="0"/>
              <a:t> </a:t>
            </a:r>
            <a:r>
              <a:rPr lang="sr-Latn-RS" b="1" dirty="0" smtClean="0">
                <a:solidFill>
                  <a:srgbClr val="FF0000"/>
                </a:solidFill>
              </a:rPr>
              <a:t>sačuva</a:t>
            </a:r>
            <a:r>
              <a:rPr lang="en-GB" dirty="0" smtClean="0"/>
              <a:t> </a:t>
            </a:r>
            <a:r>
              <a:rPr lang="sr-Latn-RS" dirty="0" smtClean="0"/>
              <a:t>znanje nekog eksperta, da bi se obezbedilo osiguranje od situacije kada ekspert ode na drugo mesto, penzioniše se ili umre</a:t>
            </a:r>
            <a:r>
              <a:rPr lang="en-GB" dirty="0" smtClean="0"/>
              <a:t>.</a:t>
            </a:r>
          </a:p>
          <a:p>
            <a:pPr>
              <a:buSzPct val="80000"/>
            </a:pPr>
            <a:r>
              <a:rPr lang="sr-Latn-RS" dirty="0" smtClean="0"/>
              <a:t>Da</a:t>
            </a:r>
            <a:r>
              <a:rPr lang="en-GB" dirty="0" smtClean="0"/>
              <a:t> </a:t>
            </a:r>
            <a:r>
              <a:rPr lang="sr-Latn-RS" b="1" dirty="0" smtClean="0">
                <a:solidFill>
                  <a:srgbClr val="FF0000"/>
                </a:solidFill>
              </a:rPr>
              <a:t>diseminira</a:t>
            </a:r>
            <a:r>
              <a:rPr lang="en-GB" dirty="0" smtClean="0"/>
              <a:t> </a:t>
            </a:r>
            <a:r>
              <a:rPr lang="sr-Latn-RS" dirty="0" smtClean="0"/>
              <a:t>znanje eksperta tako da ono postane dostupno i na mestima gde nije taj ekspert</a:t>
            </a:r>
            <a:r>
              <a:rPr lang="en-GB" dirty="0" smtClean="0"/>
              <a:t>.</a:t>
            </a:r>
          </a:p>
          <a:p>
            <a:pPr>
              <a:buSzPct val="80000"/>
            </a:pPr>
            <a:r>
              <a:rPr lang="sr-Latn-RS" dirty="0" smtClean="0"/>
              <a:t>Da</a:t>
            </a:r>
            <a:r>
              <a:rPr lang="en-GB" dirty="0" smtClean="0"/>
              <a:t> </a:t>
            </a:r>
            <a:r>
              <a:rPr lang="sr-Latn-RS" b="1" dirty="0" smtClean="0">
                <a:solidFill>
                  <a:srgbClr val="FF0000"/>
                </a:solidFill>
              </a:rPr>
              <a:t>obezbedi ujednačenost</a:t>
            </a:r>
            <a:r>
              <a:rPr lang="en-GB" dirty="0" smtClean="0">
                <a:solidFill>
                  <a:schemeClr val="hlink"/>
                </a:solidFill>
              </a:rPr>
              <a:t> </a:t>
            </a:r>
            <a:r>
              <a:rPr lang="sr-Latn-RS" dirty="0" smtClean="0"/>
              <a:t>preporuka</a:t>
            </a:r>
            <a:r>
              <a:rPr lang="en-GB" dirty="0" smtClean="0"/>
              <a:t>/</a:t>
            </a:r>
            <a:r>
              <a:rPr lang="sr-Latn-RS" dirty="0" smtClean="0"/>
              <a:t>odluka</a:t>
            </a:r>
            <a:r>
              <a:rPr lang="en-GB" dirty="0" smtClean="0"/>
              <a:t>.</a:t>
            </a:r>
          </a:p>
          <a:p>
            <a:pPr>
              <a:buSzPct val="80000"/>
            </a:pPr>
            <a:r>
              <a:rPr lang="sr-Latn-RS" dirty="0" smtClean="0"/>
              <a:t>Kao</a:t>
            </a:r>
            <a:r>
              <a:rPr lang="en-GB" dirty="0" smtClean="0"/>
              <a:t> </a:t>
            </a:r>
            <a:r>
              <a:rPr lang="sr-Latn-RS" b="1" dirty="0" smtClean="0">
                <a:solidFill>
                  <a:srgbClr val="FF0000"/>
                </a:solidFill>
              </a:rPr>
              <a:t>osnova za obuku</a:t>
            </a:r>
            <a:r>
              <a:rPr lang="en-GB" dirty="0" smtClean="0">
                <a:solidFill>
                  <a:schemeClr val="hlink"/>
                </a:solidFill>
              </a:rPr>
              <a:t> </a:t>
            </a:r>
            <a:r>
              <a:rPr lang="sr-Latn-RS" dirty="0" smtClean="0"/>
              <a:t>drugih specijalista</a:t>
            </a:r>
            <a:r>
              <a:rPr lang="en-GB" dirty="0" smtClean="0"/>
              <a:t>.</a:t>
            </a:r>
          </a:p>
        </p:txBody>
      </p:sp>
    </p:spTree>
    <p:extLst>
      <p:ext uri="{BB962C8B-B14F-4D97-AF65-F5344CB8AC3E}">
        <p14:creationId xmlns:p14="http://schemas.microsoft.com/office/powerpoint/2010/main" val="1271694814"/>
      </p:ext>
    </p:extLst>
  </p:cSld>
  <p:clrMapOvr>
    <a:masterClrMapping/>
  </p:clrMapOvr>
  <p:transition advTm="15599"/>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8" name="Rectangle 4"/>
          <p:cNvSpPr>
            <a:spLocks noGrp="1" noChangeArrowheads="1"/>
          </p:cNvSpPr>
          <p:nvPr>
            <p:ph type="title"/>
          </p:nvPr>
        </p:nvSpPr>
        <p:spPr>
          <a:noFill/>
        </p:spPr>
        <p:txBody>
          <a:bodyPr>
            <a:normAutofit fontScale="90000"/>
          </a:bodyPr>
          <a:lstStyle/>
          <a:p>
            <a:r>
              <a:rPr lang="sr-Latn-RS" dirty="0" smtClean="0"/>
              <a:t>Prednosti ES-a nad ekspertima ljudima</a:t>
            </a:r>
            <a:endParaRPr lang="en-GB" dirty="0" smtClean="0"/>
          </a:p>
        </p:txBody>
      </p:sp>
      <p:sp>
        <p:nvSpPr>
          <p:cNvPr id="16389" name="Rectangle 5"/>
          <p:cNvSpPr>
            <a:spLocks noGrp="1" noChangeArrowheads="1"/>
          </p:cNvSpPr>
          <p:nvPr>
            <p:ph type="body" idx="1"/>
          </p:nvPr>
        </p:nvSpPr>
        <p:spPr>
          <a:noFill/>
        </p:spPr>
        <p:txBody>
          <a:bodyPr/>
          <a:lstStyle/>
          <a:p>
            <a:pPr>
              <a:buSzPct val="80000"/>
            </a:pPr>
            <a:r>
              <a:rPr lang="sr-Latn-RS" dirty="0" smtClean="0"/>
              <a:t>Znanje je </a:t>
            </a:r>
            <a:r>
              <a:rPr lang="sr-Latn-RS" b="1" dirty="0" smtClean="0">
                <a:solidFill>
                  <a:srgbClr val="FF0000"/>
                </a:solidFill>
              </a:rPr>
              <a:t>trajno</a:t>
            </a:r>
            <a:endParaRPr lang="en-GB" b="1" dirty="0" smtClean="0">
              <a:solidFill>
                <a:srgbClr val="FF0000"/>
              </a:solidFill>
            </a:endParaRPr>
          </a:p>
          <a:p>
            <a:pPr>
              <a:buSzPct val="80000"/>
            </a:pPr>
            <a:r>
              <a:rPr lang="sr-Latn-RS" dirty="0" smtClean="0"/>
              <a:t>Znanje se </a:t>
            </a:r>
            <a:r>
              <a:rPr lang="sr-Latn-RS" b="1" dirty="0" smtClean="0">
                <a:solidFill>
                  <a:srgbClr val="FF0000"/>
                </a:solidFill>
              </a:rPr>
              <a:t>lako replicira</a:t>
            </a:r>
            <a:endParaRPr lang="en-GB" b="1" dirty="0" smtClean="0">
              <a:solidFill>
                <a:srgbClr val="FF0000"/>
              </a:solidFill>
            </a:endParaRPr>
          </a:p>
          <a:p>
            <a:pPr>
              <a:buSzPct val="80000"/>
            </a:pPr>
            <a:r>
              <a:rPr lang="sr-Latn-RS" dirty="0" smtClean="0"/>
              <a:t>Zananje je</a:t>
            </a:r>
            <a:r>
              <a:rPr lang="en-GB" dirty="0" smtClean="0"/>
              <a:t> </a:t>
            </a:r>
            <a:r>
              <a:rPr lang="sr-Latn-RS" b="1" dirty="0" smtClean="0">
                <a:solidFill>
                  <a:srgbClr val="FF0000"/>
                </a:solidFill>
              </a:rPr>
              <a:t>predstavljeno eksplicitno</a:t>
            </a:r>
            <a:r>
              <a:rPr lang="en-GB" dirty="0" smtClean="0"/>
              <a:t>, </a:t>
            </a:r>
            <a:r>
              <a:rPr lang="sr-Latn-RS" dirty="0" smtClean="0"/>
              <a:t>i može se evaluirati</a:t>
            </a:r>
            <a:endParaRPr lang="en-GB" dirty="0" smtClean="0"/>
          </a:p>
          <a:p>
            <a:pPr>
              <a:buSzPct val="80000"/>
            </a:pPr>
            <a:r>
              <a:rPr lang="sr-Latn-RS" dirty="0" smtClean="0"/>
              <a:t>Sistem je</a:t>
            </a:r>
            <a:r>
              <a:rPr lang="en-GB" dirty="0" smtClean="0"/>
              <a:t> </a:t>
            </a:r>
            <a:r>
              <a:rPr lang="sr-Latn-RS" b="1" dirty="0" smtClean="0">
                <a:solidFill>
                  <a:srgbClr val="FF0000"/>
                </a:solidFill>
              </a:rPr>
              <a:t>stabilan</a:t>
            </a:r>
            <a:r>
              <a:rPr lang="en-GB" dirty="0" smtClean="0"/>
              <a:t> – </a:t>
            </a:r>
            <a:r>
              <a:rPr lang="sr-Latn-RS" dirty="0" smtClean="0"/>
              <a:t>ljudi mogu imaju i loše dane, računari ne</a:t>
            </a:r>
            <a:r>
              <a:rPr lang="en-GB" dirty="0" smtClean="0"/>
              <a:t>.</a:t>
            </a:r>
          </a:p>
          <a:p>
            <a:pPr>
              <a:buSzPct val="80000"/>
            </a:pPr>
            <a:r>
              <a:rPr lang="sr-Latn-RS" dirty="0" smtClean="0"/>
              <a:t>Kada se jednom naprave</a:t>
            </a:r>
            <a:r>
              <a:rPr lang="en-GB" dirty="0" smtClean="0"/>
              <a:t>, </a:t>
            </a:r>
            <a:r>
              <a:rPr lang="sr-Latn-RS" b="1" dirty="0" smtClean="0">
                <a:solidFill>
                  <a:srgbClr val="FF0000"/>
                </a:solidFill>
              </a:rPr>
              <a:t>troškovi eksplotacije su niski</a:t>
            </a:r>
            <a:r>
              <a:rPr lang="sr-Latn-RS" dirty="0" smtClean="0"/>
              <a:t>.</a:t>
            </a:r>
            <a:endParaRPr lang="en-GB" b="1" dirty="0" smtClean="0">
              <a:solidFill>
                <a:srgbClr val="FF0000"/>
              </a:solidFill>
            </a:endParaRPr>
          </a:p>
        </p:txBody>
      </p:sp>
    </p:spTree>
    <p:extLst>
      <p:ext uri="{BB962C8B-B14F-4D97-AF65-F5344CB8AC3E}">
        <p14:creationId xmlns:p14="http://schemas.microsoft.com/office/powerpoint/2010/main" val="937651666"/>
      </p:ext>
    </p:extLst>
  </p:cSld>
  <p:clrMapOvr>
    <a:masterClrMapping/>
  </p:clrMapOvr>
  <p:transition advTm="15598"/>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2" name="Rectangle 4"/>
          <p:cNvSpPr>
            <a:spLocks noGrp="1" noChangeArrowheads="1"/>
          </p:cNvSpPr>
          <p:nvPr>
            <p:ph type="title"/>
          </p:nvPr>
        </p:nvSpPr>
        <p:spPr>
          <a:xfrm>
            <a:off x="609600" y="304800"/>
            <a:ext cx="7848600" cy="914400"/>
          </a:xfrm>
          <a:noFill/>
        </p:spPr>
        <p:txBody>
          <a:bodyPr/>
          <a:lstStyle/>
          <a:p>
            <a:pPr>
              <a:lnSpc>
                <a:spcPct val="90000"/>
              </a:lnSpc>
            </a:pPr>
            <a:r>
              <a:rPr lang="sr-Latn-RS" dirty="0" smtClean="0"/>
              <a:t>Nedostaci ES-a</a:t>
            </a:r>
            <a:endParaRPr lang="en-GB" dirty="0" smtClean="0"/>
          </a:p>
        </p:txBody>
      </p:sp>
      <p:sp>
        <p:nvSpPr>
          <p:cNvPr id="17413" name="Rectangle 5"/>
          <p:cNvSpPr>
            <a:spLocks noGrp="1" noChangeArrowheads="1"/>
          </p:cNvSpPr>
          <p:nvPr>
            <p:ph type="body" idx="1"/>
          </p:nvPr>
        </p:nvSpPr>
        <p:spPr>
          <a:noFill/>
        </p:spPr>
        <p:txBody>
          <a:bodyPr>
            <a:normAutofit fontScale="77500" lnSpcReduction="20000"/>
          </a:bodyPr>
          <a:lstStyle/>
          <a:p>
            <a:r>
              <a:rPr lang="sr-Latn-RS" dirty="0" smtClean="0"/>
              <a:t>Razvoj ES-a obično zahteva puno vremena i novaca</a:t>
            </a:r>
            <a:endParaRPr lang="en-GB" dirty="0" smtClean="0"/>
          </a:p>
          <a:p>
            <a:r>
              <a:rPr lang="sr-Latn-RS" dirty="0" smtClean="0"/>
              <a:t>Stepen neuspeha ES projekata je, istorijski gledano, visok</a:t>
            </a:r>
            <a:endParaRPr lang="en-GB" dirty="0" smtClean="0"/>
          </a:p>
          <a:p>
            <a:pPr lvl="1">
              <a:buSzPct val="80000"/>
            </a:pPr>
            <a:r>
              <a:rPr lang="sr-Latn-RS" dirty="0" smtClean="0"/>
              <a:t>Projekat može da padne u fazi razvoja, najčešće je to faza </a:t>
            </a:r>
            <a:r>
              <a:rPr lang="en-GB" dirty="0" smtClean="0"/>
              <a:t>“</a:t>
            </a:r>
            <a:r>
              <a:rPr lang="sr-Latn-RS" dirty="0" smtClean="0"/>
              <a:t>prikupljanja znanja</a:t>
            </a:r>
            <a:r>
              <a:rPr lang="en-GB" dirty="0" smtClean="0"/>
              <a:t>”.</a:t>
            </a:r>
          </a:p>
          <a:p>
            <a:pPr lvl="1">
              <a:buSzPct val="80000"/>
            </a:pPr>
            <a:r>
              <a:rPr lang="sr-Latn-RS" dirty="0" smtClean="0"/>
              <a:t>Kada i uspe razvoj, može da se desi da projekat padne u eksploataciji – prosto se ne prihvati i ne koristi sistem (uzroci: nesklonost da se uče nove stvari, ne retko sabotaža od strane eksperata koji se osećaju ugroženim, ..).</a:t>
            </a:r>
            <a:r>
              <a:rPr lang="en-GB" dirty="0" smtClean="0"/>
              <a:t> </a:t>
            </a:r>
            <a:endParaRPr lang="sr-Latn-RS" dirty="0" smtClean="0"/>
          </a:p>
          <a:p>
            <a:r>
              <a:rPr lang="sr-Latn-RS" dirty="0" smtClean="0"/>
              <a:t>Čovek-ekspert može da unapređuje svoje znanje na osnovu</a:t>
            </a:r>
            <a:endParaRPr lang="en-GB" dirty="0"/>
          </a:p>
          <a:p>
            <a:pPr lvl="1">
              <a:buSzPct val="79000"/>
            </a:pPr>
            <a:r>
              <a:rPr lang="sr-Latn-RS" dirty="0" smtClean="0"/>
              <a:t>Zdravoga razuma;</a:t>
            </a:r>
            <a:r>
              <a:rPr lang="en-GB" dirty="0" smtClean="0"/>
              <a:t> </a:t>
            </a:r>
            <a:endParaRPr lang="en-GB" dirty="0"/>
          </a:p>
          <a:p>
            <a:pPr lvl="1">
              <a:buSzPct val="79000"/>
            </a:pPr>
            <a:r>
              <a:rPr lang="sr-Latn-RS" dirty="0" smtClean="0"/>
              <a:t>Znanja izvedenih za druge domene;</a:t>
            </a:r>
            <a:r>
              <a:rPr lang="en-GB" dirty="0" smtClean="0"/>
              <a:t> </a:t>
            </a:r>
            <a:endParaRPr lang="en-GB" dirty="0"/>
          </a:p>
          <a:p>
            <a:pPr lvl="1">
              <a:buSzPct val="79000"/>
            </a:pPr>
            <a:r>
              <a:rPr lang="sr-Latn-RS" dirty="0" smtClean="0"/>
              <a:t>Konatakata sa drugim ekspertima</a:t>
            </a:r>
            <a:r>
              <a:rPr lang="en-GB" dirty="0" smtClean="0"/>
              <a:t>.</a:t>
            </a:r>
            <a:endParaRPr lang="en-GB" dirty="0"/>
          </a:p>
          <a:p>
            <a:pPr>
              <a:buFont typeface="Monotype Sorts" pitchFamily="2" charset="2"/>
              <a:buNone/>
            </a:pPr>
            <a:r>
              <a:rPr lang="en-GB" dirty="0"/>
              <a:t>	</a:t>
            </a:r>
            <a:r>
              <a:rPr lang="en-GB" dirty="0" smtClean="0"/>
              <a:t> </a:t>
            </a:r>
            <a:r>
              <a:rPr lang="sr-Latn-RS" dirty="0" smtClean="0"/>
              <a:t>Ekspertski sistem to, najčešće, ne može</a:t>
            </a:r>
            <a:r>
              <a:rPr lang="en-GB" dirty="0" smtClean="0"/>
              <a:t>.</a:t>
            </a:r>
            <a:endParaRPr lang="en-GB" dirty="0"/>
          </a:p>
          <a:p>
            <a:pPr lvl="1">
              <a:buSzPct val="80000"/>
            </a:pPr>
            <a:endParaRPr lang="en-GB" dirty="0" smtClean="0"/>
          </a:p>
        </p:txBody>
      </p:sp>
    </p:spTree>
    <p:extLst>
      <p:ext uri="{BB962C8B-B14F-4D97-AF65-F5344CB8AC3E}">
        <p14:creationId xmlns:p14="http://schemas.microsoft.com/office/powerpoint/2010/main" val="2546413771"/>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5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0" name="Rectangle 4"/>
          <p:cNvSpPr>
            <a:spLocks noGrp="1" noChangeArrowheads="1"/>
          </p:cNvSpPr>
          <p:nvPr>
            <p:ph type="title"/>
          </p:nvPr>
        </p:nvSpPr>
        <p:spPr>
          <a:noFill/>
        </p:spPr>
        <p:txBody>
          <a:bodyPr/>
          <a:lstStyle/>
          <a:p>
            <a:r>
              <a:rPr lang="sr-Latn-RS" dirty="0" smtClean="0"/>
              <a:t>Preduslovi za uspešan ES projekat</a:t>
            </a:r>
            <a:endParaRPr lang="en-GB" dirty="0" smtClean="0"/>
          </a:p>
        </p:txBody>
      </p:sp>
      <p:sp>
        <p:nvSpPr>
          <p:cNvPr id="19461" name="Rectangle 5"/>
          <p:cNvSpPr>
            <a:spLocks noGrp="1" noChangeArrowheads="1"/>
          </p:cNvSpPr>
          <p:nvPr>
            <p:ph type="body" idx="1"/>
          </p:nvPr>
        </p:nvSpPr>
        <p:spPr>
          <a:xfrm>
            <a:off x="533400" y="1752600"/>
            <a:ext cx="7848600" cy="4876800"/>
          </a:xfrm>
          <a:noFill/>
        </p:spPr>
        <p:txBody>
          <a:bodyPr>
            <a:normAutofit fontScale="92500" lnSpcReduction="10000"/>
          </a:bodyPr>
          <a:lstStyle/>
          <a:p>
            <a:pPr>
              <a:spcBef>
                <a:spcPct val="50000"/>
              </a:spcBef>
              <a:buSzPct val="80000"/>
            </a:pPr>
            <a:r>
              <a:rPr lang="sr-Latn-RS" dirty="0" smtClean="0"/>
              <a:t>Troškovi se moraju opravdati mogućim dobitima</a:t>
            </a:r>
            <a:r>
              <a:rPr lang="en-GB" dirty="0" smtClean="0"/>
              <a:t>.</a:t>
            </a:r>
            <a:endParaRPr lang="en-GB" dirty="0"/>
          </a:p>
          <a:p>
            <a:pPr>
              <a:spcBef>
                <a:spcPct val="50000"/>
              </a:spcBef>
              <a:buSzPct val="80000"/>
            </a:pPr>
            <a:r>
              <a:rPr lang="sr-Latn-RS" dirty="0" smtClean="0"/>
              <a:t>ES tehnologija mora da bude prikladna problemu</a:t>
            </a:r>
            <a:endParaRPr lang="en-GB" dirty="0"/>
          </a:p>
          <a:p>
            <a:pPr lvl="1">
              <a:spcBef>
                <a:spcPct val="50000"/>
              </a:spcBef>
              <a:buSzPct val="70000"/>
            </a:pPr>
            <a:r>
              <a:rPr lang="sr-Latn-RS" sz="3200" dirty="0" smtClean="0"/>
              <a:t>Da bude uključena prava vrsta ekspertize</a:t>
            </a:r>
            <a:endParaRPr lang="en-GB" sz="3200" dirty="0"/>
          </a:p>
          <a:p>
            <a:pPr lvl="1">
              <a:spcBef>
                <a:spcPct val="50000"/>
              </a:spcBef>
              <a:buSzPct val="70000"/>
            </a:pPr>
            <a:r>
              <a:rPr lang="sr-Latn-RS" sz="3200" dirty="0" smtClean="0"/>
              <a:t>Da nije u pitanju problem koji se može bolje rešiti konvencionalnim programiranjem</a:t>
            </a:r>
            <a:r>
              <a:rPr lang="en-GB" sz="3200" dirty="0" smtClean="0"/>
              <a:t>.</a:t>
            </a:r>
            <a:endParaRPr lang="en-GB" dirty="0"/>
          </a:p>
          <a:p>
            <a:pPr>
              <a:spcBef>
                <a:spcPct val="50000"/>
              </a:spcBef>
              <a:buSzPct val="80000"/>
            </a:pPr>
            <a:r>
              <a:rPr lang="sr-Latn-RS" dirty="0" smtClean="0"/>
              <a:t>Menadžment i učesnici u projektu moraju u potpunosti da podržavaju projekat</a:t>
            </a:r>
            <a:r>
              <a:rPr lang="en-GB" dirty="0" smtClean="0"/>
              <a:t>.</a:t>
            </a:r>
            <a:endParaRPr lang="en-GB" dirty="0"/>
          </a:p>
          <a:p>
            <a:endParaRPr lang="en-GB" dirty="0" smtClean="0"/>
          </a:p>
        </p:txBody>
      </p:sp>
    </p:spTree>
    <p:extLst>
      <p:ext uri="{BB962C8B-B14F-4D97-AF65-F5344CB8AC3E}">
        <p14:creationId xmlns:p14="http://schemas.microsoft.com/office/powerpoint/2010/main" val="2422251549"/>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8" name="Rectangle 4"/>
          <p:cNvSpPr>
            <a:spLocks noGrp="1" noChangeArrowheads="1"/>
          </p:cNvSpPr>
          <p:nvPr>
            <p:ph type="title"/>
          </p:nvPr>
        </p:nvSpPr>
        <p:spPr>
          <a:noFill/>
        </p:spPr>
        <p:txBody>
          <a:bodyPr/>
          <a:lstStyle/>
          <a:p>
            <a:r>
              <a:rPr lang="sr-Latn-RS" dirty="0" smtClean="0"/>
              <a:t>Tipovi ekspertize</a:t>
            </a:r>
            <a:endParaRPr lang="en-GB" dirty="0" smtClean="0"/>
          </a:p>
        </p:txBody>
      </p:sp>
      <p:sp>
        <p:nvSpPr>
          <p:cNvPr id="21509" name="Rectangle 5"/>
          <p:cNvSpPr>
            <a:spLocks noGrp="1" noChangeArrowheads="1"/>
          </p:cNvSpPr>
          <p:nvPr>
            <p:ph type="body" idx="1"/>
          </p:nvPr>
        </p:nvSpPr>
        <p:spPr>
          <a:noFill/>
        </p:spPr>
        <p:txBody>
          <a:bodyPr>
            <a:normAutofit fontScale="77500" lnSpcReduction="20000"/>
          </a:bodyPr>
          <a:lstStyle/>
          <a:p>
            <a:r>
              <a:rPr lang="en-GB" dirty="0" smtClean="0"/>
              <a:t>Mike Greenwell</a:t>
            </a:r>
            <a:r>
              <a:rPr lang="sr-Latn-RS" dirty="0"/>
              <a:t>:</a:t>
            </a:r>
            <a:r>
              <a:rPr lang="sr-Latn-RS" dirty="0" smtClean="0"/>
              <a:t> Konowledge engineering for expert systems, 1988; </a:t>
            </a:r>
          </a:p>
          <a:p>
            <a:r>
              <a:rPr lang="sr-Latn-RS" dirty="0" smtClean="0"/>
              <a:t>Mentalne komponente veština</a:t>
            </a:r>
          </a:p>
          <a:p>
            <a:pPr lvl="1"/>
            <a:r>
              <a:rPr lang="sr-Latn-RS" dirty="0" smtClean="0"/>
              <a:t>Sposobnosti</a:t>
            </a:r>
          </a:p>
          <a:p>
            <a:pPr lvl="2"/>
            <a:r>
              <a:rPr lang="sr-Latn-RS" dirty="0" smtClean="0"/>
              <a:t>Duboke kognitivne</a:t>
            </a:r>
          </a:p>
          <a:p>
            <a:pPr lvl="2"/>
            <a:r>
              <a:rPr lang="sr-Latn-RS" dirty="0" smtClean="0"/>
              <a:t>Logičke</a:t>
            </a:r>
          </a:p>
          <a:p>
            <a:pPr lvl="2"/>
            <a:r>
              <a:rPr lang="sr-Latn-RS" dirty="0" smtClean="0"/>
              <a:t>Socijalne </a:t>
            </a:r>
          </a:p>
          <a:p>
            <a:pPr lvl="1"/>
            <a:r>
              <a:rPr lang="sr-Latn-RS" dirty="0" smtClean="0"/>
              <a:t>Komponente</a:t>
            </a:r>
          </a:p>
          <a:p>
            <a:pPr lvl="2"/>
            <a:r>
              <a:rPr lang="sr-Latn-RS" dirty="0" smtClean="0"/>
              <a:t>Visoka kreativnost</a:t>
            </a:r>
          </a:p>
          <a:p>
            <a:pPr lvl="2"/>
            <a:r>
              <a:rPr lang="sr-Latn-RS" dirty="0" smtClean="0"/>
              <a:t>Analitičnost</a:t>
            </a:r>
          </a:p>
          <a:p>
            <a:pPr lvl="2"/>
            <a:r>
              <a:rPr lang="sr-Latn-RS" dirty="0" smtClean="0"/>
              <a:t>Striktna proceduralnost</a:t>
            </a:r>
          </a:p>
          <a:p>
            <a:r>
              <a:rPr lang="en-GB" dirty="0"/>
              <a:t> Greenwell </a:t>
            </a:r>
            <a:r>
              <a:rPr lang="sr-Latn-RS" dirty="0" smtClean="0"/>
              <a:t>tvrdi da je samo ekspertiza koja obuhvata logičku sposobnost i komponentu analitičnosti pogodna za ES.</a:t>
            </a:r>
            <a:endParaRPr lang="en-GB" dirty="0" smtClean="0"/>
          </a:p>
        </p:txBody>
      </p:sp>
    </p:spTree>
    <p:extLst>
      <p:ext uri="{BB962C8B-B14F-4D97-AF65-F5344CB8AC3E}">
        <p14:creationId xmlns:p14="http://schemas.microsoft.com/office/powerpoint/2010/main" val="586392845"/>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9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0" name="Rectangle 4"/>
          <p:cNvSpPr>
            <a:spLocks noGrp="1" noChangeArrowheads="1"/>
          </p:cNvSpPr>
          <p:nvPr>
            <p:ph type="title"/>
          </p:nvPr>
        </p:nvSpPr>
        <p:spPr>
          <a:noFill/>
        </p:spPr>
        <p:txBody>
          <a:bodyPr/>
          <a:lstStyle/>
          <a:p>
            <a:r>
              <a:rPr lang="sr-Latn-RS" dirty="0" smtClean="0"/>
              <a:t>Test telefonskog poziva</a:t>
            </a:r>
            <a:endParaRPr lang="en-GB" dirty="0" smtClean="0"/>
          </a:p>
        </p:txBody>
      </p:sp>
      <p:sp>
        <p:nvSpPr>
          <p:cNvPr id="29701" name="Rectangle 5"/>
          <p:cNvSpPr>
            <a:spLocks noGrp="1" noChangeArrowheads="1"/>
          </p:cNvSpPr>
          <p:nvPr>
            <p:ph type="body" idx="1"/>
          </p:nvPr>
        </p:nvSpPr>
        <p:spPr>
          <a:noFill/>
        </p:spPr>
        <p:txBody>
          <a:bodyPr>
            <a:normAutofit/>
          </a:bodyPr>
          <a:lstStyle/>
          <a:p>
            <a:r>
              <a:rPr lang="sr-Latn-RS" dirty="0" smtClean="0"/>
              <a:t>Mnogo jednostavniji pristup proceni domena </a:t>
            </a:r>
            <a:r>
              <a:rPr lang="sr-Latn-RS" b="1" dirty="0" smtClean="0">
                <a:solidFill>
                  <a:srgbClr val="FF0000"/>
                </a:solidFill>
              </a:rPr>
              <a:t>koji su pogodni za ugradnju u ES-e</a:t>
            </a:r>
            <a:r>
              <a:rPr lang="sr-Latn-RS" dirty="0" smtClean="0">
                <a:solidFill>
                  <a:schemeClr val="hlink"/>
                </a:solidFill>
              </a:rPr>
              <a:t> </a:t>
            </a:r>
            <a:r>
              <a:rPr lang="sr-Latn-RS" dirty="0"/>
              <a:t>dao je </a:t>
            </a:r>
            <a:r>
              <a:rPr lang="en-GB" dirty="0" err="1"/>
              <a:t>Prof.Morris</a:t>
            </a:r>
            <a:r>
              <a:rPr lang="en-GB" dirty="0"/>
              <a:t> Firebaugh</a:t>
            </a:r>
            <a:r>
              <a:rPr lang="sr-Latn-RS" dirty="0"/>
              <a:t>:</a:t>
            </a:r>
            <a:endParaRPr lang="en-GB" dirty="0"/>
          </a:p>
          <a:p>
            <a:pPr>
              <a:buClr>
                <a:schemeClr val="tx1"/>
              </a:buClr>
            </a:pPr>
            <a:r>
              <a:rPr lang="sr-Latn-RS" dirty="0" smtClean="0">
                <a:solidFill>
                  <a:schemeClr val="hlink"/>
                </a:solidFill>
              </a:rPr>
              <a:t> </a:t>
            </a:r>
            <a:r>
              <a:rPr lang="en-GB" dirty="0" smtClean="0"/>
              <a:t>“</a:t>
            </a:r>
            <a:r>
              <a:rPr lang="sr-Latn-RS" dirty="0" smtClean="0"/>
              <a:t>Svaki problem koje može rešiti a često ga i rešava vaš interni ekspert u </a:t>
            </a:r>
            <a:r>
              <a:rPr lang="en-GB" dirty="0" smtClean="0"/>
              <a:t>10-30 </a:t>
            </a:r>
            <a:r>
              <a:rPr lang="en-GB" dirty="0" err="1" smtClean="0"/>
              <a:t>minut</a:t>
            </a:r>
            <a:r>
              <a:rPr lang="sr-Latn-RS" dirty="0" smtClean="0"/>
              <a:t>nom</a:t>
            </a:r>
            <a:r>
              <a:rPr lang="en-GB" dirty="0" smtClean="0"/>
              <a:t> </a:t>
            </a:r>
            <a:r>
              <a:rPr lang="sr-Latn-RS" dirty="0" smtClean="0"/>
              <a:t>telefonskom razgovoru može se automatizovati putem ES-a</a:t>
            </a:r>
            <a:r>
              <a:rPr lang="en-GB" dirty="0" smtClean="0"/>
              <a:t>.”</a:t>
            </a:r>
            <a:endParaRPr lang="en-GB" i="1" dirty="0" smtClean="0"/>
          </a:p>
        </p:txBody>
      </p:sp>
    </p:spTree>
    <p:extLst>
      <p:ext uri="{BB962C8B-B14F-4D97-AF65-F5344CB8AC3E}">
        <p14:creationId xmlns:p14="http://schemas.microsoft.com/office/powerpoint/2010/main" val="2720346864"/>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Drajfusova kritika ekspretskih sistema</a:t>
            </a:r>
            <a:endParaRPr lang="en-GB" dirty="0"/>
          </a:p>
        </p:txBody>
      </p:sp>
      <p:sp>
        <p:nvSpPr>
          <p:cNvPr id="3" name="Content Placeholder 2"/>
          <p:cNvSpPr>
            <a:spLocks noGrp="1"/>
          </p:cNvSpPr>
          <p:nvPr>
            <p:ph idx="1"/>
          </p:nvPr>
        </p:nvSpPr>
        <p:spPr/>
        <p:txBody>
          <a:bodyPr/>
          <a:lstStyle/>
          <a:p>
            <a:r>
              <a:rPr lang="sr-Latn-RS" dirty="0" smtClean="0"/>
              <a:t>Hubert Dreyfus</a:t>
            </a:r>
          </a:p>
          <a:p>
            <a:pPr lvl="1"/>
            <a:r>
              <a:rPr lang="sr-Latn-RS" dirty="0" smtClean="0"/>
              <a:t>Američki egzistencijalistički filozof</a:t>
            </a:r>
          </a:p>
          <a:p>
            <a:pPr lvl="1"/>
            <a:r>
              <a:rPr lang="sr-Latn-RS" dirty="0" smtClean="0"/>
              <a:t>Kritika osnovnih koncepata računarske intelignecije od sredine šezdesetih</a:t>
            </a:r>
          </a:p>
          <a:p>
            <a:pPr lvl="2"/>
            <a:r>
              <a:rPr lang="en-GB" b="1" dirty="0"/>
              <a:t>Alchemy and </a:t>
            </a:r>
            <a:r>
              <a:rPr lang="en-GB" b="1" dirty="0" smtClean="0"/>
              <a:t>AI</a:t>
            </a:r>
            <a:r>
              <a:rPr lang="sr-Latn-RS" b="1" dirty="0" smtClean="0"/>
              <a:t> </a:t>
            </a:r>
            <a:r>
              <a:rPr lang="sr-Latn-RS" dirty="0" smtClean="0"/>
              <a:t>(1965)</a:t>
            </a:r>
          </a:p>
          <a:p>
            <a:pPr lvl="1"/>
            <a:r>
              <a:rPr lang="sr-Latn-RS" dirty="0" smtClean="0"/>
              <a:t>Kritika ekspretskih sistema krajem osamdesetih</a:t>
            </a:r>
          </a:p>
          <a:p>
            <a:pPr lvl="2"/>
            <a:r>
              <a:rPr lang="en-GB" b="1" dirty="0"/>
              <a:t>Mind over </a:t>
            </a:r>
            <a:r>
              <a:rPr lang="en-GB" b="1" dirty="0" smtClean="0"/>
              <a:t>Machine</a:t>
            </a:r>
            <a:r>
              <a:rPr lang="sr-Latn-RS" b="1" dirty="0" smtClean="0"/>
              <a:t> </a:t>
            </a:r>
            <a:r>
              <a:rPr lang="sr-Latn-RS" dirty="0" smtClean="0"/>
              <a:t>(1987)</a:t>
            </a:r>
            <a:endParaRPr lang="en-GB" dirty="0"/>
          </a:p>
        </p:txBody>
      </p:sp>
    </p:spTree>
    <p:extLst>
      <p:ext uri="{BB962C8B-B14F-4D97-AF65-F5344CB8AC3E}">
        <p14:creationId xmlns:p14="http://schemas.microsoft.com/office/powerpoint/2010/main" val="313733762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Simboličko mišljenje</a:t>
            </a:r>
            <a:endParaRPr lang="en-GB" dirty="0"/>
          </a:p>
        </p:txBody>
      </p:sp>
      <p:sp>
        <p:nvSpPr>
          <p:cNvPr id="3" name="Content Placeholder 2"/>
          <p:cNvSpPr>
            <a:spLocks noGrp="1"/>
          </p:cNvSpPr>
          <p:nvPr>
            <p:ph idx="1"/>
          </p:nvPr>
        </p:nvSpPr>
        <p:spPr/>
        <p:txBody>
          <a:bodyPr/>
          <a:lstStyle/>
          <a:p>
            <a:r>
              <a:rPr lang="sr-Latn-RS" dirty="0" smtClean="0"/>
              <a:t>Stara ideja</a:t>
            </a:r>
          </a:p>
          <a:p>
            <a:pPr lvl="1"/>
            <a:r>
              <a:rPr lang="sr-Latn-RS" dirty="0" smtClean="0"/>
              <a:t>Dekart – Svo razmišljanje sastoji se od formiranja i korišćenja odgovarajućih simboličkih reprezentacija (koncepata)</a:t>
            </a:r>
          </a:p>
          <a:p>
            <a:pPr lvl="1"/>
            <a:r>
              <a:rPr lang="sr-Latn-RS" dirty="0" smtClean="0"/>
              <a:t>Kant – Koncepti su pravila</a:t>
            </a:r>
          </a:p>
          <a:p>
            <a:pPr lvl="1"/>
            <a:r>
              <a:rPr lang="sr-Latn-RS" dirty="0" smtClean="0"/>
              <a:t>Frege – Pravila se mogu formalizovati i njima se može manipulisati bez potrebe da se interpretiraju</a:t>
            </a:r>
            <a:endParaRPr lang="en-GB" dirty="0"/>
          </a:p>
        </p:txBody>
      </p:sp>
    </p:spTree>
    <p:extLst>
      <p:ext uri="{BB962C8B-B14F-4D97-AF65-F5344CB8AC3E}">
        <p14:creationId xmlns:p14="http://schemas.microsoft.com/office/powerpoint/2010/main" val="330471811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smtClean="0"/>
              <a:t>Simboličko mišljenje</a:t>
            </a:r>
            <a:endParaRPr lang="en-GB" dirty="0"/>
          </a:p>
        </p:txBody>
      </p:sp>
      <p:sp>
        <p:nvSpPr>
          <p:cNvPr id="3" name="Content Placeholder 2"/>
          <p:cNvSpPr>
            <a:spLocks noGrp="1"/>
          </p:cNvSpPr>
          <p:nvPr>
            <p:ph idx="1"/>
          </p:nvPr>
        </p:nvSpPr>
        <p:spPr/>
        <p:txBody>
          <a:bodyPr>
            <a:normAutofit fontScale="92500" lnSpcReduction="10000"/>
          </a:bodyPr>
          <a:lstStyle/>
          <a:p>
            <a:r>
              <a:rPr lang="sr-Latn-RS" dirty="0" smtClean="0"/>
              <a:t>Common sense se onda sastoji od ogromnog broja</a:t>
            </a:r>
            <a:r>
              <a:rPr lang="sr-Latn-RS" dirty="0"/>
              <a:t> </a:t>
            </a:r>
            <a:r>
              <a:rPr lang="sr-Latn-RS" dirty="0" smtClean="0"/>
              <a:t>formalizovanih:</a:t>
            </a:r>
          </a:p>
          <a:p>
            <a:pPr lvl="1"/>
            <a:r>
              <a:rPr lang="sr-Latn-RS" dirty="0" smtClean="0"/>
              <a:t>Iskaza</a:t>
            </a:r>
          </a:p>
          <a:p>
            <a:pPr lvl="1"/>
            <a:r>
              <a:rPr lang="sr-Latn-RS" dirty="0" smtClean="0"/>
              <a:t>Uverenja</a:t>
            </a:r>
          </a:p>
          <a:p>
            <a:pPr lvl="1"/>
            <a:r>
              <a:rPr lang="sr-Latn-RS" dirty="0" smtClean="0"/>
              <a:t>Pravila</a:t>
            </a:r>
          </a:p>
          <a:p>
            <a:pPr lvl="1"/>
            <a:r>
              <a:rPr lang="sr-Latn-RS" dirty="0" smtClean="0"/>
              <a:t>Činjenica</a:t>
            </a:r>
          </a:p>
          <a:p>
            <a:pPr lvl="1"/>
            <a:r>
              <a:rPr lang="sr-Latn-RS" dirty="0" smtClean="0"/>
              <a:t>Procedura</a:t>
            </a:r>
          </a:p>
          <a:p>
            <a:pPr lvl="1"/>
            <a:r>
              <a:rPr lang="sr-Latn-RS" dirty="0" smtClean="0"/>
              <a:t>...</a:t>
            </a:r>
          </a:p>
          <a:p>
            <a:r>
              <a:rPr lang="sr-Latn-RS" dirty="0" smtClean="0"/>
              <a:t>Prevelik korpus znanja da bi se mogao formalizovati i simbolički predstaviti</a:t>
            </a:r>
          </a:p>
        </p:txBody>
      </p:sp>
    </p:spTree>
    <p:extLst>
      <p:ext uri="{BB962C8B-B14F-4D97-AF65-F5344CB8AC3E}">
        <p14:creationId xmlns:p14="http://schemas.microsoft.com/office/powerpoint/2010/main" val="2465305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8165</TotalTime>
  <Words>7277</Words>
  <Application>Microsoft Office PowerPoint</Application>
  <PresentationFormat>On-screen Show (4:3)</PresentationFormat>
  <Paragraphs>889</Paragraphs>
  <Slides>134</Slides>
  <Notes>22</Notes>
  <HiddenSlides>1</HiddenSlides>
  <MMClips>0</MMClips>
  <ScaleCrop>false</ScaleCrop>
  <HeadingPairs>
    <vt:vector size="4" baseType="variant">
      <vt:variant>
        <vt:lpstr>Theme</vt:lpstr>
      </vt:variant>
      <vt:variant>
        <vt:i4>1</vt:i4>
      </vt:variant>
      <vt:variant>
        <vt:lpstr>Slide Titles</vt:lpstr>
      </vt:variant>
      <vt:variant>
        <vt:i4>134</vt:i4>
      </vt:variant>
    </vt:vector>
  </HeadingPairs>
  <TitlesOfParts>
    <vt:vector size="135" baseType="lpstr">
      <vt:lpstr>Office Theme</vt:lpstr>
      <vt:lpstr>Sistemi bazirani na znanju</vt:lpstr>
      <vt:lpstr>Prvi SBZ</vt:lpstr>
      <vt:lpstr>MACSYMA</vt:lpstr>
      <vt:lpstr>Moses o simboličkoj integraciji</vt:lpstr>
      <vt:lpstr>Strategija tri faze</vt:lpstr>
      <vt:lpstr>MACSYMA</vt:lpstr>
      <vt:lpstr>Uspeh MACSYMA</vt:lpstr>
      <vt:lpstr>DENDRAL</vt:lpstr>
      <vt:lpstr>Naivan pristup</vt:lpstr>
      <vt:lpstr>Izomeri za empirjsku formulu</vt:lpstr>
      <vt:lpstr>Izomeri za empirjsku formulu</vt:lpstr>
      <vt:lpstr>Podstrukture</vt:lpstr>
      <vt:lpstr>DENDRAL</vt:lpstr>
      <vt:lpstr>DENDRAL</vt:lpstr>
      <vt:lpstr>Primer potprograma – ketoni</vt:lpstr>
      <vt:lpstr>Rezultati</vt:lpstr>
      <vt:lpstr>DENDRAL</vt:lpstr>
      <vt:lpstr>SBZ – Terminologija</vt:lpstr>
      <vt:lpstr>Piramida podataka</vt:lpstr>
      <vt:lpstr>Piramida Podataka i kompjuterski baziranih sistema</vt:lpstr>
      <vt:lpstr>Sistemi bazirani na znanju &amp; Znanje</vt:lpstr>
      <vt:lpstr>Znanje – tripartitna definicija</vt:lpstr>
      <vt:lpstr>Znanje – tripartitna definicija</vt:lpstr>
      <vt:lpstr>Znanje – tripartitna definicija</vt:lpstr>
      <vt:lpstr>Znanje u našem vremenu: čemu znanje “liči”, šta ono “može da uradi”</vt:lpstr>
      <vt:lpstr>Sedam karakteristika koncepta znanja</vt:lpstr>
      <vt:lpstr>F1 - Znanje ima praktičan aspekt</vt:lpstr>
      <vt:lpstr>F2 - Znanje jeste ili nije personalno ograničeno</vt:lpstr>
      <vt:lpstr>F3 - Znanje ima normativnu strukturu</vt:lpstr>
      <vt:lpstr>F4 – Znanje je interno umreženo</vt:lpstr>
      <vt:lpstr>F5 – Znanje je eksterno umreženo</vt:lpstr>
      <vt:lpstr>F6 – Znanje je dinamično</vt:lpstr>
      <vt:lpstr>F7 – Znanje ima institucionalne kontekste</vt:lpstr>
      <vt:lpstr>Kako se to slaže sa Platonovom definicijom</vt:lpstr>
      <vt:lpstr>Znanje – šta obuhvata i kakvo može da bude</vt:lpstr>
      <vt:lpstr>Komponente znanja</vt:lpstr>
      <vt:lpstr>Sistem baziran na znanju (SBZ)</vt:lpstr>
      <vt:lpstr>Glavne komponente SBZ</vt:lpstr>
      <vt:lpstr>Komponente SBZ</vt:lpstr>
      <vt:lpstr>Detalji strukture SBZ</vt:lpstr>
      <vt:lpstr>Elementi SBZ</vt:lpstr>
      <vt:lpstr>ES bazirani na pravilima</vt:lpstr>
      <vt:lpstr>ES bazirani na pravilima</vt:lpstr>
      <vt:lpstr>ES bazirani na pravilima</vt:lpstr>
      <vt:lpstr>Primer pravila</vt:lpstr>
      <vt:lpstr>Primer MYCIN pravila</vt:lpstr>
      <vt:lpstr>Ciklus rada modula za zaključivanje</vt:lpstr>
      <vt:lpstr>Ulančavanje unapred</vt:lpstr>
      <vt:lpstr>Ulančavanje unazad</vt:lpstr>
      <vt:lpstr>Razrešavanje konflikta</vt:lpstr>
      <vt:lpstr>Razrešavanje konflikta</vt:lpstr>
      <vt:lpstr>Razrešavanje konflikta</vt:lpstr>
      <vt:lpstr>Razrešavanje konflikta</vt:lpstr>
      <vt:lpstr>Razrešavanje konflikta</vt:lpstr>
      <vt:lpstr>Temelji SBZ</vt:lpstr>
      <vt:lpstr>Emil Leon Post</vt:lpstr>
      <vt:lpstr>Postovi produkcioni sistemi</vt:lpstr>
      <vt:lpstr>Postov kanonički sistem</vt:lpstr>
      <vt:lpstr>Primer – MU slagalica</vt:lpstr>
      <vt:lpstr>MU slagalica</vt:lpstr>
      <vt:lpstr>MU slagalica - rešenje</vt:lpstr>
      <vt:lpstr>MU slagalica - rešenje</vt:lpstr>
      <vt:lpstr>Markovljev algoritam</vt:lpstr>
      <vt:lpstr>Rete Algoritam</vt:lpstr>
      <vt:lpstr>RETE algoritam</vt:lpstr>
      <vt:lpstr>RETE algoritma</vt:lpstr>
      <vt:lpstr>RETE mreža</vt:lpstr>
      <vt:lpstr>Osnovna topografija Rete mreže: Alfa mreža</vt:lpstr>
      <vt:lpstr>Osnovna topografija Rete mreže: Beta mreža</vt:lpstr>
      <vt:lpstr>Osnovna topografija Rete mreže</vt:lpstr>
      <vt:lpstr>RETE algoritam</vt:lpstr>
      <vt:lpstr>RETE algoritam primer</vt:lpstr>
      <vt:lpstr>Alfa čvorovi</vt:lpstr>
      <vt:lpstr>Uslovi</vt:lpstr>
      <vt:lpstr>Beta čvorovi (spojevi)</vt:lpstr>
      <vt:lpstr>Primer</vt:lpstr>
      <vt:lpstr>RETE ciklus: evaluacija</vt:lpstr>
      <vt:lpstr>RETE ciklus: evaluacija</vt:lpstr>
      <vt:lpstr>RETE ciklus: izvršavanje</vt:lpstr>
      <vt:lpstr>Ponavljanje RETE ciklusa: evaluacija</vt:lpstr>
      <vt:lpstr>RETE algoritam - proširivanje</vt:lpstr>
      <vt:lpstr>Prednosti ES baziranih na pravilima </vt:lpstr>
      <vt:lpstr>Nedostaci ES baziranih na pravilima</vt:lpstr>
      <vt:lpstr>SBZ alati</vt:lpstr>
      <vt:lpstr>Novi pravci povezani sa SBZ</vt:lpstr>
      <vt:lpstr>Inženjerstvo znanja</vt:lpstr>
      <vt:lpstr>Ekspertski sistemi</vt:lpstr>
      <vt:lpstr>Eksperti</vt:lpstr>
      <vt:lpstr>Eksperti i ekspertski sistemi</vt:lpstr>
      <vt:lpstr>Eksperti i ekspertski sistemi</vt:lpstr>
      <vt:lpstr>Razlozi za pravljenje ES-a</vt:lpstr>
      <vt:lpstr>Prednosti ES-a nad ekspertima ljudima</vt:lpstr>
      <vt:lpstr>Nedostaci ES-a</vt:lpstr>
      <vt:lpstr>Preduslovi za uspešan ES projekat</vt:lpstr>
      <vt:lpstr>Tipovi ekspertize</vt:lpstr>
      <vt:lpstr>Test telefonskog poziva</vt:lpstr>
      <vt:lpstr>Drajfusova kritika ekspretskih sistema</vt:lpstr>
      <vt:lpstr>Simboličko mišljenje</vt:lpstr>
      <vt:lpstr>Simboličko mišljenje</vt:lpstr>
      <vt:lpstr>Mikro-svetovi</vt:lpstr>
      <vt:lpstr>Ekspret (prema Fajgenbaumu)</vt:lpstr>
      <vt:lpstr>Ispitivanje eksperata</vt:lpstr>
      <vt:lpstr>Drajfus – fenomenologija usvajanja veština</vt:lpstr>
      <vt:lpstr>Drajfus – fenomenologija usvajanja veština</vt:lpstr>
      <vt:lpstr>1. Početnik (Novice)</vt:lpstr>
      <vt:lpstr>1. Vozač početnik</vt:lpstr>
      <vt:lpstr>1. Šahista početnik</vt:lpstr>
      <vt:lpstr>1. Programer početnik</vt:lpstr>
      <vt:lpstr>2. Napredni (advanced) početnik</vt:lpstr>
      <vt:lpstr>2. Napredni početnik vozač</vt:lpstr>
      <vt:lpstr>2. Napredni početnik šahista</vt:lpstr>
      <vt:lpstr>2. Napredni početnik programer</vt:lpstr>
      <vt:lpstr>3. Kompetentnost</vt:lpstr>
      <vt:lpstr>3. Kompetetni vozač</vt:lpstr>
      <vt:lpstr>3. Kompetentni šahista</vt:lpstr>
      <vt:lpstr>3. Kompetentni programer</vt:lpstr>
      <vt:lpstr>4. Profesionalnost (proficiency)</vt:lpstr>
      <vt:lpstr>4. Profesionalni vozač</vt:lpstr>
      <vt:lpstr>4. Profesionalni šahista</vt:lpstr>
      <vt:lpstr>4. Profesionalni programer</vt:lpstr>
      <vt:lpstr>5. Ekspretiza</vt:lpstr>
      <vt:lpstr>5. Ekspert šahista</vt:lpstr>
      <vt:lpstr>5. Eksper vozač</vt:lpstr>
      <vt:lpstr>5. Ekspert programer</vt:lpstr>
      <vt:lpstr>Dodatak 6. Master</vt:lpstr>
      <vt:lpstr>Analiza usvajanja veština</vt:lpstr>
      <vt:lpstr>Mogući ES-i – istorije slučaja</vt:lpstr>
      <vt:lpstr>Mogući ES-i – istorije slučaja - 1</vt:lpstr>
      <vt:lpstr>Mogući ES-i – istorije slučaja - 2</vt:lpstr>
      <vt:lpstr>Mogući ES-i – istorije slučaja - 3</vt:lpstr>
      <vt:lpstr>Mogući ES-i – istorije slučaja - 4</vt:lpstr>
      <vt:lpstr>Mogući ES-i – istorije slučaja - 5</vt:lpstr>
      <vt:lpstr>Mogući ES-i – istorije slučaja - 6</vt:lpstr>
      <vt:lpstr>Mogući ES-i – istorije slučaja - 7</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Sistemi bazirani na znanju</dc:title>
  <dc:creator>ZiM</dc:creator>
  <cp:lastModifiedBy>milansegedinac</cp:lastModifiedBy>
  <cp:revision>399</cp:revision>
  <dcterms:created xsi:type="dcterms:W3CDTF">2015-01-11T08:58:30Z</dcterms:created>
  <dcterms:modified xsi:type="dcterms:W3CDTF">2017-03-10T09:32:50Z</dcterms:modified>
</cp:coreProperties>
</file>