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8" autoAdjust="0"/>
    <p:restoredTop sz="94660"/>
  </p:normalViewPr>
  <p:slideViewPr>
    <p:cSldViewPr snapToGrid="0">
      <p:cViewPr varScale="1">
        <p:scale>
          <a:sx n="117" d="100"/>
          <a:sy n="117" d="100"/>
        </p:scale>
        <p:origin x="29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pPr/>
              <a:t>6/5/2021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0378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0866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7603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2272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4596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6/5/2021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43775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6/5/2021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95898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smtClean="0"/>
              <a:pPr/>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880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pPr/>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6040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2896896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4140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6/5/2021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4048072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1365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1135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7439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0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8304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pPr/>
              <a:t>6/5/2021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8721628"/>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Review of Data Science Handbook	</a:t>
            </a:r>
            <a:endParaRPr lang="en-US" dirty="0"/>
          </a:p>
        </p:txBody>
      </p:sp>
      <p:sp>
        <p:nvSpPr>
          <p:cNvPr id="3" name="Subtitle 2"/>
          <p:cNvSpPr>
            <a:spLocks noGrp="1"/>
          </p:cNvSpPr>
          <p:nvPr>
            <p:ph type="subTitle" idx="1"/>
          </p:nvPr>
        </p:nvSpPr>
        <p:spPr/>
        <p:txBody>
          <a:bodyPr/>
          <a:lstStyle/>
          <a:p>
            <a:r>
              <a:rPr lang="en-US" dirty="0" smtClean="0"/>
              <a:t>Milan Sherman</a:t>
            </a:r>
            <a:endParaRPr lang="en-US" dirty="0"/>
          </a:p>
        </p:txBody>
      </p:sp>
    </p:spTree>
    <p:extLst>
      <p:ext uri="{BB962C8B-B14F-4D97-AF65-F5344CB8AC3E}">
        <p14:creationId xmlns:p14="http://schemas.microsoft.com/office/powerpoint/2010/main" val="2229834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The Data Science Handbook is a collection of interviews with 25 successful data scientists</a:t>
            </a:r>
          </a:p>
          <a:p>
            <a:r>
              <a:rPr lang="en-US" dirty="0" smtClean="0"/>
              <a:t>What many, if not all, of these data scientists have in common is that they participated in a program to help them transition from academia to a career in data</a:t>
            </a:r>
          </a:p>
          <a:p>
            <a:r>
              <a:rPr lang="en-US" dirty="0" smtClean="0"/>
              <a:t>Another thing that they all had in common is that they worked in quantitative fields with a lot of data</a:t>
            </a:r>
            <a:endParaRPr lang="en-US" dirty="0"/>
          </a:p>
        </p:txBody>
      </p:sp>
    </p:spTree>
    <p:extLst>
      <p:ext uri="{BB962C8B-B14F-4D97-AF65-F5344CB8AC3E}">
        <p14:creationId xmlns:p14="http://schemas.microsoft.com/office/powerpoint/2010/main" val="1094587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Many of these data scientists were pioneers in the field, helping to shape the field of data science as we know it (in fact, one of the interviewees coined the term “Data Scientist”)</a:t>
            </a:r>
          </a:p>
          <a:p>
            <a:r>
              <a:rPr lang="en-US" dirty="0" smtClean="0"/>
              <a:t>They were data scientists at companies that were on the leading edge of leveraging data to solve business problems, including </a:t>
            </a:r>
            <a:r>
              <a:rPr lang="en-US" dirty="0" err="1" smtClean="0"/>
              <a:t>AirBnB</a:t>
            </a:r>
            <a:r>
              <a:rPr lang="en-US" dirty="0" smtClean="0"/>
              <a:t>, Facebook, LinkedIn, Uber, </a:t>
            </a:r>
            <a:r>
              <a:rPr lang="en-US" dirty="0" err="1" smtClean="0"/>
              <a:t>MailChimp</a:t>
            </a:r>
            <a:r>
              <a:rPr lang="en-US" dirty="0" smtClean="0"/>
              <a:t>, and Cloudera</a:t>
            </a:r>
          </a:p>
          <a:p>
            <a:r>
              <a:rPr lang="en-US" dirty="0" smtClean="0"/>
              <a:t>They come from a variety of backgrounds, including software engineering, mathematics, astrophysics, nuclear physics, statistics, neuroscience, and operations research</a:t>
            </a:r>
            <a:endParaRPr lang="en-US" dirty="0"/>
          </a:p>
        </p:txBody>
      </p:sp>
    </p:spTree>
    <p:extLst>
      <p:ext uri="{BB962C8B-B14F-4D97-AF65-F5344CB8AC3E}">
        <p14:creationId xmlns:p14="http://schemas.microsoft.com/office/powerpoint/2010/main" val="2275387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Strengths</a:t>
            </a:r>
            <a:endParaRPr lang="en-US" dirty="0"/>
          </a:p>
        </p:txBody>
      </p:sp>
      <p:sp>
        <p:nvSpPr>
          <p:cNvPr id="3" name="Content Placeholder 2"/>
          <p:cNvSpPr>
            <a:spLocks noGrp="1"/>
          </p:cNvSpPr>
          <p:nvPr>
            <p:ph idx="1"/>
          </p:nvPr>
        </p:nvSpPr>
        <p:spPr/>
        <p:txBody>
          <a:bodyPr>
            <a:normAutofit/>
          </a:bodyPr>
          <a:lstStyle/>
          <a:p>
            <a:r>
              <a:rPr lang="en-US" dirty="0" smtClean="0"/>
              <a:t>Given the diverse group of data scientists interviewed in this book, a broad range of perspectives are shared on the skillset needed to be a successful data scientist, and advice on how to become a data scientist	</a:t>
            </a:r>
          </a:p>
          <a:p>
            <a:r>
              <a:rPr lang="en-US" dirty="0" smtClean="0"/>
              <a:t>While the data scientists in this book come from a broad array of backgrounds, a common data science skillset emerged:</a:t>
            </a:r>
          </a:p>
          <a:p>
            <a:pPr lvl="1"/>
            <a:r>
              <a:rPr lang="en-US" dirty="0" smtClean="0"/>
              <a:t>Coding/programming</a:t>
            </a:r>
          </a:p>
          <a:p>
            <a:pPr lvl="1"/>
            <a:r>
              <a:rPr lang="en-US" dirty="0" smtClean="0"/>
              <a:t>Mathematical/statistical analysis</a:t>
            </a:r>
          </a:p>
          <a:p>
            <a:pPr lvl="1"/>
            <a:r>
              <a:rPr lang="en-US" dirty="0" smtClean="0"/>
              <a:t>Familiarity with data, which one person described as “Data Sense”</a:t>
            </a:r>
          </a:p>
          <a:p>
            <a:pPr lvl="1"/>
            <a:r>
              <a:rPr lang="en-US" dirty="0" smtClean="0"/>
              <a:t>Communication skills (verbal as well as visual)</a:t>
            </a:r>
          </a:p>
          <a:p>
            <a:pPr lvl="1"/>
            <a:endParaRPr lang="en-US" dirty="0" smtClean="0"/>
          </a:p>
        </p:txBody>
      </p:sp>
    </p:spTree>
    <p:extLst>
      <p:ext uri="{BB962C8B-B14F-4D97-AF65-F5344CB8AC3E}">
        <p14:creationId xmlns:p14="http://schemas.microsoft.com/office/powerpoint/2010/main" val="3774605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Sense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 found the idea of </a:t>
            </a:r>
            <a:r>
              <a:rPr lang="en-US" i="1" dirty="0" smtClean="0"/>
              <a:t>Data Sense </a:t>
            </a:r>
            <a:r>
              <a:rPr lang="en-US" dirty="0" smtClean="0"/>
              <a:t>an intriguing one, but hard to define</a:t>
            </a:r>
          </a:p>
          <a:p>
            <a:r>
              <a:rPr lang="en-US" dirty="0" smtClean="0"/>
              <a:t>It includes </a:t>
            </a:r>
          </a:p>
          <a:p>
            <a:pPr lvl="1"/>
            <a:r>
              <a:rPr lang="en-US" dirty="0" smtClean="0"/>
              <a:t>Being able to asses the strengths, weaknesses, and idiosyncrasies of a data set</a:t>
            </a:r>
          </a:p>
          <a:p>
            <a:pPr lvl="1"/>
            <a:r>
              <a:rPr lang="en-US" dirty="0" smtClean="0"/>
              <a:t>Thinking about where a dataset came from, and any inherent biases it might contain</a:t>
            </a:r>
          </a:p>
          <a:p>
            <a:pPr lvl="1"/>
            <a:r>
              <a:rPr lang="en-US" dirty="0" smtClean="0"/>
              <a:t>The types of questions that can or can’t be answered using the data</a:t>
            </a:r>
          </a:p>
          <a:p>
            <a:pPr lvl="1"/>
            <a:r>
              <a:rPr lang="en-US" dirty="0"/>
              <a:t>K</a:t>
            </a:r>
            <a:r>
              <a:rPr lang="en-US" dirty="0" smtClean="0"/>
              <a:t>nowing </a:t>
            </a:r>
            <a:r>
              <a:rPr lang="en-US" dirty="0"/>
              <a:t>why you're making the choices you're making at each stage of working through a problem </a:t>
            </a:r>
            <a:r>
              <a:rPr lang="en-US" dirty="0" smtClean="0"/>
              <a:t>with data</a:t>
            </a:r>
          </a:p>
          <a:p>
            <a:r>
              <a:rPr lang="en-US" dirty="0" smtClean="0"/>
              <a:t>Another point related to data sense is how it is developed</a:t>
            </a:r>
          </a:p>
          <a:p>
            <a:pPr lvl="1"/>
            <a:r>
              <a:rPr lang="en-US" dirty="0" smtClean="0"/>
              <a:t>Some claim that it’s a skill that can’t be taught, that someone either has or doesn’t</a:t>
            </a:r>
          </a:p>
          <a:p>
            <a:pPr lvl="2"/>
            <a:r>
              <a:rPr lang="en-US" dirty="0" smtClean="0"/>
              <a:t>I </a:t>
            </a:r>
            <a:r>
              <a:rPr lang="en-US" dirty="0"/>
              <a:t>find this view unsatisfying</a:t>
            </a:r>
          </a:p>
          <a:p>
            <a:pPr lvl="1"/>
            <a:r>
              <a:rPr lang="en-US" dirty="0" smtClean="0"/>
              <a:t>Based on the various interviews, it seems like it’s an intuition about data, but an intuition that can be developed with experience</a:t>
            </a:r>
            <a:endParaRPr lang="en-US" dirty="0"/>
          </a:p>
          <a:p>
            <a:pPr lvl="1"/>
            <a:endParaRPr lang="en-US" dirty="0" smtClean="0"/>
          </a:p>
          <a:p>
            <a:endParaRPr lang="en-US" dirty="0"/>
          </a:p>
        </p:txBody>
      </p:sp>
    </p:spTree>
    <p:extLst>
      <p:ext uri="{BB962C8B-B14F-4D97-AF65-F5344CB8AC3E}">
        <p14:creationId xmlns:p14="http://schemas.microsoft.com/office/powerpoint/2010/main" val="2437443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Critique</a:t>
            </a:r>
            <a:endParaRPr lang="en-US" dirty="0"/>
          </a:p>
        </p:txBody>
      </p:sp>
      <p:sp>
        <p:nvSpPr>
          <p:cNvPr id="3" name="Content Placeholder 2"/>
          <p:cNvSpPr>
            <a:spLocks noGrp="1"/>
          </p:cNvSpPr>
          <p:nvPr>
            <p:ph idx="1"/>
          </p:nvPr>
        </p:nvSpPr>
        <p:spPr/>
        <p:txBody>
          <a:bodyPr>
            <a:normAutofit lnSpcReduction="10000"/>
          </a:bodyPr>
          <a:lstStyle/>
          <a:p>
            <a:r>
              <a:rPr lang="en-US" dirty="0" smtClean="0"/>
              <a:t>A strength of the book is the variety of backgrounds that the interviewees came from</a:t>
            </a:r>
          </a:p>
          <a:p>
            <a:pPr lvl="1"/>
            <a:r>
              <a:rPr lang="en-US" dirty="0" smtClean="0"/>
              <a:t>Some came with a more technical background in coding, and developed data and analytical skills</a:t>
            </a:r>
          </a:p>
          <a:p>
            <a:pPr lvl="1"/>
            <a:r>
              <a:rPr lang="en-US" dirty="0" smtClean="0"/>
              <a:t>Some came from very quantitative fields and developed their coding skills	</a:t>
            </a:r>
          </a:p>
          <a:p>
            <a:pPr lvl="1"/>
            <a:r>
              <a:rPr lang="en-US" dirty="0" smtClean="0"/>
              <a:t>This helps a reader identify a pathway into the field regardless of their background</a:t>
            </a:r>
          </a:p>
          <a:p>
            <a:r>
              <a:rPr lang="en-US" dirty="0" smtClean="0"/>
              <a:t>A potential shortcoming of this collection of interviews is that it seemed that every data scientist interviewed came to the field from academia</a:t>
            </a:r>
          </a:p>
          <a:p>
            <a:pPr lvl="1"/>
            <a:r>
              <a:rPr lang="en-US" dirty="0" smtClean="0"/>
              <a:t>This may leave questions for some readers about how to break into the field if they don’t have an academic background</a:t>
            </a:r>
            <a:endParaRPr lang="en-US" dirty="0"/>
          </a:p>
        </p:txBody>
      </p:sp>
    </p:spTree>
    <p:extLst>
      <p:ext uri="{BB962C8B-B14F-4D97-AF65-F5344CB8AC3E}">
        <p14:creationId xmlns:p14="http://schemas.microsoft.com/office/powerpoint/2010/main" val="4054170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Critique</a:t>
            </a:r>
            <a:endParaRPr lang="en-US" dirty="0"/>
          </a:p>
        </p:txBody>
      </p:sp>
      <p:sp>
        <p:nvSpPr>
          <p:cNvPr id="3" name="Content Placeholder 2"/>
          <p:cNvSpPr>
            <a:spLocks noGrp="1"/>
          </p:cNvSpPr>
          <p:nvPr>
            <p:ph idx="1"/>
          </p:nvPr>
        </p:nvSpPr>
        <p:spPr>
          <a:xfrm>
            <a:off x="1154954" y="2603499"/>
            <a:ext cx="8825659" cy="3699330"/>
          </a:xfrm>
        </p:spPr>
        <p:txBody>
          <a:bodyPr>
            <a:normAutofit/>
          </a:bodyPr>
          <a:lstStyle/>
          <a:p>
            <a:r>
              <a:rPr lang="en-US" dirty="0" smtClean="0"/>
              <a:t>This book was published in 2015, which by most standards is fairly recent</a:t>
            </a:r>
          </a:p>
          <a:p>
            <a:r>
              <a:rPr lang="en-US" dirty="0" smtClean="0"/>
              <a:t>However, the field of data science is evolving so quickly that it left me wondering </a:t>
            </a:r>
            <a:r>
              <a:rPr lang="en-US" dirty="0"/>
              <a:t>how these interviews would differ today? </a:t>
            </a:r>
            <a:endParaRPr lang="en-US" dirty="0" smtClean="0"/>
          </a:p>
          <a:p>
            <a:pPr lvl="1"/>
            <a:r>
              <a:rPr lang="en-US" dirty="0" smtClean="0"/>
              <a:t>Almost </a:t>
            </a:r>
            <a:r>
              <a:rPr lang="en-US" dirty="0"/>
              <a:t>everyone interviewed in the book seems like a pioneer in the field - many of them </a:t>
            </a:r>
            <a:r>
              <a:rPr lang="en-US" dirty="0" smtClean="0"/>
              <a:t>having </a:t>
            </a:r>
            <a:r>
              <a:rPr lang="en-US" dirty="0"/>
              <a:t>been in the field for 10-20 years when they gave the </a:t>
            </a:r>
            <a:r>
              <a:rPr lang="en-US" dirty="0" smtClean="0"/>
              <a:t>interview</a:t>
            </a:r>
          </a:p>
          <a:p>
            <a:pPr lvl="1"/>
            <a:r>
              <a:rPr lang="en-US" dirty="0" smtClean="0"/>
              <a:t>There </a:t>
            </a:r>
            <a:r>
              <a:rPr lang="en-US" dirty="0"/>
              <a:t>were no Data Science programs like we are enrolled in, and the role of Data Scientist seemed much less well-defined (although still evolving) than it is </a:t>
            </a:r>
            <a:r>
              <a:rPr lang="en-US" dirty="0" smtClean="0"/>
              <a:t>today</a:t>
            </a:r>
          </a:p>
          <a:p>
            <a:pPr lvl="1"/>
            <a:r>
              <a:rPr lang="en-US" dirty="0" smtClean="0"/>
              <a:t>Given the changes in the field, I can’t help but wonder how their perspective on the field and their advice might be different today</a:t>
            </a:r>
          </a:p>
        </p:txBody>
      </p:sp>
    </p:spTree>
    <p:extLst>
      <p:ext uri="{BB962C8B-B14F-4D97-AF65-F5344CB8AC3E}">
        <p14:creationId xmlns:p14="http://schemas.microsoft.com/office/powerpoint/2010/main" val="559161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Evaluation</a:t>
            </a:r>
            <a:endParaRPr lang="en-US" dirty="0"/>
          </a:p>
        </p:txBody>
      </p:sp>
      <p:sp>
        <p:nvSpPr>
          <p:cNvPr id="3" name="Content Placeholder 2"/>
          <p:cNvSpPr>
            <a:spLocks noGrp="1"/>
          </p:cNvSpPr>
          <p:nvPr>
            <p:ph idx="1"/>
          </p:nvPr>
        </p:nvSpPr>
        <p:spPr/>
        <p:txBody>
          <a:bodyPr/>
          <a:lstStyle/>
          <a:p>
            <a:r>
              <a:rPr lang="en-US" dirty="0" smtClean="0"/>
              <a:t>I found this book a very accessible and thought-provoking read for anyone interested in learning more about the field of data science, or thinking about become a data scientist</a:t>
            </a:r>
          </a:p>
          <a:p>
            <a:r>
              <a:rPr lang="en-US" dirty="0" smtClean="0"/>
              <a:t>Each interview has interesting stories, perspectives, and advice</a:t>
            </a:r>
          </a:p>
          <a:p>
            <a:r>
              <a:rPr lang="en-US" dirty="0" smtClean="0"/>
              <a:t>My main critique is to come out with a second edition, including some data scientists who did not come from an academic background and/or came to the field via a data science degree or program</a:t>
            </a:r>
          </a:p>
          <a:p>
            <a:pPr lvl="1"/>
            <a:r>
              <a:rPr lang="en-US" dirty="0" smtClean="0"/>
              <a:t>It would also be interesting to include some of the same data scientists as the first edition to see how their views and advice might have changed in light of </a:t>
            </a:r>
            <a:r>
              <a:rPr lang="en-US" smtClean="0"/>
              <a:t>the advances in the field</a:t>
            </a:r>
            <a:endParaRPr lang="en-US" dirty="0" smtClean="0"/>
          </a:p>
          <a:p>
            <a:endParaRPr lang="en-US" dirty="0" smtClean="0"/>
          </a:p>
          <a:p>
            <a:endParaRPr lang="en-US" dirty="0"/>
          </a:p>
        </p:txBody>
      </p:sp>
    </p:spTree>
    <p:extLst>
      <p:ext uri="{BB962C8B-B14F-4D97-AF65-F5344CB8AC3E}">
        <p14:creationId xmlns:p14="http://schemas.microsoft.com/office/powerpoint/2010/main" val="25936587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69</TotalTime>
  <Words>737</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 Boardroom</vt:lpstr>
      <vt:lpstr>Review of Data Science Handbook </vt:lpstr>
      <vt:lpstr>Overview</vt:lpstr>
      <vt:lpstr>Overview</vt:lpstr>
      <vt:lpstr>Strengths</vt:lpstr>
      <vt:lpstr>Data Sense</vt:lpstr>
      <vt:lpstr>Critique</vt:lpstr>
      <vt:lpstr>Critique</vt:lpstr>
      <vt:lpstr>Final Evaluation</vt:lpstr>
    </vt:vector>
  </TitlesOfParts>
  <Company>Hy-Vee,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of Data Science Handbook</dc:title>
  <dc:creator>Sherman, Milan</dc:creator>
  <cp:lastModifiedBy>Sherman, Milan</cp:lastModifiedBy>
  <cp:revision>9</cp:revision>
  <dcterms:created xsi:type="dcterms:W3CDTF">2021-06-05T23:26:26Z</dcterms:created>
  <dcterms:modified xsi:type="dcterms:W3CDTF">2021-06-06T00:35:38Z</dcterms:modified>
</cp:coreProperties>
</file>