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57" r:id="rId8"/>
    <p:sldId id="263" r:id="rId9"/>
    <p:sldId id="258" r:id="rId10"/>
    <p:sldId id="259" r:id="rId11"/>
    <p:sldId id="260" r:id="rId12"/>
    <p:sldId id="269" r:id="rId13"/>
    <p:sldId id="261"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1" autoAdjust="0"/>
    <p:restoredTop sz="94660"/>
  </p:normalViewPr>
  <p:slideViewPr>
    <p:cSldViewPr snapToGrid="0">
      <p:cViewPr>
        <p:scale>
          <a:sx n="100" d="100"/>
          <a:sy n="100" d="100"/>
        </p:scale>
        <p:origin x="269"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03700E-9172-48BE-AA73-7F690B316A01}"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174902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3700E-9172-48BE-AA73-7F690B316A01}"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309369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3700E-9172-48BE-AA73-7F690B316A01}"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327380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03700E-9172-48BE-AA73-7F690B316A01}"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343886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03700E-9172-48BE-AA73-7F690B316A01}" type="datetimeFigureOut">
              <a:rPr lang="en-US" smtClean="0"/>
              <a:t>5/16/2021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1985731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03700E-9172-48BE-AA73-7F690B316A01}"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3528101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03700E-9172-48BE-AA73-7F690B316A01}" type="datetimeFigureOut">
              <a:rPr lang="en-US" smtClean="0"/>
              <a:t>5/16/2021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1927109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03700E-9172-48BE-AA73-7F690B316A01}" type="datetimeFigureOut">
              <a:rPr lang="en-US" smtClean="0"/>
              <a:t>5/16/2021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1216026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3700E-9172-48BE-AA73-7F690B316A01}" type="datetimeFigureOut">
              <a:rPr lang="en-US" smtClean="0"/>
              <a:t>5/16/2021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237718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03700E-9172-48BE-AA73-7F690B316A01}"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2101836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03700E-9172-48BE-AA73-7F690B316A01}" type="datetimeFigureOut">
              <a:rPr lang="en-US" smtClean="0"/>
              <a:t>5/16/2021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CA4C54-13BD-4759-966D-6A1B199F8259}" type="slidenum">
              <a:rPr lang="en-US" smtClean="0"/>
              <a:t>‹#›</a:t>
            </a:fld>
            <a:endParaRPr lang="en-US"/>
          </a:p>
        </p:txBody>
      </p:sp>
    </p:spTree>
    <p:extLst>
      <p:ext uri="{BB962C8B-B14F-4D97-AF65-F5344CB8AC3E}">
        <p14:creationId xmlns:p14="http://schemas.microsoft.com/office/powerpoint/2010/main" val="73637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03700E-9172-48BE-AA73-7F690B316A01}" type="datetimeFigureOut">
              <a:rPr lang="en-US" smtClean="0"/>
              <a:t>5/16/2021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A4C54-13BD-4759-966D-6A1B199F8259}" type="slidenum">
              <a:rPr lang="en-US" smtClean="0"/>
              <a:t>‹#›</a:t>
            </a:fld>
            <a:endParaRPr lang="en-US"/>
          </a:p>
        </p:txBody>
      </p:sp>
    </p:spTree>
    <p:extLst>
      <p:ext uri="{BB962C8B-B14F-4D97-AF65-F5344CB8AC3E}">
        <p14:creationId xmlns:p14="http://schemas.microsoft.com/office/powerpoint/2010/main" val="2998324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ouchdownwire.usatoday.com/2019/12/30/ranking-all-32-nfl-teams-by-record-in-the-2010s-decade/32/" TargetMode="External"/><Relationship Id="rId2" Type="http://schemas.openxmlformats.org/officeDocument/2006/relationships/hyperlink" Target="https://www.bloggingtheboys.com/2020/5/11/21254504/cowboys-still-americas-team-whether-they-are-contenders-or-no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Term </a:t>
            </a:r>
            <a:r>
              <a:rPr lang="en-US" dirty="0" smtClean="0"/>
              <a:t>Project</a:t>
            </a:r>
            <a:endParaRPr lang="en-US" dirty="0"/>
          </a:p>
        </p:txBody>
      </p:sp>
      <p:sp>
        <p:nvSpPr>
          <p:cNvPr id="3" name="Subtitle 2"/>
          <p:cNvSpPr>
            <a:spLocks noGrp="1"/>
          </p:cNvSpPr>
          <p:nvPr>
            <p:ph type="subTitle" idx="1"/>
          </p:nvPr>
        </p:nvSpPr>
        <p:spPr/>
        <p:txBody>
          <a:bodyPr/>
          <a:lstStyle/>
          <a:p>
            <a:r>
              <a:rPr lang="en-US" dirty="0" smtClean="0"/>
              <a:t>Milan Sherman</a:t>
            </a:r>
            <a:endParaRPr lang="en-US" dirty="0"/>
          </a:p>
        </p:txBody>
      </p:sp>
    </p:spTree>
    <p:extLst>
      <p:ext uri="{BB962C8B-B14F-4D97-AF65-F5344CB8AC3E}">
        <p14:creationId xmlns:p14="http://schemas.microsoft.com/office/powerpoint/2010/main" val="1274454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163" y="136526"/>
            <a:ext cx="10515600" cy="980968"/>
          </a:xfrm>
        </p:spPr>
        <p:txBody>
          <a:bodyPr/>
          <a:lstStyle/>
          <a:p>
            <a:r>
              <a:rPr lang="en-US" dirty="0" smtClean="0"/>
              <a:t>Comparing </a:t>
            </a:r>
            <a:r>
              <a:rPr lang="en-US" dirty="0" smtClean="0"/>
              <a:t>quarterback popularity</a:t>
            </a:r>
            <a:endParaRPr lang="en-US" dirty="0"/>
          </a:p>
        </p:txBody>
      </p:sp>
      <p:sp>
        <p:nvSpPr>
          <p:cNvPr id="3" name="Content Placeholder 2"/>
          <p:cNvSpPr>
            <a:spLocks noGrp="1"/>
          </p:cNvSpPr>
          <p:nvPr>
            <p:ph idx="1"/>
          </p:nvPr>
        </p:nvSpPr>
        <p:spPr>
          <a:xfrm>
            <a:off x="422564" y="1586633"/>
            <a:ext cx="4061113" cy="5060909"/>
          </a:xfrm>
        </p:spPr>
        <p:txBody>
          <a:bodyPr>
            <a:normAutofit fontScale="70000" lnSpcReduction="20000"/>
          </a:bodyPr>
          <a:lstStyle/>
          <a:p>
            <a:r>
              <a:rPr lang="en-US" dirty="0" smtClean="0"/>
              <a:t>As the quarterback of an NFL </a:t>
            </a:r>
            <a:r>
              <a:rPr lang="en-US" dirty="0" smtClean="0"/>
              <a:t>team is </a:t>
            </a:r>
            <a:r>
              <a:rPr lang="en-US" dirty="0" smtClean="0"/>
              <a:t>generally the most </a:t>
            </a:r>
            <a:r>
              <a:rPr lang="en-US" dirty="0" smtClean="0"/>
              <a:t>recognized </a:t>
            </a:r>
            <a:r>
              <a:rPr lang="en-US" dirty="0" smtClean="0"/>
              <a:t>player on the team, we look at how popular each of these quarterbacks has been over the last decade</a:t>
            </a:r>
          </a:p>
          <a:p>
            <a:r>
              <a:rPr lang="en-US" dirty="0" smtClean="0"/>
              <a:t>While Ben Roethlisberger and Aaron Rodgers have been the quarterbacks for their teams over the last decade, the Cowboys </a:t>
            </a:r>
            <a:r>
              <a:rPr lang="en-US" dirty="0" smtClean="0"/>
              <a:t>have had </a:t>
            </a:r>
            <a:r>
              <a:rPr lang="en-US" dirty="0" smtClean="0"/>
              <a:t>two main quarterbacks during this time: </a:t>
            </a:r>
            <a:r>
              <a:rPr lang="en-US" dirty="0" err="1" smtClean="0"/>
              <a:t>Dak</a:t>
            </a:r>
            <a:r>
              <a:rPr lang="en-US" dirty="0" smtClean="0"/>
              <a:t> Prescott and Tony </a:t>
            </a:r>
            <a:r>
              <a:rPr lang="en-US" dirty="0" err="1" smtClean="0"/>
              <a:t>Romo</a:t>
            </a:r>
            <a:endParaRPr lang="en-US" dirty="0" smtClean="0"/>
          </a:p>
          <a:p>
            <a:r>
              <a:rPr lang="en-US" dirty="0" smtClean="0"/>
              <a:t>Aaron Rodgers has clearly been the most popular quarterback over the last decade.  In light of the previous findings, however, this suggests that the Cowboys are more popular, as their popularity was not based on the popularity of a single player</a:t>
            </a:r>
            <a:endParaRPr lang="en-US" dirty="0"/>
          </a:p>
        </p:txBody>
      </p:sp>
      <p:pic>
        <p:nvPicPr>
          <p:cNvPr id="4" name="Picture 3"/>
          <p:cNvPicPr>
            <a:picLocks noChangeAspect="1"/>
          </p:cNvPicPr>
          <p:nvPr/>
        </p:nvPicPr>
        <p:blipFill>
          <a:blip r:embed="rId2"/>
          <a:stretch>
            <a:fillRect/>
          </a:stretch>
        </p:blipFill>
        <p:spPr>
          <a:xfrm>
            <a:off x="4571998" y="1011996"/>
            <a:ext cx="6870123" cy="2957331"/>
          </a:xfrm>
          <a:prstGeom prst="rect">
            <a:avLst/>
          </a:prstGeom>
        </p:spPr>
      </p:pic>
      <p:pic>
        <p:nvPicPr>
          <p:cNvPr id="5" name="Picture 4"/>
          <p:cNvPicPr>
            <a:picLocks noChangeAspect="1"/>
          </p:cNvPicPr>
          <p:nvPr/>
        </p:nvPicPr>
        <p:blipFill>
          <a:blip r:embed="rId3"/>
          <a:stretch>
            <a:fillRect/>
          </a:stretch>
        </p:blipFill>
        <p:spPr>
          <a:xfrm>
            <a:off x="5791409" y="3915785"/>
            <a:ext cx="4848881" cy="2834495"/>
          </a:xfrm>
          <a:prstGeom prst="rect">
            <a:avLst/>
          </a:prstGeom>
        </p:spPr>
      </p:pic>
    </p:spTree>
    <p:extLst>
      <p:ext uri="{BB962C8B-B14F-4D97-AF65-F5344CB8AC3E}">
        <p14:creationId xmlns:p14="http://schemas.microsoft.com/office/powerpoint/2010/main" val="114812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518" y="157307"/>
            <a:ext cx="10515600" cy="1325563"/>
          </a:xfrm>
        </p:spPr>
        <p:txBody>
          <a:bodyPr/>
          <a:lstStyle/>
          <a:p>
            <a:r>
              <a:rPr lang="en-US" dirty="0" smtClean="0"/>
              <a:t>Game schedule and results</a:t>
            </a:r>
            <a:endParaRPr lang="en-US" dirty="0"/>
          </a:p>
        </p:txBody>
      </p:sp>
      <p:sp>
        <p:nvSpPr>
          <p:cNvPr id="3" name="Content Placeholder 2"/>
          <p:cNvSpPr>
            <a:spLocks noGrp="1"/>
          </p:cNvSpPr>
          <p:nvPr>
            <p:ph idx="1"/>
          </p:nvPr>
        </p:nvSpPr>
        <p:spPr>
          <a:xfrm>
            <a:off x="391391" y="1274907"/>
            <a:ext cx="4679806" cy="5343607"/>
          </a:xfrm>
        </p:spPr>
        <p:txBody>
          <a:bodyPr>
            <a:normAutofit fontScale="85000" lnSpcReduction="20000"/>
          </a:bodyPr>
          <a:lstStyle/>
          <a:p>
            <a:r>
              <a:rPr lang="en-US" dirty="0" smtClean="0"/>
              <a:t>While viewership ratings can determine which teams draw the largest TV audience, many fans follow their teams by looking for results online</a:t>
            </a:r>
          </a:p>
          <a:p>
            <a:r>
              <a:rPr lang="en-US" dirty="0" smtClean="0"/>
              <a:t>The top graph shows searches for the game time for each team, and the bottom is searches for game scores</a:t>
            </a:r>
          </a:p>
          <a:p>
            <a:r>
              <a:rPr lang="en-US" dirty="0" smtClean="0"/>
              <a:t>The Cowboys consistently generate more interest in searches for game times</a:t>
            </a:r>
          </a:p>
          <a:p>
            <a:r>
              <a:rPr lang="en-US" dirty="0" smtClean="0"/>
              <a:t>In terms searches for game scores, the Cowboys have definitely generated more interest in the last 5-6 </a:t>
            </a:r>
            <a:r>
              <a:rPr lang="en-US" dirty="0" smtClean="0"/>
              <a:t>years</a:t>
            </a:r>
          </a:p>
          <a:p>
            <a:pPr lvl="1"/>
            <a:r>
              <a:rPr lang="en-US" dirty="0" smtClean="0"/>
              <a:t>The Cowboys made the playoffs twice during this period</a:t>
            </a: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5253038" y="1112236"/>
            <a:ext cx="5820207" cy="2751596"/>
          </a:xfrm>
          <a:prstGeom prst="rect">
            <a:avLst/>
          </a:prstGeom>
        </p:spPr>
      </p:pic>
      <p:pic>
        <p:nvPicPr>
          <p:cNvPr id="5" name="Picture 4"/>
          <p:cNvPicPr>
            <a:picLocks noChangeAspect="1"/>
          </p:cNvPicPr>
          <p:nvPr/>
        </p:nvPicPr>
        <p:blipFill>
          <a:blip r:embed="rId3"/>
          <a:stretch>
            <a:fillRect/>
          </a:stretch>
        </p:blipFill>
        <p:spPr>
          <a:xfrm>
            <a:off x="5372100" y="3863831"/>
            <a:ext cx="5882986" cy="2888160"/>
          </a:xfrm>
          <a:prstGeom prst="rect">
            <a:avLst/>
          </a:prstGeom>
        </p:spPr>
      </p:pic>
    </p:spTree>
    <p:extLst>
      <p:ext uri="{BB962C8B-B14F-4D97-AF65-F5344CB8AC3E}">
        <p14:creationId xmlns:p14="http://schemas.microsoft.com/office/powerpoint/2010/main" val="3544466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Based on searches for each of these teams in season and during the offseason, and in spite of the fact that both the Steelers and Packers have enjoyed more success over the last decade, the evidence from Google trends points to the Cowboys continuing to be “America’s Team” over the last decade</a:t>
            </a:r>
          </a:p>
          <a:p>
            <a:r>
              <a:rPr lang="en-US" dirty="0" smtClean="0"/>
              <a:t>This conclusion corroborates the conclusion based on social media metrics</a:t>
            </a:r>
            <a:endParaRPr lang="en-US" dirty="0"/>
          </a:p>
        </p:txBody>
      </p:sp>
    </p:spTree>
    <p:extLst>
      <p:ext uri="{BB962C8B-B14F-4D97-AF65-F5344CB8AC3E}">
        <p14:creationId xmlns:p14="http://schemas.microsoft.com/office/powerpoint/2010/main" val="2483965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773" y="292389"/>
            <a:ext cx="10515600" cy="871393"/>
          </a:xfrm>
        </p:spPr>
        <p:txBody>
          <a:bodyPr/>
          <a:lstStyle/>
          <a:p>
            <a:r>
              <a:rPr lang="en-US" dirty="0" smtClean="0"/>
              <a:t>Post hoc analysis: Comparing </a:t>
            </a:r>
            <a:r>
              <a:rPr lang="en-US" dirty="0" smtClean="0"/>
              <a:t>to the Patriots</a:t>
            </a:r>
            <a:endParaRPr lang="en-US" dirty="0"/>
          </a:p>
        </p:txBody>
      </p:sp>
      <p:sp>
        <p:nvSpPr>
          <p:cNvPr id="3" name="Content Placeholder 2"/>
          <p:cNvSpPr>
            <a:spLocks noGrp="1"/>
          </p:cNvSpPr>
          <p:nvPr>
            <p:ph idx="1"/>
          </p:nvPr>
        </p:nvSpPr>
        <p:spPr>
          <a:xfrm>
            <a:off x="135081" y="1472479"/>
            <a:ext cx="4395355" cy="5021839"/>
          </a:xfrm>
        </p:spPr>
        <p:txBody>
          <a:bodyPr>
            <a:normAutofit lnSpcReduction="10000"/>
          </a:bodyPr>
          <a:lstStyle/>
          <a:p>
            <a:r>
              <a:rPr lang="en-US" dirty="0" smtClean="0"/>
              <a:t>Although I had decided to exclude the Patriots from the analysis due to their overwhelming success during the 2010-2020 period, I decided to conduct a post hoc </a:t>
            </a:r>
            <a:r>
              <a:rPr lang="en-US" dirty="0" smtClean="0"/>
              <a:t>analysis</a:t>
            </a:r>
          </a:p>
          <a:p>
            <a:r>
              <a:rPr lang="en-US" dirty="0" smtClean="0"/>
              <a:t>Surprisingly</a:t>
            </a:r>
            <a:r>
              <a:rPr lang="en-US" dirty="0" smtClean="0"/>
              <a:t>, the Cowboys seem to be even more popular than Patriots during this </a:t>
            </a:r>
            <a:r>
              <a:rPr lang="en-US" dirty="0" smtClean="0"/>
              <a:t>period in spite of the Patriots’ overwhelming success</a:t>
            </a:r>
            <a:endParaRPr lang="en-US" dirty="0"/>
          </a:p>
        </p:txBody>
      </p:sp>
      <p:pic>
        <p:nvPicPr>
          <p:cNvPr id="4" name="Picture 3"/>
          <p:cNvPicPr>
            <a:picLocks noChangeAspect="1"/>
          </p:cNvPicPr>
          <p:nvPr/>
        </p:nvPicPr>
        <p:blipFill>
          <a:blip r:embed="rId2"/>
          <a:stretch>
            <a:fillRect/>
          </a:stretch>
        </p:blipFill>
        <p:spPr>
          <a:xfrm>
            <a:off x="4707082" y="1605166"/>
            <a:ext cx="7277100" cy="3943579"/>
          </a:xfrm>
          <a:prstGeom prst="rect">
            <a:avLst/>
          </a:prstGeom>
        </p:spPr>
      </p:pic>
    </p:spTree>
    <p:extLst>
      <p:ext uri="{BB962C8B-B14F-4D97-AF65-F5344CB8AC3E}">
        <p14:creationId xmlns:p14="http://schemas.microsoft.com/office/powerpoint/2010/main" val="400111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lnSpcReduction="10000"/>
          </a:bodyPr>
          <a:lstStyle/>
          <a:p>
            <a:r>
              <a:rPr lang="en-US" dirty="0"/>
              <a:t>The least &amp; most POPULAR NFL teams on social Media [2021]. (2021, April 16). Retrieved April 25, 2021, from https://www.wsn.com/nfl/least-most-popular-nfl-teams-facebook/</a:t>
            </a:r>
          </a:p>
          <a:p>
            <a:r>
              <a:rPr lang="en-US" dirty="0" err="1"/>
              <a:t>Halprin</a:t>
            </a:r>
            <a:r>
              <a:rPr lang="en-US" dirty="0"/>
              <a:t>, D. (2020, May 11). Cowboys still America's team, whether they are CONTENDERS or not. Retrieved April 03, 2021, from </a:t>
            </a:r>
            <a:r>
              <a:rPr lang="en-US" u="sng" dirty="0">
                <a:hlinkClick r:id="rId2"/>
              </a:rPr>
              <a:t>https://www.bloggingtheboys.com/2020/5/11/21254504/cowboys-still-americas-team-whether-they-are-contenders-or-not</a:t>
            </a:r>
            <a:endParaRPr lang="en-US" dirty="0"/>
          </a:p>
          <a:p>
            <a:r>
              <a:rPr lang="en-US" dirty="0"/>
              <a:t>Werner, B. (2020, February 13). Ranking all 32 NFL teams by record in the 2010s decade. Retrieved April 25, 2021, from </a:t>
            </a:r>
            <a:r>
              <a:rPr lang="en-US" u="sng" dirty="0">
                <a:hlinkClick r:id="rId3"/>
              </a:rPr>
              <a:t>https://touchdownwire.usatoday.com/2019/12/30/ranking-all-32-nfl-teams-by-record-in-the-2010s-decade/32/</a:t>
            </a:r>
            <a:endParaRPr lang="en-US" dirty="0"/>
          </a:p>
          <a:p>
            <a:endParaRPr lang="en-US" dirty="0"/>
          </a:p>
        </p:txBody>
      </p:sp>
    </p:spTree>
    <p:extLst>
      <p:ext uri="{BB962C8B-B14F-4D97-AF65-F5344CB8AC3E}">
        <p14:creationId xmlns:p14="http://schemas.microsoft.com/office/powerpoint/2010/main" val="166629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 Are </a:t>
            </a:r>
            <a:r>
              <a:rPr lang="en-US" dirty="0" smtClean="0"/>
              <a:t>the Dallas Cowboys </a:t>
            </a:r>
            <a:r>
              <a:rPr lang="en-US" dirty="0" smtClean="0"/>
              <a:t>still </a:t>
            </a:r>
            <a:r>
              <a:rPr lang="en-US" dirty="0" smtClean="0"/>
              <a:t>“America’s Team”?</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Dallas Cowboys </a:t>
            </a:r>
            <a:r>
              <a:rPr lang="en-US" dirty="0" smtClean="0"/>
              <a:t>were dubbed </a:t>
            </a:r>
            <a:r>
              <a:rPr lang="en-US" dirty="0"/>
              <a:t>“America’s Team</a:t>
            </a:r>
            <a:r>
              <a:rPr lang="en-US" dirty="0" smtClean="0"/>
              <a:t>” in 1978 (</a:t>
            </a:r>
            <a:r>
              <a:rPr lang="en-US" dirty="0" err="1" smtClean="0"/>
              <a:t>Halprin</a:t>
            </a:r>
            <a:r>
              <a:rPr lang="en-US" dirty="0" smtClean="0"/>
              <a:t>, 2020), </a:t>
            </a:r>
            <a:r>
              <a:rPr lang="en-US" dirty="0"/>
              <a:t>implying that they are the most popular NFL team in the </a:t>
            </a:r>
            <a:r>
              <a:rPr lang="en-US" dirty="0" smtClean="0"/>
              <a:t>nation  </a:t>
            </a:r>
            <a:endParaRPr lang="en-US" dirty="0" smtClean="0"/>
          </a:p>
          <a:p>
            <a:r>
              <a:rPr lang="en-US" dirty="0" smtClean="0"/>
              <a:t>As </a:t>
            </a:r>
            <a:r>
              <a:rPr lang="en-US" dirty="0"/>
              <a:t>a Pittsburgh Steelers fan, I question this assertion.  As long as I have been following the Steelers, they seem to have a very broad fan base; they often have more fans in attendance at an away game than the home team, and I notice people wearing Steelers merchandise across the country</a:t>
            </a:r>
            <a:r>
              <a:rPr lang="en-US" dirty="0" smtClean="0"/>
              <a:t>.</a:t>
            </a:r>
            <a:endParaRPr lang="en-US" dirty="0" smtClean="0"/>
          </a:p>
          <a:p>
            <a:pPr lvl="1"/>
            <a:r>
              <a:rPr lang="en-US" dirty="0" smtClean="0"/>
              <a:t>This </a:t>
            </a:r>
            <a:r>
              <a:rPr lang="en-US" dirty="0"/>
              <a:t>evidence is admittedly anecdotal and likely </a:t>
            </a:r>
            <a:r>
              <a:rPr lang="en-US" dirty="0" smtClean="0"/>
              <a:t>biased</a:t>
            </a:r>
            <a:endParaRPr lang="en-US" dirty="0" smtClean="0"/>
          </a:p>
          <a:p>
            <a:r>
              <a:rPr lang="en-US" dirty="0" smtClean="0"/>
              <a:t>Since</a:t>
            </a:r>
            <a:r>
              <a:rPr lang="en-US" dirty="0"/>
              <a:t>, however, the Steelers have never been given a title that would imply that they are more popular than any other team, I thought it would be more interesting to test the claim that the Cowboys are</a:t>
            </a:r>
            <a:r>
              <a:rPr lang="en-US" dirty="0" smtClean="0"/>
              <a:t>.</a:t>
            </a:r>
          </a:p>
          <a:p>
            <a:r>
              <a:rPr lang="en-US" dirty="0" smtClean="0"/>
              <a:t>Without challenging the 1978 claim, the goal of this study is test whether it is still true by determining whether the Dallas Cowboys have consistently been the most popular team in the NFL over the last decade</a:t>
            </a:r>
            <a:endParaRPr lang="en-US" dirty="0"/>
          </a:p>
          <a:p>
            <a:endParaRPr lang="en-US" dirty="0"/>
          </a:p>
        </p:txBody>
      </p:sp>
    </p:spTree>
    <p:extLst>
      <p:ext uri="{BB962C8B-B14F-4D97-AF65-F5344CB8AC3E}">
        <p14:creationId xmlns:p14="http://schemas.microsoft.com/office/powerpoint/2010/main" val="422627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popularity</a:t>
            </a:r>
            <a:endParaRPr lang="en-US" dirty="0"/>
          </a:p>
        </p:txBody>
      </p:sp>
      <p:sp>
        <p:nvSpPr>
          <p:cNvPr id="3" name="Content Placeholder 2"/>
          <p:cNvSpPr>
            <a:spLocks noGrp="1"/>
          </p:cNvSpPr>
          <p:nvPr>
            <p:ph idx="1"/>
          </p:nvPr>
        </p:nvSpPr>
        <p:spPr/>
        <p:txBody>
          <a:bodyPr>
            <a:normAutofit lnSpcReduction="10000"/>
          </a:bodyPr>
          <a:lstStyle/>
          <a:p>
            <a:r>
              <a:rPr lang="en-US" dirty="0" smtClean="0"/>
              <a:t>There are metrics that could be used to measure the popularity of a team that don’t rely on Google trends:</a:t>
            </a:r>
          </a:p>
          <a:p>
            <a:pPr lvl="1"/>
            <a:r>
              <a:rPr lang="en-US" dirty="0" smtClean="0"/>
              <a:t>Viewership ratings, e.g., Nielsen ratings for Cowboys’ games</a:t>
            </a:r>
          </a:p>
          <a:p>
            <a:pPr lvl="1"/>
            <a:r>
              <a:rPr lang="en-US" dirty="0" smtClean="0"/>
              <a:t>Ticket sales (home and away games)</a:t>
            </a:r>
          </a:p>
          <a:p>
            <a:pPr lvl="1"/>
            <a:r>
              <a:rPr lang="en-US" dirty="0" smtClean="0"/>
              <a:t>Team merchandise sales</a:t>
            </a:r>
          </a:p>
          <a:p>
            <a:r>
              <a:rPr lang="en-US" dirty="0" smtClean="0"/>
              <a:t>These metrics rely to a large degree on the size of the market that a team is located in</a:t>
            </a:r>
          </a:p>
          <a:p>
            <a:pPr lvl="1"/>
            <a:r>
              <a:rPr lang="en-US" dirty="0" smtClean="0"/>
              <a:t>For example, viewership ratings might be a measure of the number of media outlets covering the Cowboys’ games rather than the Cowboys’ popularity</a:t>
            </a:r>
          </a:p>
          <a:p>
            <a:r>
              <a:rPr lang="en-US" dirty="0" smtClean="0"/>
              <a:t>Google trends could provide insight into a team’s popularity that these metrics may not capture</a:t>
            </a:r>
            <a:endParaRPr lang="en-US" dirty="0"/>
          </a:p>
        </p:txBody>
      </p:sp>
    </p:spTree>
    <p:extLst>
      <p:ext uri="{BB962C8B-B14F-4D97-AF65-F5344CB8AC3E}">
        <p14:creationId xmlns:p14="http://schemas.microsoft.com/office/powerpoint/2010/main" val="75599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media metrics	</a:t>
            </a:r>
            <a:endParaRPr lang="en-US" dirty="0"/>
          </a:p>
        </p:txBody>
      </p:sp>
      <p:sp>
        <p:nvSpPr>
          <p:cNvPr id="3" name="Content Placeholder 2"/>
          <p:cNvSpPr>
            <a:spLocks noGrp="1"/>
          </p:cNvSpPr>
          <p:nvPr>
            <p:ph idx="1"/>
          </p:nvPr>
        </p:nvSpPr>
        <p:spPr>
          <a:xfrm>
            <a:off x="838200" y="1487714"/>
            <a:ext cx="10515600" cy="4689249"/>
          </a:xfrm>
        </p:spPr>
        <p:txBody>
          <a:bodyPr>
            <a:normAutofit fontScale="92500" lnSpcReduction="10000"/>
          </a:bodyPr>
          <a:lstStyle/>
          <a:p>
            <a:r>
              <a:rPr lang="en-US" dirty="0" smtClean="0"/>
              <a:t>A study was recently conducted (2021) that measured relative popularity of every team in the league based on the following social media metrics:</a:t>
            </a:r>
          </a:p>
          <a:p>
            <a:pPr lvl="1"/>
            <a:r>
              <a:rPr lang="en-US" dirty="0" smtClean="0"/>
              <a:t>Facebook likes</a:t>
            </a:r>
          </a:p>
          <a:p>
            <a:pPr lvl="1"/>
            <a:r>
              <a:rPr lang="en-US" dirty="0" smtClean="0"/>
              <a:t>Twitter followers</a:t>
            </a:r>
          </a:p>
          <a:p>
            <a:pPr lvl="1"/>
            <a:r>
              <a:rPr lang="en-US" dirty="0" smtClean="0"/>
              <a:t>Instagram followers</a:t>
            </a:r>
          </a:p>
          <a:p>
            <a:r>
              <a:rPr lang="en-US" dirty="0" smtClean="0"/>
              <a:t>This study used these metrics from 2020, i.e., what teams are most or least popular now</a:t>
            </a:r>
          </a:p>
          <a:p>
            <a:r>
              <a:rPr lang="en-US" dirty="0" smtClean="0"/>
              <a:t>The claim that the Cowboys are “America’s Team” implies that they are more than the most popular team at the moment</a:t>
            </a:r>
          </a:p>
          <a:p>
            <a:r>
              <a:rPr lang="en-US" dirty="0" smtClean="0"/>
              <a:t>As the Cowboys earned this moniker in the 70’s, my goal is to determine whether this is still the case.  For this reason I am investigating the Cowboys’ popularity over the last decade.</a:t>
            </a:r>
          </a:p>
        </p:txBody>
      </p:sp>
    </p:spTree>
    <p:extLst>
      <p:ext uri="{BB962C8B-B14F-4D97-AF65-F5344CB8AC3E}">
        <p14:creationId xmlns:p14="http://schemas.microsoft.com/office/powerpoint/2010/main" val="74375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 Comparison teams</a:t>
            </a:r>
            <a:endParaRPr lang="en-US" dirty="0"/>
          </a:p>
        </p:txBody>
      </p:sp>
      <p:sp>
        <p:nvSpPr>
          <p:cNvPr id="3" name="Content Placeholder 2"/>
          <p:cNvSpPr>
            <a:spLocks noGrp="1"/>
          </p:cNvSpPr>
          <p:nvPr>
            <p:ph idx="1"/>
          </p:nvPr>
        </p:nvSpPr>
        <p:spPr/>
        <p:txBody>
          <a:bodyPr/>
          <a:lstStyle/>
          <a:p>
            <a:r>
              <a:rPr lang="en-US" dirty="0" smtClean="0"/>
              <a:t>The aforementioned </a:t>
            </a:r>
            <a:r>
              <a:rPr lang="en-US" dirty="0"/>
              <a:t>study </a:t>
            </a:r>
            <a:r>
              <a:rPr lang="en-US" dirty="0" smtClean="0"/>
              <a:t>also helps </a:t>
            </a:r>
            <a:r>
              <a:rPr lang="en-US" dirty="0"/>
              <a:t>to identify other teams that might be more popular than the </a:t>
            </a:r>
            <a:r>
              <a:rPr lang="en-US" dirty="0" smtClean="0"/>
              <a:t>Cowboys.  The top four most popular teams were identified (in order) as:</a:t>
            </a:r>
          </a:p>
          <a:p>
            <a:pPr marL="914400" lvl="1" indent="-457200">
              <a:buFont typeface="+mj-lt"/>
              <a:buAutoNum type="arabicPeriod"/>
            </a:pPr>
            <a:r>
              <a:rPr lang="en-US" dirty="0" smtClean="0"/>
              <a:t>Dallas Cowboys</a:t>
            </a:r>
          </a:p>
          <a:p>
            <a:pPr marL="914400" lvl="1" indent="-457200">
              <a:buFont typeface="+mj-lt"/>
              <a:buAutoNum type="arabicPeriod"/>
            </a:pPr>
            <a:r>
              <a:rPr lang="en-US" dirty="0" smtClean="0"/>
              <a:t>New England Patriots</a:t>
            </a:r>
          </a:p>
          <a:p>
            <a:pPr marL="914400" lvl="1" indent="-457200">
              <a:buFont typeface="+mj-lt"/>
              <a:buAutoNum type="arabicPeriod"/>
            </a:pPr>
            <a:r>
              <a:rPr lang="en-US" dirty="0" smtClean="0"/>
              <a:t>Pittsburgh Steelers</a:t>
            </a:r>
          </a:p>
          <a:p>
            <a:pPr marL="914400" lvl="1" indent="-457200">
              <a:buFont typeface="+mj-lt"/>
              <a:buAutoNum type="arabicPeriod"/>
            </a:pPr>
            <a:r>
              <a:rPr lang="en-US" dirty="0" smtClean="0"/>
              <a:t>Green Bay Packers</a:t>
            </a:r>
          </a:p>
          <a:p>
            <a:pPr marL="0" indent="0">
              <a:buNone/>
            </a:pPr>
            <a:endParaRPr lang="en-US" dirty="0"/>
          </a:p>
          <a:p>
            <a:endParaRPr lang="en-US" dirty="0"/>
          </a:p>
        </p:txBody>
      </p:sp>
    </p:spTree>
    <p:extLst>
      <p:ext uri="{BB962C8B-B14F-4D97-AF65-F5344CB8AC3E}">
        <p14:creationId xmlns:p14="http://schemas.microsoft.com/office/powerpoint/2010/main" val="4083520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design: Comparison teams</a:t>
            </a:r>
            <a:endParaRPr lang="en-US" dirty="0"/>
          </a:p>
        </p:txBody>
      </p:sp>
      <p:sp>
        <p:nvSpPr>
          <p:cNvPr id="3" name="Content Placeholder 2"/>
          <p:cNvSpPr>
            <a:spLocks noGrp="1"/>
          </p:cNvSpPr>
          <p:nvPr>
            <p:ph idx="1"/>
          </p:nvPr>
        </p:nvSpPr>
        <p:spPr>
          <a:xfrm>
            <a:off x="838200" y="1567542"/>
            <a:ext cx="10515600" cy="5021943"/>
          </a:xfrm>
        </p:spPr>
        <p:txBody>
          <a:bodyPr>
            <a:normAutofit fontScale="85000" lnSpcReduction="20000"/>
          </a:bodyPr>
          <a:lstStyle/>
          <a:p>
            <a:r>
              <a:rPr lang="en-US" dirty="0" smtClean="0"/>
              <a:t>I believe that an essential part of being a fan of a team is loyalty, i.e., that you are a fan in good times and bad, not just when the team is experiencing success</a:t>
            </a:r>
          </a:p>
          <a:p>
            <a:pPr lvl="1"/>
            <a:r>
              <a:rPr lang="en-US" dirty="0" smtClean="0"/>
              <a:t>If we assume that the saying “everybody loves a winner” is true, then a team’s success may be a confounding factor in measuring their popularity</a:t>
            </a:r>
          </a:p>
          <a:p>
            <a:r>
              <a:rPr lang="en-US" dirty="0" smtClean="0"/>
              <a:t>Looking at each of these four team’s on-field success over the last decade, the Patriots, Steelers, and Packers are in the top 10, and the Cowboys are number 11 (Werner, 2020)</a:t>
            </a:r>
          </a:p>
          <a:p>
            <a:r>
              <a:rPr lang="en-US" dirty="0" smtClean="0"/>
              <a:t>However, </a:t>
            </a:r>
            <a:r>
              <a:rPr lang="en-US" dirty="0"/>
              <a:t>t</a:t>
            </a:r>
            <a:r>
              <a:rPr lang="en-US" dirty="0" smtClean="0"/>
              <a:t>he </a:t>
            </a:r>
            <a:r>
              <a:rPr lang="en-US" dirty="0"/>
              <a:t>Patriots’ domination during this decade was unprecedented in the history of the NFL – they made the playoffs every year, went to the Super Bowl five times, and won it three times. </a:t>
            </a:r>
            <a:endParaRPr lang="en-US" dirty="0" smtClean="0"/>
          </a:p>
          <a:p>
            <a:pPr lvl="1"/>
            <a:r>
              <a:rPr lang="en-US" dirty="0" smtClean="0"/>
              <a:t>The Steelers’ and Packers’ success has been much more modest and inconsistent during this time</a:t>
            </a:r>
          </a:p>
          <a:p>
            <a:r>
              <a:rPr lang="en-US" dirty="0" smtClean="0"/>
              <a:t>For this reason I have limited the focus of this study to the Cowboys, Steelers, and Packers</a:t>
            </a:r>
          </a:p>
          <a:p>
            <a:pPr lvl="1"/>
            <a:r>
              <a:rPr lang="en-US" dirty="0" smtClean="0"/>
              <a:t>Note: the fact that the Cowboys have been the least successful team during this time could be a confounding factor for the reasons noted above.  However, as they are the focus of the study they must be included in the comparison. </a:t>
            </a:r>
          </a:p>
          <a:p>
            <a:pPr marL="0" indent="0">
              <a:buNone/>
            </a:pPr>
            <a:endParaRPr lang="en-US" dirty="0"/>
          </a:p>
          <a:p>
            <a:endParaRPr lang="en-US" dirty="0"/>
          </a:p>
        </p:txBody>
      </p:sp>
    </p:spTree>
    <p:extLst>
      <p:ext uri="{BB962C8B-B14F-4D97-AF65-F5344CB8AC3E}">
        <p14:creationId xmlns:p14="http://schemas.microsoft.com/office/powerpoint/2010/main" val="32201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7254" y="167698"/>
            <a:ext cx="10515600" cy="1325563"/>
          </a:xfrm>
        </p:spPr>
        <p:txBody>
          <a:bodyPr>
            <a:normAutofit/>
          </a:bodyPr>
          <a:lstStyle/>
          <a:p>
            <a:r>
              <a:rPr lang="en-US" sz="4000" dirty="0" smtClean="0"/>
              <a:t>General popularity based searches by team name</a:t>
            </a:r>
            <a:endParaRPr lang="en-US" sz="4000" dirty="0"/>
          </a:p>
        </p:txBody>
      </p:sp>
      <p:sp>
        <p:nvSpPr>
          <p:cNvPr id="5" name="TextBox 4"/>
          <p:cNvSpPr txBox="1"/>
          <p:nvPr/>
        </p:nvSpPr>
        <p:spPr>
          <a:xfrm>
            <a:off x="654629" y="1493261"/>
            <a:ext cx="3709554" cy="5078313"/>
          </a:xfrm>
          <a:prstGeom prst="rect">
            <a:avLst/>
          </a:prstGeom>
          <a:noFill/>
        </p:spPr>
        <p:txBody>
          <a:bodyPr wrap="square" rtlCol="0">
            <a:spAutoFit/>
          </a:bodyPr>
          <a:lstStyle/>
          <a:p>
            <a:r>
              <a:rPr lang="en-US" dirty="0" smtClean="0"/>
              <a:t>In terms of web searches using</a:t>
            </a:r>
          </a:p>
          <a:p>
            <a:r>
              <a:rPr lang="en-US" dirty="0"/>
              <a:t>e</a:t>
            </a:r>
            <a:r>
              <a:rPr lang="en-US" dirty="0" smtClean="0"/>
              <a:t>ach of these teams as a search term</a:t>
            </a:r>
          </a:p>
          <a:p>
            <a:r>
              <a:rPr lang="en-US" dirty="0"/>
              <a:t>i</a:t>
            </a:r>
            <a:r>
              <a:rPr lang="en-US" dirty="0" smtClean="0"/>
              <a:t>t appears that the Cowboys have</a:t>
            </a:r>
          </a:p>
          <a:p>
            <a:r>
              <a:rPr lang="en-US" dirty="0"/>
              <a:t>g</a:t>
            </a:r>
            <a:r>
              <a:rPr lang="en-US" dirty="0" smtClean="0"/>
              <a:t>enerated more interest than the </a:t>
            </a:r>
          </a:p>
          <a:p>
            <a:r>
              <a:rPr lang="en-US" dirty="0" smtClean="0"/>
              <a:t>Steelers and the Packers.</a:t>
            </a:r>
          </a:p>
          <a:p>
            <a:endParaRPr lang="en-US" dirty="0"/>
          </a:p>
          <a:p>
            <a:r>
              <a:rPr lang="en-US" dirty="0" smtClean="0"/>
              <a:t>There is a clearly a seasonal pattern</a:t>
            </a:r>
          </a:p>
          <a:p>
            <a:r>
              <a:rPr lang="en-US" dirty="0"/>
              <a:t>c</a:t>
            </a:r>
            <a:r>
              <a:rPr lang="en-US" dirty="0" smtClean="0"/>
              <a:t>orresponding to the NFL football </a:t>
            </a:r>
          </a:p>
          <a:p>
            <a:r>
              <a:rPr lang="en-US" dirty="0"/>
              <a:t>s</a:t>
            </a:r>
            <a:r>
              <a:rPr lang="en-US" dirty="0" smtClean="0"/>
              <a:t>eason, but even during the offseason the Cowboys seems to have been more popular.</a:t>
            </a:r>
          </a:p>
          <a:p>
            <a:endParaRPr lang="en-US" dirty="0"/>
          </a:p>
          <a:p>
            <a:r>
              <a:rPr lang="en-US" dirty="0" smtClean="0"/>
              <a:t>In addition, looking at searches across the U.S., the Steelers and Packers popularity seems to be regional, while the Cowboys popularity extends beyond the region surrounding Texas.</a:t>
            </a:r>
          </a:p>
        </p:txBody>
      </p:sp>
      <p:pic>
        <p:nvPicPr>
          <p:cNvPr id="7" name="Content Placeholder 6"/>
          <p:cNvPicPr>
            <a:picLocks noGrp="1" noChangeAspect="1"/>
          </p:cNvPicPr>
          <p:nvPr>
            <p:ph idx="1"/>
          </p:nvPr>
        </p:nvPicPr>
        <p:blipFill>
          <a:blip r:embed="rId2"/>
          <a:stretch>
            <a:fillRect/>
          </a:stretch>
        </p:blipFill>
        <p:spPr>
          <a:xfrm>
            <a:off x="4966855" y="1173380"/>
            <a:ext cx="5943600" cy="2993374"/>
          </a:xfrm>
          <a:prstGeom prst="rect">
            <a:avLst/>
          </a:prstGeom>
        </p:spPr>
      </p:pic>
      <p:pic>
        <p:nvPicPr>
          <p:cNvPr id="8" name="Picture 7"/>
          <p:cNvPicPr>
            <a:picLocks noChangeAspect="1"/>
          </p:cNvPicPr>
          <p:nvPr/>
        </p:nvPicPr>
        <p:blipFill>
          <a:blip r:embed="rId3"/>
          <a:stretch>
            <a:fillRect/>
          </a:stretch>
        </p:blipFill>
        <p:spPr>
          <a:xfrm>
            <a:off x="6016338" y="3937980"/>
            <a:ext cx="4291445" cy="2920020"/>
          </a:xfrm>
          <a:prstGeom prst="rect">
            <a:avLst/>
          </a:prstGeom>
        </p:spPr>
      </p:pic>
    </p:spTree>
    <p:extLst>
      <p:ext uri="{BB962C8B-B14F-4D97-AF65-F5344CB8AC3E}">
        <p14:creationId xmlns:p14="http://schemas.microsoft.com/office/powerpoint/2010/main" val="1394128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en-US" dirty="0" smtClean="0"/>
              <a:t>Popularity during successful seasons</a:t>
            </a:r>
            <a:endParaRPr lang="en-US" dirty="0"/>
          </a:p>
        </p:txBody>
      </p:sp>
      <p:sp>
        <p:nvSpPr>
          <p:cNvPr id="3" name="Content Placeholder 2"/>
          <p:cNvSpPr>
            <a:spLocks noGrp="1"/>
          </p:cNvSpPr>
          <p:nvPr>
            <p:ph idx="1"/>
          </p:nvPr>
        </p:nvSpPr>
        <p:spPr>
          <a:xfrm>
            <a:off x="176646" y="1545071"/>
            <a:ext cx="3761510" cy="5115502"/>
          </a:xfrm>
        </p:spPr>
        <p:txBody>
          <a:bodyPr>
            <a:normAutofit fontScale="92500" lnSpcReduction="20000"/>
          </a:bodyPr>
          <a:lstStyle/>
          <a:p>
            <a:r>
              <a:rPr lang="en-US" dirty="0" smtClean="0"/>
              <a:t>In order to make more fair comparisons, we can examine the popularity of </a:t>
            </a:r>
            <a:r>
              <a:rPr lang="en-US" dirty="0" smtClean="0"/>
              <a:t>seasons (2014 &amp; 2016) </a:t>
            </a:r>
            <a:r>
              <a:rPr lang="en-US" dirty="0" smtClean="0"/>
              <a:t>where all three of these teams made playoffs</a:t>
            </a:r>
          </a:p>
          <a:p>
            <a:pPr lvl="1"/>
            <a:r>
              <a:rPr lang="en-US" dirty="0" smtClean="0"/>
              <a:t>Many </a:t>
            </a:r>
            <a:r>
              <a:rPr lang="en-US" dirty="0" smtClean="0"/>
              <a:t>times fans can lose interest if their teams are not doing well</a:t>
            </a:r>
          </a:p>
          <a:p>
            <a:r>
              <a:rPr lang="en-US" dirty="0" smtClean="0"/>
              <a:t>However, in </a:t>
            </a:r>
            <a:r>
              <a:rPr lang="en-US" dirty="0" smtClean="0"/>
              <a:t>the two </a:t>
            </a:r>
            <a:r>
              <a:rPr lang="en-US" dirty="0" smtClean="0"/>
              <a:t>seasons where all three teams were having a winning season and going to the playoffs, the Cowboys are clearly more popular</a:t>
            </a:r>
            <a:endParaRPr lang="en-US" dirty="0"/>
          </a:p>
        </p:txBody>
      </p:sp>
      <p:pic>
        <p:nvPicPr>
          <p:cNvPr id="4" name="Picture 3"/>
          <p:cNvPicPr>
            <a:picLocks noChangeAspect="1"/>
          </p:cNvPicPr>
          <p:nvPr/>
        </p:nvPicPr>
        <p:blipFill>
          <a:blip r:embed="rId2"/>
          <a:stretch>
            <a:fillRect/>
          </a:stretch>
        </p:blipFill>
        <p:spPr>
          <a:xfrm>
            <a:off x="4374573" y="1293669"/>
            <a:ext cx="5735782" cy="2717222"/>
          </a:xfrm>
          <a:prstGeom prst="rect">
            <a:avLst/>
          </a:prstGeom>
        </p:spPr>
      </p:pic>
      <p:pic>
        <p:nvPicPr>
          <p:cNvPr id="5" name="Picture 4"/>
          <p:cNvPicPr>
            <a:picLocks noChangeAspect="1"/>
          </p:cNvPicPr>
          <p:nvPr/>
        </p:nvPicPr>
        <p:blipFill>
          <a:blip r:embed="rId3"/>
          <a:stretch>
            <a:fillRect/>
          </a:stretch>
        </p:blipFill>
        <p:spPr>
          <a:xfrm>
            <a:off x="4374573" y="3900253"/>
            <a:ext cx="5863503" cy="2844023"/>
          </a:xfrm>
          <a:prstGeom prst="rect">
            <a:avLst/>
          </a:prstGeom>
        </p:spPr>
      </p:pic>
    </p:spTree>
    <p:extLst>
      <p:ext uri="{BB962C8B-B14F-4D97-AF65-F5344CB8AC3E}">
        <p14:creationId xmlns:p14="http://schemas.microsoft.com/office/powerpoint/2010/main" val="310831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Offseason popularity: the draft </a:t>
            </a:r>
            <a:r>
              <a:rPr lang="en-US" sz="4000" dirty="0" smtClean="0"/>
              <a:t>and training camp</a:t>
            </a:r>
            <a:endParaRPr lang="en-US" sz="4000" dirty="0"/>
          </a:p>
        </p:txBody>
      </p:sp>
      <p:sp>
        <p:nvSpPr>
          <p:cNvPr id="3" name="Content Placeholder 2"/>
          <p:cNvSpPr>
            <a:spLocks noGrp="1"/>
          </p:cNvSpPr>
          <p:nvPr>
            <p:ph idx="1"/>
          </p:nvPr>
        </p:nvSpPr>
        <p:spPr>
          <a:xfrm>
            <a:off x="266700" y="1794452"/>
            <a:ext cx="4856018" cy="4351338"/>
          </a:xfrm>
        </p:spPr>
        <p:txBody>
          <a:bodyPr>
            <a:normAutofit lnSpcReduction="10000"/>
          </a:bodyPr>
          <a:lstStyle/>
          <a:p>
            <a:r>
              <a:rPr lang="en-US" dirty="0" smtClean="0"/>
              <a:t>Another measure of popularity is sustained interest, not just interest during the season</a:t>
            </a:r>
          </a:p>
          <a:p>
            <a:r>
              <a:rPr lang="en-US" dirty="0" smtClean="0"/>
              <a:t>Looking searches associated with each team related to the NFL draft and training camp, two </a:t>
            </a:r>
            <a:r>
              <a:rPr lang="en-US" dirty="0" smtClean="0"/>
              <a:t>important offseason </a:t>
            </a:r>
            <a:r>
              <a:rPr lang="en-US" dirty="0" smtClean="0"/>
              <a:t>events, we see that the Cowboys definitely generate more interest than the Steelers and Packers</a:t>
            </a:r>
            <a:endParaRPr lang="en-US" dirty="0"/>
          </a:p>
        </p:txBody>
      </p:sp>
      <p:pic>
        <p:nvPicPr>
          <p:cNvPr id="4" name="Picture 3"/>
          <p:cNvPicPr>
            <a:picLocks noChangeAspect="1"/>
          </p:cNvPicPr>
          <p:nvPr/>
        </p:nvPicPr>
        <p:blipFill>
          <a:blip r:embed="rId2"/>
          <a:stretch>
            <a:fillRect/>
          </a:stretch>
        </p:blipFill>
        <p:spPr>
          <a:xfrm>
            <a:off x="5320146" y="1690688"/>
            <a:ext cx="6033653" cy="2424257"/>
          </a:xfrm>
          <a:prstGeom prst="rect">
            <a:avLst/>
          </a:prstGeom>
        </p:spPr>
      </p:pic>
      <p:pic>
        <p:nvPicPr>
          <p:cNvPr id="5" name="Picture 4"/>
          <p:cNvPicPr>
            <a:picLocks noChangeAspect="1"/>
          </p:cNvPicPr>
          <p:nvPr/>
        </p:nvPicPr>
        <p:blipFill>
          <a:blip r:embed="rId3"/>
          <a:stretch>
            <a:fillRect/>
          </a:stretch>
        </p:blipFill>
        <p:spPr>
          <a:xfrm>
            <a:off x="5320147" y="4114945"/>
            <a:ext cx="6141026" cy="2380095"/>
          </a:xfrm>
          <a:prstGeom prst="rect">
            <a:avLst/>
          </a:prstGeom>
        </p:spPr>
      </p:pic>
    </p:spTree>
    <p:extLst>
      <p:ext uri="{BB962C8B-B14F-4D97-AF65-F5344CB8AC3E}">
        <p14:creationId xmlns:p14="http://schemas.microsoft.com/office/powerpoint/2010/main" val="2353627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1718</TotalTime>
  <Words>1331</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Term Project</vt:lpstr>
      <vt:lpstr>Research Question: Are the Dallas Cowboys still “America’s Team”?</vt:lpstr>
      <vt:lpstr>Measuring popularity</vt:lpstr>
      <vt:lpstr>Social media metrics </vt:lpstr>
      <vt:lpstr>Study design: Comparison teams</vt:lpstr>
      <vt:lpstr>Study design: Comparison teams</vt:lpstr>
      <vt:lpstr>General popularity based searches by team name</vt:lpstr>
      <vt:lpstr>Popularity during successful seasons</vt:lpstr>
      <vt:lpstr>Offseason popularity: the draft and training camp</vt:lpstr>
      <vt:lpstr>Comparing quarterback popularity</vt:lpstr>
      <vt:lpstr>Game schedule and results</vt:lpstr>
      <vt:lpstr>Conclusion</vt:lpstr>
      <vt:lpstr>Post hoc analysis: Comparing to the Patriots</vt:lpstr>
      <vt:lpstr>References</vt:lpstr>
    </vt:vector>
  </TitlesOfParts>
  <Company>Hy-Vee,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Sherman, Milan</dc:creator>
  <cp:lastModifiedBy>Sherman, Milan</cp:lastModifiedBy>
  <cp:revision>25</cp:revision>
  <dcterms:created xsi:type="dcterms:W3CDTF">2021-04-24T19:11:01Z</dcterms:created>
  <dcterms:modified xsi:type="dcterms:W3CDTF">2021-05-16T21:58:50Z</dcterms:modified>
</cp:coreProperties>
</file>