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3"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77" d="100"/>
          <a:sy n="77" d="100"/>
        </p:scale>
        <p:origin x="5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03700E-9172-48BE-AA73-7F690B316A0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174902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3700E-9172-48BE-AA73-7F690B316A0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309369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3700E-9172-48BE-AA73-7F690B316A0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327380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3700E-9172-48BE-AA73-7F690B316A0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343886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03700E-9172-48BE-AA73-7F690B316A01}"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198573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03700E-9172-48BE-AA73-7F690B316A01}"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352810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03700E-9172-48BE-AA73-7F690B316A01}"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192710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03700E-9172-48BE-AA73-7F690B316A01}" type="datetimeFigureOut">
              <a:rPr lang="en-US" smtClean="0"/>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121602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3700E-9172-48BE-AA73-7F690B316A01}" type="datetimeFigureOut">
              <a:rPr lang="en-US" smtClean="0"/>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237718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03700E-9172-48BE-AA73-7F690B316A01}"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210183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03700E-9172-48BE-AA73-7F690B316A01}"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73637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3700E-9172-48BE-AA73-7F690B316A01}" type="datetimeFigureOut">
              <a:rPr lang="en-US" smtClean="0"/>
              <a:t>4/24/2021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A4C54-13BD-4759-966D-6A1B199F8259}" type="slidenum">
              <a:rPr lang="en-US" smtClean="0"/>
              <a:t>‹#›</a:t>
            </a:fld>
            <a:endParaRPr lang="en-US"/>
          </a:p>
        </p:txBody>
      </p:sp>
    </p:spTree>
    <p:extLst>
      <p:ext uri="{BB962C8B-B14F-4D97-AF65-F5344CB8AC3E}">
        <p14:creationId xmlns:p14="http://schemas.microsoft.com/office/powerpoint/2010/main" val="299832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Term Project</a:t>
            </a:r>
            <a:br>
              <a:rPr lang="en-US" dirty="0" smtClean="0"/>
            </a:br>
            <a:r>
              <a:rPr lang="en-US" dirty="0" smtClean="0"/>
              <a:t>Milestone 2</a:t>
            </a:r>
            <a:endParaRPr lang="en-US" dirty="0"/>
          </a:p>
        </p:txBody>
      </p:sp>
      <p:sp>
        <p:nvSpPr>
          <p:cNvPr id="3" name="Subtitle 2"/>
          <p:cNvSpPr>
            <a:spLocks noGrp="1"/>
          </p:cNvSpPr>
          <p:nvPr>
            <p:ph type="subTitle" idx="1"/>
          </p:nvPr>
        </p:nvSpPr>
        <p:spPr/>
        <p:txBody>
          <a:bodyPr/>
          <a:lstStyle/>
          <a:p>
            <a:r>
              <a:rPr lang="en-US" dirty="0" smtClean="0"/>
              <a:t>Milan Sherman</a:t>
            </a:r>
            <a:endParaRPr lang="en-US" dirty="0"/>
          </a:p>
        </p:txBody>
      </p:sp>
    </p:spTree>
    <p:extLst>
      <p:ext uri="{BB962C8B-B14F-4D97-AF65-F5344CB8AC3E}">
        <p14:creationId xmlns:p14="http://schemas.microsoft.com/office/powerpoint/2010/main" val="127445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 Dallas Cowboys really “America’s Team”?</a:t>
            </a:r>
            <a:endParaRPr lang="en-US" dirty="0"/>
          </a:p>
        </p:txBody>
      </p:sp>
      <p:sp>
        <p:nvSpPr>
          <p:cNvPr id="3" name="Content Placeholder 2"/>
          <p:cNvSpPr>
            <a:spLocks noGrp="1"/>
          </p:cNvSpPr>
          <p:nvPr>
            <p:ph idx="1"/>
          </p:nvPr>
        </p:nvSpPr>
        <p:spPr/>
        <p:txBody>
          <a:bodyPr>
            <a:normAutofit lnSpcReduction="10000"/>
          </a:bodyPr>
          <a:lstStyle/>
          <a:p>
            <a:r>
              <a:rPr lang="en-US" dirty="0"/>
              <a:t>The Dallas Cowboys have been dubbed “America’s Team”, implying that they are the most popular NFL team in the nation.  </a:t>
            </a:r>
            <a:endParaRPr lang="en-US" dirty="0" smtClean="0"/>
          </a:p>
          <a:p>
            <a:r>
              <a:rPr lang="en-US" dirty="0" smtClean="0"/>
              <a:t>As </a:t>
            </a:r>
            <a:r>
              <a:rPr lang="en-US" dirty="0"/>
              <a:t>a Pittsburgh Steelers fan, I question this assertion.  As long as I have been following the Steelers, they seem to have a very broad fan base; they often have more fans in attendance at an away game than the home team, and I notice people wearing Steelers merchandise across the country.  </a:t>
            </a:r>
            <a:endParaRPr lang="en-US" dirty="0" smtClean="0"/>
          </a:p>
          <a:p>
            <a:r>
              <a:rPr lang="en-US" dirty="0" smtClean="0"/>
              <a:t>This </a:t>
            </a:r>
            <a:r>
              <a:rPr lang="en-US" dirty="0"/>
              <a:t>evidence is admittedly anecdotal and likely </a:t>
            </a:r>
            <a:r>
              <a:rPr lang="en-US" dirty="0" smtClean="0"/>
              <a:t>biased. </a:t>
            </a:r>
          </a:p>
          <a:p>
            <a:r>
              <a:rPr lang="en-US" dirty="0" smtClean="0"/>
              <a:t>Since</a:t>
            </a:r>
            <a:r>
              <a:rPr lang="en-US" dirty="0"/>
              <a:t>, however, the Steelers have never been given a title that would imply that they are more popular than any other team, I thought it would be more interesting to test the claim that the Cowboys are.</a:t>
            </a:r>
          </a:p>
          <a:p>
            <a:endParaRPr lang="en-US" dirty="0"/>
          </a:p>
        </p:txBody>
      </p:sp>
    </p:spTree>
    <p:extLst>
      <p:ext uri="{BB962C8B-B14F-4D97-AF65-F5344CB8AC3E}">
        <p14:creationId xmlns:p14="http://schemas.microsoft.com/office/powerpoint/2010/main" val="422627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4" y="167698"/>
            <a:ext cx="10515600" cy="1325563"/>
          </a:xfrm>
        </p:spPr>
        <p:txBody>
          <a:bodyPr/>
          <a:lstStyle/>
          <a:p>
            <a:r>
              <a:rPr lang="en-US" dirty="0" smtClean="0"/>
              <a:t>General popularity based searches by team name</a:t>
            </a:r>
            <a:endParaRPr lang="en-US" dirty="0"/>
          </a:p>
        </p:txBody>
      </p:sp>
      <p:sp>
        <p:nvSpPr>
          <p:cNvPr id="5" name="TextBox 4"/>
          <p:cNvSpPr txBox="1"/>
          <p:nvPr/>
        </p:nvSpPr>
        <p:spPr>
          <a:xfrm>
            <a:off x="654629" y="1493261"/>
            <a:ext cx="3709554" cy="5078313"/>
          </a:xfrm>
          <a:prstGeom prst="rect">
            <a:avLst/>
          </a:prstGeom>
          <a:noFill/>
        </p:spPr>
        <p:txBody>
          <a:bodyPr wrap="square" rtlCol="0">
            <a:spAutoFit/>
          </a:bodyPr>
          <a:lstStyle/>
          <a:p>
            <a:r>
              <a:rPr lang="en-US" dirty="0" smtClean="0"/>
              <a:t>In terms of web searches using</a:t>
            </a:r>
          </a:p>
          <a:p>
            <a:r>
              <a:rPr lang="en-US" dirty="0"/>
              <a:t>e</a:t>
            </a:r>
            <a:r>
              <a:rPr lang="en-US" dirty="0" smtClean="0"/>
              <a:t>ach of these teams as a search term</a:t>
            </a:r>
          </a:p>
          <a:p>
            <a:r>
              <a:rPr lang="en-US" dirty="0"/>
              <a:t>i</a:t>
            </a:r>
            <a:r>
              <a:rPr lang="en-US" dirty="0" smtClean="0"/>
              <a:t>t appears that the Cowboys have</a:t>
            </a:r>
          </a:p>
          <a:p>
            <a:r>
              <a:rPr lang="en-US" dirty="0"/>
              <a:t>g</a:t>
            </a:r>
            <a:r>
              <a:rPr lang="en-US" dirty="0" smtClean="0"/>
              <a:t>enerated more interest than the </a:t>
            </a:r>
          </a:p>
          <a:p>
            <a:r>
              <a:rPr lang="en-US" dirty="0" smtClean="0"/>
              <a:t>Steelers and the Packers.</a:t>
            </a:r>
          </a:p>
          <a:p>
            <a:endParaRPr lang="en-US" dirty="0"/>
          </a:p>
          <a:p>
            <a:r>
              <a:rPr lang="en-US" dirty="0" smtClean="0"/>
              <a:t>There is a clearly a seasonal pattern</a:t>
            </a:r>
          </a:p>
          <a:p>
            <a:r>
              <a:rPr lang="en-US" dirty="0"/>
              <a:t>c</a:t>
            </a:r>
            <a:r>
              <a:rPr lang="en-US" dirty="0" smtClean="0"/>
              <a:t>orresponding to the NFL football </a:t>
            </a:r>
          </a:p>
          <a:p>
            <a:r>
              <a:rPr lang="en-US" dirty="0"/>
              <a:t>s</a:t>
            </a:r>
            <a:r>
              <a:rPr lang="en-US" dirty="0" smtClean="0"/>
              <a:t>eason, but even during the offseason the Cowboys seems to have been more popular.</a:t>
            </a:r>
          </a:p>
          <a:p>
            <a:endParaRPr lang="en-US" dirty="0"/>
          </a:p>
          <a:p>
            <a:r>
              <a:rPr lang="en-US" dirty="0" smtClean="0"/>
              <a:t>In addition, looking at searches across the U.S., the Steelers and Packers popularity seems to be regional, while the Cowboys popularity extends beyond the region surrounding Texas.</a:t>
            </a:r>
          </a:p>
        </p:txBody>
      </p:sp>
      <p:pic>
        <p:nvPicPr>
          <p:cNvPr id="7" name="Content Placeholder 6"/>
          <p:cNvPicPr>
            <a:picLocks noGrp="1" noChangeAspect="1"/>
          </p:cNvPicPr>
          <p:nvPr>
            <p:ph idx="1"/>
          </p:nvPr>
        </p:nvPicPr>
        <p:blipFill>
          <a:blip r:embed="rId2"/>
          <a:stretch>
            <a:fillRect/>
          </a:stretch>
        </p:blipFill>
        <p:spPr>
          <a:xfrm>
            <a:off x="4966855" y="1173380"/>
            <a:ext cx="5943600" cy="2993374"/>
          </a:xfrm>
          <a:prstGeom prst="rect">
            <a:avLst/>
          </a:prstGeom>
        </p:spPr>
      </p:pic>
      <p:pic>
        <p:nvPicPr>
          <p:cNvPr id="8" name="Picture 7"/>
          <p:cNvPicPr>
            <a:picLocks noChangeAspect="1"/>
          </p:cNvPicPr>
          <p:nvPr/>
        </p:nvPicPr>
        <p:blipFill>
          <a:blip r:embed="rId3"/>
          <a:stretch>
            <a:fillRect/>
          </a:stretch>
        </p:blipFill>
        <p:spPr>
          <a:xfrm>
            <a:off x="6016338" y="3937980"/>
            <a:ext cx="4291445" cy="2920020"/>
          </a:xfrm>
          <a:prstGeom prst="rect">
            <a:avLst/>
          </a:prstGeom>
        </p:spPr>
      </p:pic>
    </p:spTree>
    <p:extLst>
      <p:ext uri="{BB962C8B-B14F-4D97-AF65-F5344CB8AC3E}">
        <p14:creationId xmlns:p14="http://schemas.microsoft.com/office/powerpoint/2010/main" val="139412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Popularity during successful seasons</a:t>
            </a:r>
            <a:endParaRPr lang="en-US" dirty="0"/>
          </a:p>
        </p:txBody>
      </p:sp>
      <p:sp>
        <p:nvSpPr>
          <p:cNvPr id="3" name="Content Placeholder 2"/>
          <p:cNvSpPr>
            <a:spLocks noGrp="1"/>
          </p:cNvSpPr>
          <p:nvPr>
            <p:ph idx="1"/>
          </p:nvPr>
        </p:nvSpPr>
        <p:spPr>
          <a:xfrm>
            <a:off x="176646" y="1545071"/>
            <a:ext cx="3761510" cy="5115502"/>
          </a:xfrm>
        </p:spPr>
        <p:txBody>
          <a:bodyPr>
            <a:normAutofit fontScale="92500" lnSpcReduction="10000"/>
          </a:bodyPr>
          <a:lstStyle/>
          <a:p>
            <a:r>
              <a:rPr lang="en-US" dirty="0" smtClean="0"/>
              <a:t>In order to make more fair comparisons, we can examine the popularity of seasons where all three of these teams made playoffs</a:t>
            </a:r>
          </a:p>
          <a:p>
            <a:r>
              <a:rPr lang="en-US" dirty="0" smtClean="0"/>
              <a:t>Many times fans can lose interest if their teams are not doing well</a:t>
            </a:r>
          </a:p>
          <a:p>
            <a:r>
              <a:rPr lang="en-US" dirty="0" smtClean="0"/>
              <a:t>However, in two seasons where all three teams were having a winning season and going to the playoffs, the Cowboys are clearly more popular</a:t>
            </a:r>
            <a:endParaRPr lang="en-US" dirty="0"/>
          </a:p>
        </p:txBody>
      </p:sp>
      <p:pic>
        <p:nvPicPr>
          <p:cNvPr id="4" name="Picture 3"/>
          <p:cNvPicPr>
            <a:picLocks noChangeAspect="1"/>
          </p:cNvPicPr>
          <p:nvPr/>
        </p:nvPicPr>
        <p:blipFill>
          <a:blip r:embed="rId2"/>
          <a:stretch>
            <a:fillRect/>
          </a:stretch>
        </p:blipFill>
        <p:spPr>
          <a:xfrm>
            <a:off x="4374573" y="1293669"/>
            <a:ext cx="5735782" cy="2717222"/>
          </a:xfrm>
          <a:prstGeom prst="rect">
            <a:avLst/>
          </a:prstGeom>
        </p:spPr>
      </p:pic>
      <p:pic>
        <p:nvPicPr>
          <p:cNvPr id="5" name="Picture 4"/>
          <p:cNvPicPr>
            <a:picLocks noChangeAspect="1"/>
          </p:cNvPicPr>
          <p:nvPr/>
        </p:nvPicPr>
        <p:blipFill>
          <a:blip r:embed="rId3"/>
          <a:stretch>
            <a:fillRect/>
          </a:stretch>
        </p:blipFill>
        <p:spPr>
          <a:xfrm>
            <a:off x="4374573" y="3900253"/>
            <a:ext cx="5863503" cy="2844023"/>
          </a:xfrm>
          <a:prstGeom prst="rect">
            <a:avLst/>
          </a:prstGeom>
        </p:spPr>
      </p:pic>
    </p:spTree>
    <p:extLst>
      <p:ext uri="{BB962C8B-B14F-4D97-AF65-F5344CB8AC3E}">
        <p14:creationId xmlns:p14="http://schemas.microsoft.com/office/powerpoint/2010/main" val="310831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Looking more closely at offseason popularity, we look at searches for the draft and training camp</a:t>
            </a:r>
            <a:endParaRPr lang="en-US" dirty="0"/>
          </a:p>
        </p:txBody>
      </p:sp>
      <p:sp>
        <p:nvSpPr>
          <p:cNvPr id="3" name="Content Placeholder 2"/>
          <p:cNvSpPr>
            <a:spLocks noGrp="1"/>
          </p:cNvSpPr>
          <p:nvPr>
            <p:ph idx="1"/>
          </p:nvPr>
        </p:nvSpPr>
        <p:spPr>
          <a:xfrm>
            <a:off x="266700" y="1794452"/>
            <a:ext cx="4856018" cy="4351338"/>
          </a:xfrm>
        </p:spPr>
        <p:txBody>
          <a:bodyPr>
            <a:normAutofit lnSpcReduction="10000"/>
          </a:bodyPr>
          <a:lstStyle/>
          <a:p>
            <a:r>
              <a:rPr lang="en-US" dirty="0" smtClean="0"/>
              <a:t>Another measure of popularity is sustained interest, not just interest during the season</a:t>
            </a:r>
          </a:p>
          <a:p>
            <a:r>
              <a:rPr lang="en-US" dirty="0" smtClean="0"/>
              <a:t>Looking searches associated with each team related to the NFL draft and training camp, two offseason events, we see that the Cowboys definitely generate more interest than the Steelers and Packers</a:t>
            </a:r>
            <a:endParaRPr lang="en-US" dirty="0"/>
          </a:p>
        </p:txBody>
      </p:sp>
      <p:pic>
        <p:nvPicPr>
          <p:cNvPr id="4" name="Picture 3"/>
          <p:cNvPicPr>
            <a:picLocks noChangeAspect="1"/>
          </p:cNvPicPr>
          <p:nvPr/>
        </p:nvPicPr>
        <p:blipFill>
          <a:blip r:embed="rId2"/>
          <a:stretch>
            <a:fillRect/>
          </a:stretch>
        </p:blipFill>
        <p:spPr>
          <a:xfrm>
            <a:off x="5320146" y="1690688"/>
            <a:ext cx="6033653" cy="2424257"/>
          </a:xfrm>
          <a:prstGeom prst="rect">
            <a:avLst/>
          </a:prstGeom>
        </p:spPr>
      </p:pic>
      <p:pic>
        <p:nvPicPr>
          <p:cNvPr id="5" name="Picture 4"/>
          <p:cNvPicPr>
            <a:picLocks noChangeAspect="1"/>
          </p:cNvPicPr>
          <p:nvPr/>
        </p:nvPicPr>
        <p:blipFill>
          <a:blip r:embed="rId3"/>
          <a:stretch>
            <a:fillRect/>
          </a:stretch>
        </p:blipFill>
        <p:spPr>
          <a:xfrm>
            <a:off x="5320147" y="4114945"/>
            <a:ext cx="6141026" cy="2380095"/>
          </a:xfrm>
          <a:prstGeom prst="rect">
            <a:avLst/>
          </a:prstGeom>
        </p:spPr>
      </p:pic>
    </p:spTree>
    <p:extLst>
      <p:ext uri="{BB962C8B-B14F-4D97-AF65-F5344CB8AC3E}">
        <p14:creationId xmlns:p14="http://schemas.microsoft.com/office/powerpoint/2010/main" val="235362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3" y="136526"/>
            <a:ext cx="10515600" cy="980968"/>
          </a:xfrm>
        </p:spPr>
        <p:txBody>
          <a:bodyPr/>
          <a:lstStyle/>
          <a:p>
            <a:r>
              <a:rPr lang="en-US" dirty="0" smtClean="0"/>
              <a:t>Comparing quarterbacks</a:t>
            </a:r>
            <a:endParaRPr lang="en-US" dirty="0"/>
          </a:p>
        </p:txBody>
      </p:sp>
      <p:sp>
        <p:nvSpPr>
          <p:cNvPr id="3" name="Content Placeholder 2"/>
          <p:cNvSpPr>
            <a:spLocks noGrp="1"/>
          </p:cNvSpPr>
          <p:nvPr>
            <p:ph idx="1"/>
          </p:nvPr>
        </p:nvSpPr>
        <p:spPr>
          <a:xfrm>
            <a:off x="422564" y="1586634"/>
            <a:ext cx="4061113" cy="4658302"/>
          </a:xfrm>
        </p:spPr>
        <p:txBody>
          <a:bodyPr>
            <a:normAutofit fontScale="70000" lnSpcReduction="20000"/>
          </a:bodyPr>
          <a:lstStyle/>
          <a:p>
            <a:r>
              <a:rPr lang="en-US" dirty="0" smtClean="0"/>
              <a:t>As the quarterback of an NFL is generally the most popular player on the team, we look at how popular each of these quarterbacks has been over the last decade</a:t>
            </a:r>
          </a:p>
          <a:p>
            <a:r>
              <a:rPr lang="en-US" dirty="0" smtClean="0"/>
              <a:t>While Ben Roethlisberger and Aaron Rodgers have been the quarterbacks for their teams over the last decade, the Cowboys has two main quarterbacks during this time: </a:t>
            </a:r>
            <a:r>
              <a:rPr lang="en-US" dirty="0" err="1" smtClean="0"/>
              <a:t>Dak</a:t>
            </a:r>
            <a:r>
              <a:rPr lang="en-US" dirty="0" smtClean="0"/>
              <a:t> Prescott and Tony </a:t>
            </a:r>
            <a:r>
              <a:rPr lang="en-US" dirty="0" err="1" smtClean="0"/>
              <a:t>Romo</a:t>
            </a:r>
            <a:endParaRPr lang="en-US" dirty="0" smtClean="0"/>
          </a:p>
          <a:p>
            <a:r>
              <a:rPr lang="en-US" dirty="0" smtClean="0"/>
              <a:t>Aaron Rodgers has clearly been the most popular quarterback over the last decade.  In light of the previous findings, however, this suggests that the Cowboys are more popular, as their popularity was not based on the popularity of a single player</a:t>
            </a:r>
            <a:endParaRPr lang="en-US" dirty="0"/>
          </a:p>
        </p:txBody>
      </p:sp>
      <p:pic>
        <p:nvPicPr>
          <p:cNvPr id="4" name="Picture 3"/>
          <p:cNvPicPr>
            <a:picLocks noChangeAspect="1"/>
          </p:cNvPicPr>
          <p:nvPr/>
        </p:nvPicPr>
        <p:blipFill>
          <a:blip r:embed="rId2"/>
          <a:stretch>
            <a:fillRect/>
          </a:stretch>
        </p:blipFill>
        <p:spPr>
          <a:xfrm>
            <a:off x="4571998" y="1011996"/>
            <a:ext cx="6870123" cy="2957331"/>
          </a:xfrm>
          <a:prstGeom prst="rect">
            <a:avLst/>
          </a:prstGeom>
        </p:spPr>
      </p:pic>
      <p:pic>
        <p:nvPicPr>
          <p:cNvPr id="5" name="Picture 4"/>
          <p:cNvPicPr>
            <a:picLocks noChangeAspect="1"/>
          </p:cNvPicPr>
          <p:nvPr/>
        </p:nvPicPr>
        <p:blipFill>
          <a:blip r:embed="rId3"/>
          <a:stretch>
            <a:fillRect/>
          </a:stretch>
        </p:blipFill>
        <p:spPr>
          <a:xfrm>
            <a:off x="5791409" y="3915785"/>
            <a:ext cx="4848881" cy="2834495"/>
          </a:xfrm>
          <a:prstGeom prst="rect">
            <a:avLst/>
          </a:prstGeom>
        </p:spPr>
      </p:pic>
    </p:spTree>
    <p:extLst>
      <p:ext uri="{BB962C8B-B14F-4D97-AF65-F5344CB8AC3E}">
        <p14:creationId xmlns:p14="http://schemas.microsoft.com/office/powerpoint/2010/main" val="114812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518" y="157307"/>
            <a:ext cx="10515600" cy="1325563"/>
          </a:xfrm>
        </p:spPr>
        <p:txBody>
          <a:bodyPr/>
          <a:lstStyle/>
          <a:p>
            <a:r>
              <a:rPr lang="en-US" dirty="0" smtClean="0"/>
              <a:t>Game schedule and results</a:t>
            </a:r>
            <a:endParaRPr lang="en-US" dirty="0"/>
          </a:p>
        </p:txBody>
      </p:sp>
      <p:sp>
        <p:nvSpPr>
          <p:cNvPr id="3" name="Content Placeholder 2"/>
          <p:cNvSpPr>
            <a:spLocks noGrp="1"/>
          </p:cNvSpPr>
          <p:nvPr>
            <p:ph idx="1"/>
          </p:nvPr>
        </p:nvSpPr>
        <p:spPr>
          <a:xfrm>
            <a:off x="391391" y="1274907"/>
            <a:ext cx="4679806" cy="4938857"/>
          </a:xfrm>
        </p:spPr>
        <p:txBody>
          <a:bodyPr>
            <a:normAutofit fontScale="70000" lnSpcReduction="20000"/>
          </a:bodyPr>
          <a:lstStyle/>
          <a:p>
            <a:r>
              <a:rPr lang="en-US" dirty="0" smtClean="0"/>
              <a:t>While viewership ratings can determine which teams draw the largest TV audience, many fans follow their teams by looking for results online</a:t>
            </a:r>
          </a:p>
          <a:p>
            <a:r>
              <a:rPr lang="en-US" dirty="0" smtClean="0"/>
              <a:t>The top graph shows searches for the game time for each team, and the bottom is searches for game scores</a:t>
            </a:r>
          </a:p>
          <a:p>
            <a:r>
              <a:rPr lang="en-US" dirty="0" smtClean="0"/>
              <a:t>The Cowboys consistently generate more interest in searches for game times</a:t>
            </a:r>
          </a:p>
          <a:p>
            <a:r>
              <a:rPr lang="en-US" dirty="0" smtClean="0"/>
              <a:t>In terms searches for game scores, the Cowboys have definitely generated more interest in the last 5-6 years</a:t>
            </a:r>
          </a:p>
          <a:p>
            <a:r>
              <a:rPr lang="en-US" dirty="0" smtClean="0"/>
              <a:t>The spike in the game score trends occurred during the 2016 when they went 13-3 and made the playoffs</a:t>
            </a:r>
          </a:p>
          <a:p>
            <a:r>
              <a:rPr lang="en-US" dirty="0" smtClean="0"/>
              <a:t>They also made the playoffs in 2014 and 2018, which may help to explain the increased interest over the last 5-6 years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253038" y="1112236"/>
            <a:ext cx="5820207" cy="2751596"/>
          </a:xfrm>
          <a:prstGeom prst="rect">
            <a:avLst/>
          </a:prstGeom>
        </p:spPr>
      </p:pic>
      <p:pic>
        <p:nvPicPr>
          <p:cNvPr id="5" name="Picture 4"/>
          <p:cNvPicPr>
            <a:picLocks noChangeAspect="1"/>
          </p:cNvPicPr>
          <p:nvPr/>
        </p:nvPicPr>
        <p:blipFill>
          <a:blip r:embed="rId3"/>
          <a:stretch>
            <a:fillRect/>
          </a:stretch>
        </p:blipFill>
        <p:spPr>
          <a:xfrm>
            <a:off x="5372100" y="3863831"/>
            <a:ext cx="5882986" cy="2888160"/>
          </a:xfrm>
          <a:prstGeom prst="rect">
            <a:avLst/>
          </a:prstGeom>
        </p:spPr>
      </p:pic>
    </p:spTree>
    <p:extLst>
      <p:ext uri="{BB962C8B-B14F-4D97-AF65-F5344CB8AC3E}">
        <p14:creationId xmlns:p14="http://schemas.microsoft.com/office/powerpoint/2010/main" val="354446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773" y="292389"/>
            <a:ext cx="10515600" cy="871393"/>
          </a:xfrm>
        </p:spPr>
        <p:txBody>
          <a:bodyPr/>
          <a:lstStyle/>
          <a:p>
            <a:r>
              <a:rPr lang="en-US" dirty="0" smtClean="0"/>
              <a:t>Comparing to the Patriots</a:t>
            </a:r>
            <a:endParaRPr lang="en-US" dirty="0"/>
          </a:p>
        </p:txBody>
      </p:sp>
      <p:sp>
        <p:nvSpPr>
          <p:cNvPr id="3" name="Content Placeholder 2"/>
          <p:cNvSpPr>
            <a:spLocks noGrp="1"/>
          </p:cNvSpPr>
          <p:nvPr>
            <p:ph idx="1"/>
          </p:nvPr>
        </p:nvSpPr>
        <p:spPr>
          <a:xfrm>
            <a:off x="135081" y="1472479"/>
            <a:ext cx="4395355" cy="5021839"/>
          </a:xfrm>
        </p:spPr>
        <p:txBody>
          <a:bodyPr>
            <a:normAutofit fontScale="85000" lnSpcReduction="10000"/>
          </a:bodyPr>
          <a:lstStyle/>
          <a:p>
            <a:r>
              <a:rPr lang="en-US" dirty="0" smtClean="0"/>
              <a:t>Although I had decided to exclude the Patriots from the analysis due to their overwhelming success during the </a:t>
            </a:r>
            <a:r>
              <a:rPr lang="en-US" dirty="0" smtClean="0"/>
              <a:t>2010-2020 </a:t>
            </a:r>
            <a:r>
              <a:rPr lang="en-US" dirty="0" smtClean="0"/>
              <a:t>period, I decided to conduct a post hoc analysis based on the conclusion that the Cowboys are clearly more popular than the Steelers and the Packers during that time, in spite of the fact that those teams experienced more success during that time</a:t>
            </a:r>
          </a:p>
          <a:p>
            <a:r>
              <a:rPr lang="en-US" dirty="0" smtClean="0"/>
              <a:t>Surprisingly, the Cowboys seem to be even more popular than Patriots during this period</a:t>
            </a:r>
            <a:endParaRPr lang="en-US" dirty="0"/>
          </a:p>
        </p:txBody>
      </p:sp>
      <p:pic>
        <p:nvPicPr>
          <p:cNvPr id="4" name="Picture 3"/>
          <p:cNvPicPr>
            <a:picLocks noChangeAspect="1"/>
          </p:cNvPicPr>
          <p:nvPr/>
        </p:nvPicPr>
        <p:blipFill>
          <a:blip r:embed="rId2"/>
          <a:stretch>
            <a:fillRect/>
          </a:stretch>
        </p:blipFill>
        <p:spPr>
          <a:xfrm>
            <a:off x="4707082" y="1605166"/>
            <a:ext cx="7277100" cy="3943579"/>
          </a:xfrm>
          <a:prstGeom prst="rect">
            <a:avLst/>
          </a:prstGeom>
        </p:spPr>
      </p:pic>
    </p:spTree>
    <p:extLst>
      <p:ext uri="{BB962C8B-B14F-4D97-AF65-F5344CB8AC3E}">
        <p14:creationId xmlns:p14="http://schemas.microsoft.com/office/powerpoint/2010/main" val="40011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Further considerations: </a:t>
            </a:r>
          </a:p>
          <a:p>
            <a:pPr lvl="1"/>
            <a:r>
              <a:rPr lang="en-US" dirty="0" smtClean="0"/>
              <a:t>When was each team in the playoffs?</a:t>
            </a:r>
            <a:endParaRPr lang="en-US" dirty="0"/>
          </a:p>
        </p:txBody>
      </p:sp>
    </p:spTree>
    <p:extLst>
      <p:ext uri="{BB962C8B-B14F-4D97-AF65-F5344CB8AC3E}">
        <p14:creationId xmlns:p14="http://schemas.microsoft.com/office/powerpoint/2010/main" val="3014393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698</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Term Project Milestone 2</vt:lpstr>
      <vt:lpstr>Are the Dallas Cowboys really “America’s Team”?</vt:lpstr>
      <vt:lpstr>General popularity based searches by team name</vt:lpstr>
      <vt:lpstr>Popularity during successful seasons</vt:lpstr>
      <vt:lpstr>Looking more closely at offseason popularity, we look at searches for the draft and training camp</vt:lpstr>
      <vt:lpstr>Comparing quarterbacks</vt:lpstr>
      <vt:lpstr>Game schedule and results</vt:lpstr>
      <vt:lpstr>Comparing to the Patriots</vt:lpstr>
      <vt:lpstr>PowerPoint Presentation</vt:lpstr>
    </vt:vector>
  </TitlesOfParts>
  <Company>Hy-Vee,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Sherman, Milan</dc:creator>
  <cp:lastModifiedBy>Sherman, Milan</cp:lastModifiedBy>
  <cp:revision>12</cp:revision>
  <dcterms:created xsi:type="dcterms:W3CDTF">2021-04-24T19:11:01Z</dcterms:created>
  <dcterms:modified xsi:type="dcterms:W3CDTF">2021-04-25T18:00:36Z</dcterms:modified>
</cp:coreProperties>
</file>