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3" r:id="rId2"/>
    <p:sldId id="276" r:id="rId3"/>
    <p:sldId id="274" r:id="rId4"/>
    <p:sldId id="272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3D80A9-E184-45E3-831A-F8DC836732F0}">
          <p14:sldIdLst>
            <p14:sldId id="273"/>
            <p14:sldId id="276"/>
            <p14:sldId id="274"/>
            <p14:sldId id="272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19B7E-F98C-4E97-AAFA-1357F81886E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EBAB-DF41-4F01-837D-D01A44A9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05153" y="419641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2" y="1169773"/>
            <a:ext cx="9966960" cy="46993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45059"/>
            <a:ext cx="4968238" cy="47240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8" y="1145060"/>
            <a:ext cx="4815843" cy="472403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117820"/>
            <a:ext cx="496823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799" y="1985212"/>
            <a:ext cx="4968239" cy="39753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1117820"/>
            <a:ext cx="481584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8" y="1985212"/>
            <a:ext cx="4815841" cy="39753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67350" y="6459785"/>
            <a:ext cx="39814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9" y="6432936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3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473007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1" y="54478"/>
            <a:ext cx="9966960" cy="932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2" y="1119676"/>
            <a:ext cx="9966960" cy="4801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5F1CB-4FCC-4D78-AE78-4F6E42A37C4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1" y="105319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2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The problem:</a:t>
            </a:r>
          </a:p>
          <a:p>
            <a:pPr lvl="1"/>
            <a:r>
              <a:rPr lang="en-US" sz="2000" dirty="0" smtClean="0"/>
              <a:t>CPR uses Mood’s Median test twice:</a:t>
            </a:r>
          </a:p>
          <a:p>
            <a:pPr lvl="2"/>
            <a:r>
              <a:rPr lang="en-US" sz="1600" dirty="0" smtClean="0"/>
              <a:t>Once on PY change to ensure that a breakout is not simply seasonal</a:t>
            </a:r>
          </a:p>
          <a:p>
            <a:pPr lvl="2"/>
            <a:r>
              <a:rPr lang="en-US" sz="1600" dirty="0" smtClean="0"/>
              <a:t>Subsequently on sales for the last 6 weeks vs. the prior 46 weeks</a:t>
            </a:r>
          </a:p>
          <a:p>
            <a:pPr lvl="1"/>
            <a:r>
              <a:rPr lang="en-US" sz="2000" dirty="0" smtClean="0"/>
              <a:t>We found that many of our change points were seasonal</a:t>
            </a:r>
          </a:p>
          <a:p>
            <a:pPr lvl="1"/>
            <a:r>
              <a:rPr lang="en-US" sz="2000" dirty="0" smtClean="0"/>
              <a:t>In order to filter out seasonality, we decided to squeeze down the cut off </a:t>
            </a:r>
            <a:r>
              <a:rPr lang="en-US" sz="2000" dirty="0" err="1" smtClean="0"/>
              <a:t>pvalue</a:t>
            </a:r>
            <a:r>
              <a:rPr lang="en-US" sz="2000" dirty="0" smtClean="0"/>
              <a:t> on the seasonal test (which was set at .05)</a:t>
            </a:r>
          </a:p>
          <a:p>
            <a:pPr lvl="1"/>
            <a:r>
              <a:rPr lang="en-US" sz="2000" dirty="0" smtClean="0"/>
              <a:t>We discovered that there was only one p-value less than .05; moving the cutoff below this level gave us no CPs, and above this level didn’t filter anything</a:t>
            </a:r>
          </a:p>
          <a:p>
            <a:pPr lvl="1"/>
            <a:r>
              <a:rPr lang="en-US" sz="2000" dirty="0" smtClean="0"/>
              <a:t>We also discovered that the proportion above and below the global median was always the same (20 and 26 for previous, 6 and 0 for current)</a:t>
            </a:r>
          </a:p>
          <a:p>
            <a:pPr lvl="1"/>
            <a:r>
              <a:rPr lang="en-US" sz="2000" dirty="0" smtClean="0"/>
              <a:t>This seemed odd so we decided to investigate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Previous = 46, Current = 6</a:t>
            </a:r>
            <a:r>
              <a:rPr lang="en-US" dirty="0" smtClean="0"/>
              <a:t>, p-value = 0.0226</a:t>
            </a:r>
          </a:p>
          <a:p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analysis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65834"/>
              </p:ext>
            </p:extLst>
          </p:nvPr>
        </p:nvGraphicFramePr>
        <p:xfrm>
          <a:off x="1377312" y="18180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141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53128"/>
              </p:ext>
            </p:extLst>
          </p:nvPr>
        </p:nvGraphicFramePr>
        <p:xfrm>
          <a:off x="1377312" y="35788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0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Previous = 44, Current = 8</a:t>
            </a:r>
            <a:r>
              <a:rPr lang="en-US" dirty="0" smtClean="0"/>
              <a:t>, p-value = 0.00415</a:t>
            </a:r>
          </a:p>
          <a:p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analysis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02566"/>
              </p:ext>
            </p:extLst>
          </p:nvPr>
        </p:nvGraphicFramePr>
        <p:xfrm>
          <a:off x="1377312" y="18180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69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0785"/>
              </p:ext>
            </p:extLst>
          </p:nvPr>
        </p:nvGraphicFramePr>
        <p:xfrm>
          <a:off x="1377312" y="35882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Previous = 44, Current = 8</a:t>
            </a:r>
            <a:r>
              <a:rPr lang="en-US" dirty="0" smtClean="0"/>
              <a:t>, p-value = 0.0496</a:t>
            </a:r>
          </a:p>
          <a:p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analysis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0998"/>
              </p:ext>
            </p:extLst>
          </p:nvPr>
        </p:nvGraphicFramePr>
        <p:xfrm>
          <a:off x="1377312" y="18180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69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77686"/>
              </p:ext>
            </p:extLst>
          </p:nvPr>
        </p:nvGraphicFramePr>
        <p:xfrm>
          <a:off x="1377312" y="37072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88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Previous = 44, Current = 8</a:t>
            </a:r>
            <a:r>
              <a:rPr lang="en-US" dirty="0" smtClean="0"/>
              <a:t>, p-value = 0.0216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was one </a:t>
            </a:r>
            <a:r>
              <a:rPr lang="en-US" dirty="0" err="1" smtClean="0"/>
              <a:t>dataframe</a:t>
            </a:r>
            <a:r>
              <a:rPr lang="en-US" dirty="0" smtClean="0"/>
              <a:t> with this p-value</a:t>
            </a:r>
          </a:p>
          <a:p>
            <a:r>
              <a:rPr lang="en-US" dirty="0" smtClean="0"/>
              <a:t>It had the above break down for PY change, which contradicts the definition of median</a:t>
            </a:r>
          </a:p>
          <a:p>
            <a:r>
              <a:rPr lang="en-US" dirty="0" smtClean="0"/>
              <a:t>The issue:</a:t>
            </a:r>
          </a:p>
          <a:p>
            <a:pPr lvl="1"/>
            <a:r>
              <a:rPr lang="en-US" dirty="0" smtClean="0"/>
              <a:t>For a dataset with an even number of values, the median is the average of the two middle values (when the dataset is ordered)</a:t>
            </a:r>
          </a:p>
          <a:p>
            <a:pPr lvl="1"/>
            <a:r>
              <a:rPr lang="en-US" dirty="0" smtClean="0"/>
              <a:t>The two middle values for PY change in this dataset were the same, so the median was equal to them</a:t>
            </a:r>
          </a:p>
          <a:p>
            <a:pPr lvl="1"/>
            <a:r>
              <a:rPr lang="en-US" dirty="0" smtClean="0"/>
              <a:t>However, Mood’s Median test uses the proportion of observation </a:t>
            </a:r>
            <a:r>
              <a:rPr lang="en-US" b="1" dirty="0" smtClean="0"/>
              <a:t>strictly greater than </a:t>
            </a:r>
            <a:r>
              <a:rPr lang="en-US" dirty="0" smtClean="0"/>
              <a:t>median, so both of these values were counted as below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analysis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18924"/>
              </p:ext>
            </p:extLst>
          </p:nvPr>
        </p:nvGraphicFramePr>
        <p:xfrm>
          <a:off x="1377312" y="18180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2883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839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0556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509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8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we learned:</a:t>
            </a:r>
          </a:p>
          <a:p>
            <a:pPr marL="292608" lvl="1" indent="0">
              <a:buNone/>
            </a:pPr>
            <a:r>
              <a:rPr lang="en-US" dirty="0" smtClean="0"/>
              <a:t>More about how Mood’s Median test is implemented in R</a:t>
            </a:r>
          </a:p>
          <a:p>
            <a:pPr marL="292608" lvl="1" indent="0">
              <a:buNone/>
            </a:pPr>
            <a:r>
              <a:rPr lang="en-US" dirty="0" smtClean="0"/>
              <a:t>The p-value computation is correct</a:t>
            </a:r>
          </a:p>
          <a:p>
            <a:pPr marL="292608" lvl="1" indent="0">
              <a:buNone/>
            </a:pPr>
            <a:r>
              <a:rPr lang="en-US" dirty="0" smtClean="0"/>
              <a:t>Increasing the number of weeks in the current period allows for </a:t>
            </a:r>
            <a:r>
              <a:rPr lang="en-US" dirty="0" smtClean="0"/>
              <a:t>more than one p-value which </a:t>
            </a:r>
            <a:r>
              <a:rPr lang="en-US" dirty="0" smtClean="0"/>
              <a:t>would allow us to change the cut off p-value to filter out seasonality</a:t>
            </a:r>
          </a:p>
          <a:p>
            <a:pPr marL="0" indent="0">
              <a:buNone/>
            </a:pPr>
            <a:r>
              <a:rPr lang="en-US" sz="2400" b="1" dirty="0" smtClean="0"/>
              <a:t>What’s next?</a:t>
            </a:r>
          </a:p>
          <a:p>
            <a:pPr marL="292608" lvl="1" indent="0">
              <a:buNone/>
            </a:pPr>
            <a:r>
              <a:rPr lang="en-US" sz="2000" dirty="0" smtClean="0"/>
              <a:t>Find other ways to filter out seasonality</a:t>
            </a:r>
          </a:p>
          <a:p>
            <a:pPr marL="292608" lvl="1" indent="0">
              <a:buNone/>
            </a:pPr>
            <a:r>
              <a:rPr lang="en-US" sz="2000" dirty="0" smtClean="0"/>
              <a:t>Ideas:</a:t>
            </a:r>
          </a:p>
          <a:p>
            <a:pPr marL="475488" lvl="2" indent="0">
              <a:buNone/>
            </a:pPr>
            <a:r>
              <a:rPr lang="en-US" sz="1800" dirty="0" smtClean="0"/>
              <a:t>Increase the number of weeks used in the current period</a:t>
            </a:r>
          </a:p>
          <a:p>
            <a:pPr marL="475488" lvl="2" indent="0">
              <a:buNone/>
            </a:pPr>
            <a:r>
              <a:rPr lang="en-US" sz="1800" dirty="0" smtClean="0"/>
              <a:t>Require that all observations of PY change in the current period be above or below the global median in order to be considered a CP</a:t>
            </a:r>
          </a:p>
          <a:p>
            <a:pPr marL="475488" lvl="2" indent="0">
              <a:buNone/>
            </a:pPr>
            <a:r>
              <a:rPr lang="en-US" sz="1800" dirty="0" smtClean="0"/>
              <a:t>If a subcategory (or child brand, etc.) has a CY change point, then throw it out (assuming that a PY change point would simply replicate the CY change point)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analysis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9291"/>
      </p:ext>
    </p:extLst>
  </p:cSld>
  <p:clrMapOvr>
    <a:masterClrMapping/>
  </p:clrMapOvr>
</p:sld>
</file>

<file path=ppt/theme/theme1.xml><?xml version="1.0" encoding="utf-8"?>
<a:theme xmlns:a="http://schemas.openxmlformats.org/drawingml/2006/main" name="Hy-Vee">
  <a:themeElements>
    <a:clrScheme name="Custom 3">
      <a:dk1>
        <a:sysClr val="windowText" lastClr="000000"/>
      </a:dk1>
      <a:lt1>
        <a:sysClr val="window" lastClr="FFFFFF"/>
      </a:lt1>
      <a:dk2>
        <a:srgbClr val="696464"/>
      </a:dk2>
      <a:lt2>
        <a:srgbClr val="ECDADA"/>
      </a:lt2>
      <a:accent1>
        <a:srgbClr val="C00000"/>
      </a:accent1>
      <a:accent2>
        <a:srgbClr val="FF3333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y-Vee" id="{1C43942F-2820-40BC-A9FE-93510E7BBFCD}" vid="{9D5DF444-396F-4940-9C2A-7018EC5603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8917</TotalTime>
  <Words>518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Hy-Vee</vt:lpstr>
      <vt:lpstr>P-value analysis</vt:lpstr>
      <vt:lpstr>P-value analysis</vt:lpstr>
      <vt:lpstr>P-value analysis</vt:lpstr>
      <vt:lpstr>P-value analysis</vt:lpstr>
      <vt:lpstr>P-value analysis</vt:lpstr>
      <vt:lpstr>P-value analysis </vt:lpstr>
    </vt:vector>
  </TitlesOfParts>
  <Company>Hy-Vee,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 Items Different Size</dc:title>
  <dc:creator>Ladd, Austin</dc:creator>
  <cp:lastModifiedBy>Sherman, Milan</cp:lastModifiedBy>
  <cp:revision>80</cp:revision>
  <dcterms:created xsi:type="dcterms:W3CDTF">2018-03-15T16:35:56Z</dcterms:created>
  <dcterms:modified xsi:type="dcterms:W3CDTF">2019-08-21T20:02:02Z</dcterms:modified>
</cp:coreProperties>
</file>