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74" r:id="rId14"/>
    <p:sldId id="265" r:id="rId15"/>
    <p:sldId id="266" r:id="rId16"/>
    <p:sldId id="267" r:id="rId17"/>
    <p:sldId id="268" r:id="rId18"/>
    <p:sldId id="269"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68B6EA-8565-4495-808D-E09C5F1D19C0}"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257517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68B6EA-8565-4495-808D-E09C5F1D19C0}"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96009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68B6EA-8565-4495-808D-E09C5F1D19C0}"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294091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68B6EA-8565-4495-808D-E09C5F1D19C0}"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233727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68B6EA-8565-4495-808D-E09C5F1D19C0}"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15432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68B6EA-8565-4495-808D-E09C5F1D19C0}"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131033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68B6EA-8565-4495-808D-E09C5F1D19C0}" type="datetimeFigureOut">
              <a:rPr lang="en-US" smtClean="0"/>
              <a:t>3/5/2022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1202501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68B6EA-8565-4495-808D-E09C5F1D19C0}" type="datetimeFigureOut">
              <a:rPr lang="en-US" smtClean="0"/>
              <a:t>3/5/2022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1033916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8B6EA-8565-4495-808D-E09C5F1D19C0}" type="datetimeFigureOut">
              <a:rPr lang="en-US" smtClean="0"/>
              <a:t>3/5/2022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259516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68B6EA-8565-4495-808D-E09C5F1D19C0}"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70898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68B6EA-8565-4495-808D-E09C5F1D19C0}"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BA0B29-C93F-4DE0-9690-F32A3776AF74}" type="slidenum">
              <a:rPr lang="en-US" smtClean="0"/>
              <a:t>‹#›</a:t>
            </a:fld>
            <a:endParaRPr lang="en-US"/>
          </a:p>
        </p:txBody>
      </p:sp>
    </p:spTree>
    <p:extLst>
      <p:ext uri="{BB962C8B-B14F-4D97-AF65-F5344CB8AC3E}">
        <p14:creationId xmlns:p14="http://schemas.microsoft.com/office/powerpoint/2010/main" val="387680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8B6EA-8565-4495-808D-E09C5F1D19C0}" type="datetimeFigureOut">
              <a:rPr lang="en-US" smtClean="0"/>
              <a:t>3/5/2022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A0B29-C93F-4DE0-9690-F32A3776AF74}" type="slidenum">
              <a:rPr lang="en-US" smtClean="0"/>
              <a:t>‹#›</a:t>
            </a:fld>
            <a:endParaRPr lang="en-US"/>
          </a:p>
        </p:txBody>
      </p:sp>
    </p:spTree>
    <p:extLst>
      <p:ext uri="{BB962C8B-B14F-4D97-AF65-F5344CB8AC3E}">
        <p14:creationId xmlns:p14="http://schemas.microsoft.com/office/powerpoint/2010/main" val="2492180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DSC 530</a:t>
            </a:r>
            <a:br>
              <a:rPr lang="en-US" dirty="0"/>
            </a:br>
            <a:r>
              <a:rPr lang="en-US" dirty="0"/>
              <a:t>Term Project</a:t>
            </a:r>
          </a:p>
        </p:txBody>
      </p:sp>
      <p:sp>
        <p:nvSpPr>
          <p:cNvPr id="3" name="Subtitle 2"/>
          <p:cNvSpPr>
            <a:spLocks noGrp="1"/>
          </p:cNvSpPr>
          <p:nvPr>
            <p:ph type="subTitle" idx="1"/>
          </p:nvPr>
        </p:nvSpPr>
        <p:spPr/>
        <p:txBody>
          <a:bodyPr/>
          <a:lstStyle/>
          <a:p>
            <a:r>
              <a:rPr lang="en-US" dirty="0"/>
              <a:t>Do first basemen tend to be better power hitters in baseball?</a:t>
            </a:r>
          </a:p>
          <a:p>
            <a:r>
              <a:rPr lang="en-US" dirty="0"/>
              <a:t>Milan Sherman</a:t>
            </a:r>
          </a:p>
        </p:txBody>
      </p:sp>
    </p:spTree>
    <p:extLst>
      <p:ext uri="{BB962C8B-B14F-4D97-AF65-F5344CB8AC3E}">
        <p14:creationId xmlns:p14="http://schemas.microsoft.com/office/powerpoint/2010/main" val="201360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 Distribution (cont’d)</a:t>
            </a:r>
          </a:p>
        </p:txBody>
      </p:sp>
      <p:sp>
        <p:nvSpPr>
          <p:cNvPr id="3" name="Content Placeholder 2"/>
          <p:cNvSpPr>
            <a:spLocks noGrp="1"/>
          </p:cNvSpPr>
          <p:nvPr>
            <p:ph idx="1"/>
          </p:nvPr>
        </p:nvSpPr>
        <p:spPr/>
        <p:txBody>
          <a:bodyPr/>
          <a:lstStyle/>
          <a:p>
            <a:r>
              <a:rPr lang="en-US" dirty="0"/>
              <a:t>Noting the skew in the distribution of at-bats prompted me to take a closer look at the relationship between at-bats and batting average and slugging percentage</a:t>
            </a:r>
          </a:p>
          <a:p>
            <a:r>
              <a:rPr lang="en-US" dirty="0"/>
              <a:t>I found that at-bats are positively correlated with both batting average and slugging percentage, i.e., they tend to increase and decrease together</a:t>
            </a:r>
          </a:p>
          <a:p>
            <a:r>
              <a:rPr lang="en-US" dirty="0"/>
              <a:t>Given this relationship, one suggestion for a follow up analysis is to control for the number of at-bats by creating groups of players by number of at-bats and replicating the analysis</a:t>
            </a:r>
          </a:p>
        </p:txBody>
      </p:sp>
    </p:spTree>
    <p:extLst>
      <p:ext uri="{BB962C8B-B14F-4D97-AF65-F5344CB8AC3E}">
        <p14:creationId xmlns:p14="http://schemas.microsoft.com/office/powerpoint/2010/main" val="272305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Scatterplots and Correlation</a:t>
            </a:r>
          </a:p>
        </p:txBody>
      </p:sp>
      <p:sp>
        <p:nvSpPr>
          <p:cNvPr id="3" name="Content Placeholder 2"/>
          <p:cNvSpPr>
            <a:spLocks noGrp="1"/>
          </p:cNvSpPr>
          <p:nvPr>
            <p:ph idx="1"/>
          </p:nvPr>
        </p:nvSpPr>
        <p:spPr/>
        <p:txBody>
          <a:bodyPr>
            <a:normAutofit fontScale="85000" lnSpcReduction="20000"/>
          </a:bodyPr>
          <a:lstStyle/>
          <a:p>
            <a:r>
              <a:rPr lang="en-US" dirty="0"/>
              <a:t>A question that the analysis had not addressed yet was "Why would we care if first basemen tend to be better power hitters?".  Or more generally, why is power hitting important?  </a:t>
            </a:r>
          </a:p>
          <a:p>
            <a:r>
              <a:rPr lang="en-US" dirty="0"/>
              <a:t>In order to investigate this question, I compared the relationship between slugging percentage and runs scored.  While it takes more than scoring runs to win a baseball game, it is certainly an important part of winning as the team that scores more runs wins the game.</a:t>
            </a:r>
          </a:p>
          <a:p>
            <a:r>
              <a:rPr lang="en-US" dirty="0"/>
              <a:t>I analyzed slugging percentage and runs scored by each player over their career.  However, runs scored in a career is more a function of the number of games and at-bats than slugging percentage, so I normalized this variable by the number of at-bats to create runs per at-bat.</a:t>
            </a:r>
          </a:p>
          <a:p>
            <a:r>
              <a:rPr lang="en-US" dirty="0"/>
              <a:t>In order to determine the value of power hitting, I compare the scatterplot and correlation of slugging percentage with the scatterplot and correlation of batting average.  If slugging percentage is more highly correlated with the runs scored, then we have evidence that power hitting is valuable to scoring runs.</a:t>
            </a:r>
          </a:p>
          <a:p>
            <a:endParaRPr lang="en-US" dirty="0"/>
          </a:p>
        </p:txBody>
      </p:sp>
    </p:spTree>
    <p:extLst>
      <p:ext uri="{BB962C8B-B14F-4D97-AF65-F5344CB8AC3E}">
        <p14:creationId xmlns:p14="http://schemas.microsoft.com/office/powerpoint/2010/main" val="344597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Scatterplots and Correlation</a:t>
            </a:r>
          </a:p>
        </p:txBody>
      </p:sp>
      <p:sp>
        <p:nvSpPr>
          <p:cNvPr id="3" name="Content Placeholder 2"/>
          <p:cNvSpPr>
            <a:spLocks noGrp="1"/>
          </p:cNvSpPr>
          <p:nvPr>
            <p:ph idx="1"/>
          </p:nvPr>
        </p:nvSpPr>
        <p:spPr/>
        <p:txBody>
          <a:bodyPr/>
          <a:lstStyle/>
          <a:p>
            <a:r>
              <a:rPr lang="en-US" dirty="0"/>
              <a:t>After normalizing, the scatterplot for runs scored per at-bat vs. slugging percentage depicted a tighter distribution and runs score per at-bat vs. batting average</a:t>
            </a:r>
          </a:p>
          <a:p>
            <a:r>
              <a:rPr lang="en-US" dirty="0"/>
              <a:t>In addition, the Pearson correlation coefficient for slugging percentage and runs scored per at-bat was 0.81, while batting average and runs scored per at-bat was 0.76.  </a:t>
            </a:r>
          </a:p>
          <a:p>
            <a:r>
              <a:rPr lang="en-US" dirty="0"/>
              <a:t>Thus, while both metrics are strongly correlated with runs scored, which is to be expected, slugging percentage is </a:t>
            </a:r>
            <a:r>
              <a:rPr lang="en-US"/>
              <a:t>more highly </a:t>
            </a:r>
            <a:r>
              <a:rPr lang="en-US" dirty="0"/>
              <a:t>correlated, underscoring the importance of power hitting</a:t>
            </a:r>
          </a:p>
        </p:txBody>
      </p:sp>
    </p:spTree>
    <p:extLst>
      <p:ext uri="{BB962C8B-B14F-4D97-AF65-F5344CB8AC3E}">
        <p14:creationId xmlns:p14="http://schemas.microsoft.com/office/powerpoint/2010/main" val="238989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	</a:t>
            </a:r>
          </a:p>
        </p:txBody>
      </p:sp>
      <p:sp>
        <p:nvSpPr>
          <p:cNvPr id="3" name="Content Placeholder 2"/>
          <p:cNvSpPr>
            <a:spLocks noGrp="1"/>
          </p:cNvSpPr>
          <p:nvPr>
            <p:ph idx="1"/>
          </p:nvPr>
        </p:nvSpPr>
        <p:spPr>
          <a:xfrm>
            <a:off x="838200" y="1825624"/>
            <a:ext cx="10515600" cy="4676775"/>
          </a:xfrm>
        </p:spPr>
        <p:txBody>
          <a:bodyPr>
            <a:normAutofit fontScale="77500" lnSpcReduction="20000"/>
          </a:bodyPr>
          <a:lstStyle/>
          <a:p>
            <a:r>
              <a:rPr lang="en-US" dirty="0"/>
              <a:t>Examining the three power hitting metrics defined earlier (slugging percentage, isolated power, and home run percentage) by position, it is apparent than in this dataset, first basemen lead all other position players in each of these metrics, but in some case only by a couple of percentage points</a:t>
            </a:r>
          </a:p>
          <a:p>
            <a:r>
              <a:rPr lang="en-US" dirty="0"/>
              <a:t>To determine the probability that these differences are due to chance, I conducted a hypothesis test for each of these metrics comparing first basemen with all other position players</a:t>
            </a:r>
          </a:p>
          <a:p>
            <a:r>
              <a:rPr lang="en-US" dirty="0"/>
              <a:t>Given that the hitting metrics are aggregated by position, we lose information about the size of the sample, i.e., the sensitivity of the hypothesis test is affected by the sample size, and thus the aggregated metrics won't work. </a:t>
            </a:r>
          </a:p>
          <a:p>
            <a:r>
              <a:rPr lang="en-US" dirty="0"/>
              <a:t>Thus, I used the mean of the numerator of these metrics as my test statistic. </a:t>
            </a:r>
          </a:p>
          <a:p>
            <a:pPr lvl="1"/>
            <a:r>
              <a:rPr lang="en-US" dirty="0"/>
              <a:t>For slugging percentage, this is just the number bases gained by hits in a game: singles + 2* doubles + 3* triples + 4* home runs. </a:t>
            </a:r>
          </a:p>
          <a:p>
            <a:pPr lvl="1"/>
            <a:r>
              <a:rPr lang="en-US" dirty="0"/>
              <a:t>For isolated power it is the same, but without the singles. </a:t>
            </a:r>
          </a:p>
          <a:p>
            <a:pPr lvl="1"/>
            <a:r>
              <a:rPr lang="en-US" dirty="0"/>
              <a:t>For home run percentage, we will just use the number of home runs. </a:t>
            </a:r>
          </a:p>
          <a:p>
            <a:r>
              <a:rPr lang="en-US" dirty="0"/>
              <a:t>The hypothesis test will do the aggregation when computing the means.</a:t>
            </a:r>
          </a:p>
          <a:p>
            <a:endParaRPr lang="en-US" dirty="0"/>
          </a:p>
        </p:txBody>
      </p:sp>
    </p:spTree>
    <p:extLst>
      <p:ext uri="{BB962C8B-B14F-4D97-AF65-F5344CB8AC3E}">
        <p14:creationId xmlns:p14="http://schemas.microsoft.com/office/powerpoint/2010/main" val="1143792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Tests Results</a:t>
            </a:r>
          </a:p>
        </p:txBody>
      </p:sp>
      <p:sp>
        <p:nvSpPr>
          <p:cNvPr id="3" name="Content Placeholder 2"/>
          <p:cNvSpPr>
            <a:spLocks noGrp="1"/>
          </p:cNvSpPr>
          <p:nvPr>
            <p:ph idx="1"/>
          </p:nvPr>
        </p:nvSpPr>
        <p:spPr>
          <a:xfrm>
            <a:off x="838200" y="1471748"/>
            <a:ext cx="10515600" cy="4990011"/>
          </a:xfrm>
        </p:spPr>
        <p:txBody>
          <a:bodyPr>
            <a:normAutofit fontScale="70000" lnSpcReduction="20000"/>
          </a:bodyPr>
          <a:lstStyle/>
          <a:p>
            <a:r>
              <a:rPr lang="en-US" dirty="0"/>
              <a:t>Each of these hypothesis tests found a statistically significant difference between first basemen and all other field positions (excluding pitchers), with a p-value of 0, for both two-way and one-way tests (I think the one-way test is more appropriate in this case as we are hypothesizing that first basemen are better power hitters).</a:t>
            </a:r>
          </a:p>
          <a:p>
            <a:pPr lvl="1"/>
            <a:r>
              <a:rPr lang="en-US" dirty="0"/>
              <a:t>This is not surprising given the size of the data that we are working with (4.2 million), i.e. the hypothesis is sensitive to sample size, and with such a large dataset, we would expect even small differences to be statistically significant.</a:t>
            </a:r>
          </a:p>
          <a:p>
            <a:r>
              <a:rPr lang="en-US" dirty="0"/>
              <a:t>One issue with this analysis is that if we use a t-test for the comparison of means, we are limited to two groups, and thus have to combine all players who are not first basemen</a:t>
            </a:r>
          </a:p>
          <a:p>
            <a:r>
              <a:rPr lang="en-US" dirty="0"/>
              <a:t>To truly answer the question regarding whether first basemen are better power hitters than other field players, we would need to conduct an Analysis of Variance to compare the means for each of the 8 fielding positions</a:t>
            </a:r>
          </a:p>
          <a:p>
            <a:pPr lvl="1"/>
            <a:r>
              <a:rPr lang="en-US" dirty="0"/>
              <a:t>For example, the aggregated slugging percentage of first basemen is 0.437, while for right fielders it is .430.  By combining right fielders with other field players, we cannot answer the question about whether the difference between first basemen and right fielders is statistically significant since right fielders are combined with other positions that have a much lower slugging percentage</a:t>
            </a:r>
          </a:p>
          <a:p>
            <a:r>
              <a:rPr lang="en-US" dirty="0"/>
              <a:t>I ran out of time figure out how to conduct ANOVA in python, but this would be an important follow up analysis to do in order to fully answer the question.  </a:t>
            </a:r>
          </a:p>
          <a:p>
            <a:r>
              <a:rPr lang="en-US" dirty="0"/>
              <a:t>However, given the size of the sample it is not unreasonable to hypothesize that the difference between first basement and right fielders would be significant</a:t>
            </a:r>
          </a:p>
        </p:txBody>
      </p:sp>
    </p:spTree>
    <p:extLst>
      <p:ext uri="{BB962C8B-B14F-4D97-AF65-F5344CB8AC3E}">
        <p14:creationId xmlns:p14="http://schemas.microsoft.com/office/powerpoint/2010/main" val="1878694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Models</a:t>
            </a:r>
          </a:p>
        </p:txBody>
      </p:sp>
      <p:sp>
        <p:nvSpPr>
          <p:cNvPr id="3" name="Content Placeholder 2"/>
          <p:cNvSpPr>
            <a:spLocks noGrp="1"/>
          </p:cNvSpPr>
          <p:nvPr>
            <p:ph idx="1"/>
          </p:nvPr>
        </p:nvSpPr>
        <p:spPr/>
        <p:txBody>
          <a:bodyPr/>
          <a:lstStyle/>
          <a:p>
            <a:r>
              <a:rPr lang="en-US" dirty="0"/>
              <a:t>In order to further explore the relationship between slugging percentage and runs scored, and batting average and runs scored, I created simple linear regression models with slugging percentage and batting average as the predictors</a:t>
            </a:r>
          </a:p>
          <a:p>
            <a:endParaRPr lang="en-US" dirty="0"/>
          </a:p>
        </p:txBody>
      </p:sp>
    </p:spTree>
    <p:extLst>
      <p:ext uri="{BB962C8B-B14F-4D97-AF65-F5344CB8AC3E}">
        <p14:creationId xmlns:p14="http://schemas.microsoft.com/office/powerpoint/2010/main" val="169854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Model for Slugging Percentage and Runs Scored</a:t>
            </a:r>
          </a:p>
        </p:txBody>
      </p:sp>
      <p:sp>
        <p:nvSpPr>
          <p:cNvPr id="3" name="Content Placeholder 2"/>
          <p:cNvSpPr>
            <a:spLocks noGrp="1"/>
          </p:cNvSpPr>
          <p:nvPr>
            <p:ph idx="1"/>
          </p:nvPr>
        </p:nvSpPr>
        <p:spPr/>
        <p:txBody>
          <a:bodyPr>
            <a:normAutofit fontScale="92500" lnSpcReduction="20000"/>
          </a:bodyPr>
          <a:lstStyle/>
          <a:p>
            <a:r>
              <a:rPr lang="en-US" dirty="0"/>
              <a:t>This model predicts that when slugging percentage is 0, then the normalized runs scored will be very close to 0 as well, which makes sense.</a:t>
            </a:r>
          </a:p>
          <a:p>
            <a:r>
              <a:rPr lang="en-US" dirty="0"/>
              <a:t>In addition, when slugging percentage increases by 1, normalized runs scored will increase by .295. However, the range of values for slugging percentage is between 0 and 0.8, so it might be better to interpret the model in terms of a 0.1 (or 10%) increase in slugging, which translates to an increase of .0295 normalized runs scored. </a:t>
            </a:r>
          </a:p>
          <a:p>
            <a:r>
              <a:rPr lang="en-US" dirty="0"/>
              <a:t>This means an increase of about .03 runs scored per at-bat for every 10% increase in slugging percentage. For context, the highest runs scored per at-bat in the dataset is around .25, associated with a slugging percentage of around .700. </a:t>
            </a:r>
          </a:p>
          <a:p>
            <a:r>
              <a:rPr lang="en-US" dirty="0"/>
              <a:t>Finally, the R squared value indicates that slugging percentage explains about 65.5% of the variability in runs scored.</a:t>
            </a:r>
          </a:p>
        </p:txBody>
      </p:sp>
    </p:spTree>
    <p:extLst>
      <p:ext uri="{BB962C8B-B14F-4D97-AF65-F5344CB8AC3E}">
        <p14:creationId xmlns:p14="http://schemas.microsoft.com/office/powerpoint/2010/main" val="820291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Model for Batting Average and Runs Scored</a:t>
            </a:r>
          </a:p>
        </p:txBody>
      </p:sp>
      <p:sp>
        <p:nvSpPr>
          <p:cNvPr id="3" name="Content Placeholder 2"/>
          <p:cNvSpPr>
            <a:spLocks noGrp="1"/>
          </p:cNvSpPr>
          <p:nvPr>
            <p:ph idx="1"/>
          </p:nvPr>
        </p:nvSpPr>
        <p:spPr/>
        <p:txBody>
          <a:bodyPr>
            <a:normAutofit fontScale="92500" lnSpcReduction="10000"/>
          </a:bodyPr>
          <a:lstStyle/>
          <a:p>
            <a:r>
              <a:rPr lang="en-US" dirty="0"/>
              <a:t>Similar to the model for slugging percentage, the model for batting average predicts that when batting average is 0, then the normalized runs scored will be very close to 0 as well</a:t>
            </a:r>
          </a:p>
          <a:p>
            <a:r>
              <a:rPr lang="en-US" dirty="0"/>
              <a:t>In this model, when batting average increases by 1, normalized runs scored will increase by .521. However, the range of values for batting average is much tighter, between 0 and 0.350. This means increase of about .052 runs scored per at-bat for every 10% increase in batting average.  However, the highest runs scored per at-bat in the dataset is around .25, associated with a batting average of around .350, which is about half of the largest slugging percentage. </a:t>
            </a:r>
          </a:p>
          <a:p>
            <a:r>
              <a:rPr lang="en-US" dirty="0"/>
              <a:t>Finally, batting average accounts for about 58.4% of the variability in runs scored.</a:t>
            </a:r>
          </a:p>
        </p:txBody>
      </p:sp>
    </p:spTree>
    <p:extLst>
      <p:ext uri="{BB962C8B-B14F-4D97-AF65-F5344CB8AC3E}">
        <p14:creationId xmlns:p14="http://schemas.microsoft.com/office/powerpoint/2010/main" val="1991567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Slugging Percentage vs. Batting Average</a:t>
            </a:r>
          </a:p>
        </p:txBody>
      </p:sp>
      <p:sp>
        <p:nvSpPr>
          <p:cNvPr id="3" name="Content Placeholder 2"/>
          <p:cNvSpPr>
            <a:spLocks noGrp="1"/>
          </p:cNvSpPr>
          <p:nvPr>
            <p:ph idx="1"/>
          </p:nvPr>
        </p:nvSpPr>
        <p:spPr/>
        <p:txBody>
          <a:bodyPr>
            <a:normAutofit lnSpcReduction="10000"/>
          </a:bodyPr>
          <a:lstStyle/>
          <a:p>
            <a:r>
              <a:rPr lang="en-US" dirty="0"/>
              <a:t>In terms of a direct comparison between batting average and slugging percentage, we noted that for every 10% increase in slugging percentage, runs scored per at-bat increased by .03.  Since the highest batting average is about half the highest slugging percentage, then we would expect runs per at-bat to increase by twice that much, or .06, for every 10% increase in batting average if batting average and slugging percentage are related to runs scored equally.  However, batting average increases by .052, suggesting that increases in slugging percentage translate into more runs scored than increases in batting average. </a:t>
            </a:r>
          </a:p>
          <a:p>
            <a:r>
              <a:rPr lang="en-US" dirty="0"/>
              <a:t>Furthermore, slugging percentage explains more of the variability in runs scored than batting average, making it a better predictor.</a:t>
            </a:r>
          </a:p>
          <a:p>
            <a:endParaRPr lang="en-US" dirty="0"/>
          </a:p>
        </p:txBody>
      </p:sp>
    </p:spTree>
    <p:extLst>
      <p:ext uri="{BB962C8B-B14F-4D97-AF65-F5344CB8AC3E}">
        <p14:creationId xmlns:p14="http://schemas.microsoft.com/office/powerpoint/2010/main" val="190878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Baseball Statistics	</a:t>
            </a:r>
          </a:p>
        </p:txBody>
      </p:sp>
      <p:sp>
        <p:nvSpPr>
          <p:cNvPr id="3" name="Content Placeholder 2"/>
          <p:cNvSpPr>
            <a:spLocks noGrp="1"/>
          </p:cNvSpPr>
          <p:nvPr>
            <p:ph idx="1"/>
          </p:nvPr>
        </p:nvSpPr>
        <p:spPr/>
        <p:txBody>
          <a:bodyPr>
            <a:normAutofit fontScale="85000" lnSpcReduction="10000"/>
          </a:bodyPr>
          <a:lstStyle/>
          <a:p>
            <a:r>
              <a:rPr lang="en-US" dirty="0"/>
              <a:t>In the game of baseball, there are nine positions that a player could play: first base, second base, third base, short stop, right field, left field, center field, catcher, and pitcher</a:t>
            </a:r>
          </a:p>
          <a:p>
            <a:r>
              <a:rPr lang="en-US" dirty="0"/>
              <a:t>In my experience following baseball, I have found that first basemen are often the power hitters on the team</a:t>
            </a:r>
          </a:p>
          <a:p>
            <a:pPr lvl="1"/>
            <a:r>
              <a:rPr lang="en-US" dirty="0"/>
              <a:t>A power hitter can be loosely defined as a player hits the ball farther and who tends to hit more home runs, as well as doubles and triples (versus singles)</a:t>
            </a:r>
          </a:p>
          <a:p>
            <a:r>
              <a:rPr lang="en-US" dirty="0"/>
              <a:t>I did some research and found that this idea is not unfounded, for a few reasons:</a:t>
            </a:r>
          </a:p>
          <a:p>
            <a:pPr marL="914400" lvl="1" indent="-457200">
              <a:buFont typeface="+mj-lt"/>
              <a:buAutoNum type="arabicPeriod"/>
            </a:pPr>
            <a:r>
              <a:rPr lang="en-US" dirty="0"/>
              <a:t>First basemen do not require the quickness and agility of a middle infielder as they have less ground to cover</a:t>
            </a:r>
          </a:p>
          <a:p>
            <a:pPr marL="914400" lvl="1" indent="-457200">
              <a:buFont typeface="+mj-lt"/>
              <a:buAutoNum type="arabicPeriod"/>
            </a:pPr>
            <a:r>
              <a:rPr lang="en-US" dirty="0"/>
              <a:t>First basemen tend to be taller/bigger players in order to have a bigger range in catching throws to first base</a:t>
            </a:r>
          </a:p>
          <a:p>
            <a:pPr marL="914400" lvl="1" indent="-457200">
              <a:buFont typeface="+mj-lt"/>
              <a:buAutoNum type="arabicPeriod"/>
            </a:pPr>
            <a:r>
              <a:rPr lang="en-US" dirty="0"/>
              <a:t>First base is an easier defensive position to play, so managers can afford to put players at that position who are stronger hitters than fielders</a:t>
            </a:r>
          </a:p>
        </p:txBody>
      </p:sp>
    </p:spTree>
    <p:extLst>
      <p:ext uri="{BB962C8B-B14F-4D97-AF65-F5344CB8AC3E}">
        <p14:creationId xmlns:p14="http://schemas.microsoft.com/office/powerpoint/2010/main" val="151120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first basemen tend to be better power hitters than other field players?</a:t>
            </a:r>
          </a:p>
        </p:txBody>
      </p:sp>
      <p:sp>
        <p:nvSpPr>
          <p:cNvPr id="3" name="Content Placeholder 2"/>
          <p:cNvSpPr>
            <a:spLocks noGrp="1"/>
          </p:cNvSpPr>
          <p:nvPr>
            <p:ph idx="1"/>
          </p:nvPr>
        </p:nvSpPr>
        <p:spPr>
          <a:xfrm>
            <a:off x="838200" y="1690688"/>
            <a:ext cx="10515600" cy="4878161"/>
          </a:xfrm>
        </p:spPr>
        <p:txBody>
          <a:bodyPr>
            <a:normAutofit fontScale="77500" lnSpcReduction="20000"/>
          </a:bodyPr>
          <a:lstStyle/>
          <a:p>
            <a:r>
              <a:rPr lang="en-US" dirty="0"/>
              <a:t>While there seems to be good reason that this is true, what do the data say?</a:t>
            </a:r>
          </a:p>
          <a:p>
            <a:r>
              <a:rPr lang="en-US" dirty="0"/>
              <a:t>There are a few metrics that can be used to measure power hitting:</a:t>
            </a:r>
          </a:p>
          <a:p>
            <a:pPr marL="914400" lvl="1" indent="-457200">
              <a:buFont typeface="+mj-lt"/>
              <a:buAutoNum type="arabicPeriod"/>
            </a:pPr>
            <a:r>
              <a:rPr lang="en-US" b="1" dirty="0"/>
              <a:t>Slugging percentage: </a:t>
            </a:r>
            <a:r>
              <a:rPr lang="en-US" dirty="0"/>
              <a:t>this is a weighted average of a player’s hits by number of bases that they average per at-bat</a:t>
            </a:r>
          </a:p>
          <a:p>
            <a:pPr lvl="2"/>
            <a:r>
              <a:rPr lang="en-US" dirty="0"/>
              <a:t>It is computed using the following formula: (singles + 2*doubles + 3*triples + 4*home runs)/at-bats</a:t>
            </a:r>
          </a:p>
          <a:p>
            <a:pPr marL="914400" lvl="1" indent="-457200">
              <a:buFont typeface="+mj-lt"/>
              <a:buAutoNum type="arabicPeriod"/>
            </a:pPr>
            <a:r>
              <a:rPr lang="en-US" b="1" dirty="0"/>
              <a:t>Isolated power: </a:t>
            </a:r>
            <a:r>
              <a:rPr lang="en-US" dirty="0"/>
              <a:t>a player’s slugging percentage minus their batting average</a:t>
            </a:r>
          </a:p>
          <a:p>
            <a:pPr lvl="2"/>
            <a:r>
              <a:rPr lang="en-US" dirty="0"/>
              <a:t>Batting average gives the same weight to every hit, regardless of how many bases it gets.  By subtracting batting average from slugging percentage, we isolate a player’s extra base hits.</a:t>
            </a:r>
          </a:p>
          <a:p>
            <a:pPr lvl="2"/>
            <a:r>
              <a:rPr lang="en-US" dirty="0"/>
              <a:t>For example, if a player hitting nothing but singles, their isolated power would be 0 since their batting average and slugging percentage would be the same</a:t>
            </a:r>
          </a:p>
          <a:p>
            <a:pPr marL="914400" lvl="1" indent="-457200">
              <a:buFont typeface="+mj-lt"/>
              <a:buAutoNum type="arabicPeriod"/>
            </a:pPr>
            <a:r>
              <a:rPr lang="en-US" b="1" dirty="0"/>
              <a:t>Home run percentage</a:t>
            </a:r>
          </a:p>
          <a:p>
            <a:pPr lvl="2"/>
            <a:r>
              <a:rPr lang="en-US" dirty="0"/>
              <a:t>As the raw number of home runs is as much a function of number of at bats as it is number of home runs, dividing by the number of at-bats allows us to normalize this metric to see if a player tends to hit more or fewer home runs than other players.</a:t>
            </a:r>
          </a:p>
          <a:p>
            <a:pPr marL="0" indent="0">
              <a:buNone/>
            </a:pPr>
            <a:r>
              <a:rPr lang="en-US" dirty="0"/>
              <a:t>In addition to these power hitting metrics, I also need to compute batting average as a baseline metric. Batting average is simply the number of hits divided by number of at-bats.  One way to test this conjecture is to compare batting average with slugging percentage, as slugging percentage is just batting average weighted by the number of bases each hit nets.</a:t>
            </a:r>
          </a:p>
        </p:txBody>
      </p:sp>
    </p:spTree>
    <p:extLst>
      <p:ext uri="{BB962C8B-B14F-4D97-AF65-F5344CB8AC3E}">
        <p14:creationId xmlns:p14="http://schemas.microsoft.com/office/powerpoint/2010/main" val="134878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 </a:t>
            </a:r>
            <a:r>
              <a:rPr lang="en-US"/>
              <a:t>and variables</a:t>
            </a:r>
            <a:r>
              <a:rPr lang="en-US" dirty="0"/>
              <a:t>	</a:t>
            </a:r>
          </a:p>
        </p:txBody>
      </p:sp>
      <p:sp>
        <p:nvSpPr>
          <p:cNvPr id="3" name="Content Placeholder 2"/>
          <p:cNvSpPr>
            <a:spLocks noGrp="1"/>
          </p:cNvSpPr>
          <p:nvPr>
            <p:ph idx="1"/>
          </p:nvPr>
        </p:nvSpPr>
        <p:spPr/>
        <p:txBody>
          <a:bodyPr>
            <a:normAutofit fontScale="62500" lnSpcReduction="20000"/>
          </a:bodyPr>
          <a:lstStyle/>
          <a:p>
            <a:r>
              <a:rPr lang="en-US" dirty="0"/>
              <a:t>I obtained a dataset from </a:t>
            </a:r>
            <a:r>
              <a:rPr lang="en-US" dirty="0" err="1"/>
              <a:t>Kaggle</a:t>
            </a:r>
            <a:r>
              <a:rPr lang="en-US" dirty="0"/>
              <a:t> that includes every at bat by every player in Major League baseball from 1901 through 2021</a:t>
            </a:r>
          </a:p>
          <a:p>
            <a:r>
              <a:rPr lang="en-US" dirty="0"/>
              <a:t>There are over 4.2 million observations in this dataset, where each observation is a player’s hitting statistics for a single game</a:t>
            </a:r>
          </a:p>
          <a:p>
            <a:r>
              <a:rPr lang="en-US" dirty="0"/>
              <a:t>To compute the metrics noted on the previous slide, I will need the following variables:</a:t>
            </a:r>
          </a:p>
          <a:p>
            <a:pPr marL="914400" lvl="1" indent="-457200">
              <a:buFont typeface="+mj-lt"/>
              <a:buAutoNum type="arabicPeriod"/>
            </a:pPr>
            <a:r>
              <a:rPr lang="en-US" dirty="0"/>
              <a:t>Player position (categorical with nine levels): the position a player plays in the field</a:t>
            </a:r>
          </a:p>
          <a:p>
            <a:pPr marL="914400" lvl="1" indent="-457200">
              <a:buFont typeface="+mj-lt"/>
              <a:buAutoNum type="arabicPeriod"/>
            </a:pPr>
            <a:r>
              <a:rPr lang="en-US" dirty="0"/>
              <a:t>At bats (numerical): the number of at bats a player had during a game.  An at-bat is defined at a plate appearance that results in a hit or an out.  In particular, it excludes walks.</a:t>
            </a:r>
          </a:p>
          <a:p>
            <a:pPr marL="914400" lvl="1" indent="-457200">
              <a:buFont typeface="+mj-lt"/>
              <a:buAutoNum type="arabicPeriod"/>
            </a:pPr>
            <a:r>
              <a:rPr lang="en-US" dirty="0"/>
              <a:t>Hits (numerical): the number of hits a player had in a game</a:t>
            </a:r>
          </a:p>
          <a:p>
            <a:pPr marL="914400" lvl="1" indent="-457200">
              <a:buFont typeface="+mj-lt"/>
              <a:buAutoNum type="arabicPeriod"/>
            </a:pPr>
            <a:r>
              <a:rPr lang="en-US" dirty="0"/>
              <a:t>Doubles (numerical): the number of doubles a player had in a game</a:t>
            </a:r>
          </a:p>
          <a:p>
            <a:pPr marL="914400" lvl="1" indent="-457200">
              <a:buFont typeface="+mj-lt"/>
              <a:buAutoNum type="arabicPeriod"/>
            </a:pPr>
            <a:r>
              <a:rPr lang="en-US" dirty="0"/>
              <a:t>Triples (numerical): the number of triples a player had in a game</a:t>
            </a:r>
          </a:p>
          <a:p>
            <a:pPr marL="914400" lvl="1" indent="-457200">
              <a:buFont typeface="+mj-lt"/>
              <a:buAutoNum type="arabicPeriod"/>
            </a:pPr>
            <a:r>
              <a:rPr lang="en-US" dirty="0"/>
              <a:t>Home runs (numerical): the number of home runs a player had in a game</a:t>
            </a:r>
          </a:p>
          <a:p>
            <a:r>
              <a:rPr lang="en-US" dirty="0"/>
              <a:t>In addition to these raw metrics, I will need the number singles a player hit in a game, which can be computed by taking the number of hits and subtracting the number of doubles, triples, and home runs</a:t>
            </a:r>
          </a:p>
          <a:p>
            <a:r>
              <a:rPr lang="en-US" dirty="0"/>
              <a:t>As I am comparing these metrics of first basemen vs. other position players, I will need to aggregate my data by position</a:t>
            </a:r>
          </a:p>
          <a:p>
            <a:r>
              <a:rPr lang="en-US" dirty="0"/>
              <a:t>The metrics that I am computing (batting average, slugging percentage, isolated power, and home run percentage) are based on at-bats, singles, doubles, triples, and home runs</a:t>
            </a:r>
          </a:p>
          <a:p>
            <a:endParaRPr lang="en-US" dirty="0"/>
          </a:p>
        </p:txBody>
      </p:sp>
    </p:spTree>
    <p:extLst>
      <p:ext uri="{BB962C8B-B14F-4D97-AF65-F5344CB8AC3E}">
        <p14:creationId xmlns:p14="http://schemas.microsoft.com/office/powerpoint/2010/main" val="102021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Statistics	</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In general, each of these variables is positively skewed, with the skew become more pronounced from hits, to single, double, and triples and home runs.  This makes sense for a couple reasons:</a:t>
            </a:r>
          </a:p>
          <a:p>
            <a:pPr marL="514350" indent="-514350">
              <a:buFont typeface="+mj-lt"/>
              <a:buAutoNum type="arabicPeriod"/>
            </a:pPr>
            <a:r>
              <a:rPr lang="en-US" dirty="0"/>
              <a:t>At-bats are slightly positively skewed due to extra inning games.  Since a baseball game cannot end in a tie, the teams keep playing until one team wins, which can result in many more at-bats than the median (3).</a:t>
            </a:r>
          </a:p>
          <a:p>
            <a:pPr marL="514350" indent="-514350">
              <a:buFont typeface="+mj-lt"/>
              <a:buAutoNum type="arabicPeriod"/>
            </a:pPr>
            <a:r>
              <a:rPr lang="en-US" dirty="0"/>
              <a:t>Hits in general, and each type of hit (single, double, triple, home run) are a function of at-bats, i.e., you can only get a hit if you have an at-bat.  Most players have a batting average between .200 and .330, meaning that they only get a hit every one in three to five times at bat (the mean in this data is about 0.8 hits per game).  Thus, it is most likely that a player gets no hits or one hit during a game.   </a:t>
            </a:r>
          </a:p>
          <a:p>
            <a:pPr marL="514350" indent="-514350">
              <a:buFont typeface="+mj-lt"/>
              <a:buAutoNum type="arabicPeriod"/>
            </a:pPr>
            <a:r>
              <a:rPr lang="en-US" dirty="0"/>
              <a:t>Singles are the easiest type of hit to get, followed by doubles.  It is not uncommon to have multiple singles and doubles in a game (but almost always more singles than doubles).  Triples are actually the hardest hit to get because it's difficult to round three bases with the ball in play (note that the mean and max for triples is less than home runs). A triple requires some luck on where the ball goes and a player who can run fast. A home run is knocked out of the playing area, so it's simply a matter of hitting the ball far. </a:t>
            </a:r>
          </a:p>
        </p:txBody>
      </p:sp>
    </p:spTree>
    <p:extLst>
      <p:ext uri="{BB962C8B-B14F-4D97-AF65-F5344CB8AC3E}">
        <p14:creationId xmlns:p14="http://schemas.microsoft.com/office/powerpoint/2010/main" val="69099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a:t>
            </a:r>
          </a:p>
        </p:txBody>
      </p:sp>
      <p:sp>
        <p:nvSpPr>
          <p:cNvPr id="3" name="Content Placeholder 2"/>
          <p:cNvSpPr>
            <a:spLocks noGrp="1"/>
          </p:cNvSpPr>
          <p:nvPr>
            <p:ph idx="1"/>
          </p:nvPr>
        </p:nvSpPr>
        <p:spPr/>
        <p:txBody>
          <a:bodyPr>
            <a:normAutofit lnSpcReduction="10000"/>
          </a:bodyPr>
          <a:lstStyle/>
          <a:p>
            <a:r>
              <a:rPr lang="en-US" dirty="0"/>
              <a:t>Each of these variables has outliers due to the fact that there is a large amount of data and hits are not easy to get in baseball.   </a:t>
            </a:r>
          </a:p>
          <a:p>
            <a:r>
              <a:rPr lang="en-US" dirty="0"/>
              <a:t>This results in an IQR equal to one for hits and singles, and an IQR equal to 0 for the other types of hits.  With such a tight distribution, even one double, for example, is an outlier despite the fact that most games usually have multiple doubles.  </a:t>
            </a:r>
          </a:p>
          <a:p>
            <a:r>
              <a:rPr lang="en-US" dirty="0"/>
              <a:t>The only metric where it might make sense to remove the outliers is at-bats, as the outliers for this variable almost certainly came in extra-inning games.  However, a very small percent of the data are outliers and it is not possible to definitively identify which games went into extra innings, so I will leave them.</a:t>
            </a:r>
          </a:p>
        </p:txBody>
      </p:sp>
    </p:spTree>
    <p:extLst>
      <p:ext uri="{BB962C8B-B14F-4D97-AF65-F5344CB8AC3E}">
        <p14:creationId xmlns:p14="http://schemas.microsoft.com/office/powerpoint/2010/main" val="108556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Mass Function</a:t>
            </a:r>
          </a:p>
        </p:txBody>
      </p:sp>
      <p:sp>
        <p:nvSpPr>
          <p:cNvPr id="3" name="Content Placeholder 2"/>
          <p:cNvSpPr>
            <a:spLocks noGrp="1"/>
          </p:cNvSpPr>
          <p:nvPr>
            <p:ph idx="1"/>
          </p:nvPr>
        </p:nvSpPr>
        <p:spPr/>
        <p:txBody>
          <a:bodyPr>
            <a:normAutofit fontScale="92500" lnSpcReduction="10000"/>
          </a:bodyPr>
          <a:lstStyle/>
          <a:p>
            <a:r>
              <a:rPr lang="en-US" dirty="0"/>
              <a:t>I generated two Probability Mass functions, one for number of singles and one for number of home runs for first basemen vs. other field players.  I excluded pitchers from this analysis as they are notoriously bad hitters and would skew the data in favor of first basemen.</a:t>
            </a:r>
          </a:p>
          <a:p>
            <a:r>
              <a:rPr lang="en-US" dirty="0"/>
              <a:t>These </a:t>
            </a:r>
            <a:r>
              <a:rPr lang="en-US" dirty="0" err="1"/>
              <a:t>pmf’s</a:t>
            </a:r>
            <a:r>
              <a:rPr lang="en-US" dirty="0"/>
              <a:t> are related to my question as I would expect other field players to generally have a higher proportion of singles and a lower proportion of home runs if first basemen tend to be better power hitters</a:t>
            </a:r>
          </a:p>
          <a:p>
            <a:r>
              <a:rPr lang="en-US" dirty="0"/>
              <a:t>Indeed this is what the </a:t>
            </a:r>
            <a:r>
              <a:rPr lang="en-US" dirty="0" err="1"/>
              <a:t>pmf’s</a:t>
            </a:r>
            <a:r>
              <a:rPr lang="en-US" dirty="0"/>
              <a:t> show:</a:t>
            </a:r>
          </a:p>
          <a:p>
            <a:pPr lvl="1"/>
            <a:r>
              <a:rPr lang="en-US" dirty="0"/>
              <a:t>While the proportion of one single games is almost identical, first basemen have a higher proportion of no single games, and a lower proportion of multiple singles games</a:t>
            </a:r>
          </a:p>
          <a:p>
            <a:pPr lvl="1"/>
            <a:r>
              <a:rPr lang="en-US" dirty="0"/>
              <a:t>First basemen have a lower proportion of 0 home run games, and higher proportion of one or two home run games</a:t>
            </a:r>
          </a:p>
        </p:txBody>
      </p:sp>
    </p:spTree>
    <p:extLst>
      <p:ext uri="{BB962C8B-B14F-4D97-AF65-F5344CB8AC3E}">
        <p14:creationId xmlns:p14="http://schemas.microsoft.com/office/powerpoint/2010/main" val="250004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Distribution Function</a:t>
            </a:r>
          </a:p>
        </p:txBody>
      </p:sp>
      <p:sp>
        <p:nvSpPr>
          <p:cNvPr id="3" name="Content Placeholder 2"/>
          <p:cNvSpPr>
            <a:spLocks noGrp="1"/>
          </p:cNvSpPr>
          <p:nvPr>
            <p:ph idx="1"/>
          </p:nvPr>
        </p:nvSpPr>
        <p:spPr/>
        <p:txBody>
          <a:bodyPr>
            <a:normAutofit fontScale="85000" lnSpcReduction="20000"/>
          </a:bodyPr>
          <a:lstStyle/>
          <a:p>
            <a:r>
              <a:rPr lang="en-US" dirty="0"/>
              <a:t>When comparing players' metrics, it is worth considering the number of at-bats that a player has had. </a:t>
            </a:r>
          </a:p>
          <a:p>
            <a:r>
              <a:rPr lang="en-US" dirty="0"/>
              <a:t>One reason for this is that players with fewer at-bats are more </a:t>
            </a:r>
            <a:r>
              <a:rPr lang="en-US" dirty="0" err="1"/>
              <a:t>likley</a:t>
            </a:r>
            <a:r>
              <a:rPr lang="en-US" dirty="0"/>
              <a:t> to be outliers with respect these metrics due to the smaller sample of at-bats. In general, the more at-bats a player has the better sense we have of that player's true hitting ability. Hot streaks and slumps are often talked about in baseball, where a player hits above or below their career numbers for a period of time. For players with fewer at-bats in their career, their career could be dominated by such a streak.</a:t>
            </a:r>
          </a:p>
          <a:p>
            <a:r>
              <a:rPr lang="en-US" dirty="0"/>
              <a:t>The CDF of at-bats by player over their career indicates that 80% of players (about 13k of 16k) have fewer than 2000 at-bats.</a:t>
            </a:r>
          </a:p>
          <a:p>
            <a:r>
              <a:rPr lang="en-US" dirty="0"/>
              <a:t>With an average of 3.2 at-bats per game, and 162 games in a season, we estimate that on average a player gets about 518 at-bats per season.  Thus, we can hypothesize that 80% of the players in this dataset played fewer than 4 full seasons in the Major Leagues.</a:t>
            </a:r>
            <a:br>
              <a:rPr lang="en-US" dirty="0"/>
            </a:br>
            <a:endParaRPr lang="en-US" dirty="0"/>
          </a:p>
        </p:txBody>
      </p:sp>
    </p:spTree>
    <p:extLst>
      <p:ext uri="{BB962C8B-B14F-4D97-AF65-F5344CB8AC3E}">
        <p14:creationId xmlns:p14="http://schemas.microsoft.com/office/powerpoint/2010/main" val="92863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 Distribution</a:t>
            </a:r>
          </a:p>
        </p:txBody>
      </p:sp>
      <p:sp>
        <p:nvSpPr>
          <p:cNvPr id="3" name="Content Placeholder 2"/>
          <p:cNvSpPr>
            <a:spLocks noGrp="1"/>
          </p:cNvSpPr>
          <p:nvPr>
            <p:ph idx="1"/>
          </p:nvPr>
        </p:nvSpPr>
        <p:spPr/>
        <p:txBody>
          <a:bodyPr/>
          <a:lstStyle/>
          <a:p>
            <a:r>
              <a:rPr lang="en-US" dirty="0"/>
              <a:t>I used an analytic distribution to determine whether slugging percentage is normally distributed among all of the players in this data, and found that it was</a:t>
            </a:r>
          </a:p>
          <a:p>
            <a:r>
              <a:rPr lang="en-US" dirty="0"/>
              <a:t>However, the tails of the distribution did not fit the normal distribution as well, and I hypothesized that perhaps this was due to players with fewer at-bats, whose slugging percentage might be higher or lower than what is expected in a normal distribution due to the smaller sample size</a:t>
            </a:r>
          </a:p>
          <a:p>
            <a:r>
              <a:rPr lang="en-US" dirty="0"/>
              <a:t>This led me to look at whether at-bats were normally distributed, which they were not</a:t>
            </a:r>
          </a:p>
        </p:txBody>
      </p:sp>
    </p:spTree>
    <p:extLst>
      <p:ext uri="{BB962C8B-B14F-4D97-AF65-F5344CB8AC3E}">
        <p14:creationId xmlns:p14="http://schemas.microsoft.com/office/powerpoint/2010/main" val="4193555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CF9670404AB8458F48C56102ED650F" ma:contentTypeVersion="12" ma:contentTypeDescription="Create a new document." ma:contentTypeScope="" ma:versionID="293ec87cb2e5799a2f75b4d8f7012c4c">
  <xsd:schema xmlns:xsd="http://www.w3.org/2001/XMLSchema" xmlns:xs="http://www.w3.org/2001/XMLSchema" xmlns:p="http://schemas.microsoft.com/office/2006/metadata/properties" xmlns:ns3="2be83787-5e38-406b-b3f4-7fde7be58240" xmlns:ns4="1752044b-09d1-4382-a8a0-62acf1fe8763" targetNamespace="http://schemas.microsoft.com/office/2006/metadata/properties" ma:root="true" ma:fieldsID="caae1d252383d74b0b519d14670033b2" ns3:_="" ns4:_="">
    <xsd:import namespace="2be83787-5e38-406b-b3f4-7fde7be58240"/>
    <xsd:import namespace="1752044b-09d1-4382-a8a0-62acf1fe876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e83787-5e38-406b-b3f4-7fde7be5824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52044b-09d1-4382-a8a0-62acf1fe876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70F360-D5C4-4BB6-A6D5-EF1F5FC92DC0}">
  <ds:schemaRefs>
    <ds:schemaRef ds:uri="http://schemas.microsoft.com/office/2006/documentManagement/types"/>
    <ds:schemaRef ds:uri="http://purl.org/dc/dcmitype/"/>
    <ds:schemaRef ds:uri="http://schemas.microsoft.com/office/infopath/2007/PartnerControls"/>
    <ds:schemaRef ds:uri="1752044b-09d1-4382-a8a0-62acf1fe8763"/>
    <ds:schemaRef ds:uri="http://purl.org/dc/elements/1.1/"/>
    <ds:schemaRef ds:uri="http://schemas.microsoft.com/office/2006/metadata/properties"/>
    <ds:schemaRef ds:uri="http://purl.org/dc/terms/"/>
    <ds:schemaRef ds:uri="http://schemas.openxmlformats.org/package/2006/metadata/core-properties"/>
    <ds:schemaRef ds:uri="2be83787-5e38-406b-b3f4-7fde7be58240"/>
    <ds:schemaRef ds:uri="http://www.w3.org/XML/1998/namespace"/>
  </ds:schemaRefs>
</ds:datastoreItem>
</file>

<file path=customXml/itemProps2.xml><?xml version="1.0" encoding="utf-8"?>
<ds:datastoreItem xmlns:ds="http://schemas.openxmlformats.org/officeDocument/2006/customXml" ds:itemID="{73541BE0-343D-4A40-86B9-6C3F5B45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e83787-5e38-406b-b3f4-7fde7be58240"/>
    <ds:schemaRef ds:uri="1752044b-09d1-4382-a8a0-62acf1fe87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02FE97-6C66-4E26-9A17-15A62A6CB3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6062</TotalTime>
  <Words>3069</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DSC 530 Term Project</vt:lpstr>
      <vt:lpstr>Baseball Statistics </vt:lpstr>
      <vt:lpstr>Do first basemen tend to be better power hitters than other field players?</vt:lpstr>
      <vt:lpstr>Data set and variables </vt:lpstr>
      <vt:lpstr>Descriptive Statistics </vt:lpstr>
      <vt:lpstr>Outliers</vt:lpstr>
      <vt:lpstr>Probability Mass Function</vt:lpstr>
      <vt:lpstr>Cumulative Distribution Function</vt:lpstr>
      <vt:lpstr>Analytic Distribution</vt:lpstr>
      <vt:lpstr>Analytic Distribution (cont’d)</vt:lpstr>
      <vt:lpstr>Scatterplots and Correlation</vt:lpstr>
      <vt:lpstr>Scatterplots and Correlation</vt:lpstr>
      <vt:lpstr>Hypothesis Testing </vt:lpstr>
      <vt:lpstr>Hypothesis Tests Results</vt:lpstr>
      <vt:lpstr>Regression Models</vt:lpstr>
      <vt:lpstr>Linear Regression Model for Slugging Percentage and Runs Scored</vt:lpstr>
      <vt:lpstr>Linear Regression Model for Batting Average and Runs Scored</vt:lpstr>
      <vt:lpstr>Slugging Percentage vs. Batting Average</vt:lpstr>
    </vt:vector>
  </TitlesOfParts>
  <Company>Hy-Vee,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530 Term Project</dc:title>
  <dc:creator>Sherman, Milan</dc:creator>
  <cp:lastModifiedBy>Milan Sherman</cp:lastModifiedBy>
  <cp:revision>42</cp:revision>
  <dcterms:created xsi:type="dcterms:W3CDTF">2022-02-21T14:18:27Z</dcterms:created>
  <dcterms:modified xsi:type="dcterms:W3CDTF">2022-03-05T17:49:08Z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0x0101006DCF9670404AB8458F48C56102ED650F</vt:lpwstr>
  </property>
</Properties>
</file>