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7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4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4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6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D8E6C-9549-4D7B-9B4B-1B620F17D4D2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4BB378-86DB-49D6-BDF2-2402A144B2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erocha/chinook-database/blob/master/ChinookDatabase/DataSources/Chinook_PostgreSql.sq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569-84E0-18E4-16A2-A8CFF257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56616"/>
            <a:ext cx="10058400" cy="3566160"/>
          </a:xfrm>
        </p:spPr>
        <p:txBody>
          <a:bodyPr/>
          <a:lstStyle/>
          <a:p>
            <a:r>
              <a:rPr lang="en-IN" dirty="0"/>
              <a:t>BIG DATA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2B5E1-E67B-3146-84B9-781B8B3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20212"/>
            <a:ext cx="10058400" cy="1881172"/>
          </a:xfrm>
        </p:spPr>
        <p:txBody>
          <a:bodyPr>
            <a:normAutofit/>
          </a:bodyPr>
          <a:lstStyle/>
          <a:p>
            <a:r>
              <a:rPr lang="en-US" sz="1400" b="1" dirty="0"/>
              <a:t>Introduction to Big Data</a:t>
            </a:r>
          </a:p>
          <a:p>
            <a:r>
              <a:rPr lang="en-US" sz="1400" b="1" dirty="0"/>
              <a:t>Data Warehousing and Data Engineering</a:t>
            </a:r>
          </a:p>
          <a:p>
            <a:r>
              <a:rPr lang="en-US" sz="1400" b="1" dirty="0"/>
              <a:t>Data Lake and Delta Lake</a:t>
            </a:r>
          </a:p>
          <a:p>
            <a:r>
              <a:rPr lang="en-US" sz="1400" b="1" dirty="0"/>
              <a:t>ETL Tools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3582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1146-BCA7-2EA6-5632-E180A06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BE03E-D80A-64D5-78D9-757B9F0C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998720" cy="4370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E56A8-8E79-1818-C91C-58EF9CC6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11" y="1845734"/>
            <a:ext cx="4556969" cy="42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0541-473F-E9F2-54F7-66025F82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28E9D-4E3F-18F3-720A-30108E8C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079"/>
            <a:ext cx="4998720" cy="428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3E49E-9233-B008-C74A-A32EE366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12" y="1858079"/>
            <a:ext cx="4178808" cy="2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080F-5663-2785-73C4-C4EF9035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PySpark Hands-on</a:t>
            </a:r>
          </a:p>
        </p:txBody>
      </p:sp>
      <p:pic>
        <p:nvPicPr>
          <p:cNvPr id="17" name="Content Placeholder 1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73D325-3EC9-9229-A493-855D288D9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8800"/>
            <a:ext cx="4875012" cy="4480560"/>
          </a:xfrm>
        </p:spPr>
      </p:pic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8708DE4-3EFC-442D-92A0-A1E63DD9F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347" y="1828799"/>
            <a:ext cx="4536333" cy="44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6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9C2E-7FE4-686C-09A8-DD8569C8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PySpark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F59EAF-3F7D-C494-738C-31F52356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5407"/>
            <a:ext cx="4411970" cy="4407408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7A116C-1A3C-CBC9-E258-7DEA0AA2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72" y="1855407"/>
            <a:ext cx="5468708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E9DB-AF92-CAA0-8AEC-3FBA4F18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PySpark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36F9B9-E722-E5D8-584F-C5A1DA3B4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1" y="1834877"/>
            <a:ext cx="5003209" cy="4088193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C4744F-B6D1-3798-FC59-5E39713D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53" y="1873694"/>
            <a:ext cx="4640955" cy="41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7642-42FC-4E84-F3A0-C1C723F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DA43-B952-05C2-2E3D-5A038239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0202"/>
          </a:xfrm>
        </p:spPr>
        <p:txBody>
          <a:bodyPr>
            <a:normAutofit/>
          </a:bodyPr>
          <a:lstStyle/>
          <a:p>
            <a:r>
              <a:rPr lang="en-US" dirty="0"/>
              <a:t>Big data is a huge, fast-growing pile of information from all kinds of sources that’s too big for regular tools to handle- but full of insights if you know how to dig in!</a:t>
            </a:r>
          </a:p>
          <a:p>
            <a:r>
              <a:rPr lang="en-US" dirty="0"/>
              <a:t>The Five V’s:</a:t>
            </a:r>
          </a:p>
          <a:p>
            <a:r>
              <a:rPr lang="en-US" dirty="0"/>
              <a:t>  • </a:t>
            </a:r>
            <a:r>
              <a:rPr lang="en-US" b="1" dirty="0"/>
              <a:t>Volume</a:t>
            </a:r>
            <a:r>
              <a:rPr lang="en-US" dirty="0"/>
              <a:t>: Data in MASSIVE amounts - like Netflix users watch 250 million hours daily</a:t>
            </a:r>
          </a:p>
          <a:p>
            <a:r>
              <a:rPr lang="en-US" dirty="0"/>
              <a:t>  • </a:t>
            </a:r>
            <a:r>
              <a:rPr lang="en-US" b="1" dirty="0"/>
              <a:t>Velocity</a:t>
            </a:r>
            <a:r>
              <a:rPr lang="en-US" dirty="0"/>
              <a:t>: Data moves FAST - Twitter processes 500 million tweets per day in real-time</a:t>
            </a:r>
          </a:p>
          <a:p>
            <a:r>
              <a:rPr lang="en-US" dirty="0"/>
              <a:t>  • </a:t>
            </a:r>
            <a:r>
              <a:rPr lang="en-US" b="1" dirty="0"/>
              <a:t>Variety</a:t>
            </a:r>
            <a:r>
              <a:rPr lang="en-US" dirty="0"/>
              <a:t>: Not just spreadsheets - photos, videos, sensor data, and so on</a:t>
            </a:r>
          </a:p>
          <a:p>
            <a:r>
              <a:rPr lang="en-US" dirty="0"/>
              <a:t>  • </a:t>
            </a:r>
            <a:r>
              <a:rPr lang="en-US" b="1" dirty="0"/>
              <a:t>Veracity</a:t>
            </a:r>
            <a:r>
              <a:rPr lang="en-US" dirty="0"/>
              <a:t>: Is this data even trustworthy?</a:t>
            </a:r>
          </a:p>
          <a:p>
            <a:r>
              <a:rPr lang="en-US" dirty="0"/>
              <a:t>  • </a:t>
            </a:r>
            <a:r>
              <a:rPr lang="en-US" b="1" dirty="0"/>
              <a:t>Value</a:t>
            </a:r>
            <a:r>
              <a:rPr lang="en-US" dirty="0"/>
              <a:t>: The whole point - turning data chaos into business gold</a:t>
            </a:r>
          </a:p>
          <a:p>
            <a:r>
              <a:rPr lang="en-US" dirty="0"/>
              <a:t>Real world case: Companies like Amazon use your browsing history to predict what you'll buy before you know.</a:t>
            </a:r>
          </a:p>
        </p:txBody>
      </p:sp>
    </p:spTree>
    <p:extLst>
      <p:ext uri="{BB962C8B-B14F-4D97-AF65-F5344CB8AC3E}">
        <p14:creationId xmlns:p14="http://schemas.microsoft.com/office/powerpoint/2010/main" val="40738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F08B-6A41-C746-0ED7-D7BFC9EB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A799-0211-3A1B-AE7E-81DEE988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1182"/>
            <a:ext cx="10058400" cy="2206540"/>
          </a:xfrm>
        </p:spPr>
        <p:txBody>
          <a:bodyPr>
            <a:normAutofit/>
          </a:bodyPr>
          <a:lstStyle/>
          <a:p>
            <a:r>
              <a:rPr lang="en-US" b="1" dirty="0"/>
              <a:t>Data Engineering: The builders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Think of data engineers as the architects and plumbers of the data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They design, build, and maintain the systems that move and transform raw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Tools: Apache Spark, Airflow, SQL,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Goal: Deliver clean, reliable, and fast-flowing data pipelines.</a:t>
            </a:r>
          </a:p>
        </p:txBody>
      </p:sp>
      <p:pic>
        <p:nvPicPr>
          <p:cNvPr id="7" name="Picture 6" descr="A diagram of data engineering process&#10;&#10;AI-generated content may be incorrect.">
            <a:extLst>
              <a:ext uri="{FF2B5EF4-FFF2-40B4-BE49-F238E27FC236}">
                <a16:creationId xmlns:a16="http://schemas.microsoft.com/office/drawing/2014/main" id="{F34D1300-5DD1-E587-1E7D-B810C00C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207722"/>
            <a:ext cx="6452616" cy="20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6F1F-C8E5-981C-78B7-912F11C4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Warehousing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BAF2-9ABA-23BF-85B8-626DB314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7672"/>
            <a:ext cx="5157216" cy="399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Warehousing: The data mansion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data warehouse is like a super-organized digital filing cabinet for all your business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It stores structured data from various sources for analysis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Popular warehouses: Snowflake, </a:t>
            </a:r>
            <a:r>
              <a:rPr lang="en-US" dirty="0" err="1"/>
              <a:t>BigQuery</a:t>
            </a:r>
            <a:r>
              <a:rPr lang="en-US" dirty="0"/>
              <a:t>, Redshift.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Goal: Make it easy for analysts and decision-makers to find what they need fast.</a:t>
            </a:r>
          </a:p>
        </p:txBody>
      </p:sp>
      <p:pic>
        <p:nvPicPr>
          <p:cNvPr id="5" name="Picture 4" descr="A diagram of data warehouse&#10;&#10;AI-generated content may be incorrect.">
            <a:extLst>
              <a:ext uri="{FF2B5EF4-FFF2-40B4-BE49-F238E27FC236}">
                <a16:creationId xmlns:a16="http://schemas.microsoft.com/office/drawing/2014/main" id="{0479BBEE-D326-492F-D058-351C2407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48" y="2294412"/>
            <a:ext cx="5157216" cy="22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94F6-7DC5-71C7-DD16-B7EDF1B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8730-5901-BEDA-2CFE-1FFC3858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326"/>
            <a:ext cx="598017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Lake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centralized repository designed to store vast amounts of raw data in its native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Supports all data types: structured, semi-structured, and unstructured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Scales cost-effectively and enables advanced analytics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Common technologies: Amazon S3, Azure Data Lake Storage, Hadoop HDFS.</a:t>
            </a:r>
          </a:p>
        </p:txBody>
      </p:sp>
      <p:pic>
        <p:nvPicPr>
          <p:cNvPr id="5" name="Picture 4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AF09882F-D446-4FA1-FB48-2C1A462C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1" y="2010326"/>
            <a:ext cx="4481312" cy="32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2EB8-61B9-642B-5CA7-4ECC118E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DB67-4CFA-F68D-D40C-BC761643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062"/>
            <a:ext cx="573328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Delta Lake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 open-source storage layer that brings reliability and performance to data lakes.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Adds </a:t>
            </a:r>
            <a:r>
              <a:rPr lang="en-US" b="1" dirty="0"/>
              <a:t>ACID transactions</a:t>
            </a:r>
            <a:r>
              <a:rPr lang="en-US" dirty="0"/>
              <a:t>, </a:t>
            </a:r>
            <a:r>
              <a:rPr lang="en-US" b="1" dirty="0"/>
              <a:t>schema enforcement</a:t>
            </a:r>
            <a:r>
              <a:rPr lang="en-US" dirty="0"/>
              <a:t>, and </a:t>
            </a:r>
            <a:r>
              <a:rPr lang="en-US" b="1" dirty="0"/>
              <a:t>data versioning</a:t>
            </a:r>
            <a:r>
              <a:rPr lang="en-US" dirty="0"/>
              <a:t> to your existing lake.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Optimized for batch and streaming data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Built on top of Apache Spark and Parquet files.</a:t>
            </a:r>
          </a:p>
        </p:txBody>
      </p:sp>
      <p:pic>
        <p:nvPicPr>
          <p:cNvPr id="5" name="Picture 4" descr="A diagram of data storage&#10;&#10;AI-generated content may be incorrect.">
            <a:extLst>
              <a:ext uri="{FF2B5EF4-FFF2-40B4-BE49-F238E27FC236}">
                <a16:creationId xmlns:a16="http://schemas.microsoft.com/office/drawing/2014/main" id="{FA24ECF3-5B77-822E-6EA6-460F54BF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57" y="2057400"/>
            <a:ext cx="4115511" cy="3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A94E-E1A9-8958-A1BE-99ACCD14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85B4-8BC6-212C-0BB8-AA4F0F10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9470"/>
            <a:ext cx="590702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Are ETL Tools?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ETL stands for </a:t>
            </a:r>
            <a:r>
              <a:rPr lang="en-US" b="1" dirty="0"/>
              <a:t>Extract</a:t>
            </a:r>
            <a:r>
              <a:rPr lang="en-US" dirty="0"/>
              <a:t>, </a:t>
            </a:r>
            <a:r>
              <a:rPr lang="en-US" b="1" dirty="0"/>
              <a:t>Transform</a:t>
            </a:r>
            <a:r>
              <a:rPr lang="en-US" dirty="0"/>
              <a:t>, </a:t>
            </a:r>
            <a:r>
              <a:rPr lang="en-US" b="1" dirty="0"/>
              <a:t>Load</a:t>
            </a:r>
            <a:r>
              <a:rPr lang="en-US" dirty="0"/>
              <a:t> - a key process for moving data from source systems into destinations like data warehouses or data lakes.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ETL tools automate this process to ensure data is clean, consistent, and ready for analysis.</a:t>
            </a:r>
          </a:p>
          <a:p>
            <a:endParaRPr lang="en-US" dirty="0"/>
          </a:p>
          <a:p>
            <a:r>
              <a:rPr lang="en-US" b="1" dirty="0"/>
              <a:t>Why They Matter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They save time by automating repetitive data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Make it easier to build reliable data pipelines that scale as your data grows.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Essential for powering dashboards, reports, and machine learning models.</a:t>
            </a:r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791EA78A-4D23-88ED-0680-15F9771F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08" y="2331721"/>
            <a:ext cx="4384548" cy="29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8D1F-9710-292C-E96C-C6BC6A1E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Hands-on (PostgreSQL)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01D7-B17D-AA6F-E844-F5EF2BA7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Using Chinook Database:</a:t>
            </a:r>
          </a:p>
          <a:p>
            <a:r>
              <a:rPr lang="en-IN" sz="1600" dirty="0">
                <a:hlinkClick r:id="rId2"/>
              </a:rPr>
              <a:t>https://github.com/lerocha/chinook-database/blob/master/ChinookDatabase/DataSources/Chinook_PostgreSql.sql</a:t>
            </a:r>
            <a:endParaRPr lang="en-IN" sz="1600" dirty="0"/>
          </a:p>
          <a:p>
            <a:endParaRPr lang="en-IN" sz="1600" dirty="0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7090594D-C2EE-00CA-333D-65C149EA1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755163"/>
            <a:ext cx="4998720" cy="34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0A7C-040A-0F76-566C-9D6EACBB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247839-8374-3F81-3705-290B93325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5991"/>
            <a:ext cx="5140455" cy="40227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C2A8D-C1B9-7EB3-471C-6B002A0F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31" y="1955991"/>
            <a:ext cx="45685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53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217</TotalTime>
  <Words>535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BIG DATA FUNDAMENTALS</vt:lpstr>
      <vt:lpstr>What is Big Data?</vt:lpstr>
      <vt:lpstr>Data Engineering</vt:lpstr>
      <vt:lpstr>Data Warehousing</vt:lpstr>
      <vt:lpstr>Data Lake</vt:lpstr>
      <vt:lpstr>Delta Lake</vt:lpstr>
      <vt:lpstr>ETL Tools</vt:lpstr>
      <vt:lpstr>SQL Hands-on (PostgreSQL)</vt:lpstr>
      <vt:lpstr>SQL</vt:lpstr>
      <vt:lpstr>SQL</vt:lpstr>
      <vt:lpstr>SQL</vt:lpstr>
      <vt:lpstr>PySpark Hands-on</vt:lpstr>
      <vt:lpstr>PySpark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Tony</dc:creator>
  <cp:lastModifiedBy>Milan Tony</cp:lastModifiedBy>
  <cp:revision>4</cp:revision>
  <dcterms:created xsi:type="dcterms:W3CDTF">2025-06-25T02:50:30Z</dcterms:created>
  <dcterms:modified xsi:type="dcterms:W3CDTF">2025-06-30T09:40:52Z</dcterms:modified>
</cp:coreProperties>
</file>