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18"/>
  </p:notesMasterIdLst>
  <p:handoutMasterIdLst>
    <p:handoutMasterId r:id="rId19"/>
  </p:handoutMasterIdLst>
  <p:sldIdLst>
    <p:sldId id="7150" r:id="rId7"/>
    <p:sldId id="7148" r:id="rId8"/>
    <p:sldId id="7151" r:id="rId9"/>
    <p:sldId id="7152" r:id="rId10"/>
    <p:sldId id="7157" r:id="rId11"/>
    <p:sldId id="7153" r:id="rId12"/>
    <p:sldId id="7159" r:id="rId13"/>
    <p:sldId id="7154" r:id="rId14"/>
    <p:sldId id="7160" r:id="rId15"/>
    <p:sldId id="7161" r:id="rId16"/>
    <p:sldId id="7162" r:id="rId17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1.6.2024.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1.6.2024.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1.6.2024.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1.6.2024.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ml.ai/SciMLTutorialsOutput/html/models/01-classical_physics.html" TargetMode="External"/><Relationship Id="rId2" Type="http://schemas.openxmlformats.org/officeDocument/2006/relationships/hyperlink" Target="https://nrich.maths.org/6478/solution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youtube.com/channel/UCQwQVlIkbalDzmMnr-0tRh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CB000"/>
                </a:solidFill>
              </a:rPr>
              <a:t>Seminarski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Matematičko njihalo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 Milan Vidaković</a:t>
            </a:r>
          </a:p>
          <a:p>
            <a:r>
              <a:rPr lang="hr-HR" sz="2400" dirty="0"/>
              <a:t>Datum: 4. lipnja 2024.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10952148" cy="4404852"/>
          </a:xfrm>
        </p:spPr>
        <p:txBody>
          <a:bodyPr>
            <a:normAutofit/>
          </a:bodyPr>
          <a:lstStyle/>
          <a:p>
            <a:r>
              <a:rPr lang="hr-HR" sz="2400" dirty="0"/>
              <a:t>Rezultati su primjenjivi za unutarnje prostore.</a:t>
            </a:r>
          </a:p>
          <a:p>
            <a:endParaRPr lang="hr-HR" sz="2400" dirty="0"/>
          </a:p>
          <a:p>
            <a:r>
              <a:rPr lang="hr-HR" sz="2400" dirty="0"/>
              <a:t>Model bi se mogao proširiti uzevši u obzir i pojavu vanjske sile (a da nije otpor zraka) te da je njihalo u nekom fluidu (voda, morska voda, ulje, …).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710977"/>
          </a:xfrm>
        </p:spPr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80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10952148" cy="4404852"/>
          </a:xfrm>
        </p:spPr>
        <p:txBody>
          <a:bodyPr>
            <a:normAutofit/>
          </a:bodyPr>
          <a:lstStyle/>
          <a:p>
            <a:r>
              <a:rPr lang="hr-HR" sz="2400" dirty="0"/>
              <a:t>Model se temelji na rezultatima sa sljedećeg izvora: </a:t>
            </a:r>
          </a:p>
          <a:p>
            <a:r>
              <a:rPr lang="hr-HR" sz="2400" dirty="0"/>
              <a:t>[1] </a:t>
            </a:r>
            <a:r>
              <a:rPr lang="hr-HR" sz="2400" dirty="0">
                <a:hlinkClick r:id="rId2"/>
              </a:rPr>
              <a:t>https://nrich.maths.org/6478/solution</a:t>
            </a:r>
            <a:endParaRPr lang="hr-HR" sz="2400" dirty="0"/>
          </a:p>
          <a:p>
            <a:endParaRPr lang="hr-HR" sz="2400" dirty="0"/>
          </a:p>
          <a:p>
            <a:r>
              <a:rPr lang="hr-HR" sz="2400" dirty="0"/>
              <a:t>U izradi projekta pomogli su mi sljedeći izvori:</a:t>
            </a:r>
          </a:p>
          <a:p>
            <a:r>
              <a:rPr lang="hr-HR" sz="2400" dirty="0"/>
              <a:t>[2] </a:t>
            </a:r>
            <a:r>
              <a:rPr lang="hr-HR" sz="2400" dirty="0" err="1"/>
              <a:t>DifferentialEquations.jl</a:t>
            </a:r>
            <a:r>
              <a:rPr lang="hr-HR" sz="2400" dirty="0"/>
              <a:t> dokumentacija:</a:t>
            </a:r>
          </a:p>
          <a:p>
            <a:r>
              <a:rPr lang="hr-HR" sz="2400" dirty="0">
                <a:hlinkClick r:id="rId3"/>
              </a:rPr>
              <a:t>https://docs.sciml.ai/SciMLTutorialsOutput/html/models/01-classical_physics.html</a:t>
            </a:r>
            <a:endParaRPr lang="hr-HR" sz="2400" dirty="0"/>
          </a:p>
          <a:p>
            <a:r>
              <a:rPr lang="hr-HR" sz="2400" dirty="0"/>
              <a:t>[3] YouTube kanal </a:t>
            </a:r>
            <a:r>
              <a:rPr lang="hr-HR" sz="2400" dirty="0" err="1"/>
              <a:t>doggo</a:t>
            </a:r>
            <a:r>
              <a:rPr lang="hr-HR" sz="2400" dirty="0"/>
              <a:t> </a:t>
            </a:r>
            <a:r>
              <a:rPr lang="hr-HR" sz="2400" dirty="0" err="1"/>
              <a:t>dot</a:t>
            </a:r>
            <a:r>
              <a:rPr lang="hr-HR" sz="2400" dirty="0"/>
              <a:t> </a:t>
            </a:r>
            <a:r>
              <a:rPr lang="hr-HR" sz="2400" dirty="0" err="1"/>
              <a:t>jl</a:t>
            </a:r>
            <a:r>
              <a:rPr lang="hr-HR" sz="2400" dirty="0"/>
              <a:t>:</a:t>
            </a:r>
          </a:p>
          <a:p>
            <a:r>
              <a:rPr lang="hr-HR" sz="2400" dirty="0">
                <a:hlinkClick r:id="rId4"/>
              </a:rPr>
              <a:t>https://www.youtube.com/channel/UCQwQVlIkbalDzmMnr-0tRhw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622487"/>
          </a:xfrm>
        </p:spPr>
        <p:txBody>
          <a:bodyPr>
            <a:normAutofit fontScale="90000"/>
          </a:bodyPr>
          <a:lstStyle/>
          <a:p>
            <a:r>
              <a:rPr lang="hr-HR" sz="4000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9005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Reference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05618"/>
            <a:ext cx="5063764" cy="3335350"/>
          </a:xfrm>
        </p:spPr>
        <p:txBody>
          <a:bodyPr>
            <a:normAutofit/>
          </a:bodyPr>
          <a:lstStyle/>
          <a:p>
            <a:r>
              <a:rPr lang="hr-HR" sz="2400" dirty="0"/>
              <a:t>Modelira se matematičko njihalo u sustavu gdje postoji otpor zraka.</a:t>
            </a:r>
          </a:p>
          <a:p>
            <a:endParaRPr lang="hr-HR" sz="2400" dirty="0"/>
          </a:p>
          <a:p>
            <a:r>
              <a:rPr lang="hr-HR" sz="2400" dirty="0"/>
              <a:t>Cilj je napraviti interaktivan graf i animaciju koji će opisati gibanje matematičkog njihala.</a:t>
            </a:r>
          </a:p>
          <a:p>
            <a:endParaRPr lang="hr-HR" sz="2400" dirty="0"/>
          </a:p>
          <a:p>
            <a:r>
              <a:rPr lang="hr-HR" sz="2400" dirty="0"/>
              <a:t>U tu svrhu korišten je Pluto </a:t>
            </a:r>
            <a:r>
              <a:rPr lang="hr-HR" sz="2400" dirty="0" err="1"/>
              <a:t>notebook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3533140" cy="824048"/>
          </a:xfrm>
        </p:spPr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523BC6B1-E1C1-4E70-88D9-A2BB40CE655A}"/>
              </a:ext>
            </a:extLst>
          </p:cNvPr>
          <p:cNvGrpSpPr/>
          <p:nvPr/>
        </p:nvGrpSpPr>
        <p:grpSpPr>
          <a:xfrm>
            <a:off x="6096000" y="695036"/>
            <a:ext cx="5505913" cy="5236970"/>
            <a:chOff x="6096000" y="568140"/>
            <a:chExt cx="5505913" cy="5236970"/>
          </a:xfrm>
        </p:grpSpPr>
        <p:pic>
          <p:nvPicPr>
            <p:cNvPr id="8" name="Slika 7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D46EEB91-C6A1-7BE6-14F5-78FA49943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10" name="Ravni poveznik 9">
              <a:extLst>
                <a:ext uri="{FF2B5EF4-FFF2-40B4-BE49-F238E27FC236}">
                  <a16:creationId xmlns:a16="http://schemas.microsoft.com/office/drawing/2014/main" id="{522D5252-4E86-7E2A-59A2-34703C26C28F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2D54BF68-D4EA-0820-947C-069A29D86AF8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Subtitle 1">
              <a:extLst>
                <a:ext uri="{FF2B5EF4-FFF2-40B4-BE49-F238E27FC236}">
                  <a16:creationId xmlns:a16="http://schemas.microsoft.com/office/drawing/2014/main" id="{070FA410-B113-12C8-E234-36DA44586192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Subtitle 1">
              <a:extLst>
                <a:ext uri="{FF2B5EF4-FFF2-40B4-BE49-F238E27FC236}">
                  <a16:creationId xmlns:a16="http://schemas.microsoft.com/office/drawing/2014/main" id="{6BCA69FC-D9FC-4334-28BF-C78CCD6B71FA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Subtitle 1">
              <a:extLst>
                <a:ext uri="{FF2B5EF4-FFF2-40B4-BE49-F238E27FC236}">
                  <a16:creationId xmlns:a16="http://schemas.microsoft.com/office/drawing/2014/main" id="{7EA8F2DA-3687-B7BE-BF3E-73FBE4C8F702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a 18">
              <a:extLst>
                <a:ext uri="{FF2B5EF4-FFF2-40B4-BE49-F238E27FC236}">
                  <a16:creationId xmlns:a16="http://schemas.microsoft.com/office/drawing/2014/main" id="{A2DCA49C-B55B-8729-0B4B-459C512D570F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9158" y="1559425"/>
                <a:ext cx="5944804" cy="42530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sz="2400" dirty="0"/>
                  <a:t>Jednostavno matematičko njihalo modelira se preko sljedeće jednadžbe:</a:t>
                </a:r>
              </a:p>
              <a:p>
                <a:endParaRPr lang="hr-H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r-HR" sz="2400" b="0" dirty="0"/>
              </a:p>
              <a:p>
                <a:endParaRPr lang="hr-HR" sz="2400" dirty="0"/>
              </a:p>
              <a:p>
                <a:r>
                  <a:rPr lang="hr-HR" sz="2400" dirty="0"/>
                  <a:t>U svrhu uvođenja otpora zraka, jednadžba se modificira dodavanjem nove konstante:</a:t>
                </a:r>
              </a:p>
              <a:p>
                <a:endParaRPr lang="hr-H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r-HR" sz="2400" b="0" dirty="0"/>
              </a:p>
              <a:p>
                <a:endParaRPr lang="hr-H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hr-HR" sz="2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r-HR" sz="2400" b="0" dirty="0"/>
              </a:p>
              <a:p>
                <a:endParaRPr lang="hr-HR" sz="2400" b="0" dirty="0"/>
              </a:p>
              <a:p>
                <a:endParaRPr lang="hr-HR" sz="24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9158" y="1559425"/>
                <a:ext cx="5944804" cy="4253047"/>
              </a:xfrm>
              <a:blipFill>
                <a:blip r:embed="rId2"/>
                <a:stretch>
                  <a:fillRect l="-1333" t="-243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5857112" cy="729349"/>
          </a:xfrm>
        </p:spPr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691028A-98AB-C502-CB53-FA6811D663CA}"/>
              </a:ext>
            </a:extLst>
          </p:cNvPr>
          <p:cNvGrpSpPr/>
          <p:nvPr/>
        </p:nvGrpSpPr>
        <p:grpSpPr>
          <a:xfrm>
            <a:off x="7344697" y="1424385"/>
            <a:ext cx="4553806" cy="4331370"/>
            <a:chOff x="6096000" y="568140"/>
            <a:chExt cx="5505913" cy="5236970"/>
          </a:xfrm>
        </p:grpSpPr>
        <p:pic>
          <p:nvPicPr>
            <p:cNvPr id="6" name="Slika 5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5417C6E8-96CD-25F4-BF26-1F66F1AA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7" name="Ravni poveznik 6">
              <a:extLst>
                <a:ext uri="{FF2B5EF4-FFF2-40B4-BE49-F238E27FC236}">
                  <a16:creationId xmlns:a16="http://schemas.microsoft.com/office/drawing/2014/main" id="{B138F2FE-A1F5-3921-325B-87F95693B120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Ravni poveznik 7">
              <a:extLst>
                <a:ext uri="{FF2B5EF4-FFF2-40B4-BE49-F238E27FC236}">
                  <a16:creationId xmlns:a16="http://schemas.microsoft.com/office/drawing/2014/main" id="{15288A1E-30B0-3BF1-332C-0418D7E0E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EC160B1D-E0E3-B5F4-5A9E-56A80FE05B9B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119547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Subtitle 1">
              <a:extLst>
                <a:ext uri="{FF2B5EF4-FFF2-40B4-BE49-F238E27FC236}">
                  <a16:creationId xmlns:a16="http://schemas.microsoft.com/office/drawing/2014/main" id="{E4C52E94-DAAB-94A1-D41C-008D522B0BD0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ubtitle 1">
              <a:extLst>
                <a:ext uri="{FF2B5EF4-FFF2-40B4-BE49-F238E27FC236}">
                  <a16:creationId xmlns:a16="http://schemas.microsoft.com/office/drawing/2014/main" id="{6C7F7183-3C16-8E39-D57B-1E8463CFD3DB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B5888CF6-7BD3-0FA9-C51A-901AC31DBCA2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" y="1559425"/>
            <a:ext cx="6311561" cy="4253047"/>
          </a:xfrm>
        </p:spPr>
        <p:txBody>
          <a:bodyPr>
            <a:normAutofit/>
          </a:bodyPr>
          <a:lstStyle/>
          <a:p>
            <a:r>
              <a:rPr lang="hr-HR" sz="2400" dirty="0"/>
              <a:t>Model pretpostavlja da se nalazimo u prostoru gdje nema vanjske sile osim otpora zraka. Dakle, nema nikakvog vjetra, a i njihalo se ne nalazi u nekom fluidu.</a:t>
            </a:r>
          </a:p>
          <a:p>
            <a:endParaRPr lang="hr-HR" sz="2400" b="0" dirty="0"/>
          </a:p>
          <a:p>
            <a:endParaRPr lang="hr-HR" sz="2400" dirty="0"/>
          </a:p>
          <a:p>
            <a:endParaRPr lang="hr-HR" sz="2400" b="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5857112" cy="729349"/>
          </a:xfrm>
        </p:spPr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691028A-98AB-C502-CB53-FA6811D663CA}"/>
              </a:ext>
            </a:extLst>
          </p:cNvPr>
          <p:cNvGrpSpPr/>
          <p:nvPr/>
        </p:nvGrpSpPr>
        <p:grpSpPr>
          <a:xfrm>
            <a:off x="7344697" y="1424385"/>
            <a:ext cx="4553806" cy="4331370"/>
            <a:chOff x="6096000" y="568140"/>
            <a:chExt cx="5505913" cy="5236970"/>
          </a:xfrm>
        </p:grpSpPr>
        <p:pic>
          <p:nvPicPr>
            <p:cNvPr id="6" name="Slika 5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5417C6E8-96CD-25F4-BF26-1F66F1AA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7" name="Ravni poveznik 6">
              <a:extLst>
                <a:ext uri="{FF2B5EF4-FFF2-40B4-BE49-F238E27FC236}">
                  <a16:creationId xmlns:a16="http://schemas.microsoft.com/office/drawing/2014/main" id="{B138F2FE-A1F5-3921-325B-87F95693B120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Ravni poveznik 7">
              <a:extLst>
                <a:ext uri="{FF2B5EF4-FFF2-40B4-BE49-F238E27FC236}">
                  <a16:creationId xmlns:a16="http://schemas.microsoft.com/office/drawing/2014/main" id="{15288A1E-30B0-3BF1-332C-0418D7E0E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EC160B1D-E0E3-B5F4-5A9E-56A80FE05B9B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119547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Subtitle 1">
              <a:extLst>
                <a:ext uri="{FF2B5EF4-FFF2-40B4-BE49-F238E27FC236}">
                  <a16:creationId xmlns:a16="http://schemas.microsoft.com/office/drawing/2014/main" id="{E4C52E94-DAAB-94A1-D41C-008D522B0BD0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ubtitle 1">
              <a:extLst>
                <a:ext uri="{FF2B5EF4-FFF2-40B4-BE49-F238E27FC236}">
                  <a16:creationId xmlns:a16="http://schemas.microsoft.com/office/drawing/2014/main" id="{6C7F7183-3C16-8E39-D57B-1E8463CFD3DB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B5888CF6-7BD3-0FA9-C51A-901AC31DBCA2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9402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72126"/>
            <a:ext cx="10744200" cy="4219073"/>
          </a:xfrm>
        </p:spPr>
        <p:txBody>
          <a:bodyPr>
            <a:normAutofit/>
          </a:bodyPr>
          <a:lstStyle/>
          <a:p>
            <a:r>
              <a:rPr lang="hr-HR" sz="2400" dirty="0"/>
              <a:t>Model je implementiran u Pluto </a:t>
            </a:r>
            <a:r>
              <a:rPr lang="hr-HR" sz="2400" dirty="0" err="1"/>
              <a:t>notebooku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Korištene su biblioteke </a:t>
            </a:r>
            <a:r>
              <a:rPr lang="hr-HR" sz="2400" dirty="0" err="1"/>
              <a:t>PlutoUI</a:t>
            </a:r>
            <a:r>
              <a:rPr lang="hr-HR" sz="2400" dirty="0"/>
              <a:t>, </a:t>
            </a:r>
            <a:r>
              <a:rPr lang="hr-HR" sz="2400" dirty="0" err="1"/>
              <a:t>Plots</a:t>
            </a:r>
            <a:r>
              <a:rPr lang="hr-HR" sz="2400" dirty="0"/>
              <a:t> i </a:t>
            </a:r>
            <a:r>
              <a:rPr lang="hr-HR" sz="2400" dirty="0" err="1"/>
              <a:t>DifferentialEquations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Za rješavanje diferencijalne jednadžbe drugog reda korištena je funkcija </a:t>
            </a:r>
            <a:r>
              <a:rPr lang="hr-HR" sz="2400" dirty="0" err="1"/>
              <a:t>SecondOrderODEProblem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Ostvareni su </a:t>
            </a:r>
            <a:r>
              <a:rPr lang="hr-HR" sz="2400" dirty="0" err="1"/>
              <a:t>slideri</a:t>
            </a:r>
            <a:r>
              <a:rPr lang="hr-HR" sz="2400" dirty="0"/>
              <a:t> preko kojih se </a:t>
            </a:r>
            <a:r>
              <a:rPr lang="hr-HR" sz="2400" dirty="0" err="1"/>
              <a:t>real</a:t>
            </a:r>
            <a:r>
              <a:rPr lang="hr-HR" sz="2400" dirty="0"/>
              <a:t>-time vide promijene na grafu/animaciji mijenjajući varijable modela.</a:t>
            </a:r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4856747" cy="764796"/>
          </a:xfrm>
        </p:spPr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72126"/>
            <a:ext cx="10744200" cy="4219073"/>
          </a:xfrm>
        </p:spPr>
        <p:txBody>
          <a:bodyPr>
            <a:normAutofit/>
          </a:bodyPr>
          <a:lstStyle/>
          <a:p>
            <a:r>
              <a:rPr lang="hr-HR" sz="2400" dirty="0"/>
              <a:t>Pluto </a:t>
            </a:r>
            <a:r>
              <a:rPr lang="hr-HR" sz="2400" dirty="0" err="1"/>
              <a:t>notebook</a:t>
            </a:r>
            <a:r>
              <a:rPr lang="hr-HR" sz="2400" dirty="0"/>
              <a:t> ima drukčije pretpostavke programiranja od klasičnog proceduralnog programiranja.</a:t>
            </a:r>
          </a:p>
          <a:p>
            <a:endParaRPr lang="hr-HR" sz="2400" dirty="0"/>
          </a:p>
          <a:p>
            <a:r>
              <a:rPr lang="hr-HR" sz="2400" dirty="0"/>
              <a:t>Ako se negdje varijabla deklarira s nekom vrijednošću, ona se dalje u kodu ne može mijenjati. Poredak ćelija u bilježnici nije bitan. To ujedno znači i da su sve varijable globalne.</a:t>
            </a:r>
          </a:p>
          <a:p>
            <a:endParaRPr lang="hr-HR" sz="2400" dirty="0"/>
          </a:p>
          <a:p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4856747" cy="764796"/>
          </a:xfrm>
        </p:spPr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369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33832"/>
            <a:ext cx="4215581" cy="2259718"/>
          </a:xfrm>
        </p:spPr>
        <p:txBody>
          <a:bodyPr>
            <a:normAutofit/>
          </a:bodyPr>
          <a:lstStyle/>
          <a:p>
            <a:r>
              <a:rPr lang="hr-HR" sz="2400" dirty="0"/>
              <a:t>Model se ponaša u skladu s klasičnom fizikalnom pojavom prigušenog titranja što je i očekivano.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pic>
        <p:nvPicPr>
          <p:cNvPr id="7" name="Slika 6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4C383390-C10C-30A2-3F6F-B5534054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79" y="695036"/>
            <a:ext cx="6228134" cy="54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33832"/>
            <a:ext cx="5257800" cy="2259718"/>
          </a:xfrm>
        </p:spPr>
        <p:txBody>
          <a:bodyPr>
            <a:normAutofit/>
          </a:bodyPr>
          <a:lstStyle/>
          <a:p>
            <a:r>
              <a:rPr lang="hr-HR" sz="2400" dirty="0"/>
              <a:t>Animacija se ponaša u skladu s grafom prikazanom na prethodnom slajdu.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pic>
        <p:nvPicPr>
          <p:cNvPr id="6" name="Slika 5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436DC1F6-2601-E915-0D8B-C88ECEFC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6" y="364175"/>
            <a:ext cx="4603308" cy="59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3252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437</Words>
  <Application>Microsoft Office PowerPoint</Application>
  <PresentationFormat>Široki zaslon</PresentationFormat>
  <Paragraphs>81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3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Pristup i rješenje problema</vt:lpstr>
      <vt:lpstr>Pristup i rješenje problema</vt:lpstr>
      <vt:lpstr>Implementacija u Julii</vt:lpstr>
      <vt:lpstr>Implementacija u Julii</vt:lpstr>
      <vt:lpstr>Rezultati</vt:lpstr>
      <vt:lpstr>Rezultati</vt:lpstr>
      <vt:lpstr>Zaključak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Milan Vidaković</cp:lastModifiedBy>
  <cp:revision>23</cp:revision>
  <cp:lastPrinted>2021-01-13T09:31:57Z</cp:lastPrinted>
  <dcterms:created xsi:type="dcterms:W3CDTF">2020-04-30T08:26:07Z</dcterms:created>
  <dcterms:modified xsi:type="dcterms:W3CDTF">2024-06-01T20:58:50Z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