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5" r:id="rId5"/>
    <p:sldMasterId id="2147483724" r:id="rId6"/>
  </p:sldMasterIdLst>
  <p:notesMasterIdLst>
    <p:notesMasterId r:id="rId19"/>
  </p:notesMasterIdLst>
  <p:handoutMasterIdLst>
    <p:handoutMasterId r:id="rId20"/>
  </p:handoutMasterIdLst>
  <p:sldIdLst>
    <p:sldId id="7150" r:id="rId7"/>
    <p:sldId id="7148" r:id="rId8"/>
    <p:sldId id="7151" r:id="rId9"/>
    <p:sldId id="7152" r:id="rId10"/>
    <p:sldId id="7156" r:id="rId11"/>
    <p:sldId id="7157" r:id="rId12"/>
    <p:sldId id="7153" r:id="rId13"/>
    <p:sldId id="7159" r:id="rId14"/>
    <p:sldId id="7154" r:id="rId15"/>
    <p:sldId id="7160" r:id="rId16"/>
    <p:sldId id="7161" r:id="rId17"/>
    <p:sldId id="7162" r:id="rId18"/>
  </p:sldIdLst>
  <p:sldSz cx="12192000" cy="6858000"/>
  <p:notesSz cx="9928225" cy="679767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 Gledec" initials="GG" lastIdx="1" clrIdx="0">
    <p:extLst>
      <p:ext uri="{19B8F6BF-5375-455C-9EA6-DF929625EA0E}">
        <p15:presenceInfo xmlns:p15="http://schemas.microsoft.com/office/powerpoint/2012/main" userId="S::gledec@fer.hr::9f499ba0-be08-44a8-8a6f-8eab7220b7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474747"/>
    <a:srgbClr val="00003F"/>
    <a:srgbClr val="00002D"/>
    <a:srgbClr val="3B3B3B"/>
    <a:srgbClr val="BFBFBF"/>
    <a:srgbClr val="EBEAE8"/>
    <a:srgbClr val="363636"/>
    <a:srgbClr val="02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D482-B69E-4DD5-B941-11BCE126FA1D}" type="datetimeFigureOut">
              <a:rPr lang="hr-HR" smtClean="0"/>
              <a:t>1.6.2024.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3FDB-A49B-43CE-9AFA-BC3A4EE4CC8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73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6C0-2A61-4948-B38C-965D33F4E329}" type="datetimeFigureOut">
              <a:rPr lang="hr-HR" smtClean="0"/>
              <a:t>1.6.2024.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032A-A6F4-4220-9ADA-2AE7933DC1F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05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952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2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71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1.6.2024.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7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1.6.2024.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610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2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207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1.6.2024.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0893D3-A974-4966-83AF-23172AC765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9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5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46800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2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2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76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5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t>1.6.2024.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3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t>1.6.2024.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7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79B807-777A-48C3-B248-E21A74284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0622" y="4469906"/>
            <a:ext cx="1036756" cy="75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4A5E-676A-49A4-AC3B-FDADD25A7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82" y="1414956"/>
            <a:ext cx="1036756" cy="75596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62E0AC3-607C-436C-BF58-1272FE06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680341"/>
            <a:ext cx="6096000" cy="30502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D3A8B4C-F64A-4192-97AE-9B3AD38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7E2A-7126-4C10-96F2-C7E41986C188}" type="datetime1">
              <a:rPr lang="hr-HR" smtClean="0"/>
              <a:t>1.6.2024.</a:t>
            </a:fld>
            <a:endParaRPr lang="hr-HR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7E85B49-A070-46FB-A986-B4333436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2F36DB-1174-4E85-9F97-D31B9B1F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011FCB-049E-4685-88DC-7CB69F627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650" y="4847890"/>
            <a:ext cx="4562475" cy="495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747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D50A-555D-4946-8317-8EFE07552F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18CC527-9B1A-4421-820F-4C7F93672631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7403A-A107-4F4A-93FE-B8075E84B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8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4884965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8A645D-8DC1-4103-ACCF-1D0DCEA4CEF0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AB763-6E35-4F5E-A4EF-512DE4B2A1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2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2597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888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6A0B49-8851-4372-9C14-A77FB03183F4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8CA353-9329-42A9-ADC5-244549CBA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6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06574-F938-48B1-8BFD-36BDB3413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91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75140-D279-4AE9-A57D-9034D8EA8D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435403" y="0"/>
            <a:ext cx="5756597" cy="6858000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44" y="2682610"/>
            <a:ext cx="5244647" cy="303238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BFBFB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2944" y="504536"/>
            <a:ext cx="5243783" cy="196811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09CA4D2-D8CB-45F0-AF23-5CF4F892E90D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0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>
                <a:solidFill>
                  <a:srgbClr val="474747"/>
                </a:solidFill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E6BD04-CE4A-4821-8B2D-748E94DAB577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E1428-ABA2-44FD-8B09-E1820FCC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2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1153F-EC32-4DA8-BCC3-42EB9F8CE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433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FB6D74-52BB-4D57-88CA-E3A621BA37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8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5502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F7DCD-357E-4E95-A118-6D94B73A6D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8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B70B-B814-4A7F-9281-E754DDC73F92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solidFill>
                  <a:srgbClr val="474747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74747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74747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74747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4188" y="1695450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D823A-034B-45D7-B4AF-163A8E9AB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11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9702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70AD-6CCE-40AF-81A0-F4647088DACC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9788" y="1713981"/>
            <a:ext cx="10763247" cy="419945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47474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2D844CB-5A47-4207-9B24-46DA77E04F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E20C9C-F54B-4C1E-8505-0D6B7A16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E45CF-A711-4D15-91B6-14FEBC310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759-CD69-4795-A56D-DA211CEF0CA9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DA9828C-0F09-42F5-8A9C-5073EB039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104927-4214-4F19-B418-94C203F12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9787" y="2322761"/>
            <a:ext cx="5256213" cy="359067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BD3EAC-EDFE-41C3-A36E-87A60FD7452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4451" y="2322759"/>
            <a:ext cx="5204632" cy="359067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74747"/>
                </a:solidFill>
              </a:defRPr>
            </a:lvl1pPr>
            <a:lvl2pPr>
              <a:defRPr sz="22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600"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CEE060-EA2F-4730-8EFD-299C92FC2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31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6700"/>
            <a:ext cx="10766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3869"/>
            <a:ext cx="5256212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412" y="1665289"/>
            <a:ext cx="5256212" cy="881268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4747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3544-F369-4EA2-9802-1BA865814296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17CA7F56-B6DF-4B72-B983-4ABF5EC37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8125A28-7430-42EE-A541-AD2F86A7E0C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348412" y="2633868"/>
            <a:ext cx="5256213" cy="3279569"/>
          </a:xfrm>
        </p:spPr>
        <p:txBody>
          <a:bodyPr/>
          <a:lstStyle>
            <a:lvl1pPr>
              <a:defRPr sz="26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>
                <a:solidFill>
                  <a:srgbClr val="474747"/>
                </a:solidFill>
              </a:defRPr>
            </a:lvl3pPr>
            <a:lvl4pPr>
              <a:defRPr>
                <a:solidFill>
                  <a:srgbClr val="474747"/>
                </a:solidFill>
              </a:defRPr>
            </a:lvl4pPr>
            <a:lvl5pPr>
              <a:defRPr>
                <a:solidFill>
                  <a:srgbClr val="4747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E76327-F4EA-4207-8A05-31AD4ACBD0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7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3D7D-92CA-452C-B9D0-1DF31E7709A0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A079A920-00F3-4EEC-8FD5-4A8701612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5F7369-43B0-450B-97D3-3161061A6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pic>
        <p:nvPicPr>
          <p:cNvPr id="7" name="Picture 2" descr="D:\Users\mmatijasevic\ZZT-FER\_Odbor_za_dr_studije\_Dan_doktorata_2017\_2020\dizajnnaslovnice\DIZAJN_1_3_italic_senf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945" y="0"/>
            <a:ext cx="3716055" cy="262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001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665"/>
            <a:ext cx="3932237" cy="105319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010" y="587376"/>
            <a:ext cx="6172200" cy="533989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74747"/>
                </a:solidFill>
              </a:defRPr>
            </a:lvl1pPr>
            <a:lvl2pPr>
              <a:defRPr sz="2400">
                <a:solidFill>
                  <a:srgbClr val="474747"/>
                </a:solidFill>
              </a:defRPr>
            </a:lvl2pPr>
            <a:lvl3pPr>
              <a:defRPr sz="2000">
                <a:solidFill>
                  <a:srgbClr val="474747"/>
                </a:solidFill>
              </a:defRPr>
            </a:lvl3pPr>
            <a:lvl4pPr>
              <a:defRPr sz="1800">
                <a:solidFill>
                  <a:srgbClr val="474747"/>
                </a:solidFill>
              </a:defRPr>
            </a:lvl4pPr>
            <a:lvl5pPr>
              <a:defRPr sz="1800">
                <a:solidFill>
                  <a:srgbClr val="474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2471"/>
            <a:ext cx="3932237" cy="4114799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84A-8A12-46DC-858F-40BB764B6877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57CFA1DC-DF2C-4C4F-8172-9DA3F1D039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C87DC-AC6E-4A17-8A89-541F29D5E8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89" y="3601376"/>
            <a:ext cx="3328695" cy="2227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1" y="2707251"/>
            <a:ext cx="3332583" cy="74187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4DA58-1A42-43E2-BAA5-902A6FA09D64}" type="datetime1">
              <a:rPr lang="hr-HR" smtClean="0"/>
              <a:t>1.6.2024.</a:t>
            </a:fld>
            <a:endParaRPr lang="hr-H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38201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442928" y="658762"/>
            <a:ext cx="3332583" cy="1809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047655" y="658762"/>
            <a:ext cx="3332583" cy="1809750"/>
          </a:xfrm>
        </p:spPr>
        <p:txBody>
          <a:bodyPr/>
          <a:lstStyle/>
          <a:p>
            <a:endParaRPr lang="hr-H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ECE7DB-22F7-453C-9042-3A7E76D70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9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993"/>
            <a:ext cx="3932237" cy="97404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"/>
            <a:ext cx="7008812" cy="6041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9614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474747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A5E9-C184-4225-B8DD-D288AF17D96D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A16F082B-19D2-4D9B-90A3-8B13759846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1C2487-E1A4-490B-ABD3-63931C723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16" y="1938129"/>
            <a:ext cx="7268934" cy="4034045"/>
          </a:xfrm>
        </p:spPr>
        <p:txBody>
          <a:bodyPr vert="horz" lIns="91440" tIns="45720" rIns="91440" bIns="45720" rtlCol="0" anchor="b" anchorCtr="0">
            <a:normAutofit fontScale="77500" lnSpcReduction="20000"/>
          </a:bodyPr>
          <a:lstStyle>
            <a:lvl1pPr marL="0" indent="0">
              <a:buNone/>
              <a:defRPr lang="hr-HR" sz="3200" smtClean="0"/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442928" y="496957"/>
            <a:ext cx="7272822" cy="12125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2400" y="1"/>
            <a:ext cx="4018383" cy="5972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81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4F7-34A5-4CD4-86CE-4F2BAB4575DB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DA989896-E538-436D-B731-F8D7B75A1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74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6B3-742C-49F8-A78B-F65A88979D8F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713980"/>
            <a:ext cx="10764836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55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s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406400"/>
            <a:ext cx="10764837" cy="1164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E708-C5D4-4069-A98E-51799BE2691A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143625"/>
            <a:ext cx="1276350" cy="571500"/>
          </a:xfrm>
          <a:prstGeom prst="rect">
            <a:avLst/>
          </a:pr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3081D20-CB8B-4F6B-9C37-577FFD006A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99849" y="6356350"/>
            <a:ext cx="3495675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188BE-D249-4A88-AE03-7F57D65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746" y="1713980"/>
            <a:ext cx="7132117" cy="419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51CA1A-225F-4FB1-8C30-C453CDDE0B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6" y="1704181"/>
            <a:ext cx="3495675" cy="4217988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58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943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49" r:id="rId3"/>
    <p:sldLayoutId id="2147483661" r:id="rId4"/>
    <p:sldLayoutId id="2147483662" r:id="rId5"/>
    <p:sldLayoutId id="2147483678" r:id="rId6"/>
    <p:sldLayoutId id="2147483660" r:id="rId7"/>
    <p:sldLayoutId id="2147483650" r:id="rId8"/>
    <p:sldLayoutId id="2147483704" r:id="rId9"/>
    <p:sldLayoutId id="2147483703" r:id="rId10"/>
    <p:sldLayoutId id="2147483651" r:id="rId11"/>
    <p:sldLayoutId id="2147483652" r:id="rId12"/>
    <p:sldLayoutId id="2147483653" r:id="rId13"/>
    <p:sldLayoutId id="2147483654" r:id="rId14"/>
    <p:sldLayoutId id="2147483656" r:id="rId15"/>
    <p:sldLayoutId id="2147483657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31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657225"/>
            <a:ext cx="10764837" cy="1476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2988"/>
            <a:ext cx="10764836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6175" y="6356350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0D51C-683D-426D-A5E0-C8962511EF8A}" type="datetime1">
              <a:rPr lang="hr-HR" smtClean="0"/>
              <a:pPr/>
              <a:t>1.6.2024.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71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D362A1-5339-458A-BCD2-7DD26D14AD42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99849" y="6356350"/>
            <a:ext cx="3495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52400" cy="3419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12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obert" panose="000005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500000000000000" pitchFamily="34" charset="0"/>
        <a:buChar char="•"/>
        <a:defRPr sz="2800" kern="1200">
          <a:solidFill>
            <a:srgbClr val="4747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400" kern="1200">
          <a:solidFill>
            <a:srgbClr val="4747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200" kern="1200">
          <a:solidFill>
            <a:srgbClr val="4747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2000" kern="1200">
          <a:solidFill>
            <a:srgbClr val="4747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rgbClr val="4747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500000000000000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pos="529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pos="216">
          <p15:clr>
            <a:srgbClr val="F26B43"/>
          </p15:clr>
        </p15:guide>
        <p15:guide id="6" pos="7440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414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orient="horz" pos="1457">
          <p15:clr>
            <a:srgbClr val="F26B43"/>
          </p15:clr>
        </p15:guide>
        <p15:guide id="11" orient="horz" pos="3725">
          <p15:clr>
            <a:srgbClr val="F26B43"/>
          </p15:clr>
        </p15:guide>
        <p15:guide id="12" pos="3931">
          <p15:clr>
            <a:srgbClr val="F26B43"/>
          </p15:clr>
        </p15:guide>
        <p15:guide id="13" pos="7310">
          <p15:clr>
            <a:srgbClr val="F26B43"/>
          </p15:clr>
        </p15:guide>
        <p15:guide id="14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ml.ai/SciMLTutorialsOutput/html/models/01-classical_physics.html" TargetMode="External"/><Relationship Id="rId2" Type="http://schemas.openxmlformats.org/officeDocument/2006/relationships/hyperlink" Target="https://nrich.maths.org/6478/solution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youtube.com/channel/UCQwQVlIkbalDzmMnr-0tRh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3FD6CF-3521-4D35-BD35-CB4211E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952" y="1584977"/>
            <a:ext cx="7268934" cy="1070707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CB000"/>
                </a:solidFill>
              </a:rPr>
              <a:t>Seminarski rad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BB6D6-236C-4929-A6E4-A06E042F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816" y="629819"/>
            <a:ext cx="7272822" cy="1212573"/>
          </a:xfrm>
        </p:spPr>
        <p:txBody>
          <a:bodyPr>
            <a:normAutofit/>
          </a:bodyPr>
          <a:lstStyle/>
          <a:p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 u računalno </a:t>
            </a:r>
            <a:r>
              <a:rPr lang="hr-HR" sz="2000" dirty="0"/>
              <a:t>modeliranje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programskom jeziku Julia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16374DEA-83B1-4CBC-8123-069E6D88AA0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46" b="-36846"/>
          <a:stretch/>
        </p:blipFill>
        <p:spPr>
          <a:xfrm>
            <a:off x="176048" y="-1213944"/>
            <a:ext cx="4018383" cy="5972174"/>
          </a:xfr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B206DA74-2CB3-4FD9-A83B-8772C9226775}"/>
              </a:ext>
            </a:extLst>
          </p:cNvPr>
          <p:cNvSpPr txBox="1">
            <a:spLocks/>
          </p:cNvSpPr>
          <p:nvPr/>
        </p:nvSpPr>
        <p:spPr>
          <a:xfrm>
            <a:off x="5577952" y="2801263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i="1" dirty="0"/>
              <a:t>Matematičko njihalo</a:t>
            </a:r>
            <a:endParaRPr lang="en-US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5956B8C-FFC1-4A73-ABAD-502A2651CE68}"/>
              </a:ext>
            </a:extLst>
          </p:cNvPr>
          <p:cNvSpPr txBox="1">
            <a:spLocks/>
          </p:cNvSpPr>
          <p:nvPr/>
        </p:nvSpPr>
        <p:spPr>
          <a:xfrm>
            <a:off x="5577952" y="4670974"/>
            <a:ext cx="7268934" cy="10707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500000000000000" pitchFamily="34" charset="0"/>
              <a:buNone/>
              <a:defRPr lang="hr-HR" sz="3200" kern="120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500000000000000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/>
              <a:t>Ime i prezime: Milan Vidaković</a:t>
            </a:r>
          </a:p>
          <a:p>
            <a:r>
              <a:rPr lang="hr-HR" sz="2400" dirty="0"/>
              <a:t>Datum: 4. lipnja 2024.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0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33832"/>
            <a:ext cx="5257800" cy="2259718"/>
          </a:xfrm>
        </p:spPr>
        <p:txBody>
          <a:bodyPr>
            <a:normAutofit/>
          </a:bodyPr>
          <a:lstStyle/>
          <a:p>
            <a:r>
              <a:rPr lang="hr-HR" sz="2400" dirty="0"/>
              <a:t>Animacija se ponaša u skladu s grafom prikazanom na prethodnom slajdu.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10</a:t>
            </a:fld>
            <a:endParaRPr lang="hr-HR"/>
          </a:p>
        </p:txBody>
      </p:sp>
      <p:pic>
        <p:nvPicPr>
          <p:cNvPr id="7" name="Slika 6" descr="Slika na kojoj se prikazuje tekst, snimka zaslona, radnja, dijagram&#10;&#10;Opis je automatski generiran">
            <a:extLst>
              <a:ext uri="{FF2B5EF4-FFF2-40B4-BE49-F238E27FC236}">
                <a16:creationId xmlns:a16="http://schemas.microsoft.com/office/drawing/2014/main" id="{39EF12C2-D389-7817-2684-CE0DDF942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7" y="766141"/>
            <a:ext cx="4079741" cy="53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524000"/>
                <a:ext cx="10952148" cy="4404852"/>
              </a:xfrm>
            </p:spPr>
            <p:txBody>
              <a:bodyPr>
                <a:normAutofit/>
              </a:bodyPr>
              <a:lstStyle/>
              <a:p>
                <a:r>
                  <a:rPr lang="hr-HR" sz="2400" dirty="0"/>
                  <a:t>Rezultati jesu primjenjivi za male </a:t>
                </a:r>
                <a:r>
                  <a:rPr lang="hr-HR" sz="2400" dirty="0" err="1"/>
                  <a:t>kuteve</a:t>
                </a:r>
                <a:r>
                  <a:rPr lang="hr-HR" sz="2400" dirty="0"/>
                  <a:t>, </a:t>
                </a:r>
                <a14:m>
                  <m:oMath xmlns:m="http://schemas.openxmlformats.org/officeDocument/2006/math">
                    <m:r>
                      <a:rPr lang="hr-H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r-H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25°</m:t>
                    </m:r>
                  </m:oMath>
                </a14:m>
                <a:r>
                  <a:rPr lang="hr-HR" sz="2400" dirty="0"/>
                  <a:t>.</a:t>
                </a:r>
              </a:p>
              <a:p>
                <a:endParaRPr lang="hr-HR" sz="2400" dirty="0"/>
              </a:p>
              <a:p>
                <a:r>
                  <a:rPr lang="hr-HR" sz="2400" dirty="0"/>
                  <a:t>Model bi se mogao proširiti rješavanjem sljedeće jednadžbe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𝑚𝑔𝑠𝑖𝑛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̇"/>
                        <m:ctrlP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hr-H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r-H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hr-H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hr-H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r-HR" sz="2400" dirty="0"/>
                  <a:t>. Jednadžbe treba spretno pretočiti u više diferencijalnih jednadžbi prvog reda što bi dovelo do veće preciznosti nego aproksimiranje.</a:t>
                </a:r>
              </a:p>
              <a:p>
                <a:endParaRPr lang="hr-HR" sz="2400" dirty="0"/>
              </a:p>
              <a:p>
                <a:r>
                  <a:rPr lang="hr-HR" sz="2400" dirty="0"/>
                  <a:t>Model bi se mogao proširiti uzevši u obzir i pojavu vanjske sile (a da nije otpor zraka) te da je njihalo u nekom fluidu (voda, morska voda, ulje, …).</a:t>
                </a:r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524000"/>
                <a:ext cx="10952148" cy="4404852"/>
              </a:xfrm>
              <a:blipFill>
                <a:blip r:embed="rId2"/>
                <a:stretch>
                  <a:fillRect l="-891" t="-1936" r="-83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80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10952148" cy="4404852"/>
          </a:xfrm>
        </p:spPr>
        <p:txBody>
          <a:bodyPr>
            <a:normAutofit/>
          </a:bodyPr>
          <a:lstStyle/>
          <a:p>
            <a:r>
              <a:rPr lang="hr-HR" sz="2400" dirty="0"/>
              <a:t>Model se temelji na rezultatima sa sljedećeg izvora: </a:t>
            </a:r>
          </a:p>
          <a:p>
            <a:r>
              <a:rPr lang="hr-HR" sz="2400" dirty="0"/>
              <a:t>[1] </a:t>
            </a:r>
            <a:r>
              <a:rPr lang="hr-HR" sz="2400" dirty="0">
                <a:hlinkClick r:id="rId2"/>
              </a:rPr>
              <a:t>https://nrich.maths.org/6478/solution</a:t>
            </a:r>
            <a:endParaRPr lang="hr-HR" sz="2400" dirty="0"/>
          </a:p>
          <a:p>
            <a:endParaRPr lang="hr-HR" sz="2400" dirty="0"/>
          </a:p>
          <a:p>
            <a:r>
              <a:rPr lang="hr-HR" sz="2400" dirty="0"/>
              <a:t>U izradi projekta pomogli su mi sljedeći izvori:</a:t>
            </a:r>
          </a:p>
          <a:p>
            <a:r>
              <a:rPr lang="hr-HR" sz="2400" dirty="0"/>
              <a:t>[2] </a:t>
            </a:r>
            <a:r>
              <a:rPr lang="hr-HR" sz="2400" dirty="0" err="1"/>
              <a:t>DifferentialEquations.jl</a:t>
            </a:r>
            <a:r>
              <a:rPr lang="hr-HR" sz="2400" dirty="0"/>
              <a:t> dokumentacija:</a:t>
            </a:r>
          </a:p>
          <a:p>
            <a:r>
              <a:rPr lang="hr-HR" sz="2400" dirty="0">
                <a:hlinkClick r:id="rId3"/>
              </a:rPr>
              <a:t>https://docs.sciml.ai/SciMLTutorialsOutput/html/models/01-classical_physics.html</a:t>
            </a:r>
            <a:endParaRPr lang="hr-HR" sz="2400" dirty="0"/>
          </a:p>
          <a:p>
            <a:r>
              <a:rPr lang="hr-HR" sz="2400" dirty="0"/>
              <a:t>[3] YouTube kanal </a:t>
            </a:r>
            <a:r>
              <a:rPr lang="hr-HR" sz="2400" dirty="0" err="1"/>
              <a:t>doggo</a:t>
            </a:r>
            <a:r>
              <a:rPr lang="hr-HR" sz="2400" dirty="0"/>
              <a:t> </a:t>
            </a:r>
            <a:r>
              <a:rPr lang="hr-HR" sz="2400" dirty="0" err="1"/>
              <a:t>dot</a:t>
            </a:r>
            <a:r>
              <a:rPr lang="hr-HR" sz="2400" dirty="0"/>
              <a:t> </a:t>
            </a:r>
            <a:r>
              <a:rPr lang="hr-HR" sz="2400" dirty="0" err="1"/>
              <a:t>jl</a:t>
            </a:r>
            <a:r>
              <a:rPr lang="hr-HR" sz="2400" dirty="0"/>
              <a:t>:</a:t>
            </a:r>
          </a:p>
          <a:p>
            <a:r>
              <a:rPr lang="hr-HR" sz="2400" dirty="0">
                <a:hlinkClick r:id="rId4"/>
              </a:rPr>
              <a:t>https://www.youtube.com/channel/UCQwQVlIkbalDzmMnr-0tRhw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622487"/>
          </a:xfrm>
        </p:spPr>
        <p:txBody>
          <a:bodyPr>
            <a:normAutofit fontScale="90000"/>
          </a:bodyPr>
          <a:lstStyle/>
          <a:p>
            <a:r>
              <a:rPr lang="hr-HR" sz="4000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slov 1">
            <a:extLst>
              <a:ext uri="{FF2B5EF4-FFF2-40B4-BE49-F238E27FC236}">
                <a16:creationId xmlns:a16="http://schemas.microsoft.com/office/drawing/2014/main" id="{E9C1E3AA-6C3B-415E-8BB3-F8F65CE7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075517" cy="29005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Opis zadatka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Pristup i rješenje problema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Implementacija u </a:t>
            </a:r>
            <a:r>
              <a:rPr lang="hr-HR" sz="2400" dirty="0" err="1"/>
              <a:t>Julii</a:t>
            </a:r>
            <a:endParaRPr lang="hr-H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Rezultati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Zaključak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400" dirty="0"/>
              <a:t>Reference</a:t>
            </a:r>
          </a:p>
          <a:p>
            <a:endParaRPr lang="hr-HR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E687CC10-C248-472D-9EBC-87F27299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9244693" cy="1258810"/>
          </a:xfrm>
        </p:spPr>
        <p:txBody>
          <a:bodyPr>
            <a:normAutofit/>
          </a:bodyPr>
          <a:lstStyle/>
          <a:p>
            <a:r>
              <a:rPr lang="hr-HR" sz="4000" dirty="0"/>
              <a:t>Sadržaj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E132D4B-F561-4555-AE87-5D80CCFCDB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1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05618"/>
            <a:ext cx="5063764" cy="3335350"/>
          </a:xfrm>
        </p:spPr>
        <p:txBody>
          <a:bodyPr>
            <a:normAutofit/>
          </a:bodyPr>
          <a:lstStyle/>
          <a:p>
            <a:r>
              <a:rPr lang="hr-HR" sz="2400" dirty="0"/>
              <a:t>Modelira se matematičko njihalo u sustavu gdje postoji otpor zraka.</a:t>
            </a:r>
          </a:p>
          <a:p>
            <a:endParaRPr lang="hr-HR" sz="2400" dirty="0"/>
          </a:p>
          <a:p>
            <a:r>
              <a:rPr lang="hr-HR" sz="2400" dirty="0"/>
              <a:t>Cilj je napraviti interaktivan graf i animaciju koji će opisati gibanje matematičkog njihala.</a:t>
            </a:r>
          </a:p>
          <a:p>
            <a:endParaRPr lang="hr-HR" sz="2400" dirty="0"/>
          </a:p>
          <a:p>
            <a:r>
              <a:rPr lang="hr-HR" sz="2400" dirty="0"/>
              <a:t>U tu svrhu korišten je Pluto </a:t>
            </a:r>
            <a:r>
              <a:rPr lang="hr-HR" sz="2400" dirty="0" err="1"/>
              <a:t>notebook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3533140" cy="824048"/>
          </a:xfrm>
        </p:spPr>
        <p:txBody>
          <a:bodyPr>
            <a:normAutofit/>
          </a:bodyPr>
          <a:lstStyle/>
          <a:p>
            <a:r>
              <a:rPr lang="hr-HR" sz="4000" dirty="0"/>
              <a:t>Opis zadatka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3</a:t>
            </a:fld>
            <a:endParaRPr lang="hr-HR"/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523BC6B1-E1C1-4E70-88D9-A2BB40CE655A}"/>
              </a:ext>
            </a:extLst>
          </p:cNvPr>
          <p:cNvGrpSpPr/>
          <p:nvPr/>
        </p:nvGrpSpPr>
        <p:grpSpPr>
          <a:xfrm>
            <a:off x="6096000" y="695036"/>
            <a:ext cx="5505913" cy="5236970"/>
            <a:chOff x="6096000" y="568140"/>
            <a:chExt cx="5505913" cy="5236970"/>
          </a:xfrm>
        </p:grpSpPr>
        <p:pic>
          <p:nvPicPr>
            <p:cNvPr id="8" name="Slika 7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D46EEB91-C6A1-7BE6-14F5-78FA49943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10" name="Ravni poveznik 9">
              <a:extLst>
                <a:ext uri="{FF2B5EF4-FFF2-40B4-BE49-F238E27FC236}">
                  <a16:creationId xmlns:a16="http://schemas.microsoft.com/office/drawing/2014/main" id="{522D5252-4E86-7E2A-59A2-34703C26C28F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Ravni poveznik 11">
              <a:extLst>
                <a:ext uri="{FF2B5EF4-FFF2-40B4-BE49-F238E27FC236}">
                  <a16:creationId xmlns:a16="http://schemas.microsoft.com/office/drawing/2014/main" id="{2D54BF68-D4EA-0820-947C-069A29D86AF8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Subtitle 1">
              <a:extLst>
                <a:ext uri="{FF2B5EF4-FFF2-40B4-BE49-F238E27FC236}">
                  <a16:creationId xmlns:a16="http://schemas.microsoft.com/office/drawing/2014/main" id="{070FA410-B113-12C8-E234-36DA44586192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Subtitle 1">
              <a:extLst>
                <a:ext uri="{FF2B5EF4-FFF2-40B4-BE49-F238E27FC236}">
                  <a16:creationId xmlns:a16="http://schemas.microsoft.com/office/drawing/2014/main" id="{6BCA69FC-D9FC-4334-28BF-C78CCD6B71FA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Subtitle 1">
              <a:extLst>
                <a:ext uri="{FF2B5EF4-FFF2-40B4-BE49-F238E27FC236}">
                  <a16:creationId xmlns:a16="http://schemas.microsoft.com/office/drawing/2014/main" id="{7EA8F2DA-3687-B7BE-BF3E-73FBE4C8F702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a 18">
              <a:extLst>
                <a:ext uri="{FF2B5EF4-FFF2-40B4-BE49-F238E27FC236}">
                  <a16:creationId xmlns:a16="http://schemas.microsoft.com/office/drawing/2014/main" id="{A2DCA49C-B55B-8729-0B4B-459C512D570F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185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9158" y="1559425"/>
                <a:ext cx="5944804" cy="4253047"/>
              </a:xfrm>
            </p:spPr>
            <p:txBody>
              <a:bodyPr>
                <a:normAutofit/>
              </a:bodyPr>
              <a:lstStyle/>
              <a:p>
                <a:r>
                  <a:rPr lang="hr-HR" sz="2400" dirty="0"/>
                  <a:t>Jednostavno matematičko njihalo modelira se preko sljedeće jednadžbe:</a:t>
                </a:r>
              </a:p>
              <a:p>
                <a:endParaRPr lang="hr-H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r-HR" sz="2400" b="0" dirty="0"/>
              </a:p>
              <a:p>
                <a:endParaRPr lang="hr-HR" sz="2400" dirty="0"/>
              </a:p>
              <a:p>
                <a:r>
                  <a:rPr lang="hr-HR" sz="2400" dirty="0"/>
                  <a:t>U svrhu uvođenja otpora zraka, jednadžba se modificira dodavanjem nove konstante:</a:t>
                </a:r>
              </a:p>
              <a:p>
                <a:endParaRPr lang="hr-H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̇"/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hr-H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hr-H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hr-HR" sz="2400" b="0" dirty="0"/>
              </a:p>
              <a:p>
                <a:endParaRPr lang="hr-HR" sz="240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9158" y="1559425"/>
                <a:ext cx="5944804" cy="4253047"/>
              </a:xfrm>
              <a:blipFill>
                <a:blip r:embed="rId2"/>
                <a:stretch>
                  <a:fillRect l="-1538" t="-2009" r="-71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5857112" cy="729349"/>
          </a:xfrm>
        </p:spPr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4</a:t>
            </a:fld>
            <a:endParaRPr lang="hr-HR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A691028A-98AB-C502-CB53-FA6811D663CA}"/>
              </a:ext>
            </a:extLst>
          </p:cNvPr>
          <p:cNvGrpSpPr/>
          <p:nvPr/>
        </p:nvGrpSpPr>
        <p:grpSpPr>
          <a:xfrm>
            <a:off x="7344697" y="1424385"/>
            <a:ext cx="4553806" cy="4331370"/>
            <a:chOff x="6096000" y="568140"/>
            <a:chExt cx="5505913" cy="5236970"/>
          </a:xfrm>
        </p:grpSpPr>
        <p:pic>
          <p:nvPicPr>
            <p:cNvPr id="6" name="Slika 5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5417C6E8-96CD-25F4-BF26-1F66F1AA6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7" name="Ravni poveznik 6">
              <a:extLst>
                <a:ext uri="{FF2B5EF4-FFF2-40B4-BE49-F238E27FC236}">
                  <a16:creationId xmlns:a16="http://schemas.microsoft.com/office/drawing/2014/main" id="{B138F2FE-A1F5-3921-325B-87F95693B120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Ravni poveznik 7">
              <a:extLst>
                <a:ext uri="{FF2B5EF4-FFF2-40B4-BE49-F238E27FC236}">
                  <a16:creationId xmlns:a16="http://schemas.microsoft.com/office/drawing/2014/main" id="{15288A1E-30B0-3BF1-332C-0418D7E0E48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Subtitle 1">
              <a:extLst>
                <a:ext uri="{FF2B5EF4-FFF2-40B4-BE49-F238E27FC236}">
                  <a16:creationId xmlns:a16="http://schemas.microsoft.com/office/drawing/2014/main" id="{EC160B1D-E0E3-B5F4-5A9E-56A80FE05B9B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119547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Subtitle 1">
              <a:extLst>
                <a:ext uri="{FF2B5EF4-FFF2-40B4-BE49-F238E27FC236}">
                  <a16:creationId xmlns:a16="http://schemas.microsoft.com/office/drawing/2014/main" id="{E4C52E94-DAAB-94A1-D41C-008D522B0BD0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Subtitle 1">
              <a:extLst>
                <a:ext uri="{FF2B5EF4-FFF2-40B4-BE49-F238E27FC236}">
                  <a16:creationId xmlns:a16="http://schemas.microsoft.com/office/drawing/2014/main" id="{6C7F7183-3C16-8E39-D57B-1E8463CFD3DB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B5888CF6-7BD3-0FA9-C51A-901AC31DBCA2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93978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9157" y="1559425"/>
                <a:ext cx="6311561" cy="42530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r-HR" sz="2600" dirty="0"/>
                  <a:t>Prethodna diferencijalna jednadžba se ne može analitički riješiti, a ni Julia ju ne može direktno numerički riješiti.</a:t>
                </a:r>
              </a:p>
              <a:p>
                <a:endParaRPr lang="hr-HR" sz="2600" dirty="0"/>
              </a:p>
              <a:p>
                <a:r>
                  <a:rPr lang="hr-HR" sz="2600" dirty="0"/>
                  <a:t>Uvodi se pretpostavka da je </a:t>
                </a:r>
                <a14:m>
                  <m:oMath xmlns:m="http://schemas.openxmlformats.org/officeDocument/2006/math">
                    <m:r>
                      <a:rPr lang="hr-H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r-HR" sz="2600" dirty="0"/>
                  <a:t> mali kut, stoga </a:t>
                </a:r>
                <a14:m>
                  <m:oMath xmlns:m="http://schemas.openxmlformats.org/officeDocument/2006/math">
                    <m:r>
                      <a:rPr lang="hr-H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r-H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r>
                      <m:rPr>
                        <m:sty m:val="p"/>
                      </m:rPr>
                      <a:rPr lang="hr-HR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hr-H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hr-H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r-HR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r-HR" sz="2600" dirty="0"/>
                  <a:t>. </a:t>
                </a:r>
              </a:p>
              <a:p>
                <a:endParaRPr lang="hr-HR" sz="2600" dirty="0"/>
              </a:p>
              <a:p>
                <a:r>
                  <a:rPr lang="hr-HR" sz="2600" dirty="0"/>
                  <a:t>Imajući to na umu, algebarskim manipulacijama dobije se sljedeća jednadžba:</a:t>
                </a:r>
              </a:p>
              <a:p>
                <a:endParaRPr lang="hr-HR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hr-HR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r-H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hr-H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hr-H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r-HR" sz="2600" b="0" dirty="0"/>
              </a:p>
              <a:p>
                <a:endParaRPr lang="hr-HR" sz="2600" dirty="0"/>
              </a:p>
              <a:p>
                <a:endParaRPr lang="hr-HR" sz="2400" b="0" dirty="0"/>
              </a:p>
              <a:p>
                <a:endParaRPr lang="hr-HR" sz="240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C270CCDC-1C8F-46F1-A0A9-E19EFE648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9157" y="1559425"/>
                <a:ext cx="6311561" cy="4253047"/>
              </a:xfrm>
              <a:blipFill>
                <a:blip r:embed="rId2"/>
                <a:stretch>
                  <a:fillRect l="-1448" t="-330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5857112" cy="729349"/>
          </a:xfrm>
        </p:spPr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5</a:t>
            </a:fld>
            <a:endParaRPr lang="hr-HR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A691028A-98AB-C502-CB53-FA6811D663CA}"/>
              </a:ext>
            </a:extLst>
          </p:cNvPr>
          <p:cNvGrpSpPr/>
          <p:nvPr/>
        </p:nvGrpSpPr>
        <p:grpSpPr>
          <a:xfrm>
            <a:off x="7344697" y="1424385"/>
            <a:ext cx="4553806" cy="4331370"/>
            <a:chOff x="6096000" y="568140"/>
            <a:chExt cx="5505913" cy="5236970"/>
          </a:xfrm>
        </p:grpSpPr>
        <p:pic>
          <p:nvPicPr>
            <p:cNvPr id="6" name="Slika 5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5417C6E8-96CD-25F4-BF26-1F66F1AA6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7" name="Ravni poveznik 6">
              <a:extLst>
                <a:ext uri="{FF2B5EF4-FFF2-40B4-BE49-F238E27FC236}">
                  <a16:creationId xmlns:a16="http://schemas.microsoft.com/office/drawing/2014/main" id="{B138F2FE-A1F5-3921-325B-87F95693B120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Ravni poveznik 7">
              <a:extLst>
                <a:ext uri="{FF2B5EF4-FFF2-40B4-BE49-F238E27FC236}">
                  <a16:creationId xmlns:a16="http://schemas.microsoft.com/office/drawing/2014/main" id="{15288A1E-30B0-3BF1-332C-0418D7E0E48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Subtitle 1">
              <a:extLst>
                <a:ext uri="{FF2B5EF4-FFF2-40B4-BE49-F238E27FC236}">
                  <a16:creationId xmlns:a16="http://schemas.microsoft.com/office/drawing/2014/main" id="{EC160B1D-E0E3-B5F4-5A9E-56A80FE05B9B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119547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Subtitle 1">
              <a:extLst>
                <a:ext uri="{FF2B5EF4-FFF2-40B4-BE49-F238E27FC236}">
                  <a16:creationId xmlns:a16="http://schemas.microsoft.com/office/drawing/2014/main" id="{E4C52E94-DAAB-94A1-D41C-008D522B0BD0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Subtitle 1">
              <a:extLst>
                <a:ext uri="{FF2B5EF4-FFF2-40B4-BE49-F238E27FC236}">
                  <a16:creationId xmlns:a16="http://schemas.microsoft.com/office/drawing/2014/main" id="{6C7F7183-3C16-8E39-D57B-1E8463CFD3DB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B5888CF6-7BD3-0FA9-C51A-901AC31DBCA2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8015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" y="1559425"/>
            <a:ext cx="6311561" cy="4253047"/>
          </a:xfrm>
        </p:spPr>
        <p:txBody>
          <a:bodyPr>
            <a:normAutofit/>
          </a:bodyPr>
          <a:lstStyle/>
          <a:p>
            <a:r>
              <a:rPr lang="hr-HR" sz="2400" dirty="0"/>
              <a:t>Model pretpostavlja da se nalazimo u prostoru gdje nema vanjske sile osim otpora zraka. Dakle, nema nikakvog vjetra, a i njihalo se ne nalazi u nekom fluidu.</a:t>
            </a:r>
          </a:p>
          <a:p>
            <a:endParaRPr lang="hr-HR" sz="2400" b="0" dirty="0"/>
          </a:p>
          <a:p>
            <a:r>
              <a:rPr lang="hr-HR" sz="2400" dirty="0"/>
              <a:t>Model je u startu manjkaviji od teoretskih postavki koje slijede iz Newtonove mehanike jer smo uveli aproksimaciju za rješavanje diferencijalne jednadžbe.</a:t>
            </a:r>
            <a:endParaRPr lang="hr-HR" sz="2400" b="0" dirty="0"/>
          </a:p>
          <a:p>
            <a:endParaRPr lang="hr-HR" sz="2400" dirty="0"/>
          </a:p>
          <a:p>
            <a:endParaRPr lang="hr-HR" sz="2400" b="0" dirty="0"/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95036"/>
            <a:ext cx="5857112" cy="729349"/>
          </a:xfrm>
        </p:spPr>
        <p:txBody>
          <a:bodyPr>
            <a:normAutofit/>
          </a:bodyPr>
          <a:lstStyle/>
          <a:p>
            <a:r>
              <a:rPr lang="hr-HR" sz="4000" dirty="0"/>
              <a:t>Pristup i rješenje problema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6</a:t>
            </a:fld>
            <a:endParaRPr lang="hr-HR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A691028A-98AB-C502-CB53-FA6811D663CA}"/>
              </a:ext>
            </a:extLst>
          </p:cNvPr>
          <p:cNvGrpSpPr/>
          <p:nvPr/>
        </p:nvGrpSpPr>
        <p:grpSpPr>
          <a:xfrm>
            <a:off x="7344697" y="1424385"/>
            <a:ext cx="4553806" cy="4331370"/>
            <a:chOff x="6096000" y="568140"/>
            <a:chExt cx="5505913" cy="5236970"/>
          </a:xfrm>
        </p:grpSpPr>
        <p:pic>
          <p:nvPicPr>
            <p:cNvPr id="6" name="Slika 5" descr="Slika na kojoj se prikazuje dijagram, crta, tekst, radnja&#10;&#10;Opis je automatski generiran">
              <a:extLst>
                <a:ext uri="{FF2B5EF4-FFF2-40B4-BE49-F238E27FC236}">
                  <a16:creationId xmlns:a16="http://schemas.microsoft.com/office/drawing/2014/main" id="{5417C6E8-96CD-25F4-BF26-1F66F1AA6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1"/>
            <a:stretch/>
          </p:blipFill>
          <p:spPr>
            <a:xfrm>
              <a:off x="6096000" y="1066531"/>
              <a:ext cx="5319749" cy="4738579"/>
            </a:xfrm>
            <a:prstGeom prst="rect">
              <a:avLst/>
            </a:prstGeom>
          </p:spPr>
        </p:pic>
        <p:cxnSp>
          <p:nvCxnSpPr>
            <p:cNvPr id="7" name="Ravni poveznik 6">
              <a:extLst>
                <a:ext uri="{FF2B5EF4-FFF2-40B4-BE49-F238E27FC236}">
                  <a16:creationId xmlns:a16="http://schemas.microsoft.com/office/drawing/2014/main" id="{B138F2FE-A1F5-3921-325B-87F95693B120}"/>
                </a:ext>
              </a:extLst>
            </p:cNvPr>
            <p:cNvCxnSpPr/>
            <p:nvPr/>
          </p:nvCxnSpPr>
          <p:spPr>
            <a:xfrm>
              <a:off x="8895584" y="568140"/>
              <a:ext cx="0" cy="514227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Ravni poveznik 7">
              <a:extLst>
                <a:ext uri="{FF2B5EF4-FFF2-40B4-BE49-F238E27FC236}">
                  <a16:creationId xmlns:a16="http://schemas.microsoft.com/office/drawing/2014/main" id="{15288A1E-30B0-3BF1-332C-0418D7E0E489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55" y="1526785"/>
              <a:ext cx="5412658" cy="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Subtitle 1">
              <a:extLst>
                <a:ext uri="{FF2B5EF4-FFF2-40B4-BE49-F238E27FC236}">
                  <a16:creationId xmlns:a16="http://schemas.microsoft.com/office/drawing/2014/main" id="{EC160B1D-E0E3-B5F4-5A9E-56A80FE05B9B}"/>
                </a:ext>
              </a:extLst>
            </p:cNvPr>
            <p:cNvSpPr txBox="1">
              <a:spLocks/>
            </p:cNvSpPr>
            <p:nvPr/>
          </p:nvSpPr>
          <p:spPr>
            <a:xfrm>
              <a:off x="8978099" y="1623600"/>
              <a:ext cx="119547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(0, 0)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Subtitle 1">
              <a:extLst>
                <a:ext uri="{FF2B5EF4-FFF2-40B4-BE49-F238E27FC236}">
                  <a16:creationId xmlns:a16="http://schemas.microsoft.com/office/drawing/2014/main" id="{E4C52E94-DAAB-94A1-D41C-008D522B0BD0}"/>
                </a:ext>
              </a:extLst>
            </p:cNvPr>
            <p:cNvSpPr txBox="1">
              <a:spLocks/>
            </p:cNvSpPr>
            <p:nvPr/>
          </p:nvSpPr>
          <p:spPr>
            <a:xfrm>
              <a:off x="9019002" y="2902322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y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Subtitle 1">
              <a:extLst>
                <a:ext uri="{FF2B5EF4-FFF2-40B4-BE49-F238E27FC236}">
                  <a16:creationId xmlns:a16="http://schemas.microsoft.com/office/drawing/2014/main" id="{6C7F7183-3C16-8E39-D57B-1E8463CFD3DB}"/>
                </a:ext>
              </a:extLst>
            </p:cNvPr>
            <p:cNvSpPr txBox="1">
              <a:spLocks/>
            </p:cNvSpPr>
            <p:nvPr/>
          </p:nvSpPr>
          <p:spPr>
            <a:xfrm>
              <a:off x="7186008" y="1052880"/>
              <a:ext cx="907026" cy="473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20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8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rgbClr val="474747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500000000000000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r-HR" sz="2400" dirty="0">
                  <a:solidFill>
                    <a:schemeClr val="bg1"/>
                  </a:solidFill>
                </a:rPr>
                <a:t>x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Elipsa 11">
              <a:extLst>
                <a:ext uri="{FF2B5EF4-FFF2-40B4-BE49-F238E27FC236}">
                  <a16:creationId xmlns:a16="http://schemas.microsoft.com/office/drawing/2014/main" id="{B5888CF6-7BD3-0FA9-C51A-901AC31DBCA2}"/>
                </a:ext>
              </a:extLst>
            </p:cNvPr>
            <p:cNvSpPr/>
            <p:nvPr/>
          </p:nvSpPr>
          <p:spPr>
            <a:xfrm>
              <a:off x="8772165" y="1358132"/>
              <a:ext cx="246837" cy="265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94026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72126"/>
            <a:ext cx="10744200" cy="4219073"/>
          </a:xfrm>
        </p:spPr>
        <p:txBody>
          <a:bodyPr>
            <a:normAutofit/>
          </a:bodyPr>
          <a:lstStyle/>
          <a:p>
            <a:r>
              <a:rPr lang="hr-HR" sz="2400" dirty="0"/>
              <a:t>Model je implementiran u Pluto </a:t>
            </a:r>
            <a:r>
              <a:rPr lang="hr-HR" sz="2400" dirty="0" err="1"/>
              <a:t>notebooku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r>
              <a:rPr lang="hr-HR" sz="2400" dirty="0"/>
              <a:t>Korištene su biblioteke </a:t>
            </a:r>
            <a:r>
              <a:rPr lang="hr-HR" sz="2400" dirty="0" err="1"/>
              <a:t>PlutoUI</a:t>
            </a:r>
            <a:r>
              <a:rPr lang="hr-HR" sz="2400" dirty="0"/>
              <a:t>, </a:t>
            </a:r>
            <a:r>
              <a:rPr lang="hr-HR" sz="2400" dirty="0" err="1"/>
              <a:t>Plots</a:t>
            </a:r>
            <a:r>
              <a:rPr lang="hr-HR" sz="2400" dirty="0"/>
              <a:t> i </a:t>
            </a:r>
            <a:r>
              <a:rPr lang="hr-HR" sz="2400" dirty="0" err="1"/>
              <a:t>DifferentialEquations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r>
              <a:rPr lang="hr-HR" sz="2400" dirty="0"/>
              <a:t>Za rješavanje diferencijalne jednadžbe drugog reda korištena je funkcija </a:t>
            </a:r>
            <a:r>
              <a:rPr lang="hr-HR" sz="2400" dirty="0" err="1"/>
              <a:t>SecondOrderODEProblem</a:t>
            </a:r>
            <a:r>
              <a:rPr lang="hr-HR" sz="2400" dirty="0"/>
              <a:t>.</a:t>
            </a:r>
          </a:p>
          <a:p>
            <a:endParaRPr lang="hr-HR" sz="2400" dirty="0"/>
          </a:p>
          <a:p>
            <a:r>
              <a:rPr lang="hr-HR" sz="2400" dirty="0"/>
              <a:t>Ostvareni su </a:t>
            </a:r>
            <a:r>
              <a:rPr lang="hr-HR" sz="2400" dirty="0" err="1"/>
              <a:t>slideri</a:t>
            </a:r>
            <a:r>
              <a:rPr lang="hr-HR" sz="2400" dirty="0"/>
              <a:t> preko kojih se </a:t>
            </a:r>
            <a:r>
              <a:rPr lang="hr-HR" sz="2400" dirty="0" err="1"/>
              <a:t>real</a:t>
            </a:r>
            <a:r>
              <a:rPr lang="hr-HR" sz="2400" dirty="0"/>
              <a:t>-time vide promijene na grafu/animaciji mijenjajući varijable modela.</a:t>
            </a:r>
          </a:p>
          <a:p>
            <a:endParaRPr lang="hr-HR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4856747" cy="764796"/>
          </a:xfrm>
        </p:spPr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221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72126"/>
            <a:ext cx="10744200" cy="4219073"/>
          </a:xfrm>
        </p:spPr>
        <p:txBody>
          <a:bodyPr>
            <a:normAutofit/>
          </a:bodyPr>
          <a:lstStyle/>
          <a:p>
            <a:r>
              <a:rPr lang="hr-HR" sz="2400" dirty="0"/>
              <a:t>Pluto </a:t>
            </a:r>
            <a:r>
              <a:rPr lang="hr-HR" sz="2400" dirty="0" err="1"/>
              <a:t>notebook</a:t>
            </a:r>
            <a:r>
              <a:rPr lang="hr-HR" sz="2400" dirty="0"/>
              <a:t> ima drukčije pretpostavke programiranja od klasičnog proceduralnog programiranja.</a:t>
            </a:r>
          </a:p>
          <a:p>
            <a:endParaRPr lang="hr-HR" sz="2400" dirty="0"/>
          </a:p>
          <a:p>
            <a:r>
              <a:rPr lang="hr-HR" sz="2400" dirty="0"/>
              <a:t>Ako se negdje varijabla deklarira s nekom vrijednošću, ona se dalje u kodu ne može mijenjati. Poredak ćelija u bilježnici nije bitan.</a:t>
            </a:r>
          </a:p>
          <a:p>
            <a:endParaRPr lang="hr-HR" sz="2400" dirty="0"/>
          </a:p>
          <a:p>
            <a:r>
              <a:rPr lang="hr-HR" sz="2400" dirty="0" err="1"/>
              <a:t>DifferentialEquation</a:t>
            </a:r>
            <a:r>
              <a:rPr lang="hr-HR" sz="2400" dirty="0"/>
              <a:t> biblioteka može rješavati diferencijalne jednadžbe prvog reda bile linearne ili ne, ali višeg reda može isključivo LINEARNE. Zato se u modelu uvodila aproksimacija.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6"/>
            <a:ext cx="4856747" cy="764796"/>
          </a:xfrm>
        </p:spPr>
        <p:txBody>
          <a:bodyPr>
            <a:normAutofit/>
          </a:bodyPr>
          <a:lstStyle/>
          <a:p>
            <a:r>
              <a:rPr lang="hr-HR" sz="4000" dirty="0"/>
              <a:t>Implementacija u </a:t>
            </a:r>
            <a:r>
              <a:rPr lang="hr-HR" sz="4000" dirty="0" err="1"/>
              <a:t>Julii</a:t>
            </a:r>
            <a:endParaRPr lang="hr-HR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369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70CCDC-1C8F-46F1-A0A9-E19EFE64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33832"/>
            <a:ext cx="4215581" cy="2259718"/>
          </a:xfrm>
        </p:spPr>
        <p:txBody>
          <a:bodyPr>
            <a:normAutofit/>
          </a:bodyPr>
          <a:lstStyle/>
          <a:p>
            <a:r>
              <a:rPr lang="hr-HR" sz="2400" dirty="0"/>
              <a:t>Model se ponaša u skladu s klasičnom fizikalnom pojavom prigušenog titranja što je i očekivano.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610F-302F-4F53-B6C7-873F99D4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Rezultati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EDCC-1306-4FA8-BEDF-60E1F60A9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D362A1-5339-458A-BCD2-7DD26D14AD42}" type="slidenum">
              <a:rPr lang="hr-HR" smtClean="0"/>
              <a:t>9</a:t>
            </a:fld>
            <a:endParaRPr lang="hr-HR"/>
          </a:p>
        </p:txBody>
      </p:sp>
      <p:pic>
        <p:nvPicPr>
          <p:cNvPr id="6" name="Slika 5" descr="Slika na kojoj se prikazuje tekst, snimka zaslona, radnja, crta&#10;&#10;Opis je automatski generiran">
            <a:extLst>
              <a:ext uri="{FF2B5EF4-FFF2-40B4-BE49-F238E27FC236}">
                <a16:creationId xmlns:a16="http://schemas.microsoft.com/office/drawing/2014/main" id="{411BF2EC-7F44-97A7-E46D-F3789DE0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41" y="884547"/>
            <a:ext cx="5848443" cy="50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8942"/>
      </p:ext>
    </p:extLst>
  </p:cSld>
  <p:clrMapOvr>
    <a:masterClrMapping/>
  </p:clrMapOvr>
</p:sld>
</file>

<file path=ppt/theme/theme1.xml><?xml version="1.0" encoding="utf-8"?>
<a:theme xmlns:a="http://schemas.openxmlformats.org/drawingml/2006/main" name="FER Dark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ER_Light">
  <a:themeElements>
    <a:clrScheme name="FER1">
      <a:dk1>
        <a:srgbClr val="02000D"/>
      </a:dk1>
      <a:lt1>
        <a:srgbClr val="FFFFFF"/>
      </a:lt1>
      <a:dk2>
        <a:srgbClr val="00003F"/>
      </a:dk2>
      <a:lt2>
        <a:srgbClr val="ECB000"/>
      </a:lt2>
      <a:accent1>
        <a:srgbClr val="5B9BD5"/>
      </a:accent1>
      <a:accent2>
        <a:srgbClr val="E5681B"/>
      </a:accent2>
      <a:accent3>
        <a:srgbClr val="92D050"/>
      </a:accent3>
      <a:accent4>
        <a:srgbClr val="FFC000"/>
      </a:accent4>
      <a:accent5>
        <a:srgbClr val="2F5496"/>
      </a:accent5>
      <a:accent6>
        <a:srgbClr val="538135"/>
      </a:accent6>
      <a:hlink>
        <a:srgbClr val="4472C4"/>
      </a:hlink>
      <a:folHlink>
        <a:srgbClr val="954F72"/>
      </a:folHlink>
    </a:clrScheme>
    <a:fontScheme name="Roobert">
      <a:majorFont>
        <a:latin typeface="Roobert bold"/>
        <a:ea typeface=""/>
        <a:cs typeface=""/>
      </a:majorFont>
      <a:minorFont>
        <a:latin typeface="Roobe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FBDF57-F604-4647-A6CF-70CDC37C9C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1F5157-3899-4EC7-8C94-B90B2C6E4F3C}">
  <ds:schemaRefs>
    <ds:schemaRef ds:uri="37ec1f5e-67c4-41fc-8f61-d37ccb2c36a1"/>
    <ds:schemaRef ds:uri="6a5cec3c-b857-4d55-a661-1a8fdc8fc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389E1F-108A-4E97-A066-6DC7E134E74F}">
  <ds:schemaRefs>
    <ds:schemaRef ds:uri="37ec1f5e-67c4-41fc-8f61-d37ccb2c36a1"/>
    <ds:schemaRef ds:uri="6a5cec3c-b857-4d55-a661-1a8fdc8fc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577</Words>
  <Application>Microsoft Office PowerPoint</Application>
  <PresentationFormat>Široki zaslon</PresentationFormat>
  <Paragraphs>96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3</vt:i4>
      </vt:variant>
      <vt:variant>
        <vt:lpstr>Naslovi slajdova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Roobert</vt:lpstr>
      <vt:lpstr>FER Dark</vt:lpstr>
      <vt:lpstr>FER_Light</vt:lpstr>
      <vt:lpstr>1_FER_Light</vt:lpstr>
      <vt:lpstr>Uvod u računalno modeliranje u programskom jeziku Julia</vt:lpstr>
      <vt:lpstr>Sadržaj</vt:lpstr>
      <vt:lpstr>Opis zadatka</vt:lpstr>
      <vt:lpstr>Pristup i rješenje problema</vt:lpstr>
      <vt:lpstr>Pristup i rješenje problema</vt:lpstr>
      <vt:lpstr>Pristup i rješenje problema</vt:lpstr>
      <vt:lpstr>Implementacija u Julii</vt:lpstr>
      <vt:lpstr>Implementacija u Julii</vt:lpstr>
      <vt:lpstr>Rezultati</vt:lpstr>
      <vt:lpstr>Rezultati</vt:lpstr>
      <vt:lpstr>Zaključak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Milan Vidaković</cp:lastModifiedBy>
  <cp:revision>17</cp:revision>
  <cp:lastPrinted>2021-01-13T09:31:57Z</cp:lastPrinted>
  <dcterms:created xsi:type="dcterms:W3CDTF">2020-04-30T08:26:07Z</dcterms:created>
  <dcterms:modified xsi:type="dcterms:W3CDTF">2024-06-01T17:33:39Z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