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98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6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3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40D345-52AB-466D-A7EF-D3F0F4B8585F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B4F5-27CA-4CA1-8352-FB323BE7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5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0A2A8-CBDA-65FD-1EF8-7A5CFB023D66}"/>
              </a:ext>
            </a:extLst>
          </p:cNvPr>
          <p:cNvSpPr txBox="1">
            <a:spLocks/>
          </p:cNvSpPr>
          <p:nvPr/>
        </p:nvSpPr>
        <p:spPr>
          <a:xfrm>
            <a:off x="1218162" y="2874659"/>
            <a:ext cx="9499287" cy="90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r-Latn-RS" sz="4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Replikacija kod MariaDB</a:t>
            </a:r>
            <a:endParaRPr lang="en-US" sz="138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1EA7A5-84BF-ED6F-C763-C2068634D7E5}"/>
              </a:ext>
            </a:extLst>
          </p:cNvPr>
          <p:cNvSpPr txBox="1">
            <a:spLocks/>
          </p:cNvSpPr>
          <p:nvPr/>
        </p:nvSpPr>
        <p:spPr>
          <a:xfrm>
            <a:off x="1474551" y="2015971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sr-Latn-RS" dirty="0"/>
            </a:br>
            <a:br>
              <a:rPr lang="sr-Latn-R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686502C-4126-9811-479F-0D00061D2110}"/>
              </a:ext>
            </a:extLst>
          </p:cNvPr>
          <p:cNvSpPr txBox="1">
            <a:spLocks/>
          </p:cNvSpPr>
          <p:nvPr/>
        </p:nvSpPr>
        <p:spPr>
          <a:xfrm>
            <a:off x="9559149" y="6100153"/>
            <a:ext cx="2632851" cy="5403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Mila Rančić 1370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F0536-1475-EEE9-3ABE-3FC86BDB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05" y="263508"/>
            <a:ext cx="3986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Univerzitet u Nišu, </a:t>
            </a:r>
            <a:r>
              <a:rPr kumimoji="0" lang="sr-Latn-RS" altLang="en-US" sz="1600" b="1" i="0" u="none" strike="noStrike" cap="none" normalizeH="0" baseline="0" noProof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Elektronski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fakultet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5F508-8FAF-B8EA-D1E7-80EAD9BE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893" y="678848"/>
            <a:ext cx="2504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Katedra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računarstvo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9" name="image24.png" descr="elektronski fakultet logo 2300">
            <a:extLst>
              <a:ext uri="{FF2B5EF4-FFF2-40B4-BE49-F238E27FC236}">
                <a16:creationId xmlns:a16="http://schemas.microsoft.com/office/drawing/2014/main" id="{C4408F61-AD66-F96F-D2B6-6C4ED7B68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2" y="304614"/>
            <a:ext cx="736354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1661C-0897-EE9D-27AF-5143DFFB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1394" y="1352550"/>
            <a:ext cx="5158361" cy="480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03BAE-26C0-DE35-0FAB-C7A32C7F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86246" y="1669599"/>
            <a:ext cx="4255926" cy="39277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629633"/>
          </a:xfrm>
        </p:spPr>
        <p:txBody>
          <a:bodyPr/>
          <a:lstStyle/>
          <a:p>
            <a:r>
              <a:rPr lang="sr-Latn-RS" sz="2800" dirty="0"/>
              <a:t>Slave status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51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Master – slave replikacija</a:t>
            </a: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33D6FC-E7C4-E26D-8172-137CE22A8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7411" y="2032429"/>
            <a:ext cx="6223178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MariaDB [(none)]&gt;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masterdb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MariaDB 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masterdb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]&gt; create table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mastertable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(c int);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MariaDB 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masterdb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]&gt; insert into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mastertable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(c) values (1);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A2E07-6A78-ED74-1E2A-00EFE8DD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1387" y="3402470"/>
            <a:ext cx="6644687" cy="18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Master – slave replikacija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0905B-3AB8-17AE-B751-2D4A32AB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0195" y="1740433"/>
            <a:ext cx="7617577" cy="44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Master – slave replikacija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56669-20BC-DBDC-051A-0337E097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3356" y="1422836"/>
            <a:ext cx="4921043" cy="4982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36CE2-5557-3AB0-B6B5-387FD488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916" y="1917674"/>
            <a:ext cx="580589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Promena mastera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3BF9E-1B1F-96A6-5686-2777FFB4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8902" y="573315"/>
            <a:ext cx="6519926" cy="3878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FA3E3-C931-77D5-3BF0-FE98CA80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6229" y="4610196"/>
            <a:ext cx="6812241" cy="19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Promena mastera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C4E13-AE95-A724-446C-E3451755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6112" y="1646860"/>
            <a:ext cx="7319904" cy="4248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D7B8D6-340B-5899-A730-449730BD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16690" y="4525735"/>
            <a:ext cx="5189375" cy="18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0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GTID - master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E617A-AE3A-357B-60C0-C9FAB7DC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710145"/>
            <a:ext cx="4610100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C012E2-952E-75F2-3A1E-52B069042A66}"/>
              </a:ext>
            </a:extLst>
          </p:cNvPr>
          <p:cNvSpPr txBox="1"/>
          <p:nvPr/>
        </p:nvSpPr>
        <p:spPr>
          <a:xfrm>
            <a:off x="5448334" y="1710145"/>
            <a:ext cx="6097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MariaDB [(none)]&gt; create user 'gtid_replication'@'192.168.0.124’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identified by 'password’;</a:t>
            </a:r>
            <a:endParaRPr lang="sr-Latn-RS" sz="1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457200" algn="just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MariaDB [(none)]&gt; grant replication slave on *.* to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'gtid_replication'@'192.168.0.124;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MariaDB [(none)]&gt; FLUSH PRIVILEGES;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AFE14-ECF8-A9B5-BF8A-92284FC96311}"/>
              </a:ext>
            </a:extLst>
          </p:cNvPr>
          <p:cNvSpPr txBox="1"/>
          <p:nvPr/>
        </p:nvSpPr>
        <p:spPr>
          <a:xfrm>
            <a:off x="5577374" y="4349761"/>
            <a:ext cx="60975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MariaDB [(none)]&gt; SELECT @@GLOBAL.gtid_current_pos;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+-----------------------------+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 @@GLOBAL.gtid_current_pos   |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+-----------------------------+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 0-1-10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     	             |</a:t>
            </a:r>
          </a:p>
          <a:p>
            <a:pPr indent="457200"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+-----------------------------+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GTID - slave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FCAB1-8183-110B-A115-C22E28CE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7" y="2050175"/>
            <a:ext cx="35623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6D2F9-319D-89FC-77AC-8C2205D0F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92" y="2050175"/>
            <a:ext cx="59436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993F8-AF9D-EAAE-6FB4-327E9C582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7" y="4903949"/>
            <a:ext cx="4913793" cy="1702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6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GTID - slave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ECE5B2-430B-6C42-AF6A-52F74DAF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3" y="1726164"/>
            <a:ext cx="6851498" cy="434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9989A-2BC4-5B64-DFA1-ADB9D416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633" y="1655406"/>
            <a:ext cx="4203807" cy="4344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3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GTID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ABCDF-E50C-E400-D61D-E643FE6B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3" y="2707290"/>
            <a:ext cx="5996668" cy="144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E0221-4B95-CD47-C8CC-95D71346C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82" y="296247"/>
            <a:ext cx="3181980" cy="248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3FC8B-9C90-C50E-2006-89B6C646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82" y="3105775"/>
            <a:ext cx="3713993" cy="153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64FCC9-0145-43DE-7707-3A765B1FF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82" y="4962536"/>
            <a:ext cx="5193886" cy="1442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5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B80C-3C1C-EACE-CB86-6A0DE0AD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MariaDB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65A1-D830-799F-DCBE-5212A272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err="1"/>
              <a:t>Replikacija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poznatih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glavne</a:t>
            </a:r>
            <a:r>
              <a:rPr lang="en-US" dirty="0"/>
              <a:t> (master)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serveri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podređenih</a:t>
            </a:r>
            <a:r>
              <a:rPr lang="en-US" dirty="0"/>
              <a:t> (slave) </a:t>
            </a:r>
            <a:r>
              <a:rPr lang="en-US" dirty="0" err="1"/>
              <a:t>servera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Upotreba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MariaDB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uti</a:t>
            </a:r>
            <a:r>
              <a:rPr lang="sr-Latn-RS" dirty="0"/>
              <a:t>č</a:t>
            </a:r>
            <a:r>
              <a:rPr lang="en-US" dirty="0"/>
              <a:t>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pobolj</a:t>
            </a:r>
            <a:r>
              <a:rPr lang="sr-Latn-RS" dirty="0"/>
              <a:t>š</a:t>
            </a:r>
            <a:r>
              <a:rPr lang="en-US" dirty="0" err="1"/>
              <a:t>anje</a:t>
            </a:r>
            <a:r>
              <a:rPr lang="en-US" dirty="0"/>
              <a:t>:</a:t>
            </a:r>
          </a:p>
          <a:p>
            <a:pPr marL="457200" lvl="0" indent="-228600"/>
            <a:r>
              <a:rPr lang="en-US" dirty="0" err="1"/>
              <a:t>Skalabilnosti</a:t>
            </a:r>
            <a:endParaRPr lang="en-US" dirty="0"/>
          </a:p>
          <a:p>
            <a:pPr marL="457200" lvl="0" indent="-228600"/>
            <a:r>
              <a:rPr lang="en-US" dirty="0" err="1"/>
              <a:t>Sigurnosti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457200" lvl="0" indent="-228600"/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marL="457200" lvl="0" indent="-228600"/>
            <a:r>
              <a:rPr lang="en-US" dirty="0" err="1"/>
              <a:t>Distribucije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daljinu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GTID 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7102A-E397-EA01-5C84-7D11F32F0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19" y="1614988"/>
            <a:ext cx="5710660" cy="212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EB8AB-1C21-FD83-F48A-5078CB1A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249" y="3930656"/>
            <a:ext cx="6083017" cy="2129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999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Dual master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9ACA-58A7-22E4-D27F-74271EB1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9" y="1816715"/>
            <a:ext cx="5067300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C450F-9458-51BA-9FC1-4D3D67641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7" y="4404438"/>
            <a:ext cx="398526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B7F3A-835C-9426-4487-2CC33D9B4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91" y="1180712"/>
            <a:ext cx="59436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DCCBCF-3857-3CF9-500E-A19CD76CA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91" y="4404438"/>
            <a:ext cx="5517189" cy="2157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254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Dual master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C4ABD-23A1-D9FE-4264-987B0372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67" y="2280139"/>
            <a:ext cx="7363408" cy="3115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9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Dual master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70940-D3A1-A9DC-6012-64959694B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4" y="3218866"/>
            <a:ext cx="58229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AAD61-4541-D9F2-DDB6-5A1F5939B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85" y="1968759"/>
            <a:ext cx="4554125" cy="354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85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B1FABE-9B10-FD3C-7DB6-E29D9743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281660" cy="1086833"/>
          </a:xfrm>
        </p:spPr>
        <p:txBody>
          <a:bodyPr/>
          <a:lstStyle/>
          <a:p>
            <a:r>
              <a:rPr lang="sr-Latn-RS" sz="2800" dirty="0"/>
              <a:t>Primeri:</a:t>
            </a:r>
            <a:br>
              <a:rPr lang="sr-Latn-RS" sz="2800" dirty="0"/>
            </a:br>
            <a:r>
              <a:rPr lang="sr-Latn-RS" sz="2400" dirty="0"/>
              <a:t>Dual master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352C0-F980-C5F1-5181-E3338F67C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539551"/>
            <a:ext cx="6431284" cy="3009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38082-86F9-3EAF-BD94-198321072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781" y="3566886"/>
            <a:ext cx="5943600" cy="322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25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717-4A1E-3CD8-6336-3C97825B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70" y="2728735"/>
            <a:ext cx="5372133" cy="1400530"/>
          </a:xfrm>
        </p:spPr>
        <p:txBody>
          <a:bodyPr/>
          <a:lstStyle/>
          <a:p>
            <a:r>
              <a:rPr lang="en-US" sz="4800" dirty="0" err="1"/>
              <a:t>Hvala</a:t>
            </a:r>
            <a:r>
              <a:rPr lang="en-US" sz="4800" dirty="0"/>
              <a:t> </a:t>
            </a:r>
            <a:r>
              <a:rPr lang="en-US" sz="4800" dirty="0" err="1"/>
              <a:t>na</a:t>
            </a:r>
            <a:r>
              <a:rPr lang="en-US" sz="4800" dirty="0"/>
              <a:t> pa</a:t>
            </a:r>
            <a:r>
              <a:rPr lang="sr-Latn-RS" sz="4800" dirty="0"/>
              <a:t>ž</a:t>
            </a:r>
            <a:r>
              <a:rPr lang="en-US" sz="4800" dirty="0" err="1"/>
              <a:t>nji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116F-E4BE-6A8E-9A2E-091CC298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replikacije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2B01-3CD9-8A2B-8328-E8ED2A2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02" y="1474421"/>
            <a:ext cx="8946541" cy="4195481"/>
          </a:xfrm>
        </p:spPr>
        <p:txBody>
          <a:bodyPr>
            <a:normAutofit/>
          </a:bodyPr>
          <a:lstStyle/>
          <a:p>
            <a:pPr lvl="0">
              <a:buSzPct val="45000"/>
              <a:buFont typeface="Wingdings" panose="05000000000000000000" pitchFamily="2" charset="2"/>
              <a:buChar char="Ø"/>
            </a:pPr>
            <a:r>
              <a:rPr lang="en-US" dirty="0"/>
              <a:t>Tri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MariaDB:</a:t>
            </a:r>
          </a:p>
          <a:p>
            <a:pPr lvl="1" hangingPunct="0">
              <a:spcBef>
                <a:spcPts val="1417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Asinhrona</a:t>
            </a:r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Sinhrona</a:t>
            </a:r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pPr lvl="1" hangingPunct="0">
              <a:spcBef>
                <a:spcPts val="1417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Semi-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sinhrona</a:t>
            </a:r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219A4-56B3-6AB1-675E-AEBD8C176A8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53543" y="2874951"/>
            <a:ext cx="7729667" cy="3213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9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6DC-FA6B-8F09-5267-BEE46BF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funkcioni</a:t>
            </a:r>
            <a:r>
              <a:rPr lang="sr-Latn-RS" dirty="0"/>
              <a:t>š</a:t>
            </a:r>
            <a:r>
              <a:rPr lang="en-US" dirty="0"/>
              <a:t>e </a:t>
            </a:r>
            <a:r>
              <a:rPr lang="en-US" dirty="0" err="1"/>
              <a:t>replikacija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A72F-ACEE-BE6D-240A-FD24728B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23" y="1987604"/>
            <a:ext cx="8946541" cy="4195481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US" dirty="0"/>
              <a:t>MariaDB </a:t>
            </a:r>
            <a:r>
              <a:rPr lang="en-US" dirty="0" err="1"/>
              <a:t>koristi</a:t>
            </a:r>
            <a:r>
              <a:rPr lang="en-US" dirty="0"/>
              <a:t> tri </a:t>
            </a:r>
            <a:r>
              <a:rPr lang="en-US" dirty="0" err="1"/>
              <a:t>niti</a:t>
            </a:r>
            <a:r>
              <a:rPr lang="en-US" dirty="0"/>
              <a:t> za </a:t>
            </a:r>
            <a:r>
              <a:rPr lang="en-US" dirty="0" err="1"/>
              <a:t>replikaciju</a:t>
            </a:r>
            <a:r>
              <a:rPr lang="en-US" dirty="0"/>
              <a:t>:	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Binlog</a:t>
            </a:r>
            <a:r>
              <a:rPr lang="en-US" dirty="0"/>
              <a:t> dump thread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/>
              <a:t>QL I/O thread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 Slave SQL thread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7E98-4E51-E928-D9AF-73849488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24938" y="1987604"/>
            <a:ext cx="5312225" cy="4329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1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6DC-FA6B-8F09-5267-BEE46BF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Paralelna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A72F-ACEE-BE6D-240A-FD24728B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5494"/>
            <a:ext cx="4924263" cy="4195481"/>
          </a:xfrm>
        </p:spPr>
        <p:txBody>
          <a:bodyPr/>
          <a:lstStyle/>
          <a:p>
            <a:pPr lvl="0"/>
            <a:r>
              <a:rPr lang="sr-RS" dirty="0"/>
              <a:t>Predstavlja pokretanja grupe niti koja je u stanju da primeni mnoge događaje na paralelan način.</a:t>
            </a:r>
          </a:p>
          <a:p>
            <a:pPr lvl="0"/>
            <a:r>
              <a:rPr lang="sr-RS" dirty="0"/>
              <a:t>Ova funkcija je opciona i moze se ukljuciti postavljanjem vrednosti za promenljivu servera @@slave_parallel_threads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710BA-B29E-C882-EA74-C3FE68082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4" y="1567544"/>
            <a:ext cx="6336315" cy="4880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9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6DC-FA6B-8F09-5267-BEE46BF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A72F-ACEE-BE6D-240A-FD24728B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sr-RS" dirty="0"/>
              <a:t>Binarni log vodi evidenciju o događajima koji modifikuju baze podataka.</a:t>
            </a:r>
          </a:p>
          <a:p>
            <a:pPr lvl="0" algn="just"/>
            <a:r>
              <a:rPr lang="sr-RS" dirty="0"/>
              <a:t>Upiti se, u binlog, mogu evidentirati na tri načina:</a:t>
            </a:r>
          </a:p>
          <a:p>
            <a:pPr lvl="1" algn="just"/>
            <a:r>
              <a:rPr lang="sr-RS" dirty="0"/>
              <a:t>Statement format</a:t>
            </a:r>
          </a:p>
          <a:p>
            <a:pPr lvl="1" algn="just"/>
            <a:r>
              <a:rPr lang="sr-RS" dirty="0"/>
              <a:t>Row format</a:t>
            </a:r>
          </a:p>
          <a:p>
            <a:pPr lvl="1" algn="just"/>
            <a:r>
              <a:rPr lang="sr-RS" dirty="0"/>
              <a:t>Mixed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717-4A1E-3CD8-6336-3C97825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Global Transaction Id - GTID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210-2969-AD74-38E4-964E23316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RS" dirty="0"/>
              <a:t>GTID se sastoji od tri broja (x-y-z)</a:t>
            </a:r>
            <a:r>
              <a:rPr lang="sr-Latn-RS" dirty="0"/>
              <a:t>:</a:t>
            </a:r>
            <a:endParaRPr lang="sr-RS" dirty="0"/>
          </a:p>
          <a:p>
            <a:pPr lvl="1"/>
            <a:r>
              <a:rPr lang="sr-RS" dirty="0"/>
              <a:t>x: Prvi broj, odnosno ID domena</a:t>
            </a:r>
          </a:p>
          <a:p>
            <a:pPr lvl="1"/>
            <a:r>
              <a:rPr lang="sr-RS" dirty="0"/>
              <a:t>y: Drugi broj, odnosno ID servera (kao klasična replikacija)</a:t>
            </a:r>
          </a:p>
          <a:p>
            <a:pPr lvl="1"/>
            <a:r>
              <a:rPr lang="sr-RS" dirty="0"/>
              <a:t>z: Treći broj, odnosno redni broj (povećava se na svaki događaj)</a:t>
            </a:r>
          </a:p>
          <a:p>
            <a:pPr lvl="0"/>
            <a:endParaRPr lang="sr-RS" sz="2000" dirty="0"/>
          </a:p>
          <a:p>
            <a:pPr lvl="0"/>
            <a:r>
              <a:rPr lang="sr-RS" sz="2000" dirty="0"/>
              <a:t>Korišćenje globalnog ID-a transakcije pruža dve glavne prednosti:</a:t>
            </a:r>
          </a:p>
          <a:p>
            <a:pPr lvl="1"/>
            <a:r>
              <a:rPr lang="sr-RS" dirty="0"/>
              <a:t>  Laka promena mastera.</a:t>
            </a:r>
          </a:p>
          <a:p>
            <a:pPr lvl="1"/>
            <a:r>
              <a:rPr lang="sr-RS" dirty="0"/>
              <a:t> 	Stanje slave servera se snima na način bezbedan od sudara.</a:t>
            </a:r>
          </a:p>
          <a:p>
            <a:pPr lvl="0"/>
            <a:endParaRPr lang="sr-R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7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717-4A1E-3CD8-6336-3C97825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master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A7768-DE4A-FF1A-9A1B-8C5210955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46111" y="2858146"/>
            <a:ext cx="53054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0BEAA-CECF-987D-8F36-1BF7138A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61764" y="1535160"/>
            <a:ext cx="4773066" cy="4750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59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C717-4A1E-3CD8-6336-3C97825B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Konfigurisanje instanci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210-2969-AD74-38E4-964E2331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8922"/>
            <a:ext cx="8946541" cy="51504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17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</a:t>
            </a:r>
            <a:endParaRPr lang="sr-Latn-RS" sz="14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mysqld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bind-address = 192.168.0.101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server_id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log-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basename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=master</a:t>
            </a:r>
            <a:b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log-bin=/var/log/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mysql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mariadb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-bin</a:t>
            </a:r>
            <a:endParaRPr lang="sr-Latn-RS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MariaDB [(none)]&gt; create user 'replication'@'192.168.0.124' identified by 'password';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MariaDB [(none)]&gt; grant replication slave on *.* to 'replication’@</a:t>
            </a:r>
            <a:r>
              <a:rPr kumimoji="0" lang="sr-Latn-R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'192.168.0.124’;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sr-Latn-R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sr-Latn-R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Slave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01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MariaDB [(none)]&gt; CHANGE MASTER TO </a:t>
            </a:r>
          </a:p>
          <a:p>
            <a:pPr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MASTER_HOST = '192.168.0.122, </a:t>
            </a:r>
          </a:p>
          <a:p>
            <a:pPr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MASTER_USER = '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slave_user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', </a:t>
            </a:r>
          </a:p>
          <a:p>
            <a:pPr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MASTER_PASSWORD=’</a:t>
            </a:r>
            <a:r>
              <a:rPr lang="en-US" sz="1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passsword</a:t>
            </a: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sr-Latn-R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endParaRPr lang="en-US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MASTER_LOG_FILE = 'binlog.000001',</a:t>
            </a:r>
          </a:p>
          <a:p>
            <a:pPr indent="0" algn="just">
              <a:lnSpc>
                <a:spcPct val="101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MASTER_LOG_POS = 615;</a:t>
            </a:r>
          </a:p>
          <a:p>
            <a:endParaRPr lang="sr-Latn-RS" sz="1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6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555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Replikacija kod MariaDB</vt:lpstr>
      <vt:lpstr>Tipovi replikacije</vt:lpstr>
      <vt:lpstr>Kako funkcioniše replikacija?</vt:lpstr>
      <vt:lpstr>Paralelna replikacija</vt:lpstr>
      <vt:lpstr>Binlog</vt:lpstr>
      <vt:lpstr>Global Transaction Id - GTID</vt:lpstr>
      <vt:lpstr>Dual master</vt:lpstr>
      <vt:lpstr>Konfigurisanje instanci </vt:lpstr>
      <vt:lpstr>Slave status</vt:lpstr>
      <vt:lpstr>Primeri: Master – slave replikacija</vt:lpstr>
      <vt:lpstr>Primeri: Master – slave replikacija</vt:lpstr>
      <vt:lpstr>Primeri: Master – slave replikacija</vt:lpstr>
      <vt:lpstr>Primeri: Promena mastera</vt:lpstr>
      <vt:lpstr>Primeri: Promena mastera</vt:lpstr>
      <vt:lpstr>Primeri: GTID - master</vt:lpstr>
      <vt:lpstr>Primeri: GTID - slave</vt:lpstr>
      <vt:lpstr>Primeri: GTID - slave</vt:lpstr>
      <vt:lpstr>Primeri: GTID </vt:lpstr>
      <vt:lpstr>Primeri: GTID </vt:lpstr>
      <vt:lpstr>Primeri: Dual master</vt:lpstr>
      <vt:lpstr>Primeri: Dual master</vt:lpstr>
      <vt:lpstr>Primeri: Dual master</vt:lpstr>
      <vt:lpstr>Primeri: Dual master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Rancic</dc:creator>
  <cp:lastModifiedBy>Mila Rancic</cp:lastModifiedBy>
  <cp:revision>57</cp:revision>
  <dcterms:created xsi:type="dcterms:W3CDTF">2022-06-23T21:04:20Z</dcterms:created>
  <dcterms:modified xsi:type="dcterms:W3CDTF">2022-06-23T21:38:51Z</dcterms:modified>
</cp:coreProperties>
</file>