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57" r:id="rId22"/>
    <p:sldId id="258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7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3177F-7D14-4B4D-A641-037D00F9B347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34942-36B9-4570-BBC5-268F169B4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4942-36B9-4570-BBC5-268F169B45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48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4942-36B9-4570-BBC5-268F169B45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10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4942-36B9-4570-BBC5-268F169B45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31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4942-36B9-4570-BBC5-268F169B45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61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4942-36B9-4570-BBC5-268F169B45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4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4942-36B9-4570-BBC5-268F169B45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60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4942-36B9-4570-BBC5-268F169B45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15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4942-36B9-4570-BBC5-268F169B45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3CB3-B035-42B4-9F0B-D22E941C565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80A2-52B9-4A34-B185-84C839C7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3CB3-B035-42B4-9F0B-D22E941C565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80A2-52B9-4A34-B185-84C839C7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6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3CB3-B035-42B4-9F0B-D22E941C565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80A2-52B9-4A34-B185-84C839C7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26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3CB3-B035-42B4-9F0B-D22E941C565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80A2-52B9-4A34-B185-84C839C7ED3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1515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3CB3-B035-42B4-9F0B-D22E941C565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80A2-52B9-4A34-B185-84C839C7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86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3CB3-B035-42B4-9F0B-D22E941C565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80A2-52B9-4A34-B185-84C839C7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77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3CB3-B035-42B4-9F0B-D22E941C565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80A2-52B9-4A34-B185-84C839C7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2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3CB3-B035-42B4-9F0B-D22E941C565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80A2-52B9-4A34-B185-84C839C7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0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3CB3-B035-42B4-9F0B-D22E941C565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80A2-52B9-4A34-B185-84C839C7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6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3CB3-B035-42B4-9F0B-D22E941C565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80A2-52B9-4A34-B185-84C839C7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9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3CB3-B035-42B4-9F0B-D22E941C565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80A2-52B9-4A34-B185-84C839C7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6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3CB3-B035-42B4-9F0B-D22E941C565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80A2-52B9-4A34-B185-84C839C7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0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3CB3-B035-42B4-9F0B-D22E941C565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80A2-52B9-4A34-B185-84C839C7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3CB3-B035-42B4-9F0B-D22E941C565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80A2-52B9-4A34-B185-84C839C7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3CB3-B035-42B4-9F0B-D22E941C565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80A2-52B9-4A34-B185-84C839C7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3CB3-B035-42B4-9F0B-D22E941C565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80A2-52B9-4A34-B185-84C839C7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9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3CB3-B035-42B4-9F0B-D22E941C565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80A2-52B9-4A34-B185-84C839C7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8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353CB3-B035-42B4-9F0B-D22E941C565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E80A2-52B9-4A34-B185-84C839C7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9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7EFE-4417-D709-BDE4-AD3C944B9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913" y="1772003"/>
            <a:ext cx="9499287" cy="2566408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Obrada</a:t>
            </a:r>
            <a:r>
              <a:rPr lang="en-US" sz="4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transakcija</a:t>
            </a:r>
            <a:r>
              <a:rPr lang="en-US" sz="4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planovi</a:t>
            </a:r>
            <a:r>
              <a:rPr lang="en-US" sz="4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izvršavanja</a:t>
            </a:r>
            <a:r>
              <a:rPr lang="en-US" sz="4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transakcija</a:t>
            </a:r>
            <a:r>
              <a:rPr lang="en-US" sz="4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izolacija</a:t>
            </a:r>
            <a:r>
              <a:rPr lang="en-US" sz="4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4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zaključavanje</a:t>
            </a:r>
            <a:r>
              <a:rPr lang="en-US" sz="4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kod</a:t>
            </a:r>
            <a:r>
              <a:rPr lang="en-US" sz="4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MariaDB</a:t>
            </a:r>
            <a:endParaRPr lang="en-US" sz="115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1F849A-393E-5BD2-9887-0208F3C995E8}"/>
              </a:ext>
            </a:extLst>
          </p:cNvPr>
          <p:cNvSpPr txBox="1">
            <a:spLocks/>
          </p:cNvSpPr>
          <p:nvPr/>
        </p:nvSpPr>
        <p:spPr>
          <a:xfrm>
            <a:off x="1474551" y="2015971"/>
            <a:ext cx="8825658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sr-Latn-RS" dirty="0"/>
            </a:br>
            <a:br>
              <a:rPr lang="sr-Latn-R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06F9647-6E89-3A10-755A-C536A407AF1B}"/>
              </a:ext>
            </a:extLst>
          </p:cNvPr>
          <p:cNvSpPr txBox="1">
            <a:spLocks/>
          </p:cNvSpPr>
          <p:nvPr/>
        </p:nvSpPr>
        <p:spPr>
          <a:xfrm>
            <a:off x="9559149" y="6100153"/>
            <a:ext cx="2632851" cy="5403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/>
              <a:t>Mila Rančić 1370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259E5D-A612-805A-22E7-E23358C45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505" y="263508"/>
            <a:ext cx="39869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Univerzitet u Nišu, </a:t>
            </a:r>
            <a:r>
              <a:rPr kumimoji="0" lang="sr-Latn-RS" altLang="en-US" sz="1600" b="1" i="0" u="none" strike="noStrike" cap="none" normalizeH="0" baseline="0" noProof="1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Elektronski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fakultet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FC8E34-87E1-DADA-39EF-28196468C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893" y="678848"/>
            <a:ext cx="25042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Katedra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za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računarstvo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pic>
        <p:nvPicPr>
          <p:cNvPr id="8" name="image24.png" descr="elektronski fakultet logo 2300">
            <a:extLst>
              <a:ext uri="{FF2B5EF4-FFF2-40B4-BE49-F238E27FC236}">
                <a16:creationId xmlns:a16="http://schemas.microsoft.com/office/drawing/2014/main" id="{2FBBF946-D755-58EF-2CB0-84F2ED8C7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122" y="304614"/>
            <a:ext cx="736354" cy="71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252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8131-173B-F5B5-DAE8-1DF1FB75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Nivoi</a:t>
            </a:r>
            <a:r>
              <a:rPr lang="en-US" sz="4000" kern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4000" kern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izolacije</a:t>
            </a:r>
            <a:r>
              <a:rPr lang="en-US" sz="4000" kern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4000" kern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transakcija</a:t>
            </a:r>
            <a:r>
              <a:rPr lang="en-US" sz="4000" kern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4000" kern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kod</a:t>
            </a:r>
            <a:r>
              <a:rPr lang="en-US" sz="4000" kern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MariaDB</a:t>
            </a:r>
            <a:br>
              <a:rPr lang="en-US" sz="4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F0DFE-1501-5595-D311-EF27B8A37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22581"/>
            <a:ext cx="8946541" cy="490315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1900" dirty="0" err="1">
                <a:effectLst/>
                <a:ea typeface="Times New Roman" panose="02020603050405020304" pitchFamily="18" charset="0"/>
              </a:rPr>
              <a:t>Definušu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ea typeface="Times New Roman" panose="02020603050405020304" pitchFamily="18" charset="0"/>
              </a:rPr>
              <a:t>na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 koji </a:t>
            </a:r>
            <a:r>
              <a:rPr lang="en-US" sz="1900" dirty="0" err="1">
                <a:effectLst/>
                <a:ea typeface="Times New Roman" panose="02020603050405020304" pitchFamily="18" charset="0"/>
              </a:rPr>
              <a:t>način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ea typeface="Times New Roman" panose="02020603050405020304" pitchFamily="18" charset="0"/>
              </a:rPr>
              <a:t>će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ea typeface="Times New Roman" panose="02020603050405020304" pitchFamily="18" charset="0"/>
              </a:rPr>
              <a:t>objekti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ea typeface="Times New Roman" panose="02020603050405020304" pitchFamily="18" charset="0"/>
              </a:rPr>
              <a:t>baze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ea typeface="Times New Roman" panose="02020603050405020304" pitchFamily="18" charset="0"/>
              </a:rPr>
              <a:t>podataka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1900" dirty="0" err="1">
                <a:effectLst/>
                <a:ea typeface="Times New Roman" panose="02020603050405020304" pitchFamily="18" charset="0"/>
              </a:rPr>
              <a:t>kao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ea typeface="Times New Roman" panose="02020603050405020304" pitchFamily="18" charset="0"/>
              </a:rPr>
              <a:t>što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ea typeface="Times New Roman" panose="02020603050405020304" pitchFamily="18" charset="0"/>
              </a:rPr>
              <a:t>su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ea typeface="Times New Roman" panose="02020603050405020304" pitchFamily="18" charset="0"/>
              </a:rPr>
              <a:t>tabele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1900" dirty="0" err="1">
                <a:effectLst/>
                <a:ea typeface="Times New Roman" panose="02020603050405020304" pitchFamily="18" charset="0"/>
              </a:rPr>
              <a:t>biti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ea typeface="Times New Roman" panose="02020603050405020304" pitchFamily="18" charset="0"/>
              </a:rPr>
              <a:t>zaključani</a:t>
            </a:r>
            <a:endParaRPr lang="en-US" sz="1900" dirty="0">
              <a:effectLst/>
              <a:ea typeface="Times New Roman" panose="02020603050405020304" pitchFamily="18" charset="0"/>
            </a:endParaRPr>
          </a:p>
          <a:p>
            <a:pPr algn="just"/>
            <a:r>
              <a:rPr lang="en-US" sz="1900" dirty="0" err="1">
                <a:effectLst/>
                <a:ea typeface="Times New Roman" panose="02020603050405020304" pitchFamily="18" charset="0"/>
              </a:rPr>
              <a:t>Definišu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ea typeface="Times New Roman" panose="02020603050405020304" pitchFamily="18" charset="0"/>
              </a:rPr>
              <a:t>stepen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 do </a:t>
            </a:r>
            <a:r>
              <a:rPr lang="en-US" sz="1900" dirty="0" err="1">
                <a:effectLst/>
                <a:ea typeface="Times New Roman" panose="02020603050405020304" pitchFamily="18" charset="0"/>
              </a:rPr>
              <a:t>kojeg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ea typeface="Times New Roman" panose="02020603050405020304" pitchFamily="18" charset="0"/>
              </a:rPr>
              <a:t>transakcija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ea typeface="Times New Roman" panose="02020603050405020304" pitchFamily="18" charset="0"/>
              </a:rPr>
              <a:t>treba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 da </a:t>
            </a:r>
            <a:r>
              <a:rPr lang="en-US" sz="1900" dirty="0" err="1">
                <a:effectLst/>
                <a:ea typeface="Times New Roman" panose="02020603050405020304" pitchFamily="18" charset="0"/>
              </a:rPr>
              <a:t>bude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ea typeface="Times New Roman" panose="02020603050405020304" pitchFamily="18" charset="0"/>
              </a:rPr>
              <a:t>izolovana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 od </a:t>
            </a:r>
            <a:r>
              <a:rPr lang="en-US" sz="1900" dirty="0" err="1">
                <a:effectLst/>
                <a:ea typeface="Times New Roman" panose="02020603050405020304" pitchFamily="18" charset="0"/>
              </a:rPr>
              <a:t>modifikacija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ea typeface="Times New Roman" panose="02020603050405020304" pitchFamily="18" charset="0"/>
              </a:rPr>
              <a:t>podataka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ea typeface="Times New Roman" panose="02020603050405020304" pitchFamily="18" charset="0"/>
              </a:rPr>
              <a:t>izvršenih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ea typeface="Times New Roman" panose="02020603050405020304" pitchFamily="18" charset="0"/>
              </a:rPr>
              <a:t>bilo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ea typeface="Times New Roman" panose="02020603050405020304" pitchFamily="18" charset="0"/>
              </a:rPr>
              <a:t>kojom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ea typeface="Times New Roman" panose="02020603050405020304" pitchFamily="18" charset="0"/>
              </a:rPr>
              <a:t>drugom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ea typeface="Times New Roman" panose="02020603050405020304" pitchFamily="18" charset="0"/>
              </a:rPr>
              <a:t>transakcijom</a:t>
            </a:r>
            <a:endParaRPr lang="en-US" sz="1900" dirty="0">
              <a:effectLst/>
              <a:ea typeface="Times New Roman" panose="02020603050405020304" pitchFamily="18" charset="0"/>
            </a:endParaRPr>
          </a:p>
          <a:p>
            <a:pPr algn="just"/>
            <a:r>
              <a:rPr lang="en-US" sz="1900" dirty="0" err="1">
                <a:effectLst/>
                <a:ea typeface="Times New Roman" panose="02020603050405020304" pitchFamily="18" charset="0"/>
              </a:rPr>
              <a:t>Može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 da se </a:t>
            </a:r>
            <a:r>
              <a:rPr lang="en-US" sz="1900" dirty="0" err="1">
                <a:effectLst/>
                <a:ea typeface="Times New Roman" panose="02020603050405020304" pitchFamily="18" charset="0"/>
              </a:rPr>
              <a:t>postavi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ea typeface="Times New Roman" panose="02020603050405020304" pitchFamily="18" charset="0"/>
              </a:rPr>
              <a:t>na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 3 </a:t>
            </a:r>
            <a:r>
              <a:rPr lang="en-US" sz="1900" dirty="0" err="1">
                <a:effectLst/>
                <a:ea typeface="Times New Roman" panose="02020603050405020304" pitchFamily="18" charset="0"/>
              </a:rPr>
              <a:t>načina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:</a:t>
            </a:r>
            <a:endParaRPr lang="sr-Latn-RS" sz="1900" dirty="0">
              <a:effectLst/>
              <a:ea typeface="Times New Roman" panose="02020603050405020304" pitchFamily="18" charset="0"/>
            </a:endParaRPr>
          </a:p>
          <a:p>
            <a:pPr marL="0" indent="0" algn="ctr">
              <a:lnSpc>
                <a:spcPct val="101000"/>
              </a:lnSpc>
              <a:spcAft>
                <a:spcPts val="800"/>
              </a:spcAft>
              <a:buNone/>
            </a:pPr>
            <a:r>
              <a:rPr lang="sr-Latn-RS" b="1" i="1" dirty="0"/>
              <a:t>1.	</a:t>
            </a:r>
            <a:r>
              <a:rPr lang="en-US" sz="1800" b="1" i="1" dirty="0"/>
              <a:t>SET TRANSACTION ISOLATION LEVEL </a:t>
            </a:r>
          </a:p>
          <a:p>
            <a:pPr marL="0" indent="0" algn="ctr">
              <a:lnSpc>
                <a:spcPct val="101000"/>
              </a:lnSpc>
              <a:spcAft>
                <a:spcPts val="800"/>
              </a:spcAft>
              <a:buNone/>
            </a:pPr>
            <a:r>
              <a:rPr lang="en-US" sz="1800" b="1" i="1" dirty="0"/>
              <a:t>{ SERIALIZABLE | REPEATABLE READ | READ COMMITTED | READ UNCOMMITTED }</a:t>
            </a:r>
          </a:p>
          <a:p>
            <a:pPr marL="0" indent="0" algn="just">
              <a:lnSpc>
                <a:spcPct val="101000"/>
              </a:lnSpc>
              <a:spcAft>
                <a:spcPts val="800"/>
              </a:spcAft>
              <a:buNone/>
            </a:pPr>
            <a:endParaRPr lang="en-US" sz="1800" b="1" i="1" dirty="0"/>
          </a:p>
          <a:p>
            <a:pPr marL="0" indent="0" algn="ctr">
              <a:lnSpc>
                <a:spcPct val="101000"/>
              </a:lnSpc>
              <a:spcAft>
                <a:spcPts val="800"/>
              </a:spcAft>
              <a:buNone/>
            </a:pPr>
            <a:r>
              <a:rPr lang="sr-Latn-RS" sz="1800" b="1" i="1" dirty="0"/>
              <a:t>  2.	</a:t>
            </a:r>
            <a:r>
              <a:rPr lang="en-US" sz="1800" b="1" i="1" dirty="0"/>
              <a:t>BEGIN TRANSACTION ISOLATION LEVEL </a:t>
            </a:r>
          </a:p>
          <a:p>
            <a:pPr marL="0" indent="0" algn="ctr">
              <a:lnSpc>
                <a:spcPct val="101000"/>
              </a:lnSpc>
              <a:spcAft>
                <a:spcPts val="800"/>
              </a:spcAft>
              <a:buNone/>
            </a:pPr>
            <a:r>
              <a:rPr lang="en-US" sz="1800" b="1" i="1" dirty="0"/>
              <a:t>{ SERIALIZABLE | REPEATABLE READ | READ COMMITTED | READ UNCOMMITTED } </a:t>
            </a:r>
          </a:p>
          <a:p>
            <a:pPr marL="0" indent="0" algn="just">
              <a:lnSpc>
                <a:spcPct val="101000"/>
              </a:lnSpc>
              <a:spcAft>
                <a:spcPts val="800"/>
              </a:spcAft>
              <a:buNone/>
            </a:pPr>
            <a:r>
              <a:rPr lang="en-US" sz="1800" b="1" i="1" dirty="0"/>
              <a:t> </a:t>
            </a:r>
          </a:p>
          <a:p>
            <a:pPr marL="0" indent="0" algn="ctr">
              <a:lnSpc>
                <a:spcPct val="101000"/>
              </a:lnSpc>
              <a:spcAft>
                <a:spcPts val="800"/>
              </a:spcAft>
              <a:buNone/>
            </a:pPr>
            <a:r>
              <a:rPr lang="sr-Latn-RS" sz="1800" b="1" i="1" dirty="0"/>
              <a:t>3.	</a:t>
            </a:r>
            <a:r>
              <a:rPr lang="en-US" sz="1800" b="1" i="1" dirty="0"/>
              <a:t>ALTER DATABASE &lt;DATABASE NAME&gt; </a:t>
            </a:r>
          </a:p>
          <a:p>
            <a:pPr marL="0" indent="0" algn="ctr">
              <a:lnSpc>
                <a:spcPct val="101000"/>
              </a:lnSpc>
              <a:spcAft>
                <a:spcPts val="800"/>
              </a:spcAft>
              <a:buNone/>
            </a:pPr>
            <a:r>
              <a:rPr lang="en-US" sz="1800" b="1" i="1" dirty="0"/>
              <a:t>SET DEFAULT_TRANSACTION_ISOLATION TO SERIALIZABLE 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92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CC5A-CF69-10E7-B25A-E3DE60E8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Nivoi</a:t>
            </a:r>
            <a:r>
              <a:rPr lang="en-US" sz="4000" kern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4000" kern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izolacije</a:t>
            </a:r>
            <a:r>
              <a:rPr lang="en-US" sz="4000" kern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4000" kern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transakcija</a:t>
            </a:r>
            <a:r>
              <a:rPr lang="en-US" sz="4000" kern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4000" kern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kod</a:t>
            </a:r>
            <a:r>
              <a:rPr lang="en-US" sz="4000" kern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MariaDB</a:t>
            </a:r>
            <a:br>
              <a:rPr lang="en-US" sz="4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9F8D-BD99-AA84-A3CB-5A657323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MariaDB </a:t>
            </a:r>
            <a:r>
              <a:rPr lang="en-US" sz="1800" dirty="0" err="1"/>
              <a:t>podr</a:t>
            </a:r>
            <a:r>
              <a:rPr lang="sr-Latn-RS" sz="1800" dirty="0"/>
              <a:t>žava sva četiri nivoa koje definiše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SQL-Standard</a:t>
            </a:r>
            <a:r>
              <a:rPr lang="sr-Latn-RS" sz="1800" dirty="0">
                <a:effectLst/>
                <a:ea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READ UNCOMMITTED, </a:t>
            </a:r>
            <a:endParaRPr lang="sr-Latn-RS" dirty="0"/>
          </a:p>
          <a:p>
            <a:pPr lvl="1">
              <a:lnSpc>
                <a:spcPct val="150000"/>
              </a:lnSpc>
            </a:pPr>
            <a:r>
              <a:rPr lang="en-US" dirty="0"/>
              <a:t>READ COMMITTED,</a:t>
            </a:r>
            <a:endParaRPr lang="sr-Latn-RS" dirty="0"/>
          </a:p>
          <a:p>
            <a:pPr lvl="1">
              <a:lnSpc>
                <a:spcPct val="150000"/>
              </a:lnSpc>
            </a:pPr>
            <a:r>
              <a:rPr lang="en-US" dirty="0"/>
              <a:t>REPEATABLE READ </a:t>
            </a:r>
            <a:r>
              <a:rPr lang="en-US" dirty="0" err="1"/>
              <a:t>i</a:t>
            </a:r>
            <a:r>
              <a:rPr lang="en-US" dirty="0"/>
              <a:t> </a:t>
            </a:r>
            <a:endParaRPr lang="sr-Latn-RS" dirty="0"/>
          </a:p>
          <a:p>
            <a:pPr lvl="1">
              <a:lnSpc>
                <a:spcPct val="150000"/>
              </a:lnSpc>
            </a:pPr>
            <a:r>
              <a:rPr lang="en-US" dirty="0"/>
              <a:t>SERIALIZABLE</a:t>
            </a:r>
            <a:endParaRPr lang="sr-Latn-RS" dirty="0"/>
          </a:p>
          <a:p>
            <a:pPr marL="457200" lvl="1" indent="0">
              <a:lnSpc>
                <a:spcPct val="150000"/>
              </a:lnSpc>
              <a:buNone/>
            </a:pPr>
            <a:endParaRPr lang="sr-Latn-RS" dirty="0"/>
          </a:p>
          <a:p>
            <a:pPr>
              <a:lnSpc>
                <a:spcPct val="150000"/>
              </a:lnSpc>
            </a:pPr>
            <a:r>
              <a:rPr lang="sr-Latn-RS" sz="1800" dirty="0">
                <a:ea typeface="Times New Roman" panose="02020603050405020304" pitchFamily="18" charset="0"/>
              </a:rPr>
              <a:t>Podrazumevani nivo je </a:t>
            </a:r>
            <a:r>
              <a:rPr lang="en-US" sz="1800" dirty="0"/>
              <a:t>REPEATABLE READ</a:t>
            </a:r>
            <a:endParaRPr lang="sr-Latn-RS" sz="18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594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4E70-CE68-D1E6-F810-1A886D0E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49356" cy="1400530"/>
          </a:xfrm>
        </p:spPr>
        <p:txBody>
          <a:bodyPr/>
          <a:lstStyle/>
          <a:p>
            <a:r>
              <a:rPr lang="en-US" sz="4000" kern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Nivoi</a:t>
            </a:r>
            <a:r>
              <a:rPr lang="en-US" sz="4000" kern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4000" kern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izolacije</a:t>
            </a:r>
            <a:r>
              <a:rPr lang="en-US" sz="4000" kern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4000" kern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transakcija</a:t>
            </a:r>
            <a:r>
              <a:rPr lang="en-US" sz="4000" kern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4000" kern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kod</a:t>
            </a:r>
            <a:r>
              <a:rPr lang="en-US" sz="4000" kern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MariaDB</a:t>
            </a:r>
            <a:br>
              <a:rPr lang="en-US" sz="4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r-Latn-RS" sz="2800" dirty="0"/>
              <a:t>Efekti:</a:t>
            </a:r>
            <a:br>
              <a:rPr lang="sr-Latn-R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6EE01-B386-5435-D6F3-ECEDB8CA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i="1" dirty="0" err="1">
                <a:effectLst/>
                <a:ea typeface="Times New Roman" panose="02020603050405020304" pitchFamily="18" charset="0"/>
              </a:rPr>
              <a:t>Konzistentno</a:t>
            </a:r>
            <a:r>
              <a:rPr lang="en-US" sz="1600" b="1" i="1" dirty="0">
                <a:effectLst/>
                <a:ea typeface="Times New Roman" panose="02020603050405020304" pitchFamily="18" charset="0"/>
              </a:rPr>
              <a:t> čitanja</a:t>
            </a:r>
            <a:r>
              <a:rPr lang="sr-Latn-RS" sz="1600" b="1" i="1" dirty="0">
                <a:effectLst/>
                <a:ea typeface="Times New Roman" panose="02020603050405020304" pitchFamily="18" charset="0"/>
              </a:rPr>
              <a:t> </a:t>
            </a:r>
          </a:p>
          <a:p>
            <a:pPr lvl="1"/>
            <a:r>
              <a:rPr lang="sr-Latn-R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Upit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vidi</a:t>
            </a:r>
            <a:r>
              <a:rPr lang="sr-Latn-RS" sz="1600" dirty="0">
                <a:effectLst/>
                <a:ea typeface="Times New Roman" panose="02020603050405020304" pitchFamily="18" charset="0"/>
              </a:rPr>
              <a:t> sve potvrđene pomene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endParaRPr lang="sr-Latn-RS" sz="1600" dirty="0">
              <a:effectLst/>
              <a:ea typeface="Times New Roman" panose="02020603050405020304" pitchFamily="18" charset="0"/>
            </a:endParaRPr>
          </a:p>
          <a:p>
            <a:pPr lvl="1"/>
            <a:r>
              <a:rPr lang="en-US" sz="1600" dirty="0" err="1">
                <a:effectLst/>
                <a:ea typeface="Times New Roman" panose="02020603050405020304" pitchFamily="18" charset="0"/>
              </a:rPr>
              <a:t>Izuzetak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od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ovog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pravila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je da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upit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vidi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promene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napravljene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ranijim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naredbama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u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okviru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ISTE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transakcije</a:t>
            </a:r>
            <a:endParaRPr lang="sr-Latn-RS" sz="1600" dirty="0">
              <a:ea typeface="Times New Roman" panose="02020603050405020304" pitchFamily="18" charset="0"/>
            </a:endParaRPr>
          </a:p>
          <a:p>
            <a:pPr lvl="1"/>
            <a:r>
              <a:rPr lang="sr-Latn-RS" sz="1600" dirty="0">
                <a:effectLst/>
                <a:ea typeface="Times New Roman" panose="02020603050405020304" pitchFamily="18" charset="0"/>
              </a:rPr>
              <a:t>Javlja se na nivo</a:t>
            </a:r>
            <a:r>
              <a:rPr lang="sr-Latn-RS" sz="1600" dirty="0">
                <a:ea typeface="Times New Roman" panose="02020603050405020304" pitchFamily="18" charset="0"/>
              </a:rPr>
              <a:t>ima </a:t>
            </a:r>
            <a:r>
              <a:rPr lang="en-US" sz="1600" b="1" i="1" dirty="0"/>
              <a:t>READ COMMITTED</a:t>
            </a:r>
            <a:r>
              <a:rPr lang="sr-Latn-RS" sz="1600" dirty="0"/>
              <a:t> i </a:t>
            </a:r>
            <a:r>
              <a:rPr lang="en-US" sz="1600" b="1" i="1" dirty="0"/>
              <a:t>REPEATABLE READ</a:t>
            </a:r>
            <a:r>
              <a:rPr lang="en-US" sz="1600" dirty="0"/>
              <a:t> </a:t>
            </a:r>
            <a:endParaRPr lang="sr-Latn-RS" sz="1600" dirty="0">
              <a:effectLst/>
              <a:ea typeface="Times New Roman" panose="02020603050405020304" pitchFamily="18" charset="0"/>
            </a:endParaRPr>
          </a:p>
          <a:p>
            <a:r>
              <a:rPr lang="sr-Latn-RS" sz="1600" b="1" i="1" dirty="0"/>
              <a:t>Phantom reads</a:t>
            </a:r>
          </a:p>
          <a:p>
            <a:pPr lvl="1"/>
            <a:r>
              <a:rPr lang="en-US" sz="1600" dirty="0" err="1"/>
              <a:t>Javlja</a:t>
            </a:r>
            <a:r>
              <a:rPr lang="en-US" sz="1600" dirty="0"/>
              <a:t> se</a:t>
            </a:r>
            <a:r>
              <a:rPr lang="sr-Latn-RS" sz="1600" dirty="0"/>
              <a:t> unutar transakcije</a:t>
            </a:r>
            <a:r>
              <a:rPr lang="en-US" sz="1600" dirty="0"/>
              <a:t> </a:t>
            </a:r>
            <a:r>
              <a:rPr lang="en-US" sz="1600" dirty="0" err="1">
                <a:effectLst/>
                <a:ea typeface="Calibri" panose="020F0502020204030204" pitchFamily="34" charset="0"/>
              </a:rPr>
              <a:t>kada</a:t>
            </a:r>
            <a:r>
              <a:rPr lang="en-US" sz="1600" dirty="0">
                <a:effectLst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</a:rPr>
              <a:t>jedan</a:t>
            </a:r>
            <a:r>
              <a:rPr lang="en-US" sz="1600" dirty="0">
                <a:effectLst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</a:rPr>
              <a:t>upit</a:t>
            </a:r>
            <a:r>
              <a:rPr lang="en-US" sz="1600" dirty="0">
                <a:effectLst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</a:rPr>
              <a:t>vraća</a:t>
            </a:r>
            <a:r>
              <a:rPr lang="en-US" sz="1600" dirty="0">
                <a:effectLst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</a:rPr>
              <a:t>različite</a:t>
            </a:r>
            <a:r>
              <a:rPr lang="en-US" sz="1600" dirty="0">
                <a:effectLst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</a:rPr>
              <a:t>skupove</a:t>
            </a:r>
            <a:r>
              <a:rPr lang="en-US" sz="1600" dirty="0">
                <a:effectLst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</a:rPr>
              <a:t>redova</a:t>
            </a:r>
            <a:r>
              <a:rPr lang="en-US" sz="1600" dirty="0">
                <a:effectLst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</a:rPr>
              <a:t>kada</a:t>
            </a:r>
            <a:r>
              <a:rPr lang="en-US" sz="1600" dirty="0">
                <a:effectLst/>
                <a:ea typeface="Calibri" panose="020F0502020204030204" pitchFamily="34" charset="0"/>
              </a:rPr>
              <a:t> se </a:t>
            </a:r>
            <a:r>
              <a:rPr lang="en-US" sz="1600" dirty="0" err="1">
                <a:effectLst/>
                <a:ea typeface="Calibri" panose="020F0502020204030204" pitchFamily="34" charset="0"/>
              </a:rPr>
              <a:t>opet</a:t>
            </a:r>
            <a:r>
              <a:rPr lang="en-US" sz="1600" dirty="0">
                <a:effectLst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</a:rPr>
              <a:t>izvrši</a:t>
            </a:r>
            <a:endParaRPr lang="sr-Latn-RS" sz="1600" dirty="0">
              <a:effectLst/>
              <a:ea typeface="Calibri" panose="020F0502020204030204" pitchFamily="34" charset="0"/>
            </a:endParaRPr>
          </a:p>
          <a:p>
            <a:pPr lvl="1"/>
            <a:r>
              <a:rPr lang="sr-Latn-RS" sz="1600" dirty="0"/>
              <a:t>Razlog pojave je </a:t>
            </a:r>
            <a:r>
              <a:rPr lang="en-US" sz="1600" dirty="0" err="1"/>
              <a:t>brisan</a:t>
            </a:r>
            <a:r>
              <a:rPr lang="sr-Latn-RS" sz="1600" dirty="0"/>
              <a:t>je ili dodavanje novog reda (redova)</a:t>
            </a:r>
            <a:r>
              <a:rPr lang="en-US" sz="1600" dirty="0"/>
              <a:t> od </a:t>
            </a:r>
            <a:r>
              <a:rPr lang="en-US" sz="1600" dirty="0" err="1"/>
              <a:t>trenutka</a:t>
            </a:r>
            <a:r>
              <a:rPr lang="en-US" sz="1600" dirty="0"/>
              <a:t> </a:t>
            </a:r>
            <a:r>
              <a:rPr lang="en-US" sz="1600" dirty="0" err="1"/>
              <a:t>početka</a:t>
            </a:r>
            <a:r>
              <a:rPr lang="en-US" sz="1600" dirty="0"/>
              <a:t> </a:t>
            </a:r>
            <a:r>
              <a:rPr lang="en-US" sz="1600" dirty="0" err="1"/>
              <a:t>transakcije</a:t>
            </a:r>
            <a:r>
              <a:rPr lang="en-US" sz="1600" dirty="0"/>
              <a:t>.</a:t>
            </a:r>
            <a:endParaRPr lang="sr-Latn-RS" sz="1600" dirty="0"/>
          </a:p>
          <a:p>
            <a:pPr lvl="1"/>
            <a:r>
              <a:rPr lang="sr-Latn-RS" sz="1600" dirty="0">
                <a:effectLst/>
                <a:ea typeface="Times New Roman" panose="02020603050405020304" pitchFamily="18" charset="0"/>
              </a:rPr>
              <a:t>Javlja se na nivo</a:t>
            </a:r>
            <a:r>
              <a:rPr lang="sr-Latn-RS" sz="1600" dirty="0">
                <a:ea typeface="Times New Roman" panose="02020603050405020304" pitchFamily="18" charset="0"/>
              </a:rPr>
              <a:t>ima </a:t>
            </a:r>
            <a:r>
              <a:rPr lang="en-US" sz="1600" b="1" i="1" dirty="0"/>
              <a:t>READ COMMITTED</a:t>
            </a:r>
            <a:r>
              <a:rPr lang="sr-Latn-RS" sz="1600" dirty="0"/>
              <a:t> i </a:t>
            </a:r>
            <a:r>
              <a:rPr lang="en-US" sz="1600" b="1" i="1" dirty="0"/>
              <a:t>REPEATABLE READ</a:t>
            </a:r>
            <a:r>
              <a:rPr lang="en-US" sz="1600" dirty="0"/>
              <a:t> </a:t>
            </a:r>
            <a:endParaRPr lang="sr-Latn-RS" sz="1600" dirty="0">
              <a:effectLst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205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0248-AEF2-8253-FC4F-96F0222A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78" y="84667"/>
            <a:ext cx="8805799" cy="433690"/>
          </a:xfrm>
        </p:spPr>
        <p:txBody>
          <a:bodyPr/>
          <a:lstStyle/>
          <a:p>
            <a:r>
              <a:rPr lang="en-US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Konzistentno</a:t>
            </a:r>
            <a:r>
              <a:rPr lang="en-US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čitanje</a:t>
            </a:r>
            <a:r>
              <a:rPr lang="en-US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nivou</a:t>
            </a:r>
            <a:r>
              <a:rPr lang="en-US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izolacije</a:t>
            </a:r>
            <a:r>
              <a:rPr lang="en-US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REPEATABLE READ</a:t>
            </a:r>
            <a:endParaRPr lang="en-US" sz="4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D2EF1-D228-2245-F3C6-D52051687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872" y="518357"/>
            <a:ext cx="7218652" cy="625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21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0248-AEF2-8253-FC4F-96F0222A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805799" cy="433690"/>
          </a:xfrm>
        </p:spPr>
        <p:txBody>
          <a:bodyPr/>
          <a:lstStyle/>
          <a:p>
            <a:r>
              <a:rPr lang="en-US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Konzistentno</a:t>
            </a:r>
            <a:r>
              <a:rPr lang="en-US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čitanje</a:t>
            </a:r>
            <a:r>
              <a:rPr lang="en-US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nivou</a:t>
            </a:r>
            <a:r>
              <a:rPr lang="en-US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izolacije</a:t>
            </a:r>
            <a:r>
              <a:rPr lang="en-US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REPEATABLE READ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D134F-476F-2F33-7C6B-D78CD95B4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385" y="2164702"/>
            <a:ext cx="8589976" cy="267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54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0248-AEF2-8253-FC4F-96F0222A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96722"/>
            <a:ext cx="8805799" cy="433690"/>
          </a:xfrm>
        </p:spPr>
        <p:txBody>
          <a:bodyPr/>
          <a:lstStyle/>
          <a:p>
            <a:r>
              <a:rPr lang="en-US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Konzistentno</a:t>
            </a:r>
            <a:r>
              <a:rPr lang="en-US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čitanje</a:t>
            </a:r>
            <a:r>
              <a:rPr lang="en-US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nivou</a:t>
            </a:r>
            <a:r>
              <a:rPr lang="en-US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izolacije</a:t>
            </a:r>
            <a:r>
              <a:rPr lang="en-US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/>
              <a:t>READ COMMITTED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5ED51-7438-884A-9EC4-3E1D42243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862" y="630413"/>
            <a:ext cx="7851875" cy="603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05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0248-AEF2-8253-FC4F-96F0222A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805799" cy="433690"/>
          </a:xfrm>
        </p:spPr>
        <p:txBody>
          <a:bodyPr/>
          <a:lstStyle/>
          <a:p>
            <a:r>
              <a:rPr lang="en-US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Konzistentno</a:t>
            </a:r>
            <a:r>
              <a:rPr lang="en-US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čitanje</a:t>
            </a:r>
            <a:r>
              <a:rPr lang="en-US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nivou</a:t>
            </a:r>
            <a:r>
              <a:rPr lang="en-US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izolacije</a:t>
            </a:r>
            <a:r>
              <a:rPr lang="en-US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/>
              <a:t>READ COMMITTED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DDD14-7588-FF5F-2B82-EC385971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865" y="2070521"/>
            <a:ext cx="8456269" cy="271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2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0248-AEF2-8253-FC4F-96F0222A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805799" cy="508335"/>
          </a:xfrm>
        </p:spPr>
        <p:txBody>
          <a:bodyPr/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en-US" sz="1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pojave</a:t>
            </a:r>
            <a:r>
              <a:rPr lang="en-US" sz="1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phanom</a:t>
            </a:r>
            <a:r>
              <a:rPr lang="en-US" sz="1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read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1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nivou</a:t>
            </a:r>
            <a:r>
              <a:rPr lang="en-US" sz="1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READ COMITTED</a:t>
            </a:r>
            <a:b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411F97-A2E2-B9B4-4ED0-E3F1D7F33265}"/>
              </a:ext>
            </a:extLst>
          </p:cNvPr>
          <p:cNvSpPr txBox="1">
            <a:spLocks/>
          </p:cNvSpPr>
          <p:nvPr/>
        </p:nvSpPr>
        <p:spPr>
          <a:xfrm>
            <a:off x="1535629" y="699796"/>
            <a:ext cx="8805799" cy="13226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  <a:spcAft>
                <a:spcPts val="800"/>
              </a:spcAft>
            </a:pPr>
            <a:br>
              <a:rPr lang="en-US" sz="18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i="1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CREATE TABLE t (a INT PRIMARY KEY, value INT) ENGINE = </a:t>
            </a:r>
            <a:r>
              <a:rPr lang="en-US" sz="1800" b="1" i="1" dirty="0" err="1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InnoDB</a:t>
            </a:r>
            <a:r>
              <a:rPr lang="en-US" sz="1800" b="1" i="1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i="1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INSERT INTO t VALUES (1,1), (2,3), (3,5);</a:t>
            </a:r>
            <a:b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61FDAF-4072-B78D-7CB0-E5CE5A04E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883" y="2511392"/>
            <a:ext cx="7780308" cy="31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13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0248-AEF2-8253-FC4F-96F0222A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805799" cy="508335"/>
          </a:xfrm>
        </p:spPr>
        <p:txBody>
          <a:bodyPr/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en-US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Primer </a:t>
            </a:r>
            <a:r>
              <a:rPr lang="en-US" sz="1800" i="1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pojave</a:t>
            </a:r>
            <a:r>
              <a:rPr lang="en-US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phanom</a:t>
            </a:r>
            <a:r>
              <a:rPr lang="en-US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read </a:t>
            </a:r>
            <a:r>
              <a:rPr lang="en-US" sz="1800" i="1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nivou</a:t>
            </a:r>
            <a:r>
              <a:rPr lang="en-US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READ COMITTED</a:t>
            </a:r>
            <a:b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DCF74-0493-6602-EB35-1816EBF0B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09" y="961053"/>
            <a:ext cx="7997413" cy="56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73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0248-AEF2-8253-FC4F-96F0222A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70" y="204107"/>
            <a:ext cx="8805799" cy="508335"/>
          </a:xfrm>
        </p:spPr>
        <p:txBody>
          <a:bodyPr/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en-US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Primer </a:t>
            </a:r>
            <a:r>
              <a:rPr lang="en-US" sz="1800" i="1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pojave</a:t>
            </a:r>
            <a:r>
              <a:rPr lang="en-US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phanom</a:t>
            </a:r>
            <a:r>
              <a:rPr lang="en-US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read </a:t>
            </a:r>
            <a:r>
              <a:rPr lang="en-US" sz="1800" i="1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nivou</a:t>
            </a:r>
            <a:r>
              <a:rPr lang="en-US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REPEATABLE READ</a:t>
            </a:r>
            <a:br>
              <a:rPr lang="en-US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000" i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6AB6B-F377-1D22-6579-7D99030D1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861" y="643812"/>
            <a:ext cx="7408654" cy="60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0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D2EE5-96D8-6E1A-D782-39227924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060" y="2034165"/>
            <a:ext cx="6090590" cy="278967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sr-Latn-RS" sz="2400" dirty="0">
                <a:latin typeface="+mn-lt"/>
              </a:rPr>
              <a:t>Sadržaj prezentacije:</a:t>
            </a:r>
          </a:p>
          <a:p>
            <a:pPr lvl="1">
              <a:lnSpc>
                <a:spcPct val="150000"/>
              </a:lnSpc>
            </a:pPr>
            <a:r>
              <a:rPr lang="sr-Latn-RS" dirty="0">
                <a:latin typeface="+mn-lt"/>
              </a:rPr>
              <a:t>Transakcije i ACID svojstva</a:t>
            </a:r>
          </a:p>
          <a:p>
            <a:pPr lvl="1">
              <a:lnSpc>
                <a:spcPct val="150000"/>
              </a:lnSpc>
            </a:pPr>
            <a:r>
              <a:rPr lang="sr-Latn-RS" dirty="0">
                <a:latin typeface="+mn-lt"/>
              </a:rPr>
              <a:t>Transakcije kod MariaDB</a:t>
            </a:r>
          </a:p>
          <a:p>
            <a:pPr lvl="1">
              <a:lnSpc>
                <a:spcPct val="150000"/>
              </a:lnSpc>
            </a:pPr>
            <a:r>
              <a:rPr lang="sr-Latn-RS" dirty="0">
                <a:latin typeface="+mn-lt"/>
              </a:rPr>
              <a:t>Nivou izolacije transakcija</a:t>
            </a:r>
          </a:p>
          <a:p>
            <a:pPr lvl="1">
              <a:lnSpc>
                <a:spcPct val="150000"/>
              </a:lnSpc>
            </a:pPr>
            <a:r>
              <a:rPr lang="sr-Latn-RS" dirty="0">
                <a:latin typeface="+mn-lt"/>
              </a:rPr>
              <a:t>Mehanizmi eksplicitnog zaključavanja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8852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0248-AEF2-8253-FC4F-96F0222A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805799" cy="508335"/>
          </a:xfrm>
        </p:spPr>
        <p:txBody>
          <a:bodyPr/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en-US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Primer </a:t>
            </a:r>
            <a:r>
              <a:rPr lang="en-US" sz="1800" i="1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pojave</a:t>
            </a:r>
            <a:r>
              <a:rPr lang="en-US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phanom</a:t>
            </a:r>
            <a:r>
              <a:rPr lang="en-US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read </a:t>
            </a:r>
            <a:r>
              <a:rPr lang="en-US" sz="1800" i="1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nivou</a:t>
            </a:r>
            <a:r>
              <a:rPr lang="en-US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REPEATABLE READ</a:t>
            </a:r>
            <a:b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6AE26-3FED-0087-D0A7-3B9F57138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929" y="1390261"/>
            <a:ext cx="8022142" cy="484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12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130F-0E9F-8A92-FD41-2A05EC45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20199" cy="1400530"/>
          </a:xfrm>
        </p:spPr>
        <p:txBody>
          <a:bodyPr/>
          <a:lstStyle/>
          <a:p>
            <a:r>
              <a:rPr lang="en-US" sz="4000" kern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Mehanizmi</a:t>
            </a:r>
            <a:r>
              <a:rPr lang="en-US" sz="40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eksplicitnog</a:t>
            </a:r>
            <a:r>
              <a:rPr lang="en-US" sz="40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zaključavanja</a:t>
            </a:r>
            <a:br>
              <a:rPr lang="en-US" sz="40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B6370-60CD-8E40-9E4E-662A488BB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54156"/>
            <a:ext cx="8946541" cy="4651126"/>
          </a:xfrm>
        </p:spPr>
        <p:txBody>
          <a:bodyPr>
            <a:normAutofit/>
          </a:bodyPr>
          <a:lstStyle/>
          <a:p>
            <a:pPr algn="just">
              <a:lnSpc>
                <a:spcPct val="101000"/>
              </a:lnSpc>
              <a:spcAft>
                <a:spcPts val="800"/>
              </a:spcAft>
            </a:pP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Tipovi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zaključavanja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koje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podržava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MariaDB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 indent="-342900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Deljeno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isključivo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zaključavanje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(Shared and exclusive locks)</a:t>
            </a:r>
          </a:p>
          <a:p>
            <a:pPr lvl="1" indent="-342900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Namerno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zaključavanje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(Intentions locks)</a:t>
            </a:r>
          </a:p>
          <a:p>
            <a:pPr lvl="1" indent="-342900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Zaključavanje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zapisa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(Record locks)</a:t>
            </a:r>
          </a:p>
          <a:p>
            <a:pPr lvl="1" indent="-342900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Zaključavanje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praznina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(Gap locks)</a:t>
            </a:r>
          </a:p>
          <a:p>
            <a:pPr lvl="1" indent="-342900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Zaključavanje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sledećeg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ključa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(Next-Key locks)</a:t>
            </a:r>
          </a:p>
          <a:p>
            <a:pPr lvl="1" indent="-342900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Zaključavanja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namera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umetanja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(Insert intentions locks)</a:t>
            </a:r>
          </a:p>
          <a:p>
            <a:pPr lvl="1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AUTO-INC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zaključavanje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7219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F2E1-7DB6-AB34-9EF3-26667F21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Deljeno</a:t>
            </a:r>
            <a:r>
              <a:rPr lang="en-US" sz="4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4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isključivo</a:t>
            </a:r>
            <a:r>
              <a:rPr lang="en-US" sz="4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zaključavanje</a:t>
            </a:r>
            <a:br>
              <a:rPr lang="en-US" sz="4000" b="1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418A0-03BB-5BEB-EDC9-A30A69A54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/>
          </a:bodyPr>
          <a:lstStyle/>
          <a:p>
            <a:r>
              <a:rPr lang="en-US" sz="1800" dirty="0" err="1"/>
              <a:t>Dva</a:t>
            </a:r>
            <a:r>
              <a:rPr lang="en-US" sz="1800" dirty="0"/>
              <a:t> </a:t>
            </a:r>
            <a:r>
              <a:rPr lang="en-US" sz="1800" dirty="0" err="1"/>
              <a:t>mogu</a:t>
            </a:r>
            <a:r>
              <a:rPr lang="sr-Latn-RS" sz="1800" dirty="0"/>
              <a:t>ća zaključavanja na nivou reda:</a:t>
            </a:r>
          </a:p>
          <a:p>
            <a:pPr lvl="1"/>
            <a:r>
              <a:rPr lang="sr-Latn-RS" dirty="0"/>
              <a:t>Deljeno zaključavanje (S)</a:t>
            </a:r>
          </a:p>
          <a:p>
            <a:pPr lvl="1"/>
            <a:r>
              <a:rPr lang="sr-Latn-RS" dirty="0"/>
              <a:t>Isključivo zaključavanje (X)</a:t>
            </a:r>
          </a:p>
          <a:p>
            <a:pPr marL="457200" lvl="1" indent="0">
              <a:buNone/>
            </a:pPr>
            <a:endParaRPr lang="sr-Latn-RS" dirty="0"/>
          </a:p>
          <a:p>
            <a:r>
              <a:rPr lang="sr-Latn-RS" sz="1800" dirty="0"/>
              <a:t>Primer: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T1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drži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deljeno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(S)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zaključavanje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redu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</a:t>
            </a:r>
            <a:r>
              <a:rPr lang="sr-Latn-R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T2 zahteva S zaključavanje reda 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T1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drži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isključivo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sr-Latn-R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zaključavanje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redu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</a:t>
            </a:r>
            <a:r>
              <a:rPr lang="sr-Latn-R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T2 zahteva X zaključavanje reda 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61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F766-B4D0-FAE5-BAE0-80D5EC1D6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029734" cy="107750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Zaključavanje</a:t>
            </a:r>
            <a:r>
              <a:rPr lang="en-US" sz="4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zapisa</a:t>
            </a:r>
            <a:endParaRPr lang="sr-Latn-RS" sz="40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D9269-2C3E-86DD-0FC9-479FE3DE1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1911038"/>
            <a:ext cx="8958171" cy="449424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sr-Latn-RS" dirty="0"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aključavanje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indeksnog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zapisa</a:t>
            </a:r>
            <a:endParaRPr lang="sr-Latn-R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sr-Latn-RS" dirty="0">
                <a:cs typeface="Times New Roman" panose="02020603050405020304" pitchFamily="18" charset="0"/>
              </a:rPr>
              <a:t>Primer:</a:t>
            </a:r>
          </a:p>
          <a:p>
            <a:pPr lvl="2">
              <a:lnSpc>
                <a:spcPct val="150000"/>
              </a:lnSpc>
            </a:pPr>
            <a:r>
              <a:rPr lang="en-US" sz="1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SELECT c1 FROM t WHERE c1 = 10 FOR UPDATE</a:t>
            </a:r>
            <a:endParaRPr lang="sr-Latn-RS" sz="1800" b="1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126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A691-3F54-269D-656A-E8E007F1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Zaključavanje</a:t>
            </a:r>
            <a:r>
              <a:rPr lang="en-US" sz="4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praznine</a:t>
            </a:r>
            <a:br>
              <a:rPr lang="en-US" sz="4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AA220-5D30-83CB-FD53-704EC5C35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Zaključavanje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praznine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predstavlja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zaključavanje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razmaka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između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indeksnih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zapisa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ili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zaključavanje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praznine</a:t>
            </a:r>
            <a:r>
              <a:rPr lang="sr-Latn-R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sr-Latn-RS" dirty="0">
                <a:ea typeface="Calibri" panose="020F0502020204030204" pitchFamily="34" charset="0"/>
                <a:cs typeface="Times New Roman" panose="02020603050405020304" pitchFamily="18" charset="0"/>
              </a:rPr>
              <a:t>Primer 1:</a:t>
            </a:r>
            <a:endParaRPr lang="sr-Latn-R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SELECT c1 FROM t WHERE c1 BETWEEN 10 and 20 FOR UPDATE</a:t>
            </a:r>
            <a:endParaRPr lang="sr-Latn-R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sr-Latn-RS" dirty="0">
                <a:ea typeface="Calibri" panose="020F0502020204030204" pitchFamily="34" charset="0"/>
                <a:cs typeface="Times New Roman" panose="02020603050405020304" pitchFamily="18" charset="0"/>
              </a:rPr>
              <a:t>Primer 2:</a:t>
            </a:r>
          </a:p>
          <a:p>
            <a:pPr lvl="1">
              <a:lnSpc>
                <a:spcPct val="150000"/>
              </a:lnSpc>
            </a:pPr>
            <a:r>
              <a:rPr lang="en-US" sz="1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SELECT * FROM child WHERE id = 100;</a:t>
            </a:r>
            <a:endParaRPr lang="sr-Latn-RS" sz="1800" b="1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sr-Latn-RS" sz="1800" b="1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sr-Latn-RS" dirty="0">
                <a:ea typeface="Calibri" panose="020F0502020204030204" pitchFamily="34" charset="0"/>
                <a:cs typeface="Times New Roman" panose="02020603050405020304" pitchFamily="18" charset="0"/>
              </a:rPr>
              <a:t>Moguće je onemogućiti ovaj tip zaključavanja</a:t>
            </a:r>
          </a:p>
        </p:txBody>
      </p:sp>
    </p:spTree>
    <p:extLst>
      <p:ext uri="{BB962C8B-B14F-4D97-AF65-F5344CB8AC3E}">
        <p14:creationId xmlns:p14="http://schemas.microsoft.com/office/powerpoint/2010/main" val="2620110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F9C9-6B37-46DA-9A50-441CBC6D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Zaključavanje</a:t>
            </a:r>
            <a:r>
              <a:rPr lang="en-US" sz="4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sledećeg</a:t>
            </a:r>
            <a:r>
              <a:rPr lang="en-US" sz="4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ključa</a:t>
            </a:r>
            <a:r>
              <a:rPr lang="en-US" sz="4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81D9A-8126-E3BB-C15C-75220CBB4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55576"/>
            <a:ext cx="8946541" cy="510384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Zaključavanje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sledećeg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ključa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kombinacija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zaključavanja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zapisa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indeksnom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zapisu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zaključavanja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praznine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razmaku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pre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indeksnog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zapisa</a:t>
            </a:r>
            <a:r>
              <a:rPr lang="sr-Latn-R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sr-Latn-RS" sz="1800" dirty="0">
                <a:cs typeface="Times New Roman" panose="02020603050405020304" pitchFamily="18" charset="0"/>
              </a:rPr>
              <a:t>Primer:</a:t>
            </a:r>
          </a:p>
          <a:p>
            <a:pPr lvl="1">
              <a:lnSpc>
                <a:spcPct val="160000"/>
              </a:lnSpc>
            </a:pPr>
            <a:r>
              <a:rPr lang="sr-Latn-RS" dirty="0">
                <a:cs typeface="Times New Roman" panose="02020603050405020304" pitchFamily="18" charset="0"/>
              </a:rPr>
              <a:t>Imamo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indeks</a:t>
            </a:r>
            <a:r>
              <a:rPr lang="sr-Latn-R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čije su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vrednosti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10, 11, 13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r>
              <a:rPr lang="sr-Latn-R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lnSpc>
                <a:spcPct val="160000"/>
              </a:lnSpc>
              <a:spcAft>
                <a:spcPts val="800"/>
              </a:spcAft>
              <a:buNone/>
            </a:pPr>
            <a:r>
              <a:rPr lang="en-US" sz="1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(negative infinity, 10]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60000"/>
              </a:lnSpc>
              <a:spcAft>
                <a:spcPts val="800"/>
              </a:spcAft>
              <a:buNone/>
            </a:pPr>
            <a:r>
              <a:rPr lang="en-US" sz="1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(10, 11]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60000"/>
              </a:lnSpc>
              <a:spcAft>
                <a:spcPts val="800"/>
              </a:spcAft>
              <a:buNone/>
            </a:pPr>
            <a:r>
              <a:rPr lang="en-US" sz="1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(11, 13]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60000"/>
              </a:lnSpc>
              <a:spcAft>
                <a:spcPts val="800"/>
              </a:spcAft>
              <a:buNone/>
            </a:pPr>
            <a:r>
              <a:rPr lang="en-US" sz="1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(13, 20]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60000"/>
              </a:lnSpc>
              <a:spcAft>
                <a:spcPts val="800"/>
              </a:spcAft>
              <a:buNone/>
            </a:pPr>
            <a:r>
              <a:rPr lang="en-US" sz="1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(20, positive infinity)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35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BE2-F392-5397-073C-1FDBCFFA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24726"/>
            <a:ext cx="9404723" cy="1400530"/>
          </a:xfrm>
        </p:spPr>
        <p:txBody>
          <a:bodyPr/>
          <a:lstStyle/>
          <a:p>
            <a:r>
              <a:rPr lang="sr-Latn-RS" sz="4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Zaključavanja</a:t>
            </a:r>
            <a:r>
              <a:rPr lang="en-US" sz="4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namera</a:t>
            </a:r>
            <a:r>
              <a:rPr lang="en-US" sz="4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umetanja</a:t>
            </a:r>
            <a:br>
              <a:rPr lang="en-US" sz="4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28F4-43CB-F3B7-9E81-B7303AC38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r-Latn-RS" sz="1800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zaključavanja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praznina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prilikom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umetanja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reda</a:t>
            </a:r>
            <a:r>
              <a:rPr lang="sr-Latn-R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sr-Latn-RS" sz="1800" dirty="0">
                <a:cs typeface="Times New Roman" panose="02020603050405020304" pitchFamily="18" charset="0"/>
              </a:rPr>
              <a:t>Primer: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Pretpostavimo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postoje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indeksni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zapisi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vrednostima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7</a:t>
            </a:r>
            <a:r>
              <a:rPr lang="sr-Latn-R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Dve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transakcije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koje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pokušavaju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ubace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vrednosti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6</a:t>
            </a:r>
            <a:r>
              <a:rPr lang="sr-Latn-R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65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92DB-172E-317D-CFBE-00B601FA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609601"/>
            <a:ext cx="9404723" cy="1400530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  <a:br>
              <a:rPr lang="en-US" sz="4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9442A-0FD7-DAEC-06DF-243077E2C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r-Latn-RS" dirty="0"/>
              <a:t>Međusobno blokiranje transakcija.</a:t>
            </a:r>
          </a:p>
          <a:p>
            <a:pPr>
              <a:lnSpc>
                <a:spcPct val="150000"/>
              </a:lnSpc>
            </a:pPr>
            <a:r>
              <a:rPr lang="sr-Latn-RS" dirty="0"/>
              <a:t>Mehanizam za otkrivanje deadlock-a.</a:t>
            </a:r>
          </a:p>
          <a:p>
            <a:pPr>
              <a:lnSpc>
                <a:spcPct val="150000"/>
              </a:lnSpc>
            </a:pPr>
            <a:r>
              <a:rPr lang="sr-Latn-RS" dirty="0"/>
              <a:t>Loša strana korišćenja zaključavanja.</a:t>
            </a:r>
          </a:p>
          <a:p>
            <a:pPr>
              <a:lnSpc>
                <a:spcPct val="150000"/>
              </a:lnSpc>
            </a:pPr>
            <a:r>
              <a:rPr lang="sr-Latn-RS" dirty="0"/>
              <a:t>Primer:</a:t>
            </a:r>
          </a:p>
          <a:p>
            <a:pPr lvl="1">
              <a:lnSpc>
                <a:spcPct val="150000"/>
              </a:lnSpc>
            </a:pPr>
            <a:r>
              <a:rPr lang="en-US" sz="1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sr-Latn-R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 * FROM t1 WHERE b = 1</a:t>
            </a:r>
            <a:r>
              <a:rPr lang="en-US" sz="1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FOR UPDATE</a:t>
            </a:r>
            <a:r>
              <a:rPr lang="sr-Latn-RS" sz="1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602694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7F2070-BB70-28E2-CAF3-C60195DAF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779" y="586648"/>
            <a:ext cx="8711233" cy="582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07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DA3F34-AC3A-73A9-A5D8-A8ED06C37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315" y="746449"/>
            <a:ext cx="9208455" cy="566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5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3687-CC77-778D-059C-3369B275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/>
              <a:t>Transakcije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FE4E-40C5-9DB5-836E-51F5B731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54667"/>
            <a:ext cx="8946541" cy="533153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Jedan</a:t>
            </a:r>
            <a:r>
              <a:rPr lang="en-US" dirty="0"/>
              <a:t> od </a:t>
            </a:r>
            <a:r>
              <a:rPr lang="en-US" dirty="0" err="1"/>
              <a:t>ključnih</a:t>
            </a:r>
            <a:r>
              <a:rPr lang="en-US" dirty="0"/>
              <a:t> </a:t>
            </a:r>
            <a:r>
              <a:rPr lang="en-US" dirty="0" err="1"/>
              <a:t>koncepata</a:t>
            </a:r>
            <a:r>
              <a:rPr lang="en-US" dirty="0"/>
              <a:t> u </a:t>
            </a:r>
            <a:r>
              <a:rPr lang="en-US" dirty="0" err="1"/>
              <a:t>sistemima</a:t>
            </a:r>
            <a:r>
              <a:rPr lang="en-US" dirty="0"/>
              <a:t> za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bazama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Logička</a:t>
            </a:r>
            <a:r>
              <a:rPr lang="en-US" dirty="0"/>
              <a:t> </a:t>
            </a:r>
            <a:r>
              <a:rPr lang="en-US" dirty="0" err="1"/>
              <a:t>jedinica</a:t>
            </a:r>
            <a:r>
              <a:rPr lang="en-US" dirty="0"/>
              <a:t> </a:t>
            </a:r>
            <a:r>
              <a:rPr lang="en-US" dirty="0" err="1"/>
              <a:t>obrade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operacija</a:t>
            </a:r>
            <a:r>
              <a:rPr lang="en-US" dirty="0"/>
              <a:t> </a:t>
            </a:r>
            <a:r>
              <a:rPr lang="en-US" dirty="0" err="1"/>
              <a:t>izvedenih</a:t>
            </a:r>
            <a:r>
              <a:rPr lang="en-US" dirty="0"/>
              <a:t> u </a:t>
            </a:r>
            <a:r>
              <a:rPr lang="en-US" dirty="0" err="1"/>
              <a:t>nizu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sekvenca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Relacione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obezbeđuju</a:t>
            </a:r>
            <a:r>
              <a:rPr lang="en-US" dirty="0"/>
              <a:t> </a:t>
            </a:r>
            <a:r>
              <a:rPr lang="en-US" dirty="0" err="1"/>
              <a:t>mehanizme</a:t>
            </a:r>
            <a:r>
              <a:rPr lang="en-US" dirty="0"/>
              <a:t> za </a:t>
            </a:r>
            <a:r>
              <a:rPr lang="en-US" dirty="0" err="1"/>
              <a:t>zaključavanje</a:t>
            </a:r>
            <a:r>
              <a:rPr lang="en-US" dirty="0"/>
              <a:t> (locking</a:t>
            </a:r>
            <a:r>
              <a:rPr lang="sr-Latn-RS" dirty="0"/>
              <a:t> </a:t>
            </a:r>
            <a:r>
              <a:rPr lang="en-US" dirty="0"/>
              <a:t>mechanism)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osigurale</a:t>
            </a:r>
            <a:r>
              <a:rPr lang="en-US" dirty="0"/>
              <a:t> </a:t>
            </a:r>
            <a:r>
              <a:rPr lang="en-US" dirty="0" err="1"/>
              <a:t>integritet</a:t>
            </a:r>
            <a:r>
              <a:rPr lang="en-US" dirty="0"/>
              <a:t> </a:t>
            </a:r>
            <a:r>
              <a:rPr lang="en-US" dirty="0" err="1"/>
              <a:t>transakcije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od </a:t>
            </a:r>
            <a:r>
              <a:rPr lang="en-US" dirty="0" err="1"/>
              <a:t>operacija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deo </a:t>
            </a:r>
            <a:r>
              <a:rPr lang="en-US" dirty="0" err="1"/>
              <a:t>transkacije</a:t>
            </a:r>
            <a:r>
              <a:rPr lang="en-US" dirty="0"/>
              <a:t> </a:t>
            </a:r>
            <a:r>
              <a:rPr lang="en-US" dirty="0" err="1"/>
              <a:t>vrati</a:t>
            </a:r>
            <a:r>
              <a:rPr lang="en-US" dirty="0"/>
              <a:t> </a:t>
            </a:r>
            <a:r>
              <a:rPr lang="en-US" dirty="0" err="1"/>
              <a:t>grešku</a:t>
            </a:r>
            <a:r>
              <a:rPr lang="en-US" dirty="0"/>
              <a:t>, </a:t>
            </a:r>
            <a:r>
              <a:rPr lang="en-US" dirty="0" err="1"/>
              <a:t>celokupne</a:t>
            </a:r>
            <a:r>
              <a:rPr lang="sr-Latn-RS" dirty="0"/>
              <a:t> </a:t>
            </a:r>
            <a:r>
              <a:rPr lang="en-US" dirty="0" err="1"/>
              <a:t>modifikacije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deo </a:t>
            </a:r>
            <a:r>
              <a:rPr lang="en-US" dirty="0" err="1"/>
              <a:t>transakcije</a:t>
            </a:r>
            <a:r>
              <a:rPr lang="en-US" dirty="0"/>
              <a:t> se </a:t>
            </a:r>
            <a:r>
              <a:rPr lang="en-US" dirty="0" err="1"/>
              <a:t>ponište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Ako</a:t>
            </a:r>
            <a:r>
              <a:rPr lang="en-US" dirty="0"/>
              <a:t> se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operacije</a:t>
            </a:r>
            <a:r>
              <a:rPr lang="en-US" dirty="0"/>
              <a:t> </a:t>
            </a:r>
            <a:r>
              <a:rPr lang="en-US" dirty="0" err="1"/>
              <a:t>uspešno</a:t>
            </a:r>
            <a:r>
              <a:rPr lang="en-US" dirty="0"/>
              <a:t> </a:t>
            </a:r>
            <a:r>
              <a:rPr lang="en-US" dirty="0" err="1"/>
              <a:t>završe</a:t>
            </a:r>
            <a:r>
              <a:rPr lang="en-US" dirty="0"/>
              <a:t>, </a:t>
            </a:r>
            <a:r>
              <a:rPr lang="en-US" dirty="0" err="1"/>
              <a:t>promene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se </a:t>
            </a:r>
            <a:r>
              <a:rPr lang="en-US" dirty="0" err="1"/>
              <a:t>primeniti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sr-Latn-RS" dirty="0"/>
              <a:t> </a:t>
            </a:r>
            <a:r>
              <a:rPr lang="en-US" dirty="0" err="1"/>
              <a:t>postaće</a:t>
            </a:r>
            <a:r>
              <a:rPr lang="en-US" dirty="0"/>
              <a:t> </a:t>
            </a:r>
            <a:r>
              <a:rPr lang="en-US" dirty="0" err="1"/>
              <a:t>trajne</a:t>
            </a:r>
            <a:r>
              <a:rPr lang="en-US" dirty="0"/>
              <a:t> u </a:t>
            </a:r>
            <a:r>
              <a:rPr lang="en-US" dirty="0" err="1"/>
              <a:t>bazi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4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6F6462-9EEC-4090-564D-112356D60F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52" y="440455"/>
            <a:ext cx="7878546" cy="5977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1183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CB12D-4EAE-402A-7C96-1BBE9BB2D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944" y="2584671"/>
            <a:ext cx="8703161" cy="1688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7200" dirty="0"/>
              <a:t>Hvala na pažnji!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2956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6C56-29C4-25D2-15C9-AEFB0062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TRANSAKCIJE I ACID SVOJSTVA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19DF-2515-A01A-FCDD-D62D9ECC8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29742"/>
            <a:ext cx="8946541" cy="54351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 err="1"/>
              <a:t>Sistem</a:t>
            </a:r>
            <a:r>
              <a:rPr lang="en-US" dirty="0"/>
              <a:t> za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bazama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mora da </a:t>
            </a:r>
            <a:r>
              <a:rPr lang="en-US" dirty="0" err="1"/>
              <a:t>obezbedi</a:t>
            </a:r>
            <a:r>
              <a:rPr lang="en-US" dirty="0"/>
              <a:t> da </a:t>
            </a:r>
            <a:r>
              <a:rPr lang="en-US" dirty="0" err="1"/>
              <a:t>operacije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sr-Latn-RS" dirty="0"/>
              <a:t> </a:t>
            </a:r>
            <a:r>
              <a:rPr lang="en-US" dirty="0" err="1"/>
              <a:t>atomične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da </a:t>
            </a:r>
            <a:r>
              <a:rPr lang="en-US" dirty="0" err="1"/>
              <a:t>obezbedi</a:t>
            </a:r>
            <a:r>
              <a:rPr lang="en-US" dirty="0"/>
              <a:t> </a:t>
            </a:r>
            <a:r>
              <a:rPr lang="en-US" dirty="0" err="1"/>
              <a:t>konzistentost</a:t>
            </a:r>
            <a:r>
              <a:rPr lang="en-US" dirty="0"/>
              <a:t>, </a:t>
            </a:r>
            <a:r>
              <a:rPr lang="en-US" dirty="0" err="1"/>
              <a:t>izolaciju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trajnost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b="1" i="1" dirty="0"/>
              <a:t>A</a:t>
            </a:r>
            <a:r>
              <a:rPr lang="en-US" i="1" dirty="0"/>
              <a:t>tomicity</a:t>
            </a:r>
            <a:r>
              <a:rPr lang="en-US" dirty="0"/>
              <a:t> - </a:t>
            </a:r>
            <a:r>
              <a:rPr lang="en-US" sz="1900" dirty="0" err="1"/>
              <a:t>transakcija</a:t>
            </a:r>
            <a:r>
              <a:rPr lang="en-US" sz="1900" dirty="0"/>
              <a:t> je </a:t>
            </a:r>
            <a:r>
              <a:rPr lang="en-US" sz="1900" dirty="0" err="1"/>
              <a:t>logička</a:t>
            </a:r>
            <a:r>
              <a:rPr lang="en-US" sz="1900" dirty="0"/>
              <a:t> </a:t>
            </a:r>
            <a:r>
              <a:rPr lang="en-US" sz="1900" dirty="0" err="1"/>
              <a:t>izvršna</a:t>
            </a:r>
            <a:r>
              <a:rPr lang="en-US" sz="1900" dirty="0"/>
              <a:t> </a:t>
            </a:r>
            <a:r>
              <a:rPr lang="en-US" sz="1900" dirty="0" err="1"/>
              <a:t>jedinica</a:t>
            </a:r>
            <a:r>
              <a:rPr lang="en-US" sz="1900" dirty="0"/>
              <a:t> </a:t>
            </a:r>
            <a:r>
              <a:rPr lang="en-US" sz="1900" dirty="0" err="1"/>
              <a:t>i</a:t>
            </a:r>
            <a:r>
              <a:rPr lang="en-US" sz="1900" dirty="0"/>
              <a:t> </a:t>
            </a:r>
            <a:r>
              <a:rPr lang="en-US" sz="1900" dirty="0" err="1"/>
              <a:t>nedeljiva</a:t>
            </a:r>
            <a:r>
              <a:rPr lang="en-US" sz="1900" dirty="0"/>
              <a:t> je, </a:t>
            </a:r>
            <a:r>
              <a:rPr lang="en-US" sz="1900" dirty="0" err="1"/>
              <a:t>što</a:t>
            </a:r>
            <a:r>
              <a:rPr lang="en-US" sz="1900" dirty="0"/>
              <a:t> </a:t>
            </a:r>
            <a:r>
              <a:rPr lang="en-US" sz="1900" dirty="0" err="1"/>
              <a:t>znači</a:t>
            </a:r>
            <a:r>
              <a:rPr lang="en-US" sz="1900" dirty="0"/>
              <a:t> </a:t>
            </a:r>
            <a:r>
              <a:rPr lang="en-US" sz="1900" dirty="0" err="1"/>
              <a:t>sve</a:t>
            </a:r>
            <a:r>
              <a:rPr lang="sr-Latn-RS" sz="1900" dirty="0"/>
              <a:t> </a:t>
            </a:r>
            <a:r>
              <a:rPr lang="en-US" sz="1900" dirty="0" err="1"/>
              <a:t>ili</a:t>
            </a:r>
            <a:r>
              <a:rPr lang="en-US" sz="1900" dirty="0"/>
              <a:t> </a:t>
            </a:r>
            <a:r>
              <a:rPr lang="en-US" sz="1900" dirty="0" err="1"/>
              <a:t>ništa</a:t>
            </a:r>
            <a:endParaRPr lang="en-US" sz="1900" dirty="0"/>
          </a:p>
          <a:p>
            <a:pPr>
              <a:lnSpc>
                <a:spcPct val="160000"/>
              </a:lnSpc>
            </a:pPr>
            <a:r>
              <a:rPr lang="en-US" b="1" i="1" dirty="0"/>
              <a:t>D</a:t>
            </a:r>
            <a:r>
              <a:rPr lang="en-US" i="1" dirty="0"/>
              <a:t>urability</a:t>
            </a:r>
            <a:r>
              <a:rPr lang="en-US" dirty="0"/>
              <a:t> - </a:t>
            </a:r>
            <a:r>
              <a:rPr lang="en-US" sz="1900" dirty="0" err="1"/>
              <a:t>nakon</a:t>
            </a:r>
            <a:r>
              <a:rPr lang="en-US" sz="1900" dirty="0"/>
              <a:t> </a:t>
            </a:r>
            <a:r>
              <a:rPr lang="en-US" sz="1900" dirty="0" err="1"/>
              <a:t>što</a:t>
            </a:r>
            <a:r>
              <a:rPr lang="en-US" sz="1900" dirty="0"/>
              <a:t> se </a:t>
            </a:r>
            <a:r>
              <a:rPr lang="en-US" sz="1900" dirty="0" err="1"/>
              <a:t>transakcija</a:t>
            </a:r>
            <a:r>
              <a:rPr lang="en-US" sz="1900" dirty="0"/>
              <a:t> </a:t>
            </a:r>
            <a:r>
              <a:rPr lang="en-US" sz="1900" dirty="0" err="1"/>
              <a:t>uspešno</a:t>
            </a:r>
            <a:r>
              <a:rPr lang="en-US" sz="1900" dirty="0"/>
              <a:t> </a:t>
            </a:r>
            <a:r>
              <a:rPr lang="en-US" sz="1900" dirty="0" err="1"/>
              <a:t>izvrši</a:t>
            </a:r>
            <a:r>
              <a:rPr lang="en-US" sz="1900" dirty="0"/>
              <a:t>, </a:t>
            </a:r>
            <a:r>
              <a:rPr lang="en-US" sz="1900" dirty="0" err="1"/>
              <a:t>efekat</a:t>
            </a:r>
            <a:r>
              <a:rPr lang="en-US" sz="1900" dirty="0"/>
              <a:t> </a:t>
            </a:r>
            <a:r>
              <a:rPr lang="en-US" sz="1900" dirty="0" err="1"/>
              <a:t>transakcije</a:t>
            </a:r>
            <a:r>
              <a:rPr lang="en-US" sz="1900" dirty="0"/>
              <a:t> mora</a:t>
            </a:r>
            <a:r>
              <a:rPr lang="sr-Latn-RS" sz="1900" dirty="0"/>
              <a:t> </a:t>
            </a:r>
            <a:r>
              <a:rPr lang="en-US" sz="1900" dirty="0"/>
              <a:t>se </a:t>
            </a:r>
            <a:r>
              <a:rPr lang="en-US" sz="1900" dirty="0" err="1"/>
              <a:t>održati</a:t>
            </a:r>
            <a:r>
              <a:rPr lang="en-US" sz="1900" dirty="0"/>
              <a:t> </a:t>
            </a:r>
            <a:r>
              <a:rPr lang="en-US" sz="1900" dirty="0" err="1"/>
              <a:t>čak</a:t>
            </a:r>
            <a:r>
              <a:rPr lang="en-US" sz="1900" dirty="0"/>
              <a:t> </a:t>
            </a:r>
            <a:r>
              <a:rPr lang="en-US" sz="1900" dirty="0" err="1"/>
              <a:t>i</a:t>
            </a:r>
            <a:r>
              <a:rPr lang="en-US" sz="1900" dirty="0"/>
              <a:t> u </a:t>
            </a:r>
            <a:r>
              <a:rPr lang="en-US" sz="1900" dirty="0" err="1"/>
              <a:t>slučaju</a:t>
            </a:r>
            <a:r>
              <a:rPr lang="en-US" sz="1900" dirty="0"/>
              <a:t> </a:t>
            </a:r>
            <a:r>
              <a:rPr lang="en-US" sz="1900" dirty="0" err="1"/>
              <a:t>hardverskih</a:t>
            </a:r>
            <a:r>
              <a:rPr lang="en-US" sz="1900" dirty="0"/>
              <a:t> </a:t>
            </a:r>
            <a:r>
              <a:rPr lang="en-US" sz="1900" dirty="0" err="1"/>
              <a:t>grešaka</a:t>
            </a:r>
            <a:r>
              <a:rPr lang="en-US" sz="1900" dirty="0"/>
              <a:t> </a:t>
            </a:r>
            <a:r>
              <a:rPr lang="en-US" sz="1900" dirty="0" err="1"/>
              <a:t>sistema</a:t>
            </a:r>
            <a:r>
              <a:rPr lang="en-US" sz="1900" dirty="0"/>
              <a:t> (pada </a:t>
            </a:r>
            <a:r>
              <a:rPr lang="en-US" sz="1900" dirty="0" err="1"/>
              <a:t>sistema</a:t>
            </a:r>
            <a:r>
              <a:rPr lang="en-US" sz="1900" dirty="0"/>
              <a:t>).</a:t>
            </a:r>
          </a:p>
          <a:p>
            <a:pPr>
              <a:lnSpc>
                <a:spcPct val="160000"/>
              </a:lnSpc>
            </a:pPr>
            <a:r>
              <a:rPr lang="en-US" b="1" i="1" dirty="0"/>
              <a:t>I</a:t>
            </a:r>
            <a:r>
              <a:rPr lang="en-US" i="1" dirty="0"/>
              <a:t>solation</a:t>
            </a:r>
            <a:r>
              <a:rPr lang="en-US" dirty="0"/>
              <a:t> - </a:t>
            </a:r>
            <a:r>
              <a:rPr lang="en-US" sz="1900" dirty="0" err="1"/>
              <a:t>svaka</a:t>
            </a:r>
            <a:r>
              <a:rPr lang="en-US" sz="1900" dirty="0"/>
              <a:t> </a:t>
            </a:r>
            <a:r>
              <a:rPr lang="en-US" sz="1900" dirty="0" err="1"/>
              <a:t>transakcija</a:t>
            </a:r>
            <a:r>
              <a:rPr lang="en-US" sz="1900" dirty="0"/>
              <a:t> </a:t>
            </a:r>
            <a:r>
              <a:rPr lang="en-US" sz="1900" dirty="0" err="1"/>
              <a:t>treba</a:t>
            </a:r>
            <a:r>
              <a:rPr lang="en-US" sz="1900" dirty="0"/>
              <a:t> da se </a:t>
            </a:r>
            <a:r>
              <a:rPr lang="en-US" sz="1900" dirty="0" err="1"/>
              <a:t>izvrši</a:t>
            </a:r>
            <a:r>
              <a:rPr lang="en-US" sz="1900" dirty="0"/>
              <a:t> bez </a:t>
            </a:r>
            <a:r>
              <a:rPr lang="en-US" sz="1900" dirty="0" err="1"/>
              <a:t>ometanja</a:t>
            </a:r>
            <a:r>
              <a:rPr lang="en-US" sz="1900" dirty="0"/>
              <a:t> </a:t>
            </a:r>
            <a:r>
              <a:rPr lang="en-US" sz="1900" dirty="0" err="1"/>
              <a:t>istovremeno</a:t>
            </a:r>
            <a:r>
              <a:rPr lang="sr-Latn-RS" sz="1900" dirty="0"/>
              <a:t> </a:t>
            </a:r>
            <a:r>
              <a:rPr lang="en-US" sz="1900" dirty="0" err="1"/>
              <a:t>izvršenih</a:t>
            </a:r>
            <a:r>
              <a:rPr lang="en-US" sz="1900" dirty="0"/>
              <a:t> </a:t>
            </a:r>
            <a:r>
              <a:rPr lang="en-US" sz="1900" dirty="0" err="1"/>
              <a:t>transakcija</a:t>
            </a:r>
            <a:endParaRPr lang="en-US" sz="1900" dirty="0"/>
          </a:p>
          <a:p>
            <a:pPr>
              <a:lnSpc>
                <a:spcPct val="160000"/>
              </a:lnSpc>
            </a:pPr>
            <a:r>
              <a:rPr lang="en-US" b="1" i="1" dirty="0"/>
              <a:t>C</a:t>
            </a:r>
            <a:r>
              <a:rPr lang="en-US" i="1" dirty="0"/>
              <a:t>onsistency</a:t>
            </a:r>
            <a:r>
              <a:rPr lang="en-US" dirty="0"/>
              <a:t> - </a:t>
            </a:r>
            <a:r>
              <a:rPr lang="en-US" sz="1900" dirty="0" err="1"/>
              <a:t>konzistentnost</a:t>
            </a:r>
            <a:r>
              <a:rPr lang="en-US" sz="1900" dirty="0"/>
              <a:t> </a:t>
            </a:r>
            <a:r>
              <a:rPr lang="en-US" sz="1900" dirty="0" err="1"/>
              <a:t>nije</a:t>
            </a:r>
            <a:r>
              <a:rPr lang="en-US" sz="1900" dirty="0"/>
              <a:t> </a:t>
            </a:r>
            <a:r>
              <a:rPr lang="en-US" sz="1900" dirty="0" err="1"/>
              <a:t>svojstvo</a:t>
            </a:r>
            <a:r>
              <a:rPr lang="en-US" sz="1900" dirty="0"/>
              <a:t> same </a:t>
            </a:r>
            <a:r>
              <a:rPr lang="en-US" sz="1900" dirty="0" err="1"/>
              <a:t>transakcije</a:t>
            </a:r>
            <a:r>
              <a:rPr lang="en-US" sz="1900" dirty="0"/>
              <a:t>, </a:t>
            </a:r>
            <a:r>
              <a:rPr lang="en-US" sz="1900" dirty="0" err="1"/>
              <a:t>vec</a:t>
            </a:r>
            <a:r>
              <a:rPr lang="en-US" sz="1900" dirty="0"/>
              <a:t>́ je </a:t>
            </a:r>
            <a:r>
              <a:rPr lang="en-US" sz="1900" dirty="0" err="1"/>
              <a:t>poželjan</a:t>
            </a:r>
            <a:r>
              <a:rPr lang="sr-Latn-RS" sz="1900" dirty="0"/>
              <a:t> </a:t>
            </a:r>
            <a:r>
              <a:rPr lang="en-US" sz="1900" dirty="0" err="1"/>
              <a:t>efekat</a:t>
            </a:r>
            <a:r>
              <a:rPr lang="en-US" sz="1900" dirty="0"/>
              <a:t> </a:t>
            </a:r>
            <a:r>
              <a:rPr lang="en-US" sz="1900" dirty="0" err="1"/>
              <a:t>izolacije</a:t>
            </a:r>
            <a:r>
              <a:rPr lang="en-US" sz="1900" dirty="0"/>
              <a:t> </a:t>
            </a:r>
            <a:r>
              <a:rPr lang="en-US" sz="1900" dirty="0" err="1"/>
              <a:t>i</a:t>
            </a:r>
            <a:r>
              <a:rPr lang="en-US" sz="1900" dirty="0"/>
              <a:t> </a:t>
            </a:r>
            <a:r>
              <a:rPr lang="en-US" sz="1900" dirty="0" err="1"/>
              <a:t>atomičnosti</a:t>
            </a:r>
            <a:r>
              <a:rPr lang="en-US" sz="1900" dirty="0"/>
              <a:t> </a:t>
            </a:r>
            <a:r>
              <a:rPr lang="en-US" sz="1900" dirty="0" err="1"/>
              <a:t>transakcije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1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5B02-91C2-794B-57FB-B48146F2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30" y="338666"/>
            <a:ext cx="9404723" cy="1400530"/>
          </a:xfrm>
        </p:spPr>
        <p:txBody>
          <a:bodyPr/>
          <a:lstStyle/>
          <a:p>
            <a:r>
              <a:rPr lang="sr-Latn-RS" sz="4000" dirty="0"/>
              <a:t>Transakcije kod MariaDB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50087-4172-E30B-BB60-34B06E6D8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247" y="1134533"/>
            <a:ext cx="9031287" cy="53848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sr-Latn-R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MariaDB sama po sebi ne podržava transakcije, ali ima omogućenu podršku preko podsistema: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InnoDB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TokuDB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SPIDER</a:t>
            </a:r>
            <a:r>
              <a:rPr lang="sr-Latn-R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sr-Latn-RS" sz="1600" dirty="0">
                <a:cs typeface="Times New Roman" panose="02020603050405020304" pitchFamily="18" charset="0"/>
              </a:rPr>
              <a:t>Osnovne komande za rad sa transakcijama: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Za </a:t>
            </a:r>
            <a:r>
              <a:rPr lang="en-US" sz="1400" dirty="0" err="1"/>
              <a:t>eksplicitno</a:t>
            </a:r>
            <a:r>
              <a:rPr lang="en-US" sz="1400" dirty="0"/>
              <a:t> </a:t>
            </a:r>
            <a:r>
              <a:rPr lang="en-US" sz="1400" dirty="0" err="1"/>
              <a:t>zadavanje</a:t>
            </a:r>
            <a:r>
              <a:rPr lang="en-US" sz="1400" dirty="0"/>
              <a:t> </a:t>
            </a:r>
            <a:r>
              <a:rPr lang="en-US" sz="1400" dirty="0" err="1"/>
              <a:t>početka</a:t>
            </a:r>
            <a:r>
              <a:rPr lang="en-US" sz="1400" dirty="0"/>
              <a:t> </a:t>
            </a:r>
            <a:r>
              <a:rPr lang="en-US" sz="1400" dirty="0" err="1"/>
              <a:t>transakcije</a:t>
            </a:r>
            <a:r>
              <a:rPr lang="sr-Latn-RS" sz="1400" dirty="0"/>
              <a:t> </a:t>
            </a:r>
            <a:r>
              <a:rPr lang="en-US" sz="1400" dirty="0" err="1"/>
              <a:t>koristi</a:t>
            </a:r>
            <a:r>
              <a:rPr lang="en-US" sz="1400" dirty="0"/>
              <a:t> se </a:t>
            </a:r>
            <a:r>
              <a:rPr lang="en-US" sz="1400" dirty="0" err="1"/>
              <a:t>komanda</a:t>
            </a:r>
            <a:r>
              <a:rPr lang="en-US" sz="1400" dirty="0"/>
              <a:t> </a:t>
            </a:r>
            <a:r>
              <a:rPr lang="en-US" sz="1400" b="1" i="1" dirty="0">
                <a:effectLst/>
                <a:ea typeface="Times New Roman" panose="02020603050405020304" pitchFamily="18" charset="0"/>
              </a:rPr>
              <a:t>START TRANSACTION</a:t>
            </a:r>
            <a:endParaRPr lang="en-US" sz="1400" b="1" i="1" dirty="0"/>
          </a:p>
          <a:p>
            <a:pPr lvl="1">
              <a:lnSpc>
                <a:spcPct val="150000"/>
              </a:lnSpc>
            </a:pPr>
            <a:r>
              <a:rPr lang="en-US" sz="1400" dirty="0" err="1"/>
              <a:t>Transakcija</a:t>
            </a:r>
            <a:r>
              <a:rPr lang="en-US" sz="1400" dirty="0"/>
              <a:t> se </a:t>
            </a:r>
            <a:r>
              <a:rPr lang="en-US" sz="1400" dirty="0" err="1"/>
              <a:t>potvrđuje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b="1" i="1" dirty="0"/>
              <a:t>COMMIT</a:t>
            </a:r>
            <a:r>
              <a:rPr lang="en-US" sz="1400" dirty="0"/>
              <a:t>, </a:t>
            </a:r>
            <a:r>
              <a:rPr lang="en-US" sz="1400" dirty="0" err="1"/>
              <a:t>ili</a:t>
            </a:r>
            <a:r>
              <a:rPr lang="en-US" sz="1400" dirty="0"/>
              <a:t> </a:t>
            </a:r>
            <a:r>
              <a:rPr lang="en-US" sz="1400" dirty="0" err="1"/>
              <a:t>poništava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b="1" i="1" dirty="0"/>
              <a:t>ROLLBACK</a:t>
            </a:r>
            <a:endParaRPr lang="sr-Latn-RS" sz="1400" b="1" i="1" dirty="0"/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sz="1200" b="1" i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START TRANSACTION;</a:t>
            </a:r>
            <a:endParaRPr lang="sr-Latn-RS" sz="1200" b="1" i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sz="1200" b="1" i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&lt;one or more statements&gt;</a:t>
            </a:r>
            <a:endParaRPr lang="sr-Latn-RS" sz="1200" b="1" i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sz="1200" b="1" i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COMMIT;</a:t>
            </a:r>
            <a:endParaRPr lang="en-US" sz="1200" b="1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600" b="1" i="1" dirty="0"/>
              <a:t>SAVEPOINT</a:t>
            </a:r>
            <a:r>
              <a:rPr lang="en-US" sz="1600" dirty="0"/>
              <a:t> </a:t>
            </a:r>
            <a:r>
              <a:rPr lang="en-US" sz="1600" dirty="0" err="1"/>
              <a:t>naredba</a:t>
            </a:r>
            <a:r>
              <a:rPr lang="en-US" sz="1600" dirty="0"/>
              <a:t> </a:t>
            </a:r>
            <a:r>
              <a:rPr lang="en-US" sz="1600" dirty="0" err="1"/>
              <a:t>kreira</a:t>
            </a:r>
            <a:r>
              <a:rPr lang="en-US" sz="1600" dirty="0"/>
              <a:t> </a:t>
            </a:r>
            <a:r>
              <a:rPr lang="en-US" sz="1600" dirty="0" err="1"/>
              <a:t>tačke</a:t>
            </a:r>
            <a:r>
              <a:rPr lang="en-US" sz="1600" dirty="0"/>
              <a:t> </a:t>
            </a:r>
            <a:r>
              <a:rPr lang="en-US" sz="1600" dirty="0" err="1"/>
              <a:t>unutar</a:t>
            </a:r>
            <a:r>
              <a:rPr lang="en-US" sz="1600" dirty="0"/>
              <a:t> </a:t>
            </a:r>
            <a:r>
              <a:rPr lang="en-US" sz="1600" dirty="0" err="1"/>
              <a:t>grupa</a:t>
            </a:r>
            <a:r>
              <a:rPr lang="en-US" sz="1600" dirty="0"/>
              <a:t> </a:t>
            </a:r>
            <a:r>
              <a:rPr lang="en-US" sz="1600" dirty="0" err="1"/>
              <a:t>transakcija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koje</a:t>
            </a:r>
            <a:r>
              <a:rPr lang="en-US" sz="1600" dirty="0"/>
              <a:t> se </a:t>
            </a:r>
            <a:r>
              <a:rPr lang="en-US" sz="1600" dirty="0" err="1"/>
              <a:t>može</a:t>
            </a:r>
            <a:r>
              <a:rPr lang="sr-Latn-RS" sz="1600" dirty="0"/>
              <a:t> </a:t>
            </a:r>
            <a:r>
              <a:rPr lang="en-US" sz="1600" dirty="0" err="1"/>
              <a:t>vratiti</a:t>
            </a:r>
            <a:r>
              <a:rPr lang="en-US" sz="1600" dirty="0"/>
              <a:t> </a:t>
            </a:r>
            <a:r>
              <a:rPr lang="en-US" sz="1400" dirty="0" err="1"/>
              <a:t>pomoću</a:t>
            </a:r>
            <a:r>
              <a:rPr lang="en-US" sz="1400" dirty="0"/>
              <a:t> </a:t>
            </a:r>
            <a:r>
              <a:rPr lang="en-US" sz="1400" b="1" dirty="0"/>
              <a:t>ROLLBACK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200" b="1" i="1" dirty="0"/>
              <a:t>SAVEPOINT SAVEPOINT_NAME;</a:t>
            </a:r>
            <a:endParaRPr lang="sr-Latn-RS" sz="1200" b="1" i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200" b="1" i="1" dirty="0"/>
              <a:t>...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200" b="1" i="1" dirty="0"/>
              <a:t>ROLLBACK TO SAVEPOINT_NAME;</a:t>
            </a:r>
          </a:p>
        </p:txBody>
      </p:sp>
    </p:spTree>
    <p:extLst>
      <p:ext uri="{BB962C8B-B14F-4D97-AF65-F5344CB8AC3E}">
        <p14:creationId xmlns:p14="http://schemas.microsoft.com/office/powerpoint/2010/main" val="38554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9193-94C9-A794-0692-E367B8FC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>
                <a:cs typeface="Times New Roman" panose="02020603050405020304" pitchFamily="18" charset="0"/>
              </a:rPr>
              <a:t>Osnovne komande za rad sa transakcijama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2A8F6-AC75-D1CF-1731-53CE91AC4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09801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effectLst/>
                <a:ea typeface="Times New Roman" panose="02020603050405020304" pitchFamily="18" charset="0"/>
              </a:rPr>
              <a:t>Naredba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b="1" i="1" dirty="0">
                <a:effectLst/>
                <a:ea typeface="Times New Roman" panose="02020603050405020304" pitchFamily="18" charset="0"/>
              </a:rPr>
              <a:t>COMMIT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snima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sve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promene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trenutne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transakcije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u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bazu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podataka</a:t>
            </a:r>
            <a:r>
              <a:rPr lang="sr-Latn-RS" sz="1600" dirty="0">
                <a:effectLst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sr-Latn-RS" sz="1600" dirty="0"/>
              <a:t>Primer </a:t>
            </a:r>
            <a:r>
              <a:rPr lang="sr-Latn-RS" sz="1600" b="1" i="1" dirty="0"/>
              <a:t>SELECT</a:t>
            </a:r>
            <a:r>
              <a:rPr lang="sr-Latn-RS" sz="1600" dirty="0"/>
              <a:t> naredbe unutar i van transakcije, pre i nakon izvršenja </a:t>
            </a:r>
            <a:r>
              <a:rPr lang="sr-Latn-RS" sz="1600" b="1" i="1" dirty="0"/>
              <a:t>COMMIT</a:t>
            </a:r>
            <a:r>
              <a:rPr lang="sr-Latn-RS" sz="1600" dirty="0"/>
              <a:t> naredbe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A60FD-E9B6-DA82-138D-48AA43757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030" y="3938730"/>
            <a:ext cx="2724150" cy="20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8651EB-40B8-6137-74B2-55DAB0441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75" y="3801570"/>
            <a:ext cx="2336800" cy="2188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F6302A-B629-5FC1-6641-E1C7BA61E3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02"/>
          <a:stretch/>
        </p:blipFill>
        <p:spPr bwMode="auto">
          <a:xfrm>
            <a:off x="6739847" y="4529688"/>
            <a:ext cx="1818174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746C9B-14BE-1EC5-A929-3531512B9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688" y="3979228"/>
            <a:ext cx="2790227" cy="2051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439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969A-049F-C760-0F61-01B85405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>
                <a:cs typeface="Times New Roman" panose="02020603050405020304" pitchFamily="18" charset="0"/>
              </a:rPr>
              <a:t>Osnovne komande za rad sa transakcijama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857C0-DBF3-A231-8706-0F931AD5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>
                <a:effectLst/>
                <a:ea typeface="Times New Roman" panose="02020603050405020304" pitchFamily="18" charset="0"/>
              </a:rPr>
              <a:t>Naredba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b="1" i="1" dirty="0">
                <a:effectLst/>
                <a:ea typeface="Times New Roman" panose="02020603050405020304" pitchFamily="18" charset="0"/>
              </a:rPr>
              <a:t>ROLLBACK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završava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transakciju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,</a:t>
            </a:r>
            <a:r>
              <a:rPr lang="en-US" sz="1600" b="1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poništava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sve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modifikacije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podataka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koje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su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urađene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tom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transakcijom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ili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poništava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sve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promene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do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poslednje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b="1" i="1" dirty="0">
                <a:effectLst/>
                <a:ea typeface="Times New Roman" panose="02020603050405020304" pitchFamily="18" charset="0"/>
              </a:rPr>
              <a:t>COMMIT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naredbe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ili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savepoint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-a. 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FD89F-69F5-DF8F-E302-49B7297DD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66" y="3033638"/>
            <a:ext cx="3963401" cy="3414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010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969A-049F-C760-0F61-01B85405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>
                <a:cs typeface="Times New Roman" panose="02020603050405020304" pitchFamily="18" charset="0"/>
              </a:rPr>
              <a:t>Osnovne komande za rad sa transakcijama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857C0-DBF3-A231-8706-0F931AD5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1" i="1" dirty="0">
                <a:effectLst/>
                <a:ea typeface="Times New Roman" panose="02020603050405020304" pitchFamily="18" charset="0"/>
              </a:rPr>
              <a:t>SAVEPOINT</a:t>
            </a:r>
            <a:r>
              <a:rPr lang="en-US" sz="16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naredba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kreira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tačke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unutar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grupa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transakcija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na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koje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se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može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vratiti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pomoću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b="1" i="1" dirty="0">
                <a:effectLst/>
                <a:ea typeface="Times New Roman" panose="02020603050405020304" pitchFamily="18" charset="0"/>
              </a:rPr>
              <a:t>ROLLBACK</a:t>
            </a:r>
            <a:r>
              <a:rPr lang="sr-Latn-RS" sz="1600" b="1" i="1" dirty="0">
                <a:effectLst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sr-Latn-RS" sz="1600" dirty="0"/>
              <a:t>Omogućava poništavanje dela transakcije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2C94F-A69F-AA53-DB7E-D652B3486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189" y="2480733"/>
            <a:ext cx="3111760" cy="4041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818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969A-049F-C760-0F61-01B85405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>
                <a:cs typeface="Times New Roman" panose="02020603050405020304" pitchFamily="18" charset="0"/>
              </a:rPr>
              <a:t>Automatsko upisivanje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857C0-DBF3-A231-8706-0F931AD5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err="1">
                <a:effectLst/>
                <a:ea typeface="Times New Roman" panose="02020603050405020304" pitchFamily="18" charset="0"/>
              </a:rPr>
              <a:t>Kod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MarijaDB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podrazumevano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ponašanje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je da se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svi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izrazi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izvrsavaju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u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režimu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automatskog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upisivanja</a:t>
            </a:r>
            <a:r>
              <a:rPr lang="sr-Latn-RS" sz="1800" dirty="0">
                <a:effectLst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sr-Latn-RS" sz="1800" dirty="0"/>
              <a:t>Ovaj režim može se onemoguciti sa  </a:t>
            </a:r>
            <a:r>
              <a:rPr lang="en-US" sz="1800" b="1" i="1" dirty="0">
                <a:effectLst/>
                <a:ea typeface="Times New Roman" panose="02020603050405020304" pitchFamily="18" charset="0"/>
              </a:rPr>
              <a:t>START TRANSACTION</a:t>
            </a:r>
            <a:r>
              <a:rPr lang="sr-Latn-RS" sz="1800" b="1" i="1" dirty="0">
                <a:effectLst/>
                <a:ea typeface="Times New Roman" panose="02020603050405020304" pitchFamily="18" charset="0"/>
              </a:rPr>
              <a:t>, </a:t>
            </a:r>
            <a:r>
              <a:rPr lang="sr-Latn-RS" sz="1800" dirty="0">
                <a:effectLst/>
                <a:ea typeface="Times New Roman" panose="02020603050405020304" pitchFamily="18" charset="0"/>
              </a:rPr>
              <a:t>pri čemu</a:t>
            </a:r>
            <a:r>
              <a:rPr lang="sr-Latn-RS" sz="1800" dirty="0">
                <a:ea typeface="Times New Roman" panose="02020603050405020304" pitchFamily="18" charset="0"/>
              </a:rPr>
              <a:t>, da bi upisali podatke moramo iskoristiti </a:t>
            </a:r>
            <a:r>
              <a:rPr lang="sr-Latn-RS" sz="1800" b="1" i="1" dirty="0">
                <a:ea typeface="Times New Roman" panose="02020603050405020304" pitchFamily="18" charset="0"/>
              </a:rPr>
              <a:t>COMMIT</a:t>
            </a:r>
            <a:r>
              <a:rPr lang="sr-Latn-RS" sz="1800" dirty="0">
                <a:ea typeface="Times New Roman" panose="02020603050405020304" pitchFamily="18" charset="0"/>
              </a:rPr>
              <a:t> naredbu.</a:t>
            </a:r>
          </a:p>
          <a:p>
            <a:pPr>
              <a:lnSpc>
                <a:spcPct val="150000"/>
              </a:lnSpc>
            </a:pPr>
            <a:r>
              <a:rPr lang="sr-Latn-RS" sz="1800" dirty="0"/>
              <a:t>Režim se može onemogućiti i komandom: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SET </a:t>
            </a:r>
            <a:r>
              <a:rPr lang="en-US" sz="18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autocommit</a:t>
            </a:r>
            <a:r>
              <a:rPr lang="sr-Latn-RS" sz="1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sr-Latn-RS" sz="1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56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893</TotalTime>
  <Words>1086</Words>
  <Application>Microsoft Office PowerPoint</Application>
  <PresentationFormat>Widescreen</PresentationFormat>
  <Paragraphs>144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Century Gothic</vt:lpstr>
      <vt:lpstr>Wingdings</vt:lpstr>
      <vt:lpstr>Wingdings 3</vt:lpstr>
      <vt:lpstr>Ion</vt:lpstr>
      <vt:lpstr>Obrada transakcija, planovi izvršavanja transakcija, izolacija i zaključavanje kod MariaDB</vt:lpstr>
      <vt:lpstr>PowerPoint Presentation</vt:lpstr>
      <vt:lpstr>Transakcije</vt:lpstr>
      <vt:lpstr>TRANSAKCIJE I ACID SVOJSTVA</vt:lpstr>
      <vt:lpstr>Transakcije kod MariaDB</vt:lpstr>
      <vt:lpstr>Osnovne komande za rad sa transakcijama</vt:lpstr>
      <vt:lpstr>Osnovne komande za rad sa transakcijama</vt:lpstr>
      <vt:lpstr>Osnovne komande za rad sa transakcijama</vt:lpstr>
      <vt:lpstr>Automatsko upisivanje</vt:lpstr>
      <vt:lpstr>Nivoi izolacije transakcija kod MariaDB </vt:lpstr>
      <vt:lpstr>Nivoi izolacije transakcija kod MariaDB </vt:lpstr>
      <vt:lpstr>Nivoi izolacije transakcija kod MariaDB Efekti: </vt:lpstr>
      <vt:lpstr>Konzistentno čitanje na nivou izolacije REPEATABLE READ</vt:lpstr>
      <vt:lpstr>Konzistentno čitanje na nivou izolacije REPEATABLE READ</vt:lpstr>
      <vt:lpstr>Konzistentno čitanje na nivou izolacije READ COMMITTED</vt:lpstr>
      <vt:lpstr>Konzistentno čitanje na nivou izolacije READ COMMITTED</vt:lpstr>
      <vt:lpstr>Primer pojave phanom read na nivou READ COMITTED </vt:lpstr>
      <vt:lpstr>Primer pojave phanom read na nivou READ COMITTED </vt:lpstr>
      <vt:lpstr>Primer pojave phanom read na nivou REPEATABLE READ </vt:lpstr>
      <vt:lpstr>Primer pojave phanom read na nivou REPEATABLE READ </vt:lpstr>
      <vt:lpstr>Mehanizmi eksplicitnog zaključavanja </vt:lpstr>
      <vt:lpstr>Deljeno i isključivo zaključavanje </vt:lpstr>
      <vt:lpstr>Zaključavanje zapisa</vt:lpstr>
      <vt:lpstr>Zaključavanje praznine </vt:lpstr>
      <vt:lpstr>Zaključavanje sledećeg ključa  </vt:lpstr>
      <vt:lpstr>Zaključavanja namera umetanja </vt:lpstr>
      <vt:lpstr>DEADLOCK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Obrada transakcija, planovi izvršavanja transakcija, izolacija i zaključavanje kod MariaDB</dc:title>
  <dc:creator>Mila Rancic</dc:creator>
  <cp:lastModifiedBy>Mila Rancic</cp:lastModifiedBy>
  <cp:revision>124</cp:revision>
  <dcterms:created xsi:type="dcterms:W3CDTF">2022-05-31T20:49:24Z</dcterms:created>
  <dcterms:modified xsi:type="dcterms:W3CDTF">2022-06-01T11:42:35Z</dcterms:modified>
</cp:coreProperties>
</file>